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3"/>
    <p:restoredTop sz="97026"/>
  </p:normalViewPr>
  <p:slideViewPr>
    <p:cSldViewPr snapToGrid="0" snapToObjects="1">
      <p:cViewPr varScale="1">
        <p:scale>
          <a:sx n="137" d="100"/>
          <a:sy n="137" d="100"/>
        </p:scale>
        <p:origin x="22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12/14/19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12/14/19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pendata.cityofnewyork.us/data/" TargetMode="Externa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Crime in NYC</a:t>
            </a:r>
            <a:endParaRPr lang="en-US" dirty="0"/>
          </a:p>
        </p:txBody>
      </p:sp>
      <p:sp>
        <p:nvSpPr>
          <p:cNvPr id="3" name="Subtitle 2"/>
          <p:cNvSpPr>
            <a:spLocks noGrp="1"/>
          </p:cNvSpPr>
          <p:nvPr>
            <p:ph type="subTitle" idx="1"/>
          </p:nvPr>
        </p:nvSpPr>
        <p:spPr/>
        <p:txBody>
          <a:bodyPr/>
          <a:lstStyle/>
          <a:p>
            <a:r>
              <a:rPr lang="en-US" dirty="0" smtClean="0"/>
              <a:t>Data 607 </a:t>
            </a:r>
            <a:r>
              <a:rPr lang="mr-IN" dirty="0" smtClean="0"/>
              <a:t>–</a:t>
            </a:r>
            <a:r>
              <a:rPr lang="en-US" dirty="0" smtClean="0"/>
              <a:t> Final Data Project</a:t>
            </a:r>
            <a:endParaRPr lang="en-US" dirty="0"/>
          </a:p>
        </p:txBody>
      </p:sp>
      <p:sp>
        <p:nvSpPr>
          <p:cNvPr id="4" name="TextBox 3"/>
          <p:cNvSpPr txBox="1"/>
          <p:nvPr/>
        </p:nvSpPr>
        <p:spPr>
          <a:xfrm>
            <a:off x="9821333" y="3462867"/>
            <a:ext cx="1832553" cy="369332"/>
          </a:xfrm>
          <a:prstGeom prst="rect">
            <a:avLst/>
          </a:prstGeom>
          <a:noFill/>
        </p:spPr>
        <p:txBody>
          <a:bodyPr wrap="none" rtlCol="0">
            <a:spAutoFit/>
          </a:bodyPr>
          <a:lstStyle/>
          <a:p>
            <a:r>
              <a:rPr lang="en-US" dirty="0" smtClean="0"/>
              <a:t>Stephen Haslett</a:t>
            </a:r>
            <a:endParaRPr lang="en-US" dirty="0"/>
          </a:p>
        </p:txBody>
      </p:sp>
    </p:spTree>
    <p:extLst>
      <p:ext uri="{BB962C8B-B14F-4D97-AF65-F5344CB8AC3E}">
        <p14:creationId xmlns:p14="http://schemas.microsoft.com/office/powerpoint/2010/main" val="179554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Rate per Borough Bar Graph</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534523" cy="369332"/>
          </a:xfrm>
          <a:prstGeom prst="rect">
            <a:avLst/>
          </a:prstGeom>
          <a:noFill/>
        </p:spPr>
        <p:txBody>
          <a:bodyPr wrap="none" rtlCol="0">
            <a:spAutoFit/>
          </a:bodyPr>
          <a:lstStyle/>
          <a:p>
            <a:r>
              <a:rPr lang="en-US" dirty="0" smtClean="0"/>
              <a:t>Data Analysis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00" y="2456152"/>
            <a:ext cx="4884417" cy="4090503"/>
          </a:xfrm>
        </p:spPr>
      </p:pic>
      <p:sp>
        <p:nvSpPr>
          <p:cNvPr id="12" name="TextBox 11"/>
          <p:cNvSpPr txBox="1"/>
          <p:nvPr/>
        </p:nvSpPr>
        <p:spPr>
          <a:xfrm>
            <a:off x="6316825" y="2456152"/>
            <a:ext cx="4851008" cy="1477328"/>
          </a:xfrm>
          <a:prstGeom prst="rect">
            <a:avLst/>
          </a:prstGeom>
          <a:noFill/>
        </p:spPr>
        <p:txBody>
          <a:bodyPr wrap="none" rtlCol="0">
            <a:spAutoFit/>
          </a:bodyPr>
          <a:lstStyle/>
          <a:p>
            <a:r>
              <a:rPr lang="en-US" dirty="0" smtClean="0"/>
              <a:t>The highest amount of arrests occur in the</a:t>
            </a:r>
          </a:p>
          <a:p>
            <a:r>
              <a:rPr lang="en-US" dirty="0" smtClean="0"/>
              <a:t>Bronx, followed by Manhattan and Brooklyn.</a:t>
            </a:r>
          </a:p>
          <a:p>
            <a:endParaRPr lang="en-US" dirty="0"/>
          </a:p>
          <a:p>
            <a:r>
              <a:rPr lang="en-US" dirty="0" smtClean="0"/>
              <a:t>The least amount of arrests occur in Queens,</a:t>
            </a:r>
          </a:p>
          <a:p>
            <a:r>
              <a:rPr lang="en-US" dirty="0" smtClean="0"/>
              <a:t>followed by Staten Island.  </a:t>
            </a:r>
          </a:p>
        </p:txBody>
      </p:sp>
    </p:spTree>
    <p:extLst>
      <p:ext uri="{BB962C8B-B14F-4D97-AF65-F5344CB8AC3E}">
        <p14:creationId xmlns:p14="http://schemas.microsoft.com/office/powerpoint/2010/main" val="210159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Arrest Frequency by Crime Category</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534523" cy="369332"/>
          </a:xfrm>
          <a:prstGeom prst="rect">
            <a:avLst/>
          </a:prstGeom>
          <a:noFill/>
        </p:spPr>
        <p:txBody>
          <a:bodyPr wrap="none" rtlCol="0">
            <a:spAutoFit/>
          </a:bodyPr>
          <a:lstStyle/>
          <a:p>
            <a:r>
              <a:rPr lang="en-US" dirty="0" smtClean="0"/>
              <a:t>Data Analysis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65" y="2336873"/>
            <a:ext cx="5187938" cy="4409892"/>
          </a:xfrm>
          <a:prstGeom prst="rect">
            <a:avLst/>
          </a:prstGeom>
        </p:spPr>
      </p:pic>
      <p:sp>
        <p:nvSpPr>
          <p:cNvPr id="11" name="Content Placeholder 10"/>
          <p:cNvSpPr>
            <a:spLocks noGrp="1"/>
          </p:cNvSpPr>
          <p:nvPr>
            <p:ph idx="1"/>
          </p:nvPr>
        </p:nvSpPr>
        <p:spPr>
          <a:xfrm>
            <a:off x="6111061" y="2336873"/>
            <a:ext cx="5672771" cy="2584000"/>
          </a:xfrm>
        </p:spPr>
        <p:txBody>
          <a:bodyPr>
            <a:normAutofit fontScale="62500" lnSpcReduction="20000"/>
          </a:bodyPr>
          <a:lstStyle/>
          <a:p>
            <a:pPr marL="0" indent="0">
              <a:buNone/>
            </a:pPr>
            <a:r>
              <a:rPr lang="en-US" dirty="0"/>
              <a:t>Over half of all arrests in NYC are for misdemeanor </a:t>
            </a:r>
            <a:r>
              <a:rPr lang="en-US" dirty="0" smtClean="0"/>
              <a:t>offences (crimes </a:t>
            </a:r>
            <a:r>
              <a:rPr lang="en-US" dirty="0"/>
              <a:t>such as petty theft, disorderly conduct, public intoxication, assault, etc</a:t>
            </a:r>
            <a:r>
              <a:rPr lang="en-US" dirty="0" smtClean="0"/>
              <a:t>.).</a:t>
            </a:r>
          </a:p>
          <a:p>
            <a:pPr marL="0" indent="0">
              <a:buNone/>
            </a:pPr>
            <a:r>
              <a:rPr lang="en-US" dirty="0" smtClean="0"/>
              <a:t>Just </a:t>
            </a:r>
            <a:r>
              <a:rPr lang="en-US" dirty="0"/>
              <a:t>under half as many felony arrests were made (crimes such as murder, burglary, arson, etc.), and the remainder of arrests were for violations (disorderly conduct, loitering, etc</a:t>
            </a:r>
            <a:r>
              <a:rPr lang="en-US" dirty="0" smtClean="0"/>
              <a:t>.).</a:t>
            </a:r>
          </a:p>
          <a:p>
            <a:pPr marL="0" indent="0">
              <a:buNone/>
            </a:pPr>
            <a:r>
              <a:rPr lang="en-US" dirty="0" smtClean="0"/>
              <a:t>The </a:t>
            </a:r>
            <a:r>
              <a:rPr lang="en-US" dirty="0"/>
              <a:t>low level of violation arrests is not surprising as these are low level crimes which rarely result in arrest</a:t>
            </a:r>
            <a:r>
              <a:rPr lang="en-US" dirty="0" smtClean="0"/>
              <a:t>.</a:t>
            </a:r>
          </a:p>
          <a:p>
            <a:pPr marL="0" indent="0">
              <a:buNone/>
            </a:pPr>
            <a:r>
              <a:rPr lang="en-US" dirty="0" smtClean="0"/>
              <a:t>These </a:t>
            </a:r>
            <a:r>
              <a:rPr lang="en-US" dirty="0"/>
              <a:t>statistics make sense as felonies are less likely crimes, misdemeanors are less serious crimes, but often result in arrest, and violations rarely lead to arrest.</a:t>
            </a:r>
          </a:p>
          <a:p>
            <a:endParaRPr lang="en-US" dirty="0"/>
          </a:p>
        </p:txBody>
      </p:sp>
    </p:spTree>
    <p:extLst>
      <p:ext uri="{BB962C8B-B14F-4D97-AF65-F5344CB8AC3E}">
        <p14:creationId xmlns:p14="http://schemas.microsoft.com/office/powerpoint/2010/main" val="203375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Crimes Leading to The Least Arrests</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534523" cy="369332"/>
          </a:xfrm>
          <a:prstGeom prst="rect">
            <a:avLst/>
          </a:prstGeom>
          <a:noFill/>
        </p:spPr>
        <p:txBody>
          <a:bodyPr wrap="none" rtlCol="0">
            <a:spAutoFit/>
          </a:bodyPr>
          <a:lstStyle/>
          <a:p>
            <a:r>
              <a:rPr lang="en-US" dirty="0" smtClean="0"/>
              <a:t>Data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522" y="2456152"/>
            <a:ext cx="6921126" cy="4183592"/>
          </a:xfrm>
        </p:spPr>
      </p:pic>
      <p:sp>
        <p:nvSpPr>
          <p:cNvPr id="10" name="TextBox 9"/>
          <p:cNvSpPr txBox="1"/>
          <p:nvPr/>
        </p:nvSpPr>
        <p:spPr>
          <a:xfrm>
            <a:off x="7603640" y="2456152"/>
            <a:ext cx="3889486" cy="2585323"/>
          </a:xfrm>
          <a:prstGeom prst="rect">
            <a:avLst/>
          </a:prstGeom>
          <a:noFill/>
        </p:spPr>
        <p:txBody>
          <a:bodyPr wrap="square" rtlCol="0">
            <a:spAutoFit/>
          </a:bodyPr>
          <a:lstStyle/>
          <a:p>
            <a:r>
              <a:rPr lang="en-US" dirty="0" smtClean="0"/>
              <a:t>Finally</a:t>
            </a:r>
            <a:r>
              <a:rPr lang="en-US" dirty="0"/>
              <a:t>, I wanted to look at the crimes that lead to the least amount of arrests in NYC. It is interesting that these are all low level crimes. This would suggest that they are crimes that people rarely get arrested for, or that they are so low level that people rarely report these crimes</a:t>
            </a:r>
            <a:r>
              <a:rPr lang="en-US" dirty="0" smtClean="0"/>
              <a:t>.</a:t>
            </a:r>
            <a:endParaRPr lang="en-US" dirty="0"/>
          </a:p>
        </p:txBody>
      </p:sp>
    </p:spTree>
    <p:extLst>
      <p:ext uri="{BB962C8B-B14F-4D97-AF65-F5344CB8AC3E}">
        <p14:creationId xmlns:p14="http://schemas.microsoft.com/office/powerpoint/2010/main" val="171244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1289135" cy="369332"/>
          </a:xfrm>
          <a:prstGeom prst="rect">
            <a:avLst/>
          </a:prstGeom>
          <a:noFill/>
        </p:spPr>
        <p:txBody>
          <a:bodyPr wrap="none" rtlCol="0">
            <a:spAutoFit/>
          </a:bodyPr>
          <a:lstStyle/>
          <a:p>
            <a:r>
              <a:rPr lang="en-US" dirty="0" smtClean="0"/>
              <a:t>Conclusion</a:t>
            </a:r>
            <a:endParaRPr lang="en-US" dirty="0"/>
          </a:p>
        </p:txBody>
      </p:sp>
      <p:sp>
        <p:nvSpPr>
          <p:cNvPr id="4" name="TextBox 3"/>
          <p:cNvSpPr txBox="1"/>
          <p:nvPr/>
        </p:nvSpPr>
        <p:spPr>
          <a:xfrm>
            <a:off x="4331074" y="2147186"/>
            <a:ext cx="7832308" cy="3108543"/>
          </a:xfrm>
          <a:prstGeom prst="rect">
            <a:avLst/>
          </a:prstGeom>
          <a:noFill/>
        </p:spPr>
        <p:txBody>
          <a:bodyPr wrap="square" rtlCol="0">
            <a:spAutoFit/>
          </a:bodyPr>
          <a:lstStyle/>
          <a:p>
            <a:r>
              <a:rPr lang="en-US" sz="1400" dirty="0"/>
              <a:t>The number of arrests for low level crimes are consistently low throughout this </a:t>
            </a:r>
            <a:r>
              <a:rPr lang="en-US" sz="1400" dirty="0" smtClean="0"/>
              <a:t>report. This </a:t>
            </a:r>
            <a:r>
              <a:rPr lang="en-US" sz="1400" dirty="0"/>
              <a:t>would suggest that such crimes often go unreported, or they are so low level that they </a:t>
            </a:r>
            <a:r>
              <a:rPr lang="en-US" sz="1400" dirty="0" smtClean="0"/>
              <a:t>do</a:t>
            </a:r>
          </a:p>
          <a:p>
            <a:r>
              <a:rPr lang="en-US" sz="1400" dirty="0" smtClean="0"/>
              <a:t>not warrant arrest.</a:t>
            </a:r>
          </a:p>
          <a:p>
            <a:endParaRPr lang="en-US" sz="1400" dirty="0"/>
          </a:p>
          <a:p>
            <a:r>
              <a:rPr lang="en-US" sz="1400" dirty="0" smtClean="0"/>
              <a:t>The </a:t>
            </a:r>
            <a:r>
              <a:rPr lang="en-US" sz="1400" dirty="0"/>
              <a:t>fact that misdemeanors lead to the most arrests is of no surprise. Such crimes are low </a:t>
            </a:r>
            <a:r>
              <a:rPr lang="en-US" sz="1400" dirty="0" err="1" smtClean="0"/>
              <a:t>level,but</a:t>
            </a:r>
            <a:r>
              <a:rPr lang="en-US" sz="1400" dirty="0" smtClean="0"/>
              <a:t> </a:t>
            </a:r>
            <a:r>
              <a:rPr lang="en-US" sz="1400" dirty="0"/>
              <a:t>they lead to arrest. The fact that they are low level probably means people are more likely </a:t>
            </a:r>
            <a:r>
              <a:rPr lang="en-US" sz="1400" dirty="0" smtClean="0"/>
              <a:t>to commit </a:t>
            </a:r>
            <a:r>
              <a:rPr lang="en-US" sz="1400" dirty="0"/>
              <a:t>these crimes with little effort to hide their actions</a:t>
            </a:r>
            <a:r>
              <a:rPr lang="en-US" sz="1400" dirty="0" smtClean="0"/>
              <a:t>.</a:t>
            </a:r>
          </a:p>
          <a:p>
            <a:endParaRPr lang="en-US" sz="1400" dirty="0"/>
          </a:p>
          <a:p>
            <a:r>
              <a:rPr lang="en-US" sz="1400" dirty="0"/>
              <a:t>When it comes to safe boroughs in New York, it appears that Queens is the safest </a:t>
            </a:r>
            <a:r>
              <a:rPr lang="en-US" sz="1400" dirty="0" smtClean="0"/>
              <a:t>borough,</a:t>
            </a:r>
          </a:p>
          <a:p>
            <a:r>
              <a:rPr lang="en-US" sz="1400" dirty="0" smtClean="0"/>
              <a:t>followed </a:t>
            </a:r>
            <a:r>
              <a:rPr lang="en-US" sz="1400" dirty="0"/>
              <a:t>by Staten Island. The most dangerous borough is the Bronx, followed by </a:t>
            </a:r>
            <a:r>
              <a:rPr lang="en-US" sz="1400" dirty="0" smtClean="0"/>
              <a:t>Manhattan.</a:t>
            </a:r>
          </a:p>
          <a:p>
            <a:endParaRPr lang="en-US" sz="1400" dirty="0"/>
          </a:p>
          <a:p>
            <a:r>
              <a:rPr lang="en-US" sz="1400" dirty="0" smtClean="0"/>
              <a:t>I </a:t>
            </a:r>
            <a:r>
              <a:rPr lang="en-US" sz="1400" dirty="0"/>
              <a:t>would not have expected Manhattan to have a high crime rate, so given more </a:t>
            </a:r>
            <a:r>
              <a:rPr lang="en-US" sz="1400" dirty="0" smtClean="0"/>
              <a:t>time,</a:t>
            </a:r>
          </a:p>
          <a:p>
            <a:r>
              <a:rPr lang="en-US" sz="1400" dirty="0" smtClean="0"/>
              <a:t>this </a:t>
            </a:r>
            <a:r>
              <a:rPr lang="en-US" sz="1400" dirty="0"/>
              <a:t>would have been an interesting point to explore further. Either there are interesting </a:t>
            </a:r>
            <a:r>
              <a:rPr lang="en-US" sz="1400" dirty="0" smtClean="0"/>
              <a:t>reasons for </a:t>
            </a:r>
            <a:r>
              <a:rPr lang="en-US" sz="1400" dirty="0"/>
              <a:t>this lurking below the surface, or the data is somehow skewed.</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96" y="2271486"/>
            <a:ext cx="3817262" cy="3046963"/>
          </a:xfrm>
          <a:prstGeom prst="rect">
            <a:avLst/>
          </a:prstGeom>
        </p:spPr>
      </p:pic>
    </p:spTree>
    <p:extLst>
      <p:ext uri="{BB962C8B-B14F-4D97-AF65-F5344CB8AC3E}">
        <p14:creationId xmlns:p14="http://schemas.microsoft.com/office/powerpoint/2010/main" val="63536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133601"/>
            <a:ext cx="4382746" cy="3287060"/>
          </a:xfrm>
        </p:spPr>
      </p:pic>
      <p:sp>
        <p:nvSpPr>
          <p:cNvPr id="6" name="TextBox 5"/>
          <p:cNvSpPr txBox="1"/>
          <p:nvPr/>
        </p:nvSpPr>
        <p:spPr>
          <a:xfrm>
            <a:off x="5562600" y="2133601"/>
            <a:ext cx="5680788" cy="2585323"/>
          </a:xfrm>
          <a:prstGeom prst="rect">
            <a:avLst/>
          </a:prstGeom>
          <a:noFill/>
        </p:spPr>
        <p:txBody>
          <a:bodyPr wrap="square" rtlCol="0">
            <a:spAutoFit/>
          </a:bodyPr>
          <a:lstStyle/>
          <a:p>
            <a:pPr marL="342900" indent="-342900">
              <a:buFont typeface="+mj-lt"/>
              <a:buAutoNum type="arabicPeriod"/>
            </a:pPr>
            <a:r>
              <a:rPr lang="en-US" dirty="0" smtClean="0"/>
              <a:t>Which </a:t>
            </a:r>
            <a:r>
              <a:rPr lang="en-US" dirty="0"/>
              <a:t>NYC borough has the highest crime rate</a:t>
            </a:r>
            <a:r>
              <a:rPr lang="en-US" dirty="0" smtClean="0"/>
              <a:t>?</a:t>
            </a:r>
          </a:p>
          <a:p>
            <a:pPr marL="342900" indent="-342900">
              <a:buFont typeface="+mj-lt"/>
              <a:buAutoNum type="arabicPeriod"/>
            </a:pPr>
            <a:endParaRPr lang="en-US" dirty="0"/>
          </a:p>
          <a:p>
            <a:pPr marL="342900" indent="-342900">
              <a:buFont typeface="+mj-lt"/>
              <a:buAutoNum type="arabicPeriod"/>
            </a:pPr>
            <a:r>
              <a:rPr lang="en-US" dirty="0" smtClean="0"/>
              <a:t>How do arrest frequencies in NYC differ by crime category?</a:t>
            </a:r>
          </a:p>
          <a:p>
            <a:pPr marL="342900" indent="-342900">
              <a:buFont typeface="+mj-lt"/>
              <a:buAutoNum type="arabicPeriod"/>
            </a:pPr>
            <a:endParaRPr lang="en-US" dirty="0"/>
          </a:p>
          <a:p>
            <a:pPr marL="342900" indent="-342900">
              <a:buFont typeface="+mj-lt"/>
              <a:buAutoNum type="arabicPeriod"/>
            </a:pPr>
            <a:r>
              <a:rPr lang="en-US" dirty="0" smtClean="0"/>
              <a:t>Which crimes result in the least arrests in NYC?</a:t>
            </a:r>
          </a:p>
          <a:p>
            <a:pPr marL="342900" indent="-342900">
              <a:buFont typeface="+mj-lt"/>
              <a:buAutoNum type="arabicPeriod"/>
            </a:pPr>
            <a:endParaRPr lang="en-US" dirty="0"/>
          </a:p>
          <a:p>
            <a:pPr marL="342900" indent="-342900">
              <a:buFont typeface="+mj-lt"/>
              <a:buAutoNum type="arabicPeriod"/>
            </a:pPr>
            <a:r>
              <a:rPr lang="en-US" dirty="0" smtClean="0"/>
              <a:t>Do higher level crimes lead to more arrests than low level crimes?  </a:t>
            </a:r>
            <a:endParaRPr lang="en-US" dirty="0"/>
          </a:p>
        </p:txBody>
      </p:sp>
      <p:sp>
        <p:nvSpPr>
          <p:cNvPr id="8" name="TextBox 7"/>
          <p:cNvSpPr txBox="1"/>
          <p:nvPr/>
        </p:nvSpPr>
        <p:spPr>
          <a:xfrm>
            <a:off x="10795707" y="1109031"/>
            <a:ext cx="1284326" cy="369332"/>
          </a:xfrm>
          <a:prstGeom prst="rect">
            <a:avLst/>
          </a:prstGeom>
          <a:noFill/>
        </p:spPr>
        <p:txBody>
          <a:bodyPr wrap="none" rtlCol="0">
            <a:spAutoFit/>
          </a:bodyPr>
          <a:lstStyle/>
          <a:p>
            <a:r>
              <a:rPr lang="en-US" smtClean="0"/>
              <a:t>Objectives</a:t>
            </a:r>
            <a:endParaRPr lang="en-US"/>
          </a:p>
        </p:txBody>
      </p:sp>
    </p:spTree>
    <p:extLst>
      <p:ext uri="{BB962C8B-B14F-4D97-AF65-F5344CB8AC3E}">
        <p14:creationId xmlns:p14="http://schemas.microsoft.com/office/powerpoint/2010/main" val="123714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a:xfrm>
            <a:off x="4419379" y="2192857"/>
            <a:ext cx="7626441" cy="3200237"/>
          </a:xfrm>
        </p:spPr>
        <p:txBody>
          <a:bodyPr>
            <a:normAutofit/>
          </a:bodyPr>
          <a:lstStyle/>
          <a:p>
            <a:pPr marL="0" indent="0">
              <a:buNone/>
            </a:pPr>
            <a:r>
              <a:rPr lang="en-US" sz="1800" dirty="0" smtClean="0"/>
              <a:t>Two datasets were used in this study:</a:t>
            </a:r>
          </a:p>
          <a:p>
            <a:pPr marL="457200" indent="-457200">
              <a:buAutoNum type="arabicPeriod"/>
            </a:pPr>
            <a:r>
              <a:rPr lang="en-US" sz="1800" dirty="0" smtClean="0"/>
              <a:t>NYPD </a:t>
            </a:r>
            <a:r>
              <a:rPr lang="en-US" sz="1800" dirty="0"/>
              <a:t>Arrests Data (Historic</a:t>
            </a:r>
            <a:r>
              <a:rPr lang="en-US" sz="1800" dirty="0" smtClean="0"/>
              <a:t>).</a:t>
            </a:r>
          </a:p>
          <a:p>
            <a:pPr marL="457200" indent="-457200">
              <a:buAutoNum type="arabicPeriod"/>
            </a:pPr>
            <a:r>
              <a:rPr lang="en-US" sz="1800" dirty="0" smtClean="0"/>
              <a:t>New </a:t>
            </a:r>
            <a:r>
              <a:rPr lang="en-US" sz="1800" dirty="0"/>
              <a:t>York City Population by Borough, 1950 </a:t>
            </a:r>
            <a:r>
              <a:rPr lang="mr-IN" sz="1800" dirty="0" smtClean="0"/>
              <a:t>–</a:t>
            </a:r>
            <a:r>
              <a:rPr lang="en-US" sz="1800" dirty="0" smtClean="0"/>
              <a:t> 2040.</a:t>
            </a:r>
          </a:p>
          <a:p>
            <a:pPr marL="0" indent="0">
              <a:buNone/>
            </a:pPr>
            <a:endParaRPr lang="en-US" sz="1800" dirty="0"/>
          </a:p>
          <a:p>
            <a:pPr marL="0" indent="0">
              <a:buNone/>
            </a:pPr>
            <a:r>
              <a:rPr lang="en-US" sz="1800" dirty="0" smtClean="0"/>
              <a:t>Both datasets were pulled from NYC OpenData</a:t>
            </a:r>
          </a:p>
          <a:p>
            <a:pPr marL="0" indent="0">
              <a:buNone/>
            </a:pPr>
            <a:r>
              <a:rPr lang="en-US" sz="1800" dirty="0" smtClean="0"/>
              <a:t>(</a:t>
            </a:r>
            <a:r>
              <a:rPr lang="en-US" sz="1800" dirty="0" smtClean="0">
                <a:hlinkClick r:id="rId2"/>
              </a:rPr>
              <a:t>https</a:t>
            </a:r>
            <a:r>
              <a:rPr lang="en-US" sz="1800" dirty="0">
                <a:hlinkClick r:id="rId2"/>
              </a:rPr>
              <a:t>://opendata.cityofnewyork.us/data/</a:t>
            </a:r>
            <a:r>
              <a:rPr lang="en-US" sz="1800" dirty="0"/>
              <a:t>).</a:t>
            </a:r>
            <a:r>
              <a:rPr lang="en-US" sz="1800" dirty="0" smtClean="0"/>
              <a:t>  </a:t>
            </a:r>
            <a:endParaRPr lang="en-US" sz="1800" dirty="0"/>
          </a:p>
        </p:txBody>
      </p:sp>
      <p:sp>
        <p:nvSpPr>
          <p:cNvPr id="4" name="TextBox 3"/>
          <p:cNvSpPr txBox="1"/>
          <p:nvPr/>
        </p:nvSpPr>
        <p:spPr>
          <a:xfrm>
            <a:off x="10795518" y="1109031"/>
            <a:ext cx="1064715" cy="369332"/>
          </a:xfrm>
          <a:prstGeom prst="rect">
            <a:avLst/>
          </a:prstGeom>
          <a:noFill/>
        </p:spPr>
        <p:txBody>
          <a:bodyPr wrap="none" rtlCol="0">
            <a:spAutoFit/>
          </a:bodyPr>
          <a:lstStyle/>
          <a:p>
            <a:r>
              <a:rPr lang="en-US" dirty="0" smtClean="0"/>
              <a:t>Datasets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6" y="2192857"/>
            <a:ext cx="4074961" cy="3056221"/>
          </a:xfrm>
          <a:prstGeom prst="rect">
            <a:avLst/>
          </a:prstGeom>
        </p:spPr>
      </p:pic>
    </p:spTree>
    <p:extLst>
      <p:ext uri="{BB962C8B-B14F-4D97-AF65-F5344CB8AC3E}">
        <p14:creationId xmlns:p14="http://schemas.microsoft.com/office/powerpoint/2010/main" val="2783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Technical Stuff</a:t>
            </a:r>
            <a:endParaRPr lang="en-US" dirty="0"/>
          </a:p>
        </p:txBody>
      </p:sp>
      <p:sp>
        <p:nvSpPr>
          <p:cNvPr id="4" name="TextBox 3"/>
          <p:cNvSpPr txBox="1"/>
          <p:nvPr/>
        </p:nvSpPr>
        <p:spPr>
          <a:xfrm>
            <a:off x="10749121" y="1109031"/>
            <a:ext cx="1315360" cy="369332"/>
          </a:xfrm>
          <a:prstGeom prst="rect">
            <a:avLst/>
          </a:prstGeom>
          <a:noFill/>
        </p:spPr>
        <p:txBody>
          <a:bodyPr wrap="none" rtlCol="0">
            <a:spAutoFit/>
          </a:bodyPr>
          <a:lstStyle/>
          <a:p>
            <a:r>
              <a:rPr lang="en-US" smtClean="0"/>
              <a:t>R Packages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43494"/>
            <a:ext cx="3350831" cy="3598863"/>
          </a:xfrm>
        </p:spPr>
      </p:pic>
      <p:sp>
        <p:nvSpPr>
          <p:cNvPr id="8" name="TextBox 7"/>
          <p:cNvSpPr txBox="1"/>
          <p:nvPr/>
        </p:nvSpPr>
        <p:spPr>
          <a:xfrm>
            <a:off x="4194238" y="2243494"/>
            <a:ext cx="7212563" cy="3847207"/>
          </a:xfrm>
          <a:prstGeom prst="rect">
            <a:avLst/>
          </a:prstGeom>
          <a:noFill/>
        </p:spPr>
        <p:txBody>
          <a:bodyPr wrap="square" rtlCol="0">
            <a:spAutoFit/>
          </a:bodyPr>
          <a:lstStyle/>
          <a:p>
            <a:r>
              <a:rPr lang="en-US" dirty="0" smtClean="0"/>
              <a:t>Main R packages used in this project:</a:t>
            </a:r>
          </a:p>
          <a:p>
            <a:endParaRPr lang="en-US" dirty="0"/>
          </a:p>
          <a:p>
            <a:pPr marL="285750" indent="-285750">
              <a:buFontTx/>
              <a:buChar char="-"/>
            </a:pPr>
            <a:r>
              <a:rPr lang="en-US" dirty="0"/>
              <a:t>j</a:t>
            </a:r>
            <a:r>
              <a:rPr lang="en-US" dirty="0" smtClean="0"/>
              <a:t>sonlite </a:t>
            </a:r>
            <a:r>
              <a:rPr lang="en-US" sz="1600" dirty="0" smtClean="0"/>
              <a:t>(</a:t>
            </a:r>
            <a:r>
              <a:rPr lang="en-US" sz="1600" i="1" dirty="0" smtClean="0"/>
              <a:t>For pulling data in from NYC OpenData’s JSON endpoints)</a:t>
            </a:r>
            <a:endParaRPr lang="en-US" sz="1600" dirty="0"/>
          </a:p>
          <a:p>
            <a:pPr marL="285750" indent="-285750">
              <a:buFontTx/>
              <a:buChar char="-"/>
            </a:pPr>
            <a:endParaRPr lang="en-US" sz="1600" dirty="0" smtClean="0"/>
          </a:p>
          <a:p>
            <a:pPr marL="285750" indent="-285750">
              <a:buFontTx/>
              <a:buChar char="-"/>
            </a:pPr>
            <a:r>
              <a:rPr lang="en-US" dirty="0" smtClean="0"/>
              <a:t>kableExtra</a:t>
            </a:r>
            <a:r>
              <a:rPr lang="en-US" sz="1600" dirty="0" smtClean="0"/>
              <a:t> </a:t>
            </a:r>
            <a:r>
              <a:rPr lang="en-US" sz="1600" i="1" dirty="0" smtClean="0"/>
              <a:t>(For making ugly R tables look pretty)</a:t>
            </a:r>
          </a:p>
          <a:p>
            <a:pPr marL="285750" indent="-285750">
              <a:buFontTx/>
              <a:buChar char="-"/>
            </a:pPr>
            <a:endParaRPr lang="en-US" sz="1600" i="1" dirty="0"/>
          </a:p>
          <a:p>
            <a:pPr marL="285750" indent="-285750">
              <a:buFontTx/>
              <a:buChar char="-"/>
            </a:pPr>
            <a:r>
              <a:rPr lang="en-US" dirty="0"/>
              <a:t>p</a:t>
            </a:r>
            <a:r>
              <a:rPr lang="en-US" dirty="0" smtClean="0"/>
              <a:t>rettydoc</a:t>
            </a:r>
            <a:r>
              <a:rPr lang="en-US" sz="1600" i="1" dirty="0" smtClean="0"/>
              <a:t> (For making HTML documents look pretty)</a:t>
            </a:r>
          </a:p>
          <a:p>
            <a:endParaRPr lang="en-US" dirty="0" smtClean="0"/>
          </a:p>
          <a:p>
            <a:pPr marL="285750" indent="-285750">
              <a:buFontTx/>
              <a:buChar char="-"/>
            </a:pPr>
            <a:r>
              <a:rPr lang="en-US" dirty="0"/>
              <a:t>t</a:t>
            </a:r>
            <a:r>
              <a:rPr lang="en-US" dirty="0" smtClean="0"/>
              <a:t>idyverse </a:t>
            </a:r>
            <a:r>
              <a:rPr lang="en-US" sz="1600" dirty="0" smtClean="0"/>
              <a:t>(</a:t>
            </a:r>
            <a:r>
              <a:rPr lang="en-US" sz="1600" i="1" dirty="0"/>
              <a:t>F</a:t>
            </a:r>
            <a:r>
              <a:rPr lang="en-US" sz="1600" i="1" dirty="0" smtClean="0"/>
              <a:t>or pretty much everything else</a:t>
            </a:r>
            <a:r>
              <a:rPr lang="en-US" sz="1600" dirty="0" smtClean="0"/>
              <a:t>)</a:t>
            </a:r>
          </a:p>
          <a:p>
            <a:pPr marL="742950" lvl="1" indent="-285750">
              <a:buFontTx/>
              <a:buChar char="-"/>
            </a:pPr>
            <a:r>
              <a:rPr lang="en-US" sz="1600" dirty="0"/>
              <a:t>g</a:t>
            </a:r>
            <a:r>
              <a:rPr lang="en-US" sz="1600" dirty="0" smtClean="0"/>
              <a:t>gplot (</a:t>
            </a:r>
            <a:r>
              <a:rPr lang="en-US" sz="1600" i="1" dirty="0"/>
              <a:t>D</a:t>
            </a:r>
            <a:r>
              <a:rPr lang="en-US" sz="1600" i="1" dirty="0" smtClean="0"/>
              <a:t>ata plots</a:t>
            </a:r>
            <a:r>
              <a:rPr lang="en-US" sz="1600" dirty="0" smtClean="0"/>
              <a:t>)</a:t>
            </a:r>
          </a:p>
          <a:p>
            <a:pPr marL="742950" lvl="1" indent="-285750">
              <a:buFontTx/>
              <a:buChar char="-"/>
            </a:pPr>
            <a:r>
              <a:rPr lang="en-US" sz="1600" dirty="0"/>
              <a:t>d</a:t>
            </a:r>
            <a:r>
              <a:rPr lang="en-US" sz="1600" dirty="0" smtClean="0"/>
              <a:t>plyr </a:t>
            </a:r>
            <a:r>
              <a:rPr lang="en-US" sz="1600" i="1" dirty="0" smtClean="0"/>
              <a:t>(Data manipulation)</a:t>
            </a:r>
          </a:p>
          <a:p>
            <a:pPr lvl="1"/>
            <a:endParaRPr lang="en-US" dirty="0" smtClean="0"/>
          </a:p>
          <a:p>
            <a:pPr marL="742950" lvl="1" indent="-285750">
              <a:buFontTx/>
              <a:buChar char="-"/>
            </a:pPr>
            <a:endParaRPr lang="en-US" dirty="0" smtClean="0"/>
          </a:p>
          <a:p>
            <a:pPr marL="742950" lvl="1" indent="-285750">
              <a:buFontTx/>
              <a:buChar char="-"/>
            </a:pPr>
            <a:endParaRPr lang="en-US" dirty="0"/>
          </a:p>
        </p:txBody>
      </p:sp>
    </p:spTree>
    <p:extLst>
      <p:ext uri="{BB962C8B-B14F-4D97-AF65-F5344CB8AC3E}">
        <p14:creationId xmlns:p14="http://schemas.microsoft.com/office/powerpoint/2010/main" val="1134294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71486"/>
            <a:ext cx="3048111" cy="2291184"/>
          </a:xfrm>
        </p:spPr>
      </p:pic>
      <p:sp>
        <p:nvSpPr>
          <p:cNvPr id="4" name="TextBox 3"/>
          <p:cNvSpPr txBox="1"/>
          <p:nvPr/>
        </p:nvSpPr>
        <p:spPr>
          <a:xfrm>
            <a:off x="10709055" y="1109031"/>
            <a:ext cx="1473614" cy="369332"/>
          </a:xfrm>
          <a:prstGeom prst="rect">
            <a:avLst/>
          </a:prstGeom>
          <a:noFill/>
        </p:spPr>
        <p:txBody>
          <a:bodyPr wrap="square" rtlCol="0">
            <a:spAutoFit/>
          </a:bodyPr>
          <a:lstStyle/>
          <a:p>
            <a:r>
              <a:rPr lang="en-US" dirty="0" smtClean="0"/>
              <a:t>Part 1</a:t>
            </a:r>
          </a:p>
        </p:txBody>
      </p:sp>
      <p:sp>
        <p:nvSpPr>
          <p:cNvPr id="8" name="TextBox 7"/>
          <p:cNvSpPr txBox="1"/>
          <p:nvPr/>
        </p:nvSpPr>
        <p:spPr>
          <a:xfrm>
            <a:off x="4077478" y="2271486"/>
            <a:ext cx="4043736" cy="369332"/>
          </a:xfrm>
          <a:prstGeom prst="rect">
            <a:avLst/>
          </a:prstGeom>
          <a:noFill/>
        </p:spPr>
        <p:txBody>
          <a:bodyPr wrap="none" rtlCol="0">
            <a:spAutoFit/>
          </a:bodyPr>
          <a:lstStyle/>
          <a:p>
            <a:r>
              <a:rPr lang="en-US" dirty="0" smtClean="0"/>
              <a:t>Take What You Need, Leave the Rest.</a:t>
            </a:r>
            <a:endParaRPr lang="en-US" dirty="0"/>
          </a:p>
        </p:txBody>
      </p:sp>
      <p:sp>
        <p:nvSpPr>
          <p:cNvPr id="9" name="TextBox 8"/>
          <p:cNvSpPr txBox="1"/>
          <p:nvPr/>
        </p:nvSpPr>
        <p:spPr>
          <a:xfrm>
            <a:off x="4581331" y="2836506"/>
            <a:ext cx="7263527" cy="2031325"/>
          </a:xfrm>
          <a:prstGeom prst="rect">
            <a:avLst/>
          </a:prstGeom>
          <a:noFill/>
        </p:spPr>
        <p:txBody>
          <a:bodyPr wrap="none" rtlCol="0">
            <a:spAutoFit/>
          </a:bodyPr>
          <a:lstStyle/>
          <a:p>
            <a:r>
              <a:rPr lang="en-US" dirty="0" smtClean="0"/>
              <a:t>The original arrest info dataset had a lot of columns we didn't need,</a:t>
            </a:r>
          </a:p>
          <a:p>
            <a:r>
              <a:rPr lang="en-US" dirty="0" smtClean="0"/>
              <a:t>So we dropped them. </a:t>
            </a:r>
          </a:p>
          <a:p>
            <a:endParaRPr lang="en-US" dirty="0"/>
          </a:p>
          <a:p>
            <a:endParaRPr lang="en-US" dirty="0" smtClean="0"/>
          </a:p>
          <a:p>
            <a:endParaRPr lang="en-US" dirty="0"/>
          </a:p>
          <a:p>
            <a:endParaRPr lang="en-US" dirty="0" smtClean="0"/>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724" y="3389222"/>
            <a:ext cx="4141236" cy="2957217"/>
          </a:xfrm>
          <a:prstGeom prst="rect">
            <a:avLst/>
          </a:prstGeom>
        </p:spPr>
      </p:pic>
    </p:spTree>
    <p:extLst>
      <p:ext uri="{BB962C8B-B14F-4D97-AF65-F5344CB8AC3E}">
        <p14:creationId xmlns:p14="http://schemas.microsoft.com/office/powerpoint/2010/main" val="6958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 ..</a:t>
            </a:r>
            <a:endParaRPr lang="en-US" dirty="0"/>
          </a:p>
        </p:txBody>
      </p:sp>
      <p:sp>
        <p:nvSpPr>
          <p:cNvPr id="4" name="TextBox 3"/>
          <p:cNvSpPr txBox="1"/>
          <p:nvPr/>
        </p:nvSpPr>
        <p:spPr>
          <a:xfrm>
            <a:off x="10709055" y="1109031"/>
            <a:ext cx="1473614" cy="369332"/>
          </a:xfrm>
          <a:prstGeom prst="rect">
            <a:avLst/>
          </a:prstGeom>
          <a:noFill/>
        </p:spPr>
        <p:txBody>
          <a:bodyPr wrap="square" rtlCol="0">
            <a:spAutoFit/>
          </a:bodyPr>
          <a:lstStyle/>
          <a:p>
            <a:r>
              <a:rPr lang="en-US" dirty="0" smtClean="0"/>
              <a:t>Part 2</a:t>
            </a:r>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6029215" cy="1754326"/>
          </a:xfrm>
          <a:prstGeom prst="rect">
            <a:avLst/>
          </a:prstGeom>
          <a:noFill/>
        </p:spPr>
        <p:txBody>
          <a:bodyPr wrap="none" rtlCol="0">
            <a:spAutoFit/>
          </a:bodyPr>
          <a:lstStyle/>
          <a:p>
            <a:r>
              <a:rPr lang="en-US" dirty="0"/>
              <a:t>U</a:t>
            </a:r>
            <a:r>
              <a:rPr lang="en-US" dirty="0" smtClean="0"/>
              <a:t>sed “select()” to grab the columns that we needed -&gt;  </a:t>
            </a:r>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01" y="3849400"/>
            <a:ext cx="9369277" cy="1814282"/>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321" y="2335339"/>
            <a:ext cx="3561420" cy="1656855"/>
          </a:xfrm>
        </p:spPr>
      </p:pic>
    </p:spTree>
    <p:extLst>
      <p:ext uri="{BB962C8B-B14F-4D97-AF65-F5344CB8AC3E}">
        <p14:creationId xmlns:p14="http://schemas.microsoft.com/office/powerpoint/2010/main" val="176776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 </a:t>
            </a:r>
            <a:r>
              <a:rPr lang="mr-IN" dirty="0" smtClean="0"/>
              <a:t>…</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5596404" cy="1754326"/>
          </a:xfrm>
          <a:prstGeom prst="rect">
            <a:avLst/>
          </a:prstGeom>
          <a:noFill/>
        </p:spPr>
        <p:txBody>
          <a:bodyPr wrap="none" rtlCol="0">
            <a:spAutoFit/>
          </a:bodyPr>
          <a:lstStyle/>
          <a:p>
            <a:r>
              <a:rPr lang="en-US" dirty="0" smtClean="0"/>
              <a:t>Got rid of NAs, and ended up with a clean dataset.  </a:t>
            </a:r>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94" y="3713669"/>
            <a:ext cx="7275486" cy="1408837"/>
          </a:xfrm>
          <a:prstGeom prst="rect">
            <a:avLst/>
          </a:prstGeom>
        </p:spPr>
      </p:pic>
      <p:sp>
        <p:nvSpPr>
          <p:cNvPr id="3" name="TextBox 2"/>
          <p:cNvSpPr txBox="1"/>
          <p:nvPr/>
        </p:nvSpPr>
        <p:spPr>
          <a:xfrm>
            <a:off x="10730204" y="1109031"/>
            <a:ext cx="795987" cy="369332"/>
          </a:xfrm>
          <a:prstGeom prst="rect">
            <a:avLst/>
          </a:prstGeom>
          <a:noFill/>
        </p:spPr>
        <p:txBody>
          <a:bodyPr wrap="none" rtlCol="0">
            <a:spAutoFit/>
          </a:bodyPr>
          <a:lstStyle/>
          <a:p>
            <a:r>
              <a:rPr lang="en-US" dirty="0" smtClean="0"/>
              <a:t>Part 3</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38" y="2456152"/>
            <a:ext cx="3730680" cy="3598863"/>
          </a:xfrm>
        </p:spPr>
      </p:pic>
    </p:spTree>
    <p:extLst>
      <p:ext uri="{BB962C8B-B14F-4D97-AF65-F5344CB8AC3E}">
        <p14:creationId xmlns:p14="http://schemas.microsoft.com/office/powerpoint/2010/main" val="10903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with </a:t>
            </a:r>
            <a:r>
              <a:rPr lang="en-US" dirty="0" smtClean="0"/>
              <a:t>The </a:t>
            </a:r>
            <a:r>
              <a:rPr lang="en-US" dirty="0" smtClean="0"/>
              <a:t>Population Dataset</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5774267" y="2456152"/>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20874" y="1109031"/>
            <a:ext cx="1151069" cy="369332"/>
          </a:xfrm>
          <a:prstGeom prst="rect">
            <a:avLst/>
          </a:prstGeom>
          <a:noFill/>
        </p:spPr>
        <p:txBody>
          <a:bodyPr wrap="square" rtlCol="0">
            <a:spAutoFit/>
          </a:bodyPr>
          <a:lstStyle/>
          <a:p>
            <a:r>
              <a:rPr lang="en-US" smtClean="0"/>
              <a:t>Joins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8" y="2484159"/>
            <a:ext cx="6121391" cy="4142614"/>
          </a:xfrm>
        </p:spPr>
      </p:pic>
      <p:sp>
        <p:nvSpPr>
          <p:cNvPr id="11" name="TextBox 10"/>
          <p:cNvSpPr txBox="1"/>
          <p:nvPr/>
        </p:nvSpPr>
        <p:spPr>
          <a:xfrm>
            <a:off x="7244235" y="2475505"/>
            <a:ext cx="4947765" cy="646331"/>
          </a:xfrm>
          <a:prstGeom prst="rect">
            <a:avLst/>
          </a:prstGeom>
          <a:noFill/>
        </p:spPr>
        <p:txBody>
          <a:bodyPr wrap="none" rtlCol="0">
            <a:spAutoFit/>
          </a:bodyPr>
          <a:lstStyle/>
          <a:p>
            <a:r>
              <a:rPr lang="en-US" dirty="0" smtClean="0"/>
              <a:t>Merged the Population and Crime Data tables </a:t>
            </a:r>
          </a:p>
          <a:p>
            <a:r>
              <a:rPr lang="en-US" dirty="0" smtClean="0"/>
              <a:t>together with the help of the Dplry package. </a:t>
            </a:r>
            <a:endParaRPr lang="en-US" dirty="0"/>
          </a:p>
        </p:txBody>
      </p:sp>
    </p:spTree>
    <p:extLst>
      <p:ext uri="{BB962C8B-B14F-4D97-AF65-F5344CB8AC3E}">
        <p14:creationId xmlns:p14="http://schemas.microsoft.com/office/powerpoint/2010/main" val="32793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Crime Rate</a:t>
            </a:r>
            <a:endParaRPr lang="en-US" dirty="0"/>
          </a:p>
        </p:txBody>
      </p:sp>
      <p:sp>
        <p:nvSpPr>
          <p:cNvPr id="8" name="TextBox 7"/>
          <p:cNvSpPr txBox="1"/>
          <p:nvPr/>
        </p:nvSpPr>
        <p:spPr>
          <a:xfrm>
            <a:off x="4077478" y="2271486"/>
            <a:ext cx="253596" cy="369332"/>
          </a:xfrm>
          <a:prstGeom prst="rect">
            <a:avLst/>
          </a:prstGeom>
          <a:noFill/>
        </p:spPr>
        <p:txBody>
          <a:bodyPr wrap="none" rtlCol="0">
            <a:spAutoFit/>
          </a:bodyPr>
          <a:lstStyle/>
          <a:p>
            <a:r>
              <a:rPr lang="en-US" dirty="0"/>
              <a:t> </a:t>
            </a:r>
          </a:p>
        </p:txBody>
      </p:sp>
      <p:sp>
        <p:nvSpPr>
          <p:cNvPr id="9" name="TextBox 8"/>
          <p:cNvSpPr txBox="1"/>
          <p:nvPr/>
        </p:nvSpPr>
        <p:spPr>
          <a:xfrm>
            <a:off x="4572000" y="2836506"/>
            <a:ext cx="184731" cy="1477328"/>
          </a:xfrm>
          <a:prstGeom prst="rect">
            <a:avLst/>
          </a:prstGeom>
          <a:noFill/>
        </p:spPr>
        <p:txBody>
          <a:bodyPr wrap="none" rtlCol="0">
            <a:spAutoFit/>
          </a:bodyPr>
          <a:lstStyle/>
          <a:p>
            <a:endParaRPr lang="en-US" dirty="0"/>
          </a:p>
          <a:p>
            <a:endParaRPr lang="en-US" dirty="0" smtClean="0"/>
          </a:p>
          <a:p>
            <a:endParaRPr lang="en-US" dirty="0"/>
          </a:p>
          <a:p>
            <a:endParaRPr lang="en-US" dirty="0" smtClean="0"/>
          </a:p>
          <a:p>
            <a:endParaRPr lang="en-US" dirty="0"/>
          </a:p>
        </p:txBody>
      </p:sp>
      <p:sp>
        <p:nvSpPr>
          <p:cNvPr id="3" name="TextBox 2"/>
          <p:cNvSpPr txBox="1"/>
          <p:nvPr/>
        </p:nvSpPr>
        <p:spPr>
          <a:xfrm>
            <a:off x="10730204" y="1109031"/>
            <a:ext cx="660758" cy="369332"/>
          </a:xfrm>
          <a:prstGeom prst="rect">
            <a:avLst/>
          </a:prstGeom>
          <a:noFill/>
        </p:spPr>
        <p:txBody>
          <a:bodyPr wrap="none" rtlCol="0">
            <a:spAutoFit/>
          </a:bodyPr>
          <a:lstStyle/>
          <a:p>
            <a:r>
              <a:rPr lang="en-US" dirty="0" smtClean="0"/>
              <a:t>Data</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72" y="2549286"/>
            <a:ext cx="11595486" cy="4198648"/>
          </a:xfrm>
        </p:spPr>
      </p:pic>
    </p:spTree>
    <p:extLst>
      <p:ext uri="{BB962C8B-B14F-4D97-AF65-F5344CB8AC3E}">
        <p14:creationId xmlns:p14="http://schemas.microsoft.com/office/powerpoint/2010/main" val="19929169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529</TotalTime>
  <Words>665</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Mangal</vt:lpstr>
      <vt:lpstr>Trebuchet MS</vt:lpstr>
      <vt:lpstr>Arial</vt:lpstr>
      <vt:lpstr>Berlin</vt:lpstr>
      <vt:lpstr>Crime in NYC</vt:lpstr>
      <vt:lpstr>Research Objectives</vt:lpstr>
      <vt:lpstr>The Data</vt:lpstr>
      <vt:lpstr>The Technical Stuff</vt:lpstr>
      <vt:lpstr>Cleaning The Data</vt:lpstr>
      <vt:lpstr>Cleaning The Data ..</vt:lpstr>
      <vt:lpstr>Cleaning The Data …</vt:lpstr>
      <vt:lpstr>Joining with The Population Dataset</vt:lpstr>
      <vt:lpstr>Calculating the Crime Rate</vt:lpstr>
      <vt:lpstr>Crime Rate per Borough Bar Graph</vt:lpstr>
      <vt:lpstr>Arrest Frequency by Crime Category</vt:lpstr>
      <vt:lpstr>Crimes Leading to The Least Arrests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Crime Rates</dc:title>
  <dc:creator>Microsoft Office User</dc:creator>
  <cp:lastModifiedBy>Microsoft Office User</cp:lastModifiedBy>
  <cp:revision>46</cp:revision>
  <dcterms:created xsi:type="dcterms:W3CDTF">2019-12-13T03:46:29Z</dcterms:created>
  <dcterms:modified xsi:type="dcterms:W3CDTF">2019-12-14T19:16:06Z</dcterms:modified>
</cp:coreProperties>
</file>