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14"/>
  </p:normalViewPr>
  <p:slideViewPr>
    <p:cSldViewPr snapToGrid="0" snapToObjects="1">
      <p:cViewPr varScale="1">
        <p:scale>
          <a:sx n="137" d="100"/>
          <a:sy n="137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37AE-6B12-0941-BB7E-2A2721BF08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9166-4EA2-DA41-8FD4-D90F1CA08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8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5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59166-4EA2-DA41-8FD4-D90F1CA08C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merging-vs-rebasing" TargetMode="External"/><Relationship Id="rId4" Type="http://schemas.openxmlformats.org/officeDocument/2006/relationships/hyperlink" Target="https://www.git-tower.com/learn/git/ebook/en/command-line/advanced-topics/merge-conflicts" TargetMode="External"/><Relationship Id="rId5" Type="http://schemas.openxmlformats.org/officeDocument/2006/relationships/hyperlink" Target="https://learngitbranching.js.org/?locale=en_US" TargetMode="External"/><Relationship Id="rId6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5" y="2786972"/>
            <a:ext cx="6958333" cy="949692"/>
          </a:xfrm>
        </p:spPr>
        <p:txBody>
          <a:bodyPr/>
          <a:lstStyle/>
          <a:p>
            <a:r>
              <a:rPr lang="en-US" dirty="0" smtClean="0"/>
              <a:t>Gitting Along With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27067" y="3090333"/>
            <a:ext cx="28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Science in Context</a:t>
            </a:r>
          </a:p>
          <a:p>
            <a:r>
              <a:rPr lang="en-US" dirty="0" smtClean="0"/>
              <a:t>Stephen Haslett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6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Gitting Out of Trouble</a:t>
            </a:r>
            <a:br>
              <a:rPr lang="en-US" dirty="0" smtClean="0"/>
            </a:br>
            <a:r>
              <a:rPr lang="en-US" sz="2400" dirty="0"/>
              <a:t>R</a:t>
            </a:r>
            <a:r>
              <a:rPr lang="en-US" sz="2400" dirty="0" smtClean="0"/>
              <a:t>esolving merge conflicts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8336679" cy="424732"/>
          </a:xfrm>
        </p:spPr>
        <p:txBody>
          <a:bodyPr wrap="square">
            <a:spAutoFit/>
          </a:bodyPr>
          <a:lstStyle/>
          <a:p>
            <a:r>
              <a:rPr lang="mr-IN" dirty="0" smtClean="0"/>
              <a:t>–</a:t>
            </a:r>
            <a:r>
              <a:rPr lang="en-US" dirty="0" smtClean="0"/>
              <a:t> I have conflicts </a:t>
            </a:r>
            <a:r>
              <a:rPr lang="mr-IN" dirty="0" smtClean="0"/>
              <a:t>–</a:t>
            </a:r>
            <a:r>
              <a:rPr lang="en-US" dirty="0" smtClean="0"/>
              <a:t> now what?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0321" y="2796787"/>
            <a:ext cx="353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Crap! </a:t>
            </a:r>
            <a:r>
              <a:rPr lang="mr-IN" sz="1400" dirty="0" smtClean="0"/>
              <a:t>–</a:t>
            </a:r>
            <a:r>
              <a:rPr lang="en-US" sz="1400" dirty="0" smtClean="0"/>
              <a:t> I have to deal with this guy again?</a:t>
            </a:r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584199" y="753228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fontAlgn="t"/>
            <a:r>
              <a:rPr lang="en-US" dirty="0" smtClean="0"/>
              <a:t>Merge</a:t>
            </a:r>
          </a:p>
          <a:p>
            <a:pPr fontAlgn="t"/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792" y="3433665"/>
            <a:ext cx="78086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Resolving merge conflicts with git </a:t>
            </a:r>
            <a:r>
              <a:rPr lang="en-US" dirty="0" smtClean="0"/>
              <a:t>rebase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(</a:t>
            </a:r>
            <a:r>
              <a:rPr lang="en-US" sz="1400" i="1" dirty="0" smtClean="0"/>
              <a:t>git fetch</a:t>
            </a:r>
            <a:r>
              <a:rPr lang="en-US" sz="1400" dirty="0" smtClean="0"/>
              <a:t>) </a:t>
            </a:r>
            <a:r>
              <a:rPr lang="en-US" sz="1400" dirty="0"/>
              <a:t>downloads </a:t>
            </a:r>
            <a:r>
              <a:rPr lang="en-US" sz="1400" dirty="0" smtClean="0"/>
              <a:t>commits and files from </a:t>
            </a:r>
            <a:r>
              <a:rPr lang="en-US" sz="1400" dirty="0"/>
              <a:t>a remote repository </a:t>
            </a:r>
            <a:r>
              <a:rPr lang="en-US" sz="1400" dirty="0" smtClean="0"/>
              <a:t>to </a:t>
            </a:r>
            <a:r>
              <a:rPr lang="en-US" sz="1400" dirty="0"/>
              <a:t>your local repo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2. (</a:t>
            </a:r>
            <a:r>
              <a:rPr lang="en-US" sz="1400" i="1" dirty="0" smtClean="0"/>
              <a:t>git rebase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i branch</a:t>
            </a:r>
            <a:r>
              <a:rPr lang="en-US" sz="1400" dirty="0" smtClean="0"/>
              <a:t>)  rebases a feature branch</a:t>
            </a:r>
            <a:r>
              <a:rPr lang="en-US" sz="1400" dirty="0"/>
              <a:t> </a:t>
            </a:r>
            <a:r>
              <a:rPr lang="en-US" sz="1400" dirty="0" smtClean="0"/>
              <a:t>on top of the master branch</a:t>
            </a:r>
            <a:r>
              <a:rPr lang="en-US" sz="1400" dirty="0" smtClean="0"/>
              <a:t>. During the rebase, if git detects a conflict, the rebase will pause, and you will be prompted to fix the conflict.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5" y="4119584"/>
            <a:ext cx="7251700" cy="22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5" y="5415102"/>
            <a:ext cx="72517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22" y="2335306"/>
            <a:ext cx="769258" cy="7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7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Gitting Out of Trouble</a:t>
            </a:r>
            <a:br>
              <a:rPr lang="en-US" dirty="0" smtClean="0"/>
            </a:br>
            <a:r>
              <a:rPr lang="en-US" sz="2400" dirty="0"/>
              <a:t>R</a:t>
            </a:r>
            <a:r>
              <a:rPr lang="en-US" sz="2400" dirty="0" smtClean="0"/>
              <a:t>esolving merge conflicts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584199" y="753228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fontAlgn="t"/>
            <a:r>
              <a:rPr lang="en-US" dirty="0" smtClean="0"/>
              <a:t>Merge</a:t>
            </a:r>
          </a:p>
          <a:p>
            <a:pPr fontAlgn="t"/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1078" y="2247354"/>
            <a:ext cx="76864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Resolving merge conflicts with git </a:t>
            </a:r>
            <a:r>
              <a:rPr lang="en-US" dirty="0" smtClean="0"/>
              <a:t>rebase continued </a:t>
            </a:r>
            <a:r>
              <a:rPr lang="mr-IN" dirty="0" smtClean="0"/>
              <a:t>…</a:t>
            </a:r>
            <a:endParaRPr lang="en-US" dirty="0"/>
          </a:p>
          <a:p>
            <a:endParaRPr lang="en-US" sz="1400" dirty="0" smtClean="0"/>
          </a:p>
          <a:p>
            <a:r>
              <a:rPr lang="en-US" sz="1400" dirty="0" smtClean="0"/>
              <a:t>3. Git has discovered a conflict and is now prompting you to resolve it.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9" y="3359948"/>
            <a:ext cx="7446532" cy="18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8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Gitting Out of Trouble</a:t>
            </a:r>
            <a:br>
              <a:rPr lang="en-US" dirty="0" smtClean="0"/>
            </a:br>
            <a:r>
              <a:rPr lang="en-US" sz="2400" dirty="0"/>
              <a:t>R</a:t>
            </a:r>
            <a:r>
              <a:rPr lang="en-US" sz="2400" dirty="0" smtClean="0"/>
              <a:t>esolving merge conflicts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584199" y="753228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fontAlgn="t"/>
            <a:r>
              <a:rPr lang="en-US" dirty="0" smtClean="0"/>
              <a:t>Merge</a:t>
            </a:r>
          </a:p>
          <a:p>
            <a:pPr fontAlgn="t"/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1078" y="2247352"/>
            <a:ext cx="7068389" cy="260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Resolving merge conflicts with git </a:t>
            </a:r>
            <a:r>
              <a:rPr lang="en-US" dirty="0" smtClean="0"/>
              <a:t>rebase continued </a:t>
            </a:r>
            <a:r>
              <a:rPr lang="mr-IN" dirty="0" smtClean="0"/>
              <a:t>…</a:t>
            </a:r>
            <a:endParaRPr lang="en-US" dirty="0"/>
          </a:p>
          <a:p>
            <a:endParaRPr lang="en-US" sz="1400" dirty="0" smtClean="0"/>
          </a:p>
          <a:p>
            <a:r>
              <a:rPr lang="en-US" sz="1400" dirty="0" smtClean="0"/>
              <a:t>3. Running </a:t>
            </a:r>
            <a:r>
              <a:rPr lang="en-US" sz="1400" i="1" dirty="0" smtClean="0"/>
              <a:t>git diff </a:t>
            </a:r>
            <a:r>
              <a:rPr lang="en-US" sz="1400" dirty="0" smtClean="0"/>
              <a:t>against the file will show the conflicts.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3119967"/>
            <a:ext cx="6713849" cy="20643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1078" y="5462404"/>
            <a:ext cx="886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Edit the file and decide which version should be kept (HEAD marks the changes in the branch you are on,</a:t>
            </a:r>
          </a:p>
          <a:p>
            <a:r>
              <a:rPr lang="en-US" sz="1400" dirty="0" smtClean="0"/>
              <a:t>and “=======“ marks the changes in the branch you are rebasing with).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567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Gitting Out of Trouble</a:t>
            </a:r>
            <a:br>
              <a:rPr lang="en-US" dirty="0" smtClean="0"/>
            </a:br>
            <a:r>
              <a:rPr lang="en-US" sz="2400" dirty="0"/>
              <a:t>R</a:t>
            </a:r>
            <a:r>
              <a:rPr lang="en-US" sz="2400" dirty="0" smtClean="0"/>
              <a:t>esolving merge conflicts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584199" y="753228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fontAlgn="t"/>
            <a:r>
              <a:rPr lang="en-US" dirty="0" smtClean="0"/>
              <a:t>Merge</a:t>
            </a:r>
          </a:p>
          <a:p>
            <a:pPr fontAlgn="t"/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1078" y="2247352"/>
            <a:ext cx="1026032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Resolving merge conflicts with git </a:t>
            </a:r>
            <a:r>
              <a:rPr lang="en-US" dirty="0" smtClean="0"/>
              <a:t>rebase continued </a:t>
            </a:r>
            <a:r>
              <a:rPr lang="mr-IN" dirty="0" smtClean="0"/>
              <a:t>…</a:t>
            </a:r>
            <a:endParaRPr lang="en-US" dirty="0"/>
          </a:p>
          <a:p>
            <a:endParaRPr lang="en-US" sz="1400" dirty="0" smtClean="0"/>
          </a:p>
          <a:p>
            <a:r>
              <a:rPr lang="en-US" sz="1400" dirty="0" smtClean="0"/>
              <a:t>5. Once you’ve made your amendments, run </a:t>
            </a:r>
            <a:r>
              <a:rPr lang="en-US" sz="1400" i="1" dirty="0" smtClean="0"/>
              <a:t>git add </a:t>
            </a:r>
            <a:r>
              <a:rPr lang="en-US" sz="1400" dirty="0" smtClean="0"/>
              <a:t>to add the file, then </a:t>
            </a:r>
            <a:r>
              <a:rPr lang="en-US" sz="1400" i="1" dirty="0" smtClean="0"/>
              <a:t>git rebase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-continue </a:t>
            </a:r>
            <a:r>
              <a:rPr lang="en-US" sz="1400" dirty="0" smtClean="0"/>
              <a:t>to continue with the rebase.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6. Once the rebase has completed successfully, you need to push the rebased changes up to your feature branch. Because git rebase changes the commit history, y</a:t>
            </a:r>
            <a:r>
              <a:rPr lang="en-US" sz="1400" dirty="0" smtClean="0"/>
              <a:t>ou will need to force push your changes by adding a “+” sign in front of the branch name as follows:</a:t>
            </a:r>
          </a:p>
          <a:p>
            <a:r>
              <a:rPr lang="en-US" sz="1400" dirty="0" smtClean="0"/>
              <a:t> </a:t>
            </a:r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4" y="3293534"/>
            <a:ext cx="6548966" cy="857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4" y="5353180"/>
            <a:ext cx="6614799" cy="3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5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Git Resources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584199" y="753228"/>
            <a:ext cx="994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fontAlgn="t"/>
            <a:r>
              <a:rPr lang="en-US" dirty="0" smtClean="0"/>
              <a:t>Further</a:t>
            </a:r>
          </a:p>
          <a:p>
            <a:pPr fontAlgn="t"/>
            <a:r>
              <a:rPr lang="en-US" dirty="0" smtClean="0"/>
              <a:t>Reading</a:t>
            </a:r>
            <a:endParaRPr lang="en-US" dirty="0" smtClean="0"/>
          </a:p>
          <a:p>
            <a:pPr fontAlgn="t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910" y="2547257"/>
            <a:ext cx="10360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Merging </a:t>
            </a:r>
            <a:r>
              <a:rPr lang="en-US" dirty="0" smtClean="0"/>
              <a:t>vs. Rebasing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www.atlassian.com/git/tutorials/merging-vs-rebasing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Dealing with Merge Conflicts</a:t>
            </a:r>
          </a:p>
          <a:p>
            <a:r>
              <a:rPr lang="en-US" dirty="0">
                <a:hlinkClick r:id="rId4"/>
              </a:rPr>
              <a:t>https://www.git-tower.com/learn/git/ebook/en/command-line/advanced-topics/merge-conflicts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3. Learn Git Branching</a:t>
            </a:r>
          </a:p>
          <a:p>
            <a:r>
              <a:rPr lang="en-US" dirty="0">
                <a:hlinkClick r:id="rId5"/>
              </a:rPr>
              <a:t>https://learngitbranching.js.org/?</a:t>
            </a:r>
            <a:r>
              <a:rPr lang="en-US" dirty="0" smtClean="0">
                <a:hlinkClick r:id="rId5"/>
              </a:rPr>
              <a:t>locale=en_US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4. Git Documentation</a:t>
            </a:r>
          </a:p>
          <a:p>
            <a:r>
              <a:rPr lang="en-US" dirty="0">
                <a:hlinkClick r:id="rId6"/>
              </a:rPr>
              <a:t>https://git-scm.com/docs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Gitting Down to Business</a:t>
            </a:r>
            <a:br>
              <a:rPr lang="en-US" dirty="0" smtClean="0"/>
            </a:br>
            <a:r>
              <a:rPr lang="en-US" sz="2400" dirty="0" smtClean="0"/>
              <a:t>Essential Git workflow commands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8336679" cy="1529650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Cloning a repository with git clone</a:t>
            </a:r>
          </a:p>
          <a:p>
            <a:pPr marL="0" indent="0">
              <a:buNone/>
            </a:pPr>
            <a:r>
              <a:rPr lang="en-US" sz="1400" dirty="0" smtClean="0"/>
              <a:t>(</a:t>
            </a:r>
            <a:r>
              <a:rPr lang="en-US" sz="1400" i="1" dirty="0" smtClean="0"/>
              <a:t>git </a:t>
            </a:r>
            <a:r>
              <a:rPr lang="en-US" sz="1400" i="1" dirty="0"/>
              <a:t>clone &lt;</a:t>
            </a:r>
            <a:r>
              <a:rPr lang="en-US" sz="1400" i="1" dirty="0" err="1"/>
              <a:t>url</a:t>
            </a:r>
            <a:r>
              <a:rPr lang="en-US" sz="1400" i="1" dirty="0" smtClean="0"/>
              <a:t>&gt;)</a:t>
            </a:r>
          </a:p>
          <a:p>
            <a:pPr marL="0" indent="0">
              <a:buNone/>
            </a:pPr>
            <a:r>
              <a:rPr lang="en-US" sz="1200" i="1" dirty="0" smtClean="0"/>
              <a:t>The git clone command is the first git command you will use when starting a new project and only needs to be used  once for each repository that you want to clone to your local environment.</a:t>
            </a:r>
          </a:p>
          <a:p>
            <a:pPr marL="0" indent="0">
              <a:buNone/>
            </a:pPr>
            <a:r>
              <a:rPr lang="en-US" sz="1200" i="1" dirty="0" smtClean="0"/>
              <a:t>   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0321" y="3629608"/>
            <a:ext cx="9708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</a:t>
            </a:r>
          </a:p>
          <a:p>
            <a:r>
              <a:rPr lang="en-US" sz="1200" dirty="0" smtClean="0"/>
              <a:t>Navigate to the GitHub repository that you want to clone and click on the “Clone or download” button. Copy the link to your clipboard by</a:t>
            </a:r>
          </a:p>
          <a:p>
            <a:r>
              <a:rPr lang="en-US" sz="1200" dirty="0" smtClean="0"/>
              <a:t>clicking on the clipboard Icon, and move on -&gt;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1" y="4519984"/>
            <a:ext cx="4758613" cy="2282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4514" y="753228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7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Gitting Down to Business</a:t>
            </a:r>
            <a:br>
              <a:rPr lang="en-US" dirty="0" smtClean="0"/>
            </a:br>
            <a:r>
              <a:rPr lang="en-US" sz="2400" dirty="0" smtClean="0"/>
              <a:t>Essential Git workflow commands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8336679" cy="424732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Cloning a repository with git clone continued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r>
              <a:rPr lang="en-US" sz="1200" i="1" dirty="0" smtClean="0"/>
              <a:t>   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40792" y="2894980"/>
            <a:ext cx="9576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</a:t>
            </a:r>
          </a:p>
          <a:p>
            <a:r>
              <a:rPr lang="en-US" sz="1200" dirty="0" smtClean="0"/>
              <a:t>Switch over to the command line, CD into the directory that you want to download the repository to, and insert the following command</a:t>
            </a:r>
          </a:p>
          <a:p>
            <a:r>
              <a:rPr lang="en-US" sz="1200" dirty="0" smtClean="0"/>
              <a:t>(switching out “my_project” with the name of the directory that you want the project to reside in) :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3953831"/>
            <a:ext cx="8902700" cy="29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3528" y="753228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fontAlgn="t"/>
            <a:r>
              <a:rPr lang="en-US" dirty="0" smtClean="0"/>
              <a:t>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3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Gitting Down to </a:t>
            </a:r>
            <a:r>
              <a:rPr lang="en-US" dirty="0" smtClean="0"/>
              <a:t>Business</a:t>
            </a:r>
            <a:br>
              <a:rPr lang="en-US" dirty="0" smtClean="0"/>
            </a:br>
            <a:r>
              <a:rPr lang="en-US" sz="2400" dirty="0"/>
              <a:t>Essential Git workflow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8081123" cy="1880564"/>
          </a:xfrm>
        </p:spPr>
        <p:txBody>
          <a:bodyPr/>
          <a:lstStyle/>
          <a:p>
            <a:r>
              <a:rPr lang="en-US" dirty="0" smtClean="0"/>
              <a:t>Creating Feature branches with git checkout</a:t>
            </a:r>
          </a:p>
          <a:p>
            <a:pPr marL="0" indent="0">
              <a:buNone/>
            </a:pPr>
            <a:r>
              <a:rPr lang="en-US" sz="1400" dirty="0" smtClean="0"/>
              <a:t>(</a:t>
            </a:r>
            <a:r>
              <a:rPr lang="en-US" sz="1400" i="1" dirty="0" smtClean="0"/>
              <a:t>git checkout -b &lt;branch-name&gt;)</a:t>
            </a:r>
            <a:endParaRPr lang="en-US" sz="1400" dirty="0" smtClean="0"/>
          </a:p>
          <a:p>
            <a:pPr marL="0" indent="0">
              <a:buNone/>
            </a:pPr>
            <a:r>
              <a:rPr lang="en-US" sz="1200" i="1" dirty="0" smtClean="0"/>
              <a:t>I have a copy of the repository, - now what? Committing to master is a messy business and 9 times out of 10, results in merge conflicts. To avoid this situation, always create a feature branch from the master branch of the repository you eventually want to merge your code into.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15" y="4478844"/>
            <a:ext cx="5143500" cy="48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03550" y="970531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</a:p>
          <a:p>
            <a:pPr fontAlgn="t"/>
            <a:r>
              <a:rPr lang="en-US" dirty="0" smtClean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2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Gitting Down to </a:t>
            </a:r>
            <a:r>
              <a:rPr lang="en-US" dirty="0" smtClean="0"/>
              <a:t>Business</a:t>
            </a:r>
            <a:br>
              <a:rPr lang="en-US" dirty="0" smtClean="0"/>
            </a:br>
            <a:r>
              <a:rPr lang="en-US" sz="2400" dirty="0"/>
              <a:t>Essential Git workflow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8081123" cy="3682927"/>
          </a:xfrm>
        </p:spPr>
        <p:txBody>
          <a:bodyPr>
            <a:noAutofit/>
          </a:bodyPr>
          <a:lstStyle/>
          <a:p>
            <a:r>
              <a:rPr lang="en-US" dirty="0" smtClean="0"/>
              <a:t>Committing code</a:t>
            </a:r>
          </a:p>
          <a:p>
            <a:pPr marL="0" indent="0">
              <a:buNone/>
            </a:pPr>
            <a:r>
              <a:rPr lang="en-US" sz="1400" dirty="0" smtClean="0"/>
              <a:t>1. (</a:t>
            </a:r>
            <a:r>
              <a:rPr lang="en-US" sz="1400" i="1" dirty="0" smtClean="0"/>
              <a:t>git status</a:t>
            </a:r>
            <a:r>
              <a:rPr lang="en-US" sz="1400" dirty="0" smtClean="0"/>
              <a:t>) Provides important information about you current branch. It will tell you:</a:t>
            </a:r>
          </a:p>
          <a:p>
            <a:r>
              <a:rPr lang="en-US" sz="1200" dirty="0" smtClean="0"/>
              <a:t>If your branch is up to date with the origin branch.</a:t>
            </a:r>
          </a:p>
          <a:p>
            <a:r>
              <a:rPr lang="en-US" sz="1200" dirty="0" smtClean="0"/>
              <a:t>If you have unstaged changes.</a:t>
            </a:r>
          </a:p>
          <a:p>
            <a:r>
              <a:rPr lang="en-US" sz="1200" dirty="0" smtClean="0"/>
              <a:t>If you have untracked files that have not been added to your staging index.</a:t>
            </a:r>
          </a:p>
          <a:p>
            <a:endParaRPr lang="en-US" sz="12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4334932"/>
            <a:ext cx="4670993" cy="16848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90478" y="970531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Committing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8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Gitting Down to </a:t>
            </a:r>
            <a:r>
              <a:rPr lang="en-US" dirty="0" smtClean="0"/>
              <a:t>Business</a:t>
            </a:r>
            <a:br>
              <a:rPr lang="en-US" dirty="0" smtClean="0"/>
            </a:br>
            <a:r>
              <a:rPr lang="en-US" sz="2400" dirty="0"/>
              <a:t>Essential Git workflow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8081123" cy="1880564"/>
          </a:xfrm>
        </p:spPr>
        <p:txBody>
          <a:bodyPr>
            <a:normAutofit/>
          </a:bodyPr>
          <a:lstStyle/>
          <a:p>
            <a:r>
              <a:rPr lang="en-US" dirty="0" smtClean="0"/>
              <a:t>Committing code</a:t>
            </a:r>
          </a:p>
          <a:p>
            <a:pPr marL="0" indent="0">
              <a:buNone/>
            </a:pPr>
            <a:r>
              <a:rPr lang="en-US" sz="1400" dirty="0" smtClean="0"/>
              <a:t>2. (</a:t>
            </a:r>
            <a:r>
              <a:rPr lang="en-US" sz="1400" i="1" dirty="0" smtClean="0"/>
              <a:t>git diff) </a:t>
            </a:r>
            <a:r>
              <a:rPr lang="en-US" sz="1400" dirty="0" smtClean="0"/>
              <a:t>Displays the unstaged changes you have made to a file.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200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0" y="3277155"/>
            <a:ext cx="5384800" cy="3464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79532" y="970531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Committing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4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Gitting Down to </a:t>
            </a:r>
            <a:r>
              <a:rPr lang="en-US" dirty="0" smtClean="0"/>
              <a:t>Business</a:t>
            </a:r>
            <a:br>
              <a:rPr lang="en-US" dirty="0" smtClean="0"/>
            </a:br>
            <a:r>
              <a:rPr lang="en-US" sz="2400" dirty="0"/>
              <a:t>Essential Git workflow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5533"/>
            <a:ext cx="8827573" cy="4381169"/>
          </a:xfrm>
        </p:spPr>
        <p:txBody>
          <a:bodyPr>
            <a:normAutofit/>
          </a:bodyPr>
          <a:lstStyle/>
          <a:p>
            <a:r>
              <a:rPr lang="en-US" dirty="0" smtClean="0"/>
              <a:t>Committing code</a:t>
            </a:r>
          </a:p>
          <a:p>
            <a:pPr marL="0" indent="0">
              <a:buNone/>
            </a:pPr>
            <a:r>
              <a:rPr lang="en-US" sz="1400" dirty="0"/>
              <a:t>3</a:t>
            </a:r>
            <a:r>
              <a:rPr lang="en-US" sz="1400" dirty="0" smtClean="0"/>
              <a:t>. (</a:t>
            </a:r>
            <a:r>
              <a:rPr lang="en-US" sz="1400" i="1" dirty="0"/>
              <a:t>git add &lt;</a:t>
            </a:r>
            <a:r>
              <a:rPr lang="en-US" sz="1400" i="1" dirty="0" smtClean="0"/>
              <a:t>filename&gt;</a:t>
            </a:r>
            <a:r>
              <a:rPr lang="en-US" sz="1400" dirty="0" smtClean="0"/>
              <a:t>) Adds your changes to the staging index.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1400" i="1" dirty="0" smtClean="0"/>
              <a:t>4. </a:t>
            </a:r>
            <a:r>
              <a:rPr lang="en-US" sz="1400" dirty="0" smtClean="0"/>
              <a:t>(</a:t>
            </a:r>
            <a:r>
              <a:rPr lang="en-US" sz="1400" i="1" dirty="0" smtClean="0"/>
              <a:t>git commit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m “A concise commit description.”</a:t>
            </a:r>
            <a:r>
              <a:rPr lang="en-US" sz="1400" dirty="0" smtClean="0"/>
              <a:t>) Commits your changes to the local repository.</a:t>
            </a:r>
          </a:p>
          <a:p>
            <a:pPr marL="0" indent="0">
              <a:buNone/>
            </a:pPr>
            <a:endParaRPr lang="en-US" sz="1400" i="1" dirty="0" smtClean="0"/>
          </a:p>
          <a:p>
            <a:pPr marL="0" indent="0">
              <a:buNone/>
            </a:pPr>
            <a:endParaRPr lang="en-US" sz="1400" i="1" dirty="0" smtClean="0"/>
          </a:p>
          <a:p>
            <a:pPr marL="0" indent="0">
              <a:buNone/>
            </a:pPr>
            <a:r>
              <a:rPr lang="en-US" sz="1400" i="1" dirty="0" smtClean="0"/>
              <a:t>5.</a:t>
            </a:r>
            <a:r>
              <a:rPr lang="en-US" sz="1400" dirty="0" smtClean="0"/>
              <a:t> (</a:t>
            </a:r>
            <a:r>
              <a:rPr lang="en-US" sz="1400" i="1" dirty="0" smtClean="0"/>
              <a:t>git push</a:t>
            </a:r>
            <a:r>
              <a:rPr lang="en-US" sz="1400" dirty="0" smtClean="0"/>
              <a:t>) Pushes your changes up to the remote repository.</a:t>
            </a:r>
            <a:r>
              <a:rPr lang="en-US" sz="1400" i="1" dirty="0" smtClean="0"/>
              <a:t> 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dirty="0" smtClean="0"/>
              <a:t>Pulling code</a:t>
            </a:r>
          </a:p>
          <a:p>
            <a:pPr marL="0" indent="0">
              <a:buNone/>
            </a:pPr>
            <a:r>
              <a:rPr lang="en-US" sz="1400" i="1" dirty="0" smtClean="0"/>
              <a:t>(git pull) </a:t>
            </a:r>
            <a:r>
              <a:rPr lang="en-US" sz="1400" dirty="0" smtClean="0"/>
              <a:t>Pulls code from a remote repository to your local repository.</a:t>
            </a:r>
          </a:p>
          <a:p>
            <a:pPr marL="0" indent="0">
              <a:buNone/>
            </a:pPr>
            <a:endParaRPr lang="en-US" sz="14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579532" y="970531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Committing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3170766"/>
            <a:ext cx="8509000" cy="328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4108240"/>
            <a:ext cx="8509000" cy="349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5067455"/>
            <a:ext cx="85090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6163129"/>
            <a:ext cx="8509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0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Gitting Out of Trouble</a:t>
            </a:r>
            <a:br>
              <a:rPr lang="en-US" dirty="0" smtClean="0"/>
            </a:br>
            <a:r>
              <a:rPr lang="en-US" sz="2400" dirty="0"/>
              <a:t>R</a:t>
            </a:r>
            <a:r>
              <a:rPr lang="en-US" sz="2400" dirty="0" smtClean="0"/>
              <a:t>esolving merge conflicts </a:t>
            </a:r>
            <a:r>
              <a:rPr lang="mr-IN" sz="2400" dirty="0" smtClean="0"/>
              <a:t>–</a:t>
            </a:r>
            <a:r>
              <a:rPr lang="en-US" sz="2400" dirty="0" smtClean="0"/>
              <a:t> git </a:t>
            </a:r>
            <a:r>
              <a:rPr lang="en-US" sz="2400" dirty="0"/>
              <a:t>r</a:t>
            </a:r>
            <a:r>
              <a:rPr lang="en-US" sz="2400" dirty="0" smtClean="0"/>
              <a:t>ebase </a:t>
            </a:r>
            <a:r>
              <a:rPr lang="mr-IN" sz="2400" dirty="0" smtClean="0"/>
              <a:t>–</a:t>
            </a:r>
            <a:r>
              <a:rPr lang="en-US" sz="2400" dirty="0" smtClean="0"/>
              <a:t> the </a:t>
            </a:r>
            <a:r>
              <a:rPr lang="en-US" sz="2400" dirty="0"/>
              <a:t>b</a:t>
            </a:r>
            <a:r>
              <a:rPr lang="en-US" sz="2400" dirty="0" smtClean="0"/>
              <a:t>ridge </a:t>
            </a:r>
            <a:r>
              <a:rPr lang="en-US" sz="2400" dirty="0"/>
              <a:t>t</a:t>
            </a:r>
            <a:r>
              <a:rPr lang="en-US" sz="2400" dirty="0" smtClean="0"/>
              <a:t>oo </a:t>
            </a:r>
            <a:r>
              <a:rPr lang="en-US" sz="2400" dirty="0"/>
              <a:t>f</a:t>
            </a:r>
            <a:r>
              <a:rPr lang="en-US" sz="2400" dirty="0" smtClean="0"/>
              <a:t>ar.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13418"/>
            <a:ext cx="8912412" cy="424732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What is git rebase, and how does it differ from git merge?</a:t>
            </a:r>
            <a:endParaRPr lang="en-US" sz="1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584199" y="753228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fontAlgn="t"/>
            <a:r>
              <a:rPr lang="en-US" dirty="0" smtClean="0"/>
              <a:t>Merge</a:t>
            </a:r>
          </a:p>
          <a:p>
            <a:pPr fontAlgn="t"/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321" y="2653197"/>
            <a:ext cx="7577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Git Merge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/>
              <a:t>C</a:t>
            </a:r>
            <a:r>
              <a:rPr lang="en-US" sz="1400" dirty="0" smtClean="0"/>
              <a:t>ombines </a:t>
            </a:r>
            <a:r>
              <a:rPr lang="en-US" sz="1400" dirty="0"/>
              <a:t>multiple sequences of commits into one unified </a:t>
            </a:r>
            <a:r>
              <a:rPr lang="en-US" sz="1400" dirty="0" smtClean="0"/>
              <a:t>history by </a:t>
            </a:r>
            <a:r>
              <a:rPr lang="en-US" sz="1400" dirty="0"/>
              <a:t>i</a:t>
            </a:r>
            <a:r>
              <a:rPr lang="en-US" sz="1400" dirty="0" smtClean="0"/>
              <a:t>ntegrating </a:t>
            </a:r>
            <a:r>
              <a:rPr lang="en-US" sz="1400" dirty="0" smtClean="0"/>
              <a:t>a feature branch </a:t>
            </a:r>
            <a:r>
              <a:rPr lang="en-US" sz="1400" dirty="0" smtClean="0"/>
              <a:t>into </a:t>
            </a:r>
            <a:r>
              <a:rPr lang="en-US" sz="1400" dirty="0" smtClean="0"/>
              <a:t>the </a:t>
            </a:r>
            <a:r>
              <a:rPr lang="en-US" sz="1400" dirty="0"/>
              <a:t>master branch. </a:t>
            </a:r>
            <a:r>
              <a:rPr lang="en-US" sz="1400" dirty="0" smtClean="0"/>
              <a:t>In this scenario, </a:t>
            </a:r>
            <a:r>
              <a:rPr lang="en-US" sz="1400" dirty="0"/>
              <a:t>only the master </a:t>
            </a:r>
            <a:r>
              <a:rPr lang="en-US" sz="1400" dirty="0" smtClean="0"/>
              <a:t>branch’s history is changed; </a:t>
            </a:r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feature branch history remains same.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15" y="3531312"/>
            <a:ext cx="5553095" cy="9183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321" y="4608493"/>
            <a:ext cx="9022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Git Rebase </a:t>
            </a:r>
            <a:r>
              <a:rPr lang="en-US" sz="1400" dirty="0" smtClean="0"/>
              <a:t>- Moves </a:t>
            </a:r>
            <a:r>
              <a:rPr lang="en-US" sz="1400" dirty="0" smtClean="0"/>
              <a:t>the </a:t>
            </a:r>
            <a:r>
              <a:rPr lang="en-US" sz="1400" dirty="0"/>
              <a:t>entire </a:t>
            </a:r>
            <a:r>
              <a:rPr lang="en-US" sz="1400" dirty="0"/>
              <a:t>feature</a:t>
            </a:r>
            <a:r>
              <a:rPr lang="en-US" sz="1400" dirty="0"/>
              <a:t> branch to </a:t>
            </a:r>
            <a:r>
              <a:rPr lang="en-US" sz="1400" dirty="0" smtClean="0"/>
              <a:t>begin at </a:t>
            </a:r>
            <a:r>
              <a:rPr lang="en-US" sz="1400" dirty="0" smtClean="0"/>
              <a:t>the </a:t>
            </a:r>
            <a:r>
              <a:rPr lang="en-US" sz="1400" dirty="0" smtClean="0"/>
              <a:t>master </a:t>
            </a:r>
            <a:r>
              <a:rPr lang="en-US" sz="1400" dirty="0"/>
              <a:t>branch’s </a:t>
            </a:r>
            <a:r>
              <a:rPr lang="en-US" sz="1400" dirty="0" smtClean="0"/>
              <a:t>end </a:t>
            </a:r>
            <a:r>
              <a:rPr lang="en-US" sz="1400" dirty="0" smtClean="0"/>
              <a:t>point, forming a linear history. In this scenario, it is as though all of the commits were made on the master branch, rather than on two separate branches. 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15" y="5251568"/>
            <a:ext cx="4628040" cy="149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Gitting Out of Trouble</a:t>
            </a:r>
            <a:br>
              <a:rPr lang="en-US" dirty="0" smtClean="0"/>
            </a:br>
            <a:r>
              <a:rPr lang="en-US" sz="2400" dirty="0"/>
              <a:t>R</a:t>
            </a:r>
            <a:r>
              <a:rPr lang="en-US" sz="2400" dirty="0" smtClean="0"/>
              <a:t>esolving merge conflicts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8336679" cy="424732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Why do merge conflicts happen?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40792" y="2796787"/>
            <a:ext cx="7345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Conflicts generally arise when two </a:t>
            </a:r>
            <a:r>
              <a:rPr lang="en-US" sz="1400" dirty="0" smtClean="0"/>
              <a:t>or more people </a:t>
            </a:r>
            <a:r>
              <a:rPr lang="en-US" sz="1400" dirty="0"/>
              <a:t>have changed the same lines in a </a:t>
            </a:r>
            <a:r>
              <a:rPr lang="en-US" sz="1400" dirty="0" smtClean="0"/>
              <a:t>file</a:t>
            </a:r>
            <a:r>
              <a:rPr lang="en-US" sz="12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84199" y="753228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fontAlgn="t"/>
            <a:r>
              <a:rPr lang="en-US" dirty="0" smtClean="0"/>
              <a:t>Merge</a:t>
            </a:r>
          </a:p>
          <a:p>
            <a:pPr fontAlgn="t"/>
            <a:r>
              <a:rPr lang="en-US" dirty="0" smtClean="0"/>
              <a:t>Conflicts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264312"/>
            <a:ext cx="4386201" cy="33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29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1371</TotalTime>
  <Words>837</Words>
  <Application>Microsoft Macintosh PowerPoint</Application>
  <PresentationFormat>Widescreen</PresentationFormat>
  <Paragraphs>161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Mangal</vt:lpstr>
      <vt:lpstr>Trebuchet MS</vt:lpstr>
      <vt:lpstr>Arial</vt:lpstr>
      <vt:lpstr>Berlin</vt:lpstr>
      <vt:lpstr>Gitting Along With Git</vt:lpstr>
      <vt:lpstr>Gitting Down to Business Essential Git workflow commands</vt:lpstr>
      <vt:lpstr>Gitting Down to Business Essential Git workflow commands</vt:lpstr>
      <vt:lpstr>Gitting Down to Business Essential Git workflow commands</vt:lpstr>
      <vt:lpstr>Gitting Down to Business Essential Git workflow commands</vt:lpstr>
      <vt:lpstr>Gitting Down to Business Essential Git workflow commands</vt:lpstr>
      <vt:lpstr>Gitting Down to Business Essential Git workflow commands</vt:lpstr>
      <vt:lpstr>Gitting Out of Trouble Resolving merge conflicts – git rebase – the bridge too far.</vt:lpstr>
      <vt:lpstr>Gitting Out of Trouble Resolving merge conflicts</vt:lpstr>
      <vt:lpstr>Gitting Out of Trouble Resolving merge conflicts</vt:lpstr>
      <vt:lpstr>Gitting Out of Trouble Resolving merge conflicts</vt:lpstr>
      <vt:lpstr>Gitting Out of Trouble Resolving merge conflicts</vt:lpstr>
      <vt:lpstr>Gitting Out of Trouble Resolving merge conflicts</vt:lpstr>
      <vt:lpstr>Useful Git Resources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Gitting Along With Git</dc:title>
  <dc:creator>Microsoft Office User</dc:creator>
  <cp:lastModifiedBy>Microsoft Office User</cp:lastModifiedBy>
  <cp:revision>111</cp:revision>
  <dcterms:created xsi:type="dcterms:W3CDTF">2019-11-30T20:20:24Z</dcterms:created>
  <dcterms:modified xsi:type="dcterms:W3CDTF">2019-12-04T05:49:27Z</dcterms:modified>
</cp:coreProperties>
</file>