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63" r:id="rId7"/>
    <p:sldId id="266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 varScale="1">
        <p:scale>
          <a:sx n="138" d="100"/>
          <a:sy n="138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Data624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86333" y="2836334"/>
            <a:ext cx="193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Jagdish </a:t>
            </a:r>
            <a:r>
              <a:rPr lang="en-US" dirty="0" err="1"/>
              <a:t>Chhabria</a:t>
            </a:r>
            <a:endParaRPr lang="en-US" dirty="0"/>
          </a:p>
          <a:p>
            <a:r>
              <a:rPr lang="en-US" dirty="0"/>
              <a:t>Stephen Haslett</a:t>
            </a:r>
          </a:p>
        </p:txBody>
      </p:sp>
    </p:spTree>
    <p:extLst>
      <p:ext uri="{BB962C8B-B14F-4D97-AF65-F5344CB8AC3E}">
        <p14:creationId xmlns:p14="http://schemas.microsoft.com/office/powerpoint/2010/main" val="198060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9"/>
            <a:ext cx="9613861" cy="592096"/>
          </a:xfrm>
        </p:spPr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347383"/>
            <a:ext cx="9613861" cy="425053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Inflation Adjustments</a:t>
            </a:r>
          </a:p>
          <a:p>
            <a:pPr marL="0" indent="0">
              <a:buNone/>
            </a:pPr>
            <a:r>
              <a:rPr lang="en-US" sz="1600" b="1" dirty="0"/>
              <a:t>Logarithmic</a:t>
            </a:r>
            <a:endParaRPr lang="en-US" sz="1400" b="1" dirty="0"/>
          </a:p>
          <a:p>
            <a:pPr marL="0" indent="0">
              <a:buNone/>
            </a:pPr>
            <a:r>
              <a:rPr lang="en-US" sz="1200" dirty="0"/>
              <a:t>Some text.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Power (x√,x3)</a:t>
            </a:r>
          </a:p>
          <a:p>
            <a:pPr marL="0" indent="0">
              <a:buNone/>
            </a:pPr>
            <a:r>
              <a:rPr lang="en-US" sz="1200" dirty="0"/>
              <a:t>Some text.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600" b="1" dirty="0"/>
              <a:t>Inverse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48488" y="1287100"/>
            <a:ext cx="407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Transformation and Adjustment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95024F-CFF8-2343-A5E4-E5E4E3EF9E24}"/>
              </a:ext>
            </a:extLst>
          </p:cNvPr>
          <p:cNvSpPr txBox="1"/>
          <p:nvPr/>
        </p:nvSpPr>
        <p:spPr>
          <a:xfrm>
            <a:off x="10753438" y="1025490"/>
            <a:ext cx="1227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Inflation</a:t>
            </a:r>
          </a:p>
          <a:p>
            <a:pPr algn="ctr"/>
            <a:r>
              <a:rPr lang="en-US" sz="1400" dirty="0"/>
              <a:t> Adjustments</a:t>
            </a:r>
          </a:p>
        </p:txBody>
      </p:sp>
    </p:spTree>
    <p:extLst>
      <p:ext uri="{BB962C8B-B14F-4D97-AF65-F5344CB8AC3E}">
        <p14:creationId xmlns:p14="http://schemas.microsoft.com/office/powerpoint/2010/main" val="174790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Decomposition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Make Transformation and Adjustments?</a:t>
            </a:r>
          </a:p>
          <a:p>
            <a:endParaRPr lang="en-US" sz="18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8484" y="1293697"/>
            <a:ext cx="892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Transformations and Adjustments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D9E85-A2D1-1548-BD08-CC62BCE3E60D}"/>
              </a:ext>
            </a:extLst>
          </p:cNvPr>
          <p:cNvSpPr txBox="1"/>
          <p:nvPr/>
        </p:nvSpPr>
        <p:spPr>
          <a:xfrm>
            <a:off x="10612345" y="1032087"/>
            <a:ext cx="1533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Why</a:t>
            </a:r>
          </a:p>
          <a:p>
            <a:pPr algn="ctr"/>
            <a:r>
              <a:rPr lang="en-US" sz="1400" dirty="0"/>
              <a:t>Transformations?</a:t>
            </a:r>
          </a:p>
        </p:txBody>
      </p:sp>
    </p:spTree>
    <p:extLst>
      <p:ext uri="{BB962C8B-B14F-4D97-AF65-F5344CB8AC3E}">
        <p14:creationId xmlns:p14="http://schemas.microsoft.com/office/powerpoint/2010/main" val="170013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9"/>
            <a:ext cx="9613861" cy="592096"/>
          </a:xfrm>
        </p:spPr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50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Mathematical Transformations</a:t>
            </a:r>
          </a:p>
          <a:p>
            <a:pPr marL="0" indent="0">
              <a:buNone/>
            </a:pPr>
            <a:r>
              <a:rPr lang="en-US" sz="1600" b="1" dirty="0"/>
              <a:t>Power Transformations </a:t>
            </a:r>
            <a:r>
              <a:rPr lang="en-US" sz="1600" b="1" i="1" dirty="0"/>
              <a:t>√(𝑥), (𝑥)</a:t>
            </a:r>
            <a:r>
              <a:rPr lang="en-US" sz="1600" b="1" i="1" baseline="30000" dirty="0"/>
              <a:t>1/3</a:t>
            </a:r>
            <a:r>
              <a:rPr lang="en-US" sz="1600" b="1" i="1" dirty="0"/>
              <a:t>, log(𝑥), Box Cox </a:t>
            </a:r>
            <a:r>
              <a:rPr lang="en-US" sz="1600" b="1" i="1" baseline="30000" dirty="0"/>
              <a:t> </a:t>
            </a:r>
            <a:endParaRPr lang="en-US" sz="1200" i="1" baseline="30000" dirty="0"/>
          </a:p>
          <a:p>
            <a:pPr marL="0" indent="0">
              <a:buNone/>
            </a:pPr>
            <a:r>
              <a:rPr lang="en-US" sz="1200" dirty="0"/>
              <a:t>Power transformations are used for variance stabilization and normalization.</a:t>
            </a:r>
          </a:p>
          <a:p>
            <a:pPr marL="0" indent="0">
              <a:buNone/>
            </a:pPr>
            <a:r>
              <a:rPr lang="en-US" sz="1200" dirty="0"/>
              <a:t>In the context of a time series, power transformations are useful for removing change in variance over time.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400" dirty="0"/>
              <a:t>The most common power transformations are:</a:t>
            </a:r>
          </a:p>
          <a:p>
            <a:pPr marL="342900" indent="-342900">
              <a:buAutoNum type="alphaUcPeriod"/>
            </a:pPr>
            <a:r>
              <a:rPr lang="en-US" sz="1400" dirty="0"/>
              <a:t>Square root -&gt; (√𝑥)</a:t>
            </a:r>
            <a:br>
              <a:rPr lang="en-US" sz="1400" dirty="0"/>
            </a:br>
            <a:endParaRPr lang="en-US" sz="1400" dirty="0"/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400" dirty="0"/>
              <a:t>Cube root -&gt; (𝑥)</a:t>
            </a:r>
            <a:r>
              <a:rPr lang="en-US" sz="1400" baseline="30000" dirty="0"/>
              <a:t>1/3</a:t>
            </a:r>
            <a:br>
              <a:rPr lang="en-US" sz="1400" baseline="30000" dirty="0"/>
            </a:br>
            <a:endParaRPr lang="en-US" sz="1400" baseline="30000" dirty="0"/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400" dirty="0"/>
              <a:t>Log -&gt; log(𝑥)</a:t>
            </a:r>
            <a:br>
              <a:rPr lang="en-US" sz="1400" dirty="0"/>
            </a:br>
            <a:endParaRPr lang="en-US" sz="1400" dirty="0"/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400" dirty="0"/>
              <a:t>Box Cox</a:t>
            </a:r>
          </a:p>
          <a:p>
            <a:pPr marL="0" indent="0">
              <a:buNone/>
            </a:pPr>
            <a:endParaRPr lang="en-US" sz="1400" baseline="30000" dirty="0"/>
          </a:p>
          <a:p>
            <a:pPr marL="342900" indent="-342900">
              <a:buAutoNum type="alphaUcPeriod"/>
            </a:pPr>
            <a:endParaRPr lang="en-US" sz="1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48488" y="1287100"/>
            <a:ext cx="407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Transformation and Adjustment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40ED9-1C0A-4C4E-9863-74EE11F820A9}"/>
              </a:ext>
            </a:extLst>
          </p:cNvPr>
          <p:cNvSpPr txBox="1"/>
          <p:nvPr/>
        </p:nvSpPr>
        <p:spPr>
          <a:xfrm>
            <a:off x="10654557" y="1025490"/>
            <a:ext cx="14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Mathematical</a:t>
            </a:r>
          </a:p>
          <a:p>
            <a:pPr algn="ctr"/>
            <a:r>
              <a:rPr lang="en-US" sz="1400" dirty="0"/>
              <a:t>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42848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9"/>
            <a:ext cx="9613861" cy="592096"/>
          </a:xfrm>
        </p:spPr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50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A. Square root -&gt; (√𝑥) </a:t>
            </a:r>
          </a:p>
          <a:p>
            <a:pPr marL="0" indent="0">
              <a:buNone/>
            </a:pPr>
            <a:r>
              <a:rPr lang="en-US" sz="1200" dirty="0"/>
              <a:t>Used to make a time series with a quadratic growth trend linear by taking the square root.</a:t>
            </a: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000" b="1" i="1" dirty="0"/>
          </a:p>
          <a:p>
            <a:pPr marL="0" indent="0">
              <a:buNone/>
            </a:pPr>
            <a:endParaRPr lang="en-US" sz="1000" b="1" i="1" dirty="0"/>
          </a:p>
          <a:p>
            <a:pPr marL="0" indent="0">
              <a:buNone/>
            </a:pPr>
            <a:endParaRPr lang="en-US" sz="1000" b="1" i="1" dirty="0"/>
          </a:p>
          <a:p>
            <a:pPr marL="0" indent="0">
              <a:buNone/>
            </a:pPr>
            <a:r>
              <a:rPr lang="en-US" sz="1000" b="1" i="1" dirty="0"/>
              <a:t>Before Square Root transformation.			               After Square Root transformation.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48488" y="1287100"/>
            <a:ext cx="407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Transformation and Adjustment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40ED9-1C0A-4C4E-9863-74EE11F820A9}"/>
              </a:ext>
            </a:extLst>
          </p:cNvPr>
          <p:cNvSpPr txBox="1"/>
          <p:nvPr/>
        </p:nvSpPr>
        <p:spPr>
          <a:xfrm>
            <a:off x="10654557" y="1025490"/>
            <a:ext cx="14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Mathematical</a:t>
            </a:r>
          </a:p>
          <a:p>
            <a:pPr algn="ctr"/>
            <a:r>
              <a:rPr lang="en-US" sz="1400" dirty="0"/>
              <a:t>Transformations</a:t>
            </a:r>
          </a:p>
        </p:txBody>
      </p:sp>
      <p:pic>
        <p:nvPicPr>
          <p:cNvPr id="7" name="Picture 6" descr="Histogram&#10;&#10;Description automatically generated">
            <a:extLst>
              <a:ext uri="{FF2B5EF4-FFF2-40B4-BE49-F238E27FC236}">
                <a16:creationId xmlns:a16="http://schemas.microsoft.com/office/drawing/2014/main" id="{3758A71E-6070-AB44-8DCA-26F68C3C3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054919"/>
            <a:ext cx="3745616" cy="2814443"/>
          </a:xfrm>
          <a:prstGeom prst="rect">
            <a:avLst/>
          </a:prstGeom>
        </p:spPr>
      </p:pic>
      <p:pic>
        <p:nvPicPr>
          <p:cNvPr id="10" name="Picture 9" descr="Chart&#10;&#10;Description automatically generated with medium confidence">
            <a:extLst>
              <a:ext uri="{FF2B5EF4-FFF2-40B4-BE49-F238E27FC236}">
                <a16:creationId xmlns:a16="http://schemas.microsoft.com/office/drawing/2014/main" id="{60716CD1-974F-9743-8F8A-ABC453B8D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351" y="3054918"/>
            <a:ext cx="3863428" cy="281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0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9"/>
            <a:ext cx="9613861" cy="592096"/>
          </a:xfrm>
        </p:spPr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50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B. Cube root -&gt; (𝑥)</a:t>
            </a:r>
            <a:r>
              <a:rPr lang="en-US" sz="1400" baseline="30000" dirty="0"/>
              <a:t>1/3</a:t>
            </a:r>
          </a:p>
          <a:p>
            <a:pPr marL="0" indent="0">
              <a:buNone/>
            </a:pPr>
            <a:r>
              <a:rPr lang="en-US" sz="1200" dirty="0"/>
              <a:t>Used to make a time series with a cubic growth trend linear by transforming the data to its cube root.</a:t>
            </a: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000" b="1" i="1" dirty="0"/>
              <a:t>Before Cube Root transformation.			               After Cube Root transformation.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48488" y="1287100"/>
            <a:ext cx="407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Transformation and Adjustment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40ED9-1C0A-4C4E-9863-74EE11F820A9}"/>
              </a:ext>
            </a:extLst>
          </p:cNvPr>
          <p:cNvSpPr txBox="1"/>
          <p:nvPr/>
        </p:nvSpPr>
        <p:spPr>
          <a:xfrm>
            <a:off x="10654557" y="1025490"/>
            <a:ext cx="14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Mathematical</a:t>
            </a:r>
          </a:p>
          <a:p>
            <a:pPr algn="ctr"/>
            <a:r>
              <a:rPr lang="en-US" sz="1400" dirty="0"/>
              <a:t>Transformations</a:t>
            </a:r>
          </a:p>
        </p:txBody>
      </p:sp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35EE78FE-9884-DC4B-99EB-5CF548D73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108" y="2972378"/>
            <a:ext cx="4530074" cy="2264641"/>
          </a:xfrm>
          <a:prstGeom prst="rect">
            <a:avLst/>
          </a:prstGeom>
        </p:spPr>
      </p:pic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BC8BB06-5AE4-1145-BA31-B1DCEB2A0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2972378"/>
            <a:ext cx="4396570" cy="219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0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9"/>
            <a:ext cx="9613861" cy="592096"/>
          </a:xfrm>
        </p:spPr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50539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C. Log -&gt; log(𝑥)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A log transform will transform skewed data to approximately conform to normality.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050" b="1" i="1" dirty="0"/>
              <a:t>Before Logarithmic Transformation.</a:t>
            </a:r>
            <a:r>
              <a:rPr lang="en-US" sz="1050" dirty="0"/>
              <a:t>                       </a:t>
            </a:r>
            <a:r>
              <a:rPr lang="en-US" sz="1050" b="1" i="1" dirty="0"/>
              <a:t>After Logarithmic Transformation.</a:t>
            </a:r>
            <a:endParaRPr lang="en-US" sz="105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48488" y="1287100"/>
            <a:ext cx="407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Transformation and Adjustment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40ED9-1C0A-4C4E-9863-74EE11F820A9}"/>
              </a:ext>
            </a:extLst>
          </p:cNvPr>
          <p:cNvSpPr txBox="1"/>
          <p:nvPr/>
        </p:nvSpPr>
        <p:spPr>
          <a:xfrm>
            <a:off x="10654557" y="1025490"/>
            <a:ext cx="14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Mathematical</a:t>
            </a:r>
          </a:p>
          <a:p>
            <a:pPr algn="ctr"/>
            <a:r>
              <a:rPr lang="en-US" sz="1400" dirty="0"/>
              <a:t>Transformations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1C5E6CC-0287-C642-8BC1-95A337424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65" y="3041392"/>
            <a:ext cx="6277303" cy="261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28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9"/>
            <a:ext cx="9613861" cy="592096"/>
          </a:xfrm>
        </p:spPr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50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D. Box Cox</a:t>
            </a:r>
            <a:endParaRPr lang="en-US" sz="1400" baseline="30000" dirty="0"/>
          </a:p>
          <a:p>
            <a:pPr marL="0" indent="0">
              <a:buNone/>
            </a:pPr>
            <a:r>
              <a:rPr lang="en-US" sz="1200" dirty="0"/>
              <a:t>Used to identify the ideal Lambda needed to normalize the time series. The Lambda value indicates the power to which all data should be raised.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000" b="1" i="1" dirty="0"/>
              <a:t>Manual Log transformation with Lambda set to 0 .                                           Box Cox transformation with selected ideal Lambda value of -0.152542.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48488" y="1287100"/>
            <a:ext cx="407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Transformation and Adjustment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40ED9-1C0A-4C4E-9863-74EE11F820A9}"/>
              </a:ext>
            </a:extLst>
          </p:cNvPr>
          <p:cNvSpPr txBox="1"/>
          <p:nvPr/>
        </p:nvSpPr>
        <p:spPr>
          <a:xfrm>
            <a:off x="10654557" y="1025490"/>
            <a:ext cx="14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Mathematical</a:t>
            </a:r>
          </a:p>
          <a:p>
            <a:pPr algn="ctr"/>
            <a:r>
              <a:rPr lang="en-US" sz="1400" dirty="0"/>
              <a:t>Transformations</a:t>
            </a:r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DCAC83A-83BA-6A44-A2D6-84C08EEA9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283350"/>
            <a:ext cx="3841164" cy="2357581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0E23DAE9-0BAC-1741-84BF-3888CE7F2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440" y="3283350"/>
            <a:ext cx="4020395" cy="23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01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9"/>
            <a:ext cx="9613861" cy="592096"/>
          </a:xfrm>
        </p:spPr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5053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Calendar Adjustment</a:t>
            </a:r>
          </a:p>
          <a:p>
            <a:pPr marL="0" indent="0">
              <a:buNone/>
            </a:pPr>
            <a:r>
              <a:rPr lang="en-US" sz="1200" dirty="0"/>
              <a:t>Used to remove calendar variations from a time series.</a:t>
            </a:r>
          </a:p>
          <a:p>
            <a:pPr marL="0" indent="0">
              <a:buNone/>
            </a:pPr>
            <a:r>
              <a:rPr lang="en-US" sz="1200" dirty="0"/>
              <a:t>Calendar variations include: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48488" y="1287100"/>
            <a:ext cx="407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Transformation and Adjustment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1B03F-1D94-234E-AF2D-BD7312C1808B}"/>
              </a:ext>
            </a:extLst>
          </p:cNvPr>
          <p:cNvSpPr txBox="1"/>
          <p:nvPr/>
        </p:nvSpPr>
        <p:spPr>
          <a:xfrm>
            <a:off x="10835056" y="1025490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Calendar</a:t>
            </a:r>
          </a:p>
          <a:p>
            <a:pPr algn="ctr"/>
            <a:r>
              <a:rPr lang="en-US" sz="1400" dirty="0"/>
              <a:t>Adjustment</a:t>
            </a:r>
          </a:p>
        </p:txBody>
      </p:sp>
    </p:spTree>
    <p:extLst>
      <p:ext uri="{BB962C8B-B14F-4D97-AF65-F5344CB8AC3E}">
        <p14:creationId xmlns:p14="http://schemas.microsoft.com/office/powerpoint/2010/main" val="187797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9"/>
            <a:ext cx="9613861" cy="592096"/>
          </a:xfrm>
        </p:spPr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5053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Population Adjustments</a:t>
            </a:r>
          </a:p>
          <a:p>
            <a:pPr marL="0" indent="0">
              <a:buNone/>
            </a:pPr>
            <a:r>
              <a:rPr lang="en-US" sz="1600" b="1" dirty="0"/>
              <a:t>Logarithmic</a:t>
            </a:r>
            <a:endParaRPr lang="en-US" sz="1400" b="1" dirty="0"/>
          </a:p>
          <a:p>
            <a:pPr marL="0" indent="0">
              <a:buNone/>
            </a:pPr>
            <a:r>
              <a:rPr lang="en-US" sz="1200" dirty="0"/>
              <a:t>Some text.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Power (x√,x3)</a:t>
            </a:r>
          </a:p>
          <a:p>
            <a:pPr marL="0" indent="0">
              <a:buNone/>
            </a:pPr>
            <a:r>
              <a:rPr lang="en-US" sz="1200" dirty="0"/>
              <a:t>Some text.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600" b="1" dirty="0"/>
              <a:t>Inverse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48488" y="1287100"/>
            <a:ext cx="407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Transformation and Adjustment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7E86E-3381-C246-8C57-00F5C98C2EB2}"/>
              </a:ext>
            </a:extLst>
          </p:cNvPr>
          <p:cNvSpPr txBox="1"/>
          <p:nvPr/>
        </p:nvSpPr>
        <p:spPr>
          <a:xfrm>
            <a:off x="10798034" y="1025490"/>
            <a:ext cx="1183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Population</a:t>
            </a:r>
          </a:p>
          <a:p>
            <a:pPr algn="ctr"/>
            <a:r>
              <a:rPr lang="en-US" sz="1400" dirty="0"/>
              <a:t>Adjustments</a:t>
            </a:r>
          </a:p>
        </p:txBody>
      </p:sp>
    </p:spTree>
    <p:extLst>
      <p:ext uri="{BB962C8B-B14F-4D97-AF65-F5344CB8AC3E}">
        <p14:creationId xmlns:p14="http://schemas.microsoft.com/office/powerpoint/2010/main" val="374501628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544</TotalTime>
  <Words>396</Words>
  <Application>Microsoft Macintosh PowerPoint</Application>
  <PresentationFormat>Widescreen</PresentationFormat>
  <Paragraphs>136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Data624 Presentation</vt:lpstr>
      <vt:lpstr>Time Series Decomposition </vt:lpstr>
      <vt:lpstr>Time Series Decomposition</vt:lpstr>
      <vt:lpstr>Time Series Decomposition</vt:lpstr>
      <vt:lpstr>Time Series Decomposition</vt:lpstr>
      <vt:lpstr>Time Series Decomposition</vt:lpstr>
      <vt:lpstr>Time Series Decomposition</vt:lpstr>
      <vt:lpstr>Time Series Decomposition</vt:lpstr>
      <vt:lpstr>Time Series Decomposition</vt:lpstr>
      <vt:lpstr>Time Series Decomposition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Data606 Presentation</dc:title>
  <dc:creator>Microsoft Office User</dc:creator>
  <cp:lastModifiedBy>stephen haslett</cp:lastModifiedBy>
  <cp:revision>41</cp:revision>
  <dcterms:created xsi:type="dcterms:W3CDTF">2019-12-12T00:08:01Z</dcterms:created>
  <dcterms:modified xsi:type="dcterms:W3CDTF">2021-09-20T03:37:53Z</dcterms:modified>
</cp:coreProperties>
</file>