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4" r:id="rId5"/>
    <p:sldId id="263" r:id="rId6"/>
    <p:sldId id="266" r:id="rId7"/>
    <p:sldId id="257" r:id="rId8"/>
    <p:sldId id="259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Data624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6333" y="283633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Jagdish </a:t>
            </a:r>
            <a:r>
              <a:rPr lang="en-US" dirty="0" err="1"/>
              <a:t>Chhabria</a:t>
            </a:r>
            <a:endParaRPr lang="en-US" dirty="0"/>
          </a:p>
          <a:p>
            <a:r>
              <a:rPr lang="en-US" dirty="0"/>
              <a:t>Stephen Haslett</a:t>
            </a:r>
          </a:p>
        </p:txBody>
      </p:sp>
    </p:spTree>
    <p:extLst>
      <p:ext uri="{BB962C8B-B14F-4D97-AF65-F5344CB8AC3E}">
        <p14:creationId xmlns:p14="http://schemas.microsoft.com/office/powerpoint/2010/main" val="198060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Mathematical Transformations</a:t>
            </a:r>
          </a:p>
          <a:p>
            <a:pPr marL="0" indent="0">
              <a:buNone/>
            </a:pPr>
            <a:r>
              <a:rPr lang="en-US" sz="1600" b="1" dirty="0"/>
              <a:t>Power Transformations </a:t>
            </a:r>
            <a:r>
              <a:rPr lang="en-US" sz="1600" b="1" i="1" dirty="0"/>
              <a:t>√(𝑥), (𝑥)</a:t>
            </a:r>
            <a:r>
              <a:rPr lang="en-US" sz="1600" b="1" i="1" baseline="30000" dirty="0"/>
              <a:t>1/3</a:t>
            </a:r>
            <a:r>
              <a:rPr lang="en-US" sz="1600" b="1" i="1" dirty="0"/>
              <a:t>, log(𝑥), Box Cox </a:t>
            </a:r>
            <a:r>
              <a:rPr lang="en-US" sz="1600" b="1" i="1" baseline="30000" dirty="0"/>
              <a:t> </a:t>
            </a:r>
            <a:endParaRPr lang="en-US" sz="1200" i="1" baseline="30000" dirty="0"/>
          </a:p>
          <a:p>
            <a:pPr marL="0" indent="0">
              <a:buNone/>
            </a:pPr>
            <a:r>
              <a:rPr lang="en-US" sz="1200" dirty="0"/>
              <a:t>Power transformations are used for variance stabilization and normalization.</a:t>
            </a:r>
          </a:p>
          <a:p>
            <a:pPr marL="0" indent="0">
              <a:buNone/>
            </a:pPr>
            <a:r>
              <a:rPr lang="en-US" sz="1200" dirty="0"/>
              <a:t>In the context of a time series, power transformations are useful for removing change in variance over time.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The most common power transformations are:</a:t>
            </a:r>
          </a:p>
          <a:p>
            <a:pPr marL="342900" indent="-342900">
              <a:buAutoNum type="alphaUcPeriod"/>
            </a:pPr>
            <a:r>
              <a:rPr lang="en-US" sz="1400" dirty="0"/>
              <a:t>Square root -&gt; (√𝑥)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Cube root -&gt; (𝑥)</a:t>
            </a:r>
            <a:r>
              <a:rPr lang="en-US" sz="1400" baseline="30000" dirty="0"/>
              <a:t>1/3</a:t>
            </a:r>
            <a:br>
              <a:rPr lang="en-US" sz="1400" baseline="30000" dirty="0"/>
            </a:br>
            <a:endParaRPr lang="en-US" sz="1400" baseline="300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Log -&gt; log(𝑥)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Box Cox</a:t>
            </a:r>
          </a:p>
          <a:p>
            <a:pPr marL="0" indent="0">
              <a:buNone/>
            </a:pPr>
            <a:endParaRPr lang="en-US" sz="1400" baseline="30000" dirty="0"/>
          </a:p>
          <a:p>
            <a:pPr marL="342900" indent="-342900">
              <a:buAutoNum type="alphaUcPeriod"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428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A. Square root -&gt; (√𝑥) </a:t>
            </a:r>
          </a:p>
          <a:p>
            <a:pPr marL="0" indent="0">
              <a:buNone/>
            </a:pPr>
            <a:r>
              <a:rPr lang="en-US" sz="1200" dirty="0"/>
              <a:t>Used to make a time series with a quadratic growth trend linear by taking the square root.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r>
              <a:rPr lang="en-US" sz="1000" b="1" i="1" dirty="0"/>
              <a:t>Before Square Root transformation.			               After Square Root transformation.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Histogram&#10;&#10;Description automatically generated">
            <a:extLst>
              <a:ext uri="{FF2B5EF4-FFF2-40B4-BE49-F238E27FC236}">
                <a16:creationId xmlns:a16="http://schemas.microsoft.com/office/drawing/2014/main" id="{3758A71E-6070-AB44-8DCA-26F68C3C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54919"/>
            <a:ext cx="3745616" cy="2814443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716CD1-974F-9743-8F8A-ABC453B8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51" y="3054918"/>
            <a:ext cx="3863428" cy="28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B. Cube root -&gt; (𝑥)</a:t>
            </a:r>
            <a:r>
              <a:rPr lang="en-US" sz="1400" baseline="30000" dirty="0"/>
              <a:t>1/3</a:t>
            </a:r>
          </a:p>
          <a:p>
            <a:pPr marL="0" indent="0">
              <a:buNone/>
            </a:pPr>
            <a:r>
              <a:rPr lang="en-US" sz="1200" dirty="0"/>
              <a:t>Used to make a time series with a cubic growth trend linear by transforming the data to its cube root.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000" b="1" i="1" dirty="0"/>
              <a:t>Before Cube Root transformation.			               After Cube Root transformation.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35EE78FE-9884-DC4B-99EB-5CF548D7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08" y="2972378"/>
            <a:ext cx="4530074" cy="2264641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C8BB06-5AE4-1145-BA31-B1DCEB2A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972378"/>
            <a:ext cx="4396570" cy="21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C. Log -&gt; log(𝑥)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log transform will transform skewed data to approximately conform to normality.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050" b="1" i="1" dirty="0"/>
              <a:t>Before Logarithmic Transformation.</a:t>
            </a:r>
            <a:r>
              <a:rPr lang="en-US" sz="1050" dirty="0"/>
              <a:t>                       </a:t>
            </a:r>
            <a:r>
              <a:rPr lang="en-US" sz="1050" b="1" i="1" dirty="0"/>
              <a:t>After Logarithmic Transformation.</a:t>
            </a:r>
            <a:endParaRPr lang="en-US" sz="105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1C5E6CC-0287-C642-8BC1-95A33742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5" y="3041392"/>
            <a:ext cx="6277303" cy="2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D. Box Cox</a:t>
            </a:r>
            <a:endParaRPr lang="en-US" sz="1400" baseline="30000" dirty="0"/>
          </a:p>
          <a:p>
            <a:pPr marL="0" indent="0">
              <a:buNone/>
            </a:pPr>
            <a:r>
              <a:rPr lang="en-US" sz="1200" dirty="0"/>
              <a:t>Used to identify the ideal Lambda needed to normalize the time series. The Lambda value indicates the power to which all data should be raised.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000" b="1" i="1" dirty="0"/>
              <a:t>Manual Log transformation with Lambda set to 0 .                                           Box Cox transformation with selected ideal Lambda value of -0.152542.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CAC83A-83BA-6A44-A2D6-84C08EEA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83350"/>
            <a:ext cx="3841164" cy="235758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E23DAE9-0BAC-1741-84BF-3888CE7F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40" y="3283350"/>
            <a:ext cx="4020395" cy="23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Performing a Box Cox Adjustment In R Using The Forecast Package</a:t>
            </a:r>
          </a:p>
          <a:p>
            <a:pPr marL="0" indent="0">
              <a:buNone/>
            </a:pPr>
            <a:r>
              <a:rPr lang="en-US" sz="1200" dirty="0"/>
              <a:t>The forecast package provides the </a:t>
            </a:r>
            <a:r>
              <a:rPr lang="en-US" sz="1200" b="1" i="1" dirty="0" err="1"/>
              <a:t>BoxCox</a:t>
            </a:r>
            <a:r>
              <a:rPr lang="en-US" sz="1200" b="1" i="1" dirty="0"/>
              <a:t>()  </a:t>
            </a:r>
            <a:r>
              <a:rPr lang="en-US" sz="1200" dirty="0"/>
              <a:t>function for performing Box Cox transformations. </a:t>
            </a:r>
          </a:p>
          <a:p>
            <a:pPr marL="0" indent="0">
              <a:buNone/>
            </a:pPr>
            <a:r>
              <a:rPr lang="en-US" sz="1200" dirty="0"/>
              <a:t>Lambda value can be defined, or if undefined, the function will provide the optimal lambda value. </a:t>
            </a:r>
          </a:p>
          <a:p>
            <a:pPr marL="0" indent="0">
              <a:buNone/>
            </a:pPr>
            <a:r>
              <a:rPr lang="en-US" sz="1000" b="1" i="1" dirty="0"/>
              <a:t>Defining a lambda value of 0.5 generates the following plot</a:t>
            </a:r>
            <a:r>
              <a:rPr lang="en-US" sz="1200" b="1" i="1" dirty="0"/>
              <a:t>:                             </a:t>
            </a:r>
            <a:r>
              <a:rPr lang="en-US" sz="1000" b="1" i="1" dirty="0"/>
              <a:t>Allowing the function to select the optimal lambda value (0.055) produces: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484" y="1293697"/>
            <a:ext cx="89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Transformations and Adjustments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9E85-A2D1-1548-BD08-CC62BCE3E60D}"/>
              </a:ext>
            </a:extLst>
          </p:cNvPr>
          <p:cNvSpPr txBox="1"/>
          <p:nvPr/>
        </p:nvSpPr>
        <p:spPr>
          <a:xfrm>
            <a:off x="10720904" y="924365"/>
            <a:ext cx="13340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Performing a</a:t>
            </a:r>
          </a:p>
          <a:p>
            <a:pPr algn="ctr"/>
            <a:r>
              <a:rPr lang="en-US" sz="1400" dirty="0"/>
              <a:t>Box Cox </a:t>
            </a:r>
          </a:p>
          <a:p>
            <a:pPr algn="ctr"/>
            <a:r>
              <a:rPr lang="en-US" sz="1400" dirty="0"/>
              <a:t>transform in R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D05688D-6D74-D648-AC5E-66DCE526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5" y="4136531"/>
            <a:ext cx="3677440" cy="2626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E55329-AFA9-294E-B02E-89F84560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6" y="3638137"/>
            <a:ext cx="3676589" cy="226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273CC5-D815-1549-8DE1-9C0F93D6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82" y="3642450"/>
            <a:ext cx="3676589" cy="415262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10174EB-1616-944A-80A7-6B9396D57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082" y="4137139"/>
            <a:ext cx="3676589" cy="26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Seasonal Adjustments</a:t>
            </a:r>
          </a:p>
          <a:p>
            <a:pPr marL="0" indent="0">
              <a:buNone/>
            </a:pPr>
            <a:r>
              <a:rPr lang="en-US" sz="1200" dirty="0"/>
              <a:t>Used to remove seasonal variations (</a:t>
            </a:r>
            <a:r>
              <a:rPr lang="en-US" sz="1200" i="1" dirty="0"/>
              <a:t>cycles that repeat regularly over time</a:t>
            </a:r>
            <a:r>
              <a:rPr lang="en-US" sz="1200" dirty="0"/>
              <a:t>) from a time series.</a:t>
            </a:r>
          </a:p>
          <a:p>
            <a:pPr marL="0" indent="0">
              <a:buNone/>
            </a:pPr>
            <a:r>
              <a:rPr lang="en-US" sz="1200" dirty="0"/>
              <a:t>Depending on the type of time series, seasonal variations may include:</a:t>
            </a:r>
          </a:p>
          <a:p>
            <a:r>
              <a:rPr lang="en-US" sz="1200" dirty="0"/>
              <a:t>Seasons (</a:t>
            </a:r>
            <a:r>
              <a:rPr lang="en-US" sz="1200" i="1" dirty="0"/>
              <a:t>summer, winter, etc</a:t>
            </a:r>
            <a:r>
              <a:rPr lang="en-US" sz="1200" dirty="0"/>
              <a:t>.)</a:t>
            </a:r>
          </a:p>
          <a:p>
            <a:r>
              <a:rPr lang="en-US" sz="1200" dirty="0"/>
              <a:t>Holidays such as Christmas, Thanksgiving, etc. (</a:t>
            </a:r>
            <a:r>
              <a:rPr lang="en-US" sz="1200" i="1" dirty="0"/>
              <a:t>retail based time series</a:t>
            </a:r>
            <a:r>
              <a:rPr lang="en-US" sz="1200" dirty="0"/>
              <a:t>)</a:t>
            </a:r>
          </a:p>
          <a:p>
            <a:r>
              <a:rPr lang="en-US" sz="1200" dirty="0"/>
              <a:t>University graduations (</a:t>
            </a:r>
            <a:r>
              <a:rPr lang="en-US" sz="1200" i="1" dirty="0"/>
              <a:t>job market based time series</a:t>
            </a:r>
            <a:r>
              <a:rPr lang="en-US" sz="1200" dirty="0"/>
              <a:t>)</a:t>
            </a:r>
          </a:p>
          <a:p>
            <a:r>
              <a:rPr lang="en-US" sz="1200" dirty="0"/>
              <a:t>Animal migration and hibernation (</a:t>
            </a:r>
            <a:r>
              <a:rPr lang="en-US" sz="1200" i="1" dirty="0"/>
              <a:t>wildlife based time series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B03F-1D94-234E-AF2D-BD7312C1808B}"/>
              </a:ext>
            </a:extLst>
          </p:cNvPr>
          <p:cNvSpPr txBox="1"/>
          <p:nvPr/>
        </p:nvSpPr>
        <p:spPr>
          <a:xfrm>
            <a:off x="10798989" y="1025490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Calendar</a:t>
            </a:r>
          </a:p>
          <a:p>
            <a:pPr algn="ctr"/>
            <a:r>
              <a:rPr lang="en-US" sz="1400" dirty="0"/>
              <a:t>Adjustments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3C33E48-9FC4-0847-A017-97E66FF3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6" y="4563898"/>
            <a:ext cx="5615362" cy="2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85010" cy="444349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Performing a Seasonal Adjustment In R Using The Seasonal Package</a:t>
            </a:r>
          </a:p>
          <a:p>
            <a:pPr marL="0" indent="0">
              <a:buNone/>
            </a:pPr>
            <a:r>
              <a:rPr lang="en-US" sz="1200" dirty="0"/>
              <a:t>The seasonal package was developed by the United States Census Bureau.</a:t>
            </a:r>
          </a:p>
          <a:p>
            <a:pPr marL="0" indent="0">
              <a:buNone/>
            </a:pPr>
            <a:r>
              <a:rPr lang="en-US" sz="1200" dirty="0"/>
              <a:t>Very easy to use – call the </a:t>
            </a:r>
            <a:r>
              <a:rPr lang="en-US" sz="1200" b="1" i="1" dirty="0"/>
              <a:t>seas() </a:t>
            </a:r>
            <a:r>
              <a:rPr lang="en-US" sz="1200" dirty="0"/>
              <a:t>function, and your time series data is seasonally adjusted.</a:t>
            </a:r>
          </a:p>
          <a:p>
            <a:pPr marL="0" indent="0">
              <a:buNone/>
            </a:pPr>
            <a:r>
              <a:rPr lang="en-US" sz="1200" dirty="0"/>
              <a:t>Uses the </a:t>
            </a:r>
            <a:r>
              <a:rPr lang="en-US" sz="1200" b="1" i="1" dirty="0"/>
              <a:t>seats</a:t>
            </a:r>
            <a:r>
              <a:rPr lang="en-US" sz="1200" dirty="0"/>
              <a:t> adjustment procedure by default. This can be changed to X11 by adding the </a:t>
            </a:r>
            <a:r>
              <a:rPr lang="en-US" sz="1200" b="1" i="1" dirty="0"/>
              <a:t>X11 = “”  </a:t>
            </a:r>
            <a:r>
              <a:rPr lang="en-US" sz="1200" dirty="0"/>
              <a:t>parameter.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B03F-1D94-234E-AF2D-BD7312C1808B}"/>
              </a:ext>
            </a:extLst>
          </p:cNvPr>
          <p:cNvSpPr txBox="1"/>
          <p:nvPr/>
        </p:nvSpPr>
        <p:spPr>
          <a:xfrm>
            <a:off x="10765331" y="868271"/>
            <a:ext cx="1267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Performing a </a:t>
            </a:r>
          </a:p>
          <a:p>
            <a:pPr algn="ctr"/>
            <a:r>
              <a:rPr lang="en-US" sz="1400" dirty="0"/>
              <a:t>Calendar</a:t>
            </a:r>
          </a:p>
          <a:p>
            <a:pPr algn="ctr"/>
            <a:r>
              <a:rPr lang="en-US" sz="1400" dirty="0"/>
              <a:t>Adjustment</a:t>
            </a:r>
          </a:p>
          <a:p>
            <a:pPr algn="ctr"/>
            <a:r>
              <a:rPr lang="en-US" sz="1400" dirty="0"/>
              <a:t>In 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FD13AEF-09B8-7949-ABE6-4B5CD012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685129"/>
            <a:ext cx="3676495" cy="3012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2B798-0115-314A-895D-793513BC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16" y="3680870"/>
            <a:ext cx="6115652" cy="30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75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783</TotalTime>
  <Words>540</Words>
  <Application>Microsoft Macintosh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Data624 Presentation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 </vt:lpstr>
      <vt:lpstr>Time Series Decomposition</vt:lpstr>
      <vt:lpstr>Time Series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Data606 Presentation</dc:title>
  <dc:creator>Microsoft Office User</dc:creator>
  <cp:lastModifiedBy>stephen haslett</cp:lastModifiedBy>
  <cp:revision>49</cp:revision>
  <dcterms:created xsi:type="dcterms:W3CDTF">2019-12-12T00:08:01Z</dcterms:created>
  <dcterms:modified xsi:type="dcterms:W3CDTF">2021-09-21T02:47:46Z</dcterms:modified>
</cp:coreProperties>
</file>