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714"/>
  </p:normalViewPr>
  <p:slideViewPr>
    <p:cSldViewPr snapToGrid="0" snapToObjects="1">
      <p:cViewPr varScale="1">
        <p:scale>
          <a:sx n="137" d="100"/>
          <a:sy n="137" d="100"/>
        </p:scale>
        <p:origin x="22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12/11/19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12/11/19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Data606 Presentation</a:t>
            </a:r>
            <a:endParaRPr lang="en-US" dirty="0"/>
          </a:p>
        </p:txBody>
      </p:sp>
      <p:sp>
        <p:nvSpPr>
          <p:cNvPr id="3" name="Subtitle 2"/>
          <p:cNvSpPr>
            <a:spLocks noGrp="1"/>
          </p:cNvSpPr>
          <p:nvPr>
            <p:ph type="subTitle" idx="1"/>
          </p:nvPr>
        </p:nvSpPr>
        <p:spPr/>
        <p:txBody>
          <a:bodyPr/>
          <a:lstStyle/>
          <a:p>
            <a:r>
              <a:rPr lang="en-US" dirty="0" smtClean="0"/>
              <a:t>2.4 Backgammon</a:t>
            </a:r>
            <a:endParaRPr lang="en-US" dirty="0"/>
          </a:p>
        </p:txBody>
      </p:sp>
      <p:sp>
        <p:nvSpPr>
          <p:cNvPr id="4" name="TextBox 3"/>
          <p:cNvSpPr txBox="1"/>
          <p:nvPr/>
        </p:nvSpPr>
        <p:spPr>
          <a:xfrm>
            <a:off x="9186333" y="2836334"/>
            <a:ext cx="1832553" cy="369332"/>
          </a:xfrm>
          <a:prstGeom prst="rect">
            <a:avLst/>
          </a:prstGeom>
          <a:noFill/>
        </p:spPr>
        <p:txBody>
          <a:bodyPr wrap="none" rtlCol="0">
            <a:spAutoFit/>
          </a:bodyPr>
          <a:lstStyle/>
          <a:p>
            <a:r>
              <a:rPr lang="en-US" smtClean="0"/>
              <a:t>Stephen Haslett</a:t>
            </a:r>
            <a:endParaRPr lang="en-US"/>
          </a:p>
        </p:txBody>
      </p:sp>
    </p:spTree>
    <p:extLst>
      <p:ext uri="{BB962C8B-B14F-4D97-AF65-F5344CB8AC3E}">
        <p14:creationId xmlns:p14="http://schemas.microsoft.com/office/powerpoint/2010/main" val="1980601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2.4 Backgammon</a:t>
            </a:r>
            <a:endParaRPr lang="en-US" dirty="0"/>
          </a:p>
        </p:txBody>
      </p:sp>
      <p:sp>
        <p:nvSpPr>
          <p:cNvPr id="3" name="Content Placeholder 2"/>
          <p:cNvSpPr>
            <a:spLocks noGrp="1"/>
          </p:cNvSpPr>
          <p:nvPr>
            <p:ph idx="1"/>
          </p:nvPr>
        </p:nvSpPr>
        <p:spPr/>
        <p:txBody>
          <a:bodyPr/>
          <a:lstStyle/>
          <a:p>
            <a:r>
              <a:rPr lang="en-US" dirty="0" smtClean="0"/>
              <a:t>Backgammon </a:t>
            </a:r>
            <a:r>
              <a:rPr lang="en-US" dirty="0"/>
              <a:t>is a board game for two players in which the playing pieces are moved according to the roll of two dice. Players win by removing all of their pieces from the board, so it is usually good to roll high numbers. You are playing backgammon with a friend and you roll two 6s in your first roll and two 6s in your second roll. Your friend rolls two 3s in his first roll and again in his second row. Your friend claims that you are cheating, because rolling double 6s twice in a row is very unlikely. Using probability, show that your rolls were just as likely as </a:t>
            </a:r>
            <a:r>
              <a:rPr lang="en-US" dirty="0" smtClean="0"/>
              <a:t>his.</a:t>
            </a:r>
            <a:endParaRPr lang="en-US" dirty="0"/>
          </a:p>
        </p:txBody>
      </p:sp>
      <p:sp>
        <p:nvSpPr>
          <p:cNvPr id="4" name="TextBox 3"/>
          <p:cNvSpPr txBox="1"/>
          <p:nvPr/>
        </p:nvSpPr>
        <p:spPr>
          <a:xfrm>
            <a:off x="10590245" y="1109031"/>
            <a:ext cx="1486882" cy="369332"/>
          </a:xfrm>
          <a:prstGeom prst="rect">
            <a:avLst/>
          </a:prstGeom>
          <a:noFill/>
        </p:spPr>
        <p:txBody>
          <a:bodyPr wrap="none" rtlCol="0">
            <a:spAutoFit/>
          </a:bodyPr>
          <a:lstStyle/>
          <a:p>
            <a:r>
              <a:rPr lang="en-US" smtClean="0"/>
              <a:t>The Problem</a:t>
            </a:r>
            <a:endParaRPr lang="en-US"/>
          </a:p>
        </p:txBody>
      </p:sp>
    </p:spTree>
    <p:extLst>
      <p:ext uri="{BB962C8B-B14F-4D97-AF65-F5344CB8AC3E}">
        <p14:creationId xmlns:p14="http://schemas.microsoft.com/office/powerpoint/2010/main" val="1700139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Backgammon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0321" y="2336872"/>
                <a:ext cx="9613861" cy="4250539"/>
              </a:xfrm>
            </p:spPr>
            <p:txBody>
              <a:bodyPr/>
              <a:lstStyle/>
              <a:p>
                <a:pPr marL="0" indent="0">
                  <a:buNone/>
                </a:pPr>
                <a:r>
                  <a:rPr lang="en-US" b="1" dirty="0" smtClean="0"/>
                  <a:t>Using probability, show that your rolls were just as likely as his.</a:t>
                </a:r>
              </a:p>
              <a:p>
                <a:pPr marL="0" indent="0">
                  <a:buNone/>
                </a:pPr>
                <a:r>
                  <a:rPr lang="en-US" sz="1400" b="1" dirty="0" smtClean="0"/>
                  <a:t>Data needed to solve the problem:</a:t>
                </a:r>
                <a:endParaRPr lang="en-US" sz="1400" b="1" dirty="0"/>
              </a:p>
              <a:p>
                <a:r>
                  <a:rPr lang="en-US" sz="1200" b="1" dirty="0" smtClean="0"/>
                  <a:t>You </a:t>
                </a:r>
                <a:r>
                  <a:rPr lang="en-US" sz="1200" b="1" dirty="0"/>
                  <a:t>roll two 6s in your ﬁrst roll and two 6s in your second </a:t>
                </a:r>
                <a:r>
                  <a:rPr lang="en-US" sz="1200" b="1" dirty="0" smtClean="0"/>
                  <a:t>roll.</a:t>
                </a:r>
              </a:p>
              <a:p>
                <a:r>
                  <a:rPr lang="en-US" sz="1200" b="1" dirty="0"/>
                  <a:t>your friend rolls two 3s in his ﬁrst roll and again in his second </a:t>
                </a:r>
                <a:r>
                  <a:rPr lang="en-US" sz="1200" b="1" dirty="0" smtClean="0"/>
                  <a:t>row.</a:t>
                </a:r>
              </a:p>
              <a:p>
                <a:r>
                  <a:rPr lang="en-US" sz="1200" b="1" dirty="0"/>
                  <a:t>R</a:t>
                </a:r>
                <a:r>
                  <a:rPr lang="en-US" sz="1200" b="1" dirty="0" smtClean="0"/>
                  <a:t>olling </a:t>
                </a:r>
                <a:r>
                  <a:rPr lang="en-US" sz="1200" b="1" dirty="0"/>
                  <a:t>double 6s twice in a row is very </a:t>
                </a:r>
                <a:r>
                  <a:rPr lang="en-US" sz="1200" b="1" dirty="0" smtClean="0"/>
                  <a:t>unlikely.</a:t>
                </a:r>
                <a:endParaRPr lang="en-US" sz="1200" b="1" dirty="0"/>
              </a:p>
              <a:p>
                <a:pPr marL="0" indent="0">
                  <a:buNone/>
                </a:pPr>
                <a:r>
                  <a:rPr lang="en-US" sz="1600" b="1" dirty="0" smtClean="0"/>
                  <a:t>Solution</a:t>
                </a:r>
                <a:endParaRPr lang="en-US" sz="1600" b="1" dirty="0"/>
              </a:p>
              <a:p>
                <a:pPr marL="0" indent="0">
                  <a:buNone/>
                </a:pPr>
                <a:r>
                  <a:rPr lang="en-US" sz="1200" dirty="0"/>
                  <a:t>rolls of the dice are independent, so the outcome of the second die doesn't depend on the outcome of the first die.</a:t>
                </a:r>
                <a:endParaRPr lang="en-US" sz="1200" b="1" dirty="0"/>
              </a:p>
              <a:p>
                <a:pPr marL="0" indent="0">
                  <a:buNone/>
                </a:pPr>
                <a:r>
                  <a:rPr lang="en-US" sz="1200" dirty="0" smtClean="0"/>
                  <a:t>To find the probability </a:t>
                </a:r>
                <a:r>
                  <a:rPr lang="en-US" sz="1200" dirty="0"/>
                  <a:t>of two events happening one after the </a:t>
                </a:r>
                <a:r>
                  <a:rPr lang="en-US" sz="1200" dirty="0" smtClean="0"/>
                  <a:t>other, we multiply the </a:t>
                </a:r>
                <a:r>
                  <a:rPr lang="en-US" sz="1200" dirty="0"/>
                  <a:t>probabilities of the two events</a:t>
                </a:r>
                <a:r>
                  <a:rPr lang="en-US" sz="1200" dirty="0" smtClean="0"/>
                  <a:t>.</a:t>
                </a:r>
              </a:p>
              <a:p>
                <a:pPr marL="0" indent="0">
                  <a:buNone/>
                </a:pPr>
                <a:r>
                  <a:rPr lang="en-US" sz="1200" b="1" dirty="0" smtClean="0"/>
                  <a:t>P(rolling two 6s) = </a:t>
                </a:r>
                <a14:m>
                  <m:oMath xmlns:m="http://schemas.openxmlformats.org/officeDocument/2006/math">
                    <m:f>
                      <m:fPr>
                        <m:ctrlPr>
                          <a:rPr lang="mr-IN" sz="1200" b="1" i="1" smtClean="0">
                            <a:latin typeface="Cambria Math" charset="0"/>
                          </a:rPr>
                        </m:ctrlPr>
                      </m:fPr>
                      <m:num>
                        <m:r>
                          <a:rPr lang="en-US" sz="1200" b="1" i="1" smtClean="0">
                            <a:latin typeface="Cambria Math" charset="0"/>
                          </a:rPr>
                          <m:t>𝟏</m:t>
                        </m:r>
                      </m:num>
                      <m:den>
                        <m:r>
                          <a:rPr lang="en-US" sz="1200" b="1" i="1" smtClean="0">
                            <a:latin typeface="Cambria Math" charset="0"/>
                          </a:rPr>
                          <m:t>𝟔</m:t>
                        </m:r>
                      </m:den>
                    </m:f>
                  </m:oMath>
                </a14:m>
                <a:r>
                  <a:rPr lang="en-US" sz="1200" b="1" dirty="0" smtClean="0"/>
                  <a:t> * </a:t>
                </a:r>
                <a14:m>
                  <m:oMath xmlns:m="http://schemas.openxmlformats.org/officeDocument/2006/math">
                    <m:f>
                      <m:fPr>
                        <m:ctrlPr>
                          <a:rPr lang="mr-IN" sz="1200" b="1" i="1">
                            <a:latin typeface="Cambria Math" charset="0"/>
                          </a:rPr>
                        </m:ctrlPr>
                      </m:fPr>
                      <m:num>
                        <m:r>
                          <a:rPr lang="en-US" sz="1200" b="1" i="1">
                            <a:latin typeface="Cambria Math" charset="0"/>
                          </a:rPr>
                          <m:t>𝟏</m:t>
                        </m:r>
                      </m:num>
                      <m:den>
                        <m:r>
                          <a:rPr lang="en-US" sz="1200" b="1" i="1">
                            <a:latin typeface="Cambria Math" charset="0"/>
                          </a:rPr>
                          <m:t>𝟔</m:t>
                        </m:r>
                      </m:den>
                    </m:f>
                  </m:oMath>
                </a14:m>
                <a:r>
                  <a:rPr lang="en-US" sz="1200" b="1" dirty="0"/>
                  <a:t> </a:t>
                </a:r>
                <a:r>
                  <a:rPr lang="en-US" sz="1200" b="1" dirty="0" smtClean="0"/>
                  <a:t>= </a:t>
                </a:r>
                <a14:m>
                  <m:oMath xmlns:m="http://schemas.openxmlformats.org/officeDocument/2006/math">
                    <m:f>
                      <m:fPr>
                        <m:ctrlPr>
                          <a:rPr lang="mr-IN" sz="1200" b="1" i="1">
                            <a:latin typeface="Cambria Math" charset="0"/>
                          </a:rPr>
                        </m:ctrlPr>
                      </m:fPr>
                      <m:num>
                        <m:r>
                          <a:rPr lang="en-US" sz="1200" b="1" i="1">
                            <a:latin typeface="Cambria Math" charset="0"/>
                          </a:rPr>
                          <m:t>𝟏</m:t>
                        </m:r>
                      </m:num>
                      <m:den>
                        <m:r>
                          <a:rPr lang="en-US" sz="1200" b="1" i="1" smtClean="0">
                            <a:latin typeface="Cambria Math" charset="0"/>
                          </a:rPr>
                          <m:t>𝟑𝟔</m:t>
                        </m:r>
                      </m:den>
                    </m:f>
                  </m:oMath>
                </a14:m>
                <a:endParaRPr lang="en-US" sz="1200" b="1" dirty="0" smtClean="0"/>
              </a:p>
              <a:p>
                <a:pPr marL="0" indent="0">
                  <a:buNone/>
                </a:pPr>
                <a:r>
                  <a:rPr lang="en-US" sz="1200" b="1" dirty="0"/>
                  <a:t>P(rolling </a:t>
                </a:r>
                <a:r>
                  <a:rPr lang="en-US" sz="1200" b="1" dirty="0" smtClean="0"/>
                  <a:t>two 3s</a:t>
                </a:r>
                <a:r>
                  <a:rPr lang="en-US" sz="1200" b="1" dirty="0"/>
                  <a:t>) = </a:t>
                </a:r>
                <a14:m>
                  <m:oMath xmlns:m="http://schemas.openxmlformats.org/officeDocument/2006/math">
                    <m:f>
                      <m:fPr>
                        <m:ctrlPr>
                          <a:rPr lang="mr-IN" sz="1200" b="1" i="1">
                            <a:latin typeface="Cambria Math" charset="0"/>
                          </a:rPr>
                        </m:ctrlPr>
                      </m:fPr>
                      <m:num>
                        <m:r>
                          <a:rPr lang="en-US" sz="1200" b="1" i="1">
                            <a:latin typeface="Cambria Math" charset="0"/>
                          </a:rPr>
                          <m:t>𝟏</m:t>
                        </m:r>
                      </m:num>
                      <m:den>
                        <m:r>
                          <a:rPr lang="en-US" sz="1200" b="1" i="1">
                            <a:latin typeface="Cambria Math" charset="0"/>
                          </a:rPr>
                          <m:t>𝟔</m:t>
                        </m:r>
                      </m:den>
                    </m:f>
                  </m:oMath>
                </a14:m>
                <a:r>
                  <a:rPr lang="en-US" sz="1200" b="1" dirty="0"/>
                  <a:t> * </a:t>
                </a:r>
                <a14:m>
                  <m:oMath xmlns:m="http://schemas.openxmlformats.org/officeDocument/2006/math">
                    <m:f>
                      <m:fPr>
                        <m:ctrlPr>
                          <a:rPr lang="mr-IN" sz="1200" b="1" i="1">
                            <a:latin typeface="Cambria Math" charset="0"/>
                          </a:rPr>
                        </m:ctrlPr>
                      </m:fPr>
                      <m:num>
                        <m:r>
                          <a:rPr lang="en-US" sz="1200" b="1" i="1">
                            <a:latin typeface="Cambria Math" charset="0"/>
                          </a:rPr>
                          <m:t>𝟏</m:t>
                        </m:r>
                      </m:num>
                      <m:den>
                        <m:r>
                          <a:rPr lang="en-US" sz="1200" b="1" i="1">
                            <a:latin typeface="Cambria Math" charset="0"/>
                          </a:rPr>
                          <m:t>𝟔</m:t>
                        </m:r>
                      </m:den>
                    </m:f>
                  </m:oMath>
                </a14:m>
                <a:r>
                  <a:rPr lang="en-US" sz="1200" b="1" dirty="0"/>
                  <a:t> </a:t>
                </a:r>
                <a:r>
                  <a:rPr lang="en-US" sz="1200" b="1" dirty="0"/>
                  <a:t>= </a:t>
                </a:r>
                <a14:m>
                  <m:oMath xmlns:m="http://schemas.openxmlformats.org/officeDocument/2006/math">
                    <m:f>
                      <m:fPr>
                        <m:ctrlPr>
                          <a:rPr lang="mr-IN" sz="1200" b="1" i="1">
                            <a:latin typeface="Cambria Math" charset="0"/>
                          </a:rPr>
                        </m:ctrlPr>
                      </m:fPr>
                      <m:num>
                        <m:r>
                          <a:rPr lang="en-US" sz="1200" b="1" i="1">
                            <a:latin typeface="Cambria Math" charset="0"/>
                          </a:rPr>
                          <m:t>𝟏</m:t>
                        </m:r>
                      </m:num>
                      <m:den>
                        <m:r>
                          <a:rPr lang="en-US" sz="1200" b="1" i="1">
                            <a:latin typeface="Cambria Math" charset="0"/>
                          </a:rPr>
                          <m:t>𝟑𝟔</m:t>
                        </m:r>
                      </m:den>
                    </m:f>
                  </m:oMath>
                </a14:m>
                <a:endParaRPr lang="en-US" sz="1200" b="1" dirty="0" smtClean="0"/>
              </a:p>
              <a:p>
                <a:pPr marL="0" indent="0">
                  <a:buNone/>
                </a:pPr>
                <a:r>
                  <a:rPr lang="en-US" sz="1200" b="1" dirty="0" smtClean="0"/>
                  <a:t>Probability: </a:t>
                </a:r>
                <a14:m>
                  <m:oMath xmlns:m="http://schemas.openxmlformats.org/officeDocument/2006/math">
                    <m:f>
                      <m:fPr>
                        <m:ctrlPr>
                          <a:rPr lang="mr-IN" sz="1200" b="1" i="1">
                            <a:latin typeface="Cambria Math" charset="0"/>
                          </a:rPr>
                        </m:ctrlPr>
                      </m:fPr>
                      <m:num>
                        <m:r>
                          <a:rPr lang="en-US" sz="1200" b="1" i="1">
                            <a:latin typeface="Cambria Math" charset="0"/>
                          </a:rPr>
                          <m:t>𝟏</m:t>
                        </m:r>
                      </m:num>
                      <m:den>
                        <m:r>
                          <a:rPr lang="en-US" sz="1200" b="1" i="1">
                            <a:latin typeface="Cambria Math" charset="0"/>
                          </a:rPr>
                          <m:t>𝟑𝟔</m:t>
                        </m:r>
                      </m:den>
                    </m:f>
                  </m:oMath>
                </a14:m>
                <a:r>
                  <a:rPr lang="en-US" sz="1200" b="1" dirty="0" smtClean="0"/>
                  <a:t> </a:t>
                </a:r>
                <a:r>
                  <a:rPr lang="en-US" sz="1200" dirty="0" smtClean="0"/>
                  <a:t>or 3%</a:t>
                </a:r>
                <a:r>
                  <a:rPr lang="en-US" sz="1200" b="1" dirty="0" smtClean="0"/>
                  <a:t> </a:t>
                </a:r>
              </a:p>
              <a:p>
                <a:pPr marL="0" indent="0">
                  <a:buNone/>
                </a:pPr>
                <a:r>
                  <a:rPr lang="en-US" sz="1200" dirty="0" smtClean="0"/>
                  <a:t>The </a:t>
                </a:r>
                <a:r>
                  <a:rPr lang="en-US" sz="1200" dirty="0"/>
                  <a:t>probability of rolling any </a:t>
                </a:r>
                <a:r>
                  <a:rPr lang="en-US" sz="1200" dirty="0" smtClean="0"/>
                  <a:t>couple (two 1s, two 2s, etc.) is </a:t>
                </a:r>
                <a:r>
                  <a:rPr lang="en-US" sz="1200" dirty="0"/>
                  <a:t>always 1/36, </a:t>
                </a:r>
                <a:r>
                  <a:rPr lang="en-US" sz="1200" dirty="0" smtClean="0"/>
                  <a:t>as the </a:t>
                </a:r>
                <a:r>
                  <a:rPr lang="en-US" sz="1200" dirty="0"/>
                  <a:t>probability of rolling any number on both </a:t>
                </a:r>
                <a:r>
                  <a:rPr lang="en-US" sz="1200" dirty="0" smtClean="0"/>
                  <a:t>die </a:t>
                </a:r>
                <a:r>
                  <a:rPr lang="en-US" sz="1200" dirty="0"/>
                  <a:t>is </a:t>
                </a:r>
                <a:r>
                  <a:rPr lang="en-US" sz="1200" dirty="0" smtClean="0"/>
                  <a:t>1/6.</a:t>
                </a:r>
                <a:endParaRPr lang="en-US" sz="12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0321" y="2336872"/>
                <a:ext cx="9613861" cy="4250539"/>
              </a:xfrm>
              <a:blipFill rotWithShape="0">
                <a:blip r:embed="rId2"/>
                <a:stretch>
                  <a:fillRect l="-1015" t="-2006"/>
                </a:stretch>
              </a:blipFill>
            </p:spPr>
            <p:txBody>
              <a:bodyPr/>
              <a:lstStyle/>
              <a:p>
                <a:r>
                  <a:rPr lang="en-US">
                    <a:noFill/>
                  </a:rPr>
                  <a:t> </a:t>
                </a:r>
              </a:p>
            </p:txBody>
          </p:sp>
        </mc:Fallback>
      </mc:AlternateContent>
      <p:sp>
        <p:nvSpPr>
          <p:cNvPr id="4" name="TextBox 3"/>
          <p:cNvSpPr txBox="1"/>
          <p:nvPr/>
        </p:nvSpPr>
        <p:spPr>
          <a:xfrm>
            <a:off x="10596985" y="1109031"/>
            <a:ext cx="1476686" cy="369332"/>
          </a:xfrm>
          <a:prstGeom prst="rect">
            <a:avLst/>
          </a:prstGeom>
          <a:noFill/>
        </p:spPr>
        <p:txBody>
          <a:bodyPr wrap="none" rtlCol="0">
            <a:spAutoFit/>
          </a:bodyPr>
          <a:lstStyle/>
          <a:p>
            <a:r>
              <a:rPr lang="en-US" dirty="0" smtClean="0"/>
              <a:t>The Solution</a:t>
            </a:r>
            <a:endParaRPr lang="en-US" dirty="0"/>
          </a:p>
        </p:txBody>
      </p:sp>
    </p:spTree>
    <p:extLst>
      <p:ext uri="{BB962C8B-B14F-4D97-AF65-F5344CB8AC3E}">
        <p14:creationId xmlns:p14="http://schemas.microsoft.com/office/powerpoint/2010/main" val="142848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47</TotalTime>
  <Words>249</Words>
  <Application>Microsoft Macintosh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Cambria Math</vt:lpstr>
      <vt:lpstr>Mangal</vt:lpstr>
      <vt:lpstr>Trebuchet MS</vt:lpstr>
      <vt:lpstr>Arial</vt:lpstr>
      <vt:lpstr>Berlin</vt:lpstr>
      <vt:lpstr>Data606 Presentation</vt:lpstr>
      <vt:lpstr>2.4 Backgammon</vt:lpstr>
      <vt:lpstr>2.4 Backgammon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Data606 Presentation</dc:title>
  <dc:creator>Microsoft Office User</dc:creator>
  <cp:lastModifiedBy>Microsoft Office User</cp:lastModifiedBy>
  <cp:revision>10</cp:revision>
  <dcterms:created xsi:type="dcterms:W3CDTF">2019-12-12T00:08:01Z</dcterms:created>
  <dcterms:modified xsi:type="dcterms:W3CDTF">2019-12-12T00:55:16Z</dcterms:modified>
</cp:coreProperties>
</file>