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7026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4439"/>
            <a:ext cx="8824456" cy="848428"/>
          </a:xfrm>
        </p:spPr>
        <p:txBody>
          <a:bodyPr/>
          <a:lstStyle/>
          <a:p>
            <a:r>
              <a:rPr lang="en-US" sz="3200" dirty="0" smtClean="0"/>
              <a:t>Context Aware </a:t>
            </a:r>
            <a:r>
              <a:rPr lang="en-US" sz="3200" dirty="0"/>
              <a:t>R</a:t>
            </a:r>
            <a:r>
              <a:rPr lang="en-US" sz="3200" dirty="0" smtClean="0"/>
              <a:t>ecommender Systems </a:t>
            </a:r>
            <a:r>
              <a:rPr lang="en-US" sz="3200" dirty="0"/>
              <a:t>(CARS)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612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Recommender Systems in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1333" y="346286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Haslett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Context?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07257"/>
            <a:ext cx="4382746" cy="2339747"/>
          </a:xfrm>
        </p:spPr>
      </p:pic>
      <p:sp>
        <p:nvSpPr>
          <p:cNvPr id="6" name="TextBox 5"/>
          <p:cNvSpPr txBox="1"/>
          <p:nvPr/>
        </p:nvSpPr>
        <p:spPr>
          <a:xfrm>
            <a:off x="5562600" y="2133601"/>
            <a:ext cx="56807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consists of a number of components: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</a:t>
            </a:r>
          </a:p>
          <a:p>
            <a:r>
              <a:rPr lang="en-US" dirty="0" smtClean="0"/>
              <a:t>    </a:t>
            </a:r>
            <a:r>
              <a:rPr lang="en-US" sz="1600" i="1" dirty="0" smtClean="0"/>
              <a:t>Who is the person experiencing the item with?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Where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When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Why are they experiencing the item?</a:t>
            </a:r>
          </a:p>
          <a:p>
            <a:endParaRPr lang="en-US" sz="1600" i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</a:t>
            </a:r>
            <a:endParaRPr lang="en-US" dirty="0"/>
          </a:p>
          <a:p>
            <a:r>
              <a:rPr lang="en-US" sz="1600" dirty="0"/>
              <a:t>    </a:t>
            </a:r>
            <a:r>
              <a:rPr lang="en-US" sz="1600" dirty="0" smtClean="0"/>
              <a:t> </a:t>
            </a:r>
            <a:r>
              <a:rPr lang="en-US" sz="1600" i="1" dirty="0" smtClean="0"/>
              <a:t>How are </a:t>
            </a:r>
            <a:r>
              <a:rPr lang="en-US" sz="1600" i="1" dirty="0"/>
              <a:t>they experiencing the item?</a:t>
            </a:r>
          </a:p>
          <a:p>
            <a:endParaRPr lang="en-US" sz="16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95707" y="110903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Context-aware Recommendation Systems (CARS)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374" y="2192857"/>
            <a:ext cx="6718446" cy="320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What are CARS and how are they different from traditional recommendation systems?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Traditional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-&gt; Ratings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Context-aware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x Contexts -&gt; Ratings 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95518" y="110903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" y="2258169"/>
            <a:ext cx="4962653" cy="27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Paradigms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49121" y="110903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6" y="2312474"/>
            <a:ext cx="4821982" cy="3149618"/>
          </a:xfrm>
        </p:spPr>
      </p:pic>
      <p:sp>
        <p:nvSpPr>
          <p:cNvPr id="8" name="TextBox 7"/>
          <p:cNvSpPr txBox="1"/>
          <p:nvPr/>
        </p:nvSpPr>
        <p:spPr>
          <a:xfrm>
            <a:off x="5060930" y="2251446"/>
            <a:ext cx="72125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CARS utilize 3 paradigms to incorporate context into recommendations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Prefiltering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Items that do not match the specified context are removed from the dataset.</a:t>
            </a:r>
            <a:br>
              <a:rPr lang="en-US" sz="1400" dirty="0" smtClean="0"/>
            </a:br>
            <a:r>
              <a:rPr lang="en-US" sz="1400" dirty="0" smtClean="0"/>
              <a:t>For example, if a user wants to watch a movie on the weekend, all weekday movies will be removed from the dataset.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Postfiltering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Contextual </a:t>
            </a:r>
            <a:r>
              <a:rPr lang="en-US" sz="1400" dirty="0"/>
              <a:t>information is initially ignored, and the ratings are predicted </a:t>
            </a:r>
            <a:r>
              <a:rPr lang="en-US" sz="1400" dirty="0" smtClean="0"/>
              <a:t>using </a:t>
            </a:r>
            <a:r>
              <a:rPr lang="en-US" sz="1400" dirty="0"/>
              <a:t>traditional </a:t>
            </a:r>
            <a:r>
              <a:rPr lang="en-US" sz="1400" dirty="0" smtClean="0"/>
              <a:t>recommender </a:t>
            </a:r>
            <a:r>
              <a:rPr lang="en-US" sz="1400" dirty="0"/>
              <a:t>system </a:t>
            </a:r>
            <a:r>
              <a:rPr lang="en-US" sz="1400" dirty="0" smtClean="0"/>
              <a:t>algorithms. The recommendations are then adjusted for </a:t>
            </a:r>
            <a:r>
              <a:rPr lang="en-US" sz="1400" dirty="0"/>
              <a:t>each user using the contextual </a:t>
            </a:r>
            <a:r>
              <a:rPr lang="en-US" sz="1400" dirty="0" smtClean="0"/>
              <a:t>information.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Modeling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Uses </a:t>
            </a:r>
            <a:r>
              <a:rPr lang="en-US" sz="1400" dirty="0"/>
              <a:t>contextual information directly in the recommendation function as an explicit predictor of a user’s rating for an </a:t>
            </a:r>
            <a:r>
              <a:rPr lang="en-US" sz="1400" dirty="0" smtClean="0"/>
              <a:t>item.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4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 for CARS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71486"/>
            <a:ext cx="3048111" cy="2291184"/>
          </a:xfrm>
        </p:spPr>
      </p:pic>
      <p:sp>
        <p:nvSpPr>
          <p:cNvPr id="4" name="TextBox 3"/>
          <p:cNvSpPr txBox="1"/>
          <p:nvPr/>
        </p:nvSpPr>
        <p:spPr>
          <a:xfrm>
            <a:off x="10709055" y="1109031"/>
            <a:ext cx="147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77478" y="2271486"/>
            <a:ext cx="404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What You Need, Leave the Rest.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331" y="2836506"/>
            <a:ext cx="7263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arrest info dataset had a lot of columns we didn't need,</a:t>
            </a:r>
          </a:p>
          <a:p>
            <a:r>
              <a:rPr lang="en-US" dirty="0" smtClean="0"/>
              <a:t>So we dropped them.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4" y="3389222"/>
            <a:ext cx="4141236" cy="29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7478" y="227148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836506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30204" y="110903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1074" y="2147186"/>
            <a:ext cx="7832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number of arrests for low level crimes are consistently low throughout this </a:t>
            </a:r>
            <a:r>
              <a:rPr lang="en-US" sz="1400" dirty="0" smtClean="0"/>
              <a:t>report. This </a:t>
            </a:r>
            <a:r>
              <a:rPr lang="en-US" sz="1400" dirty="0"/>
              <a:t>would suggest that such crimes often go unreported, or they are so low level that they </a:t>
            </a:r>
            <a:r>
              <a:rPr lang="en-US" sz="1400" dirty="0" smtClean="0"/>
              <a:t>do</a:t>
            </a:r>
          </a:p>
          <a:p>
            <a:r>
              <a:rPr lang="en-US" sz="1400" dirty="0" smtClean="0"/>
              <a:t>not warrant arrest.</a:t>
            </a:r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fact that misdemeanors lead to the most arrests is of no surprise. Such crimes are low </a:t>
            </a:r>
            <a:r>
              <a:rPr lang="en-US" sz="1400" dirty="0" err="1" smtClean="0"/>
              <a:t>level,but</a:t>
            </a:r>
            <a:r>
              <a:rPr lang="en-US" sz="1400" dirty="0" smtClean="0"/>
              <a:t> </a:t>
            </a:r>
            <a:r>
              <a:rPr lang="en-US" sz="1400" dirty="0"/>
              <a:t>they lead to arrest. The fact that they are low level probably means people are more likely </a:t>
            </a:r>
            <a:r>
              <a:rPr lang="en-US" sz="1400" dirty="0" smtClean="0"/>
              <a:t>to commit </a:t>
            </a:r>
            <a:r>
              <a:rPr lang="en-US" sz="1400" dirty="0"/>
              <a:t>these crimes with little effort to hide their actions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When it comes to safe boroughs in New York, it appears that Queens is the safest </a:t>
            </a:r>
            <a:r>
              <a:rPr lang="en-US" sz="1400" dirty="0" smtClean="0"/>
              <a:t>borough,</a:t>
            </a:r>
          </a:p>
          <a:p>
            <a:r>
              <a:rPr lang="en-US" sz="1400" dirty="0" smtClean="0"/>
              <a:t>followed </a:t>
            </a:r>
            <a:r>
              <a:rPr lang="en-US" sz="1400" dirty="0"/>
              <a:t>by Staten Island. The most dangerous borough is the Bronx, followed by </a:t>
            </a:r>
            <a:r>
              <a:rPr lang="en-US" sz="1400" dirty="0" smtClean="0"/>
              <a:t>Manhattan.</a:t>
            </a:r>
          </a:p>
          <a:p>
            <a:endParaRPr lang="en-US" sz="1400" dirty="0"/>
          </a:p>
          <a:p>
            <a:r>
              <a:rPr lang="en-US" sz="1400" dirty="0" smtClean="0"/>
              <a:t>I </a:t>
            </a:r>
            <a:r>
              <a:rPr lang="en-US" sz="1400" dirty="0"/>
              <a:t>would not have expected Manhattan to have a high crime rate, so given more </a:t>
            </a:r>
            <a:r>
              <a:rPr lang="en-US" sz="1400" dirty="0" smtClean="0"/>
              <a:t>time,</a:t>
            </a:r>
          </a:p>
          <a:p>
            <a:r>
              <a:rPr lang="en-US" sz="1400" dirty="0" smtClean="0"/>
              <a:t>this </a:t>
            </a:r>
            <a:r>
              <a:rPr lang="en-US" sz="1400" dirty="0"/>
              <a:t>would have been an interesting point to explore further. Either there are interesting </a:t>
            </a:r>
            <a:r>
              <a:rPr lang="en-US" sz="1400" dirty="0" smtClean="0"/>
              <a:t>reasons for </a:t>
            </a:r>
            <a:r>
              <a:rPr lang="en-US" sz="1400" dirty="0"/>
              <a:t>this lurking below the surface, or the data is somehow skewed.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6" y="2271486"/>
            <a:ext cx="3817262" cy="30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67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768</TotalTime>
  <Words>336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Mangal</vt:lpstr>
      <vt:lpstr>Trebuchet MS</vt:lpstr>
      <vt:lpstr>Arial</vt:lpstr>
      <vt:lpstr>Berlin</vt:lpstr>
      <vt:lpstr>Context Aware Recommender Systems (CARS)</vt:lpstr>
      <vt:lpstr>What is Context?</vt:lpstr>
      <vt:lpstr>Context-aware Recommendation Systems (CARS)</vt:lpstr>
      <vt:lpstr>CARS Paradigms </vt:lpstr>
      <vt:lpstr>Possible Applications for CARS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Crime Rates</dc:title>
  <dc:creator>Microsoft Office User</dc:creator>
  <cp:lastModifiedBy>Microsoft Office User</cp:lastModifiedBy>
  <cp:revision>74</cp:revision>
  <dcterms:created xsi:type="dcterms:W3CDTF">2019-12-13T03:46:29Z</dcterms:created>
  <dcterms:modified xsi:type="dcterms:W3CDTF">2020-07-06T03:37:51Z</dcterms:modified>
</cp:coreProperties>
</file>