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5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0.2</c:v>
                </c:pt>
                <c:pt idx="1">
                  <c:v>0.6</c:v>
                </c:pt>
                <c:pt idx="2">
                  <c:v>0.8</c:v>
                </c:pt>
                <c:pt idx="3">
                  <c:v>1.1000000000000001</c:v>
                </c:pt>
                <c:pt idx="4">
                  <c:v>1.4</c:v>
                </c:pt>
                <c:pt idx="5">
                  <c:v>1.6</c:v>
                </c:pt>
                <c:pt idx="6">
                  <c:v>1.5</c:v>
                </c:pt>
                <c:pt idx="7">
                  <c:v>1.2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1-4B80-AC90-0B19C10D7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0.4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1.2</c:v>
                </c:pt>
                <c:pt idx="5">
                  <c:v>1.5</c:v>
                </c:pt>
                <c:pt idx="6">
                  <c:v>1.3</c:v>
                </c:pt>
                <c:pt idx="7">
                  <c:v>1</c:v>
                </c:pt>
                <c:pt idx="8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1-4B80-AC90-0B19C10D78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  <c:pt idx="4">
                  <c:v>1.1000000000000001</c:v>
                </c:pt>
                <c:pt idx="5">
                  <c:v>1.3</c:v>
                </c:pt>
                <c:pt idx="6">
                  <c:v>1.2</c:v>
                </c:pt>
                <c:pt idx="7">
                  <c:v>1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61-4B80-AC90-0B19C10D780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0.3</c:v>
                </c:pt>
                <c:pt idx="4">
                  <c:v>0.6</c:v>
                </c:pt>
                <c:pt idx="5">
                  <c:v>0.7</c:v>
                </c:pt>
                <c:pt idx="6">
                  <c:v>0.7</c:v>
                </c:pt>
                <c:pt idx="7">
                  <c:v>0.4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61-4B80-AC90-0B19C10D780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0.4</c:v>
                </c:pt>
                <c:pt idx="4">
                  <c:v>0.7</c:v>
                </c:pt>
                <c:pt idx="5">
                  <c:v>0.9</c:v>
                </c:pt>
                <c:pt idx="6">
                  <c:v>1</c:v>
                </c:pt>
                <c:pt idx="7">
                  <c:v>0.7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61-4B80-AC90-0B19C10D780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1.1000000000000001</c:v>
                </c:pt>
                <c:pt idx="6">
                  <c:v>1</c:v>
                </c:pt>
                <c:pt idx="7">
                  <c:v>0.9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61-4B80-AC90-0B19C10D780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0.3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0.9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61-4B80-AC90-0B19C10D780E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91929528"/>
        <c:axId val="565669176"/>
        <c:axId val="565060608"/>
      </c:surface3DChart>
      <c:catAx>
        <c:axId val="491929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5669176"/>
        <c:crosses val="autoZero"/>
        <c:auto val="1"/>
        <c:lblAlgn val="ctr"/>
        <c:lblOffset val="100"/>
        <c:noMultiLvlLbl val="0"/>
      </c:catAx>
      <c:valAx>
        <c:axId val="56566917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91929528"/>
        <c:crosses val="autoZero"/>
        <c:crossBetween val="midCat"/>
      </c:valAx>
      <c:serAx>
        <c:axId val="56506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565669176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D219AC-387F-46C6-A30E-59379308E6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3F9A8-01D4-4FEC-ACF4-2A1E5BEA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21FF-352E-40C1-ABEB-049C9B3B7D1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691F9-827A-4A77-8EDF-ACB810592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EDA91-0F2B-49C2-9377-0F0C8DE6CE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6BD5F-D1CF-4103-9BC7-51720C2E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4C67-2E59-4E32-9E72-E3FBD25822E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B0B7B-B121-4701-8977-DA58647C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Cost-effective – generation is cheap, production of models, texture and effects manually is expensive and requires professional skills.</a:t>
            </a:r>
          </a:p>
          <a:p>
            <a:r>
              <a:rPr lang="en-GB" dirty="0"/>
              <a:t>Space-effective – only a small set of initial condition is required to initiate the generation, no need to store huge data.</a:t>
            </a:r>
          </a:p>
          <a:p>
            <a:r>
              <a:rPr lang="en-GB" dirty="0"/>
              <a:t>Diverse – no two objects in the world are the same, therefore being less predictable.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B0B7B-B121-4701-8977-DA58647C9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4BD4A7-7905-49D4-8C0F-F8DBB52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9" y="348034"/>
            <a:ext cx="7263214" cy="574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381E2-AD54-423F-BBA4-D25A9AFE2D75}"/>
              </a:ext>
            </a:extLst>
          </p:cNvPr>
          <p:cNvCxnSpPr/>
          <p:nvPr userDrawn="1"/>
        </p:nvCxnSpPr>
        <p:spPr>
          <a:xfrm>
            <a:off x="479277" y="922947"/>
            <a:ext cx="49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4BD4A7-7905-49D4-8C0F-F8DBB52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9" y="348034"/>
            <a:ext cx="7263214" cy="574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381E2-AD54-423F-BBA4-D25A9AFE2D75}"/>
              </a:ext>
            </a:extLst>
          </p:cNvPr>
          <p:cNvCxnSpPr/>
          <p:nvPr userDrawn="1"/>
        </p:nvCxnSpPr>
        <p:spPr>
          <a:xfrm>
            <a:off x="479277" y="922947"/>
            <a:ext cx="49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1C983-6772-465C-964B-0939E6BA3B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221" y="1084560"/>
            <a:ext cx="7177756" cy="387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sub-title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46EA3E-78F6-475E-9490-F4F913B4BFAD}"/>
              </a:ext>
            </a:extLst>
          </p:cNvPr>
          <p:cNvSpPr txBox="1"/>
          <p:nvPr userDrawn="1"/>
        </p:nvSpPr>
        <p:spPr>
          <a:xfrm>
            <a:off x="10434417" y="630679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SuperTerrain+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C7090F-275E-4507-AADE-814357EEBB10}"/>
              </a:ext>
            </a:extLst>
          </p:cNvPr>
          <p:cNvSpPr/>
          <p:nvPr/>
        </p:nvSpPr>
        <p:spPr>
          <a:xfrm>
            <a:off x="4002156" y="2016783"/>
            <a:ext cx="418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SuperTerrain+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CE24B-0E05-4285-9CDD-46817BE6C499}"/>
              </a:ext>
            </a:extLst>
          </p:cNvPr>
          <p:cNvSpPr txBox="1"/>
          <p:nvPr/>
        </p:nvSpPr>
        <p:spPr>
          <a:xfrm>
            <a:off x="1833457" y="3429000"/>
            <a:ext cx="852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A real-time procedural 3D infinite terrain engine with geographical features and photorealistic rendering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01953-35A7-4C99-9B7B-CC49A24794B9}"/>
              </a:ext>
            </a:extLst>
          </p:cNvPr>
          <p:cNvSpPr txBox="1"/>
          <p:nvPr/>
        </p:nvSpPr>
        <p:spPr>
          <a:xfrm>
            <a:off x="7088863" y="2037026"/>
            <a:ext cx="38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9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D42-0211-4AD6-BB6F-E91328C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E608-5296-4DF5-96AA-64B5867E7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Main Approach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B37C3E4-ED7E-4891-AA9C-BF7FE0234933}"/>
              </a:ext>
            </a:extLst>
          </p:cNvPr>
          <p:cNvSpPr/>
          <p:nvPr/>
        </p:nvSpPr>
        <p:spPr>
          <a:xfrm>
            <a:off x="393819" y="3706238"/>
            <a:ext cx="3326860" cy="10603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6EADDC-63E0-4D94-8EC7-F366048B9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894490"/>
              </p:ext>
            </p:extLst>
          </p:nvPr>
        </p:nvGraphicFramePr>
        <p:xfrm>
          <a:off x="7906831" y="2083184"/>
          <a:ext cx="3391921" cy="3246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6A044D-2750-41C3-BA6D-39FFC53579EE}"/>
              </a:ext>
            </a:extLst>
          </p:cNvPr>
          <p:cNvSpPr txBox="1"/>
          <p:nvPr/>
        </p:nvSpPr>
        <p:spPr>
          <a:xfrm>
            <a:off x="3720679" y="4005563"/>
            <a:ext cx="54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AB709-8019-432F-8223-89D0A37C60BA}"/>
              </a:ext>
            </a:extLst>
          </p:cNvPr>
          <p:cNvSpPr txBox="1"/>
          <p:nvPr/>
        </p:nvSpPr>
        <p:spPr>
          <a:xfrm>
            <a:off x="7604144" y="4005563"/>
            <a:ext cx="54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➡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08DCF94-1534-465A-BE60-76B0A97CA7DE}"/>
              </a:ext>
            </a:extLst>
          </p:cNvPr>
          <p:cNvSpPr/>
          <p:nvPr/>
        </p:nvSpPr>
        <p:spPr>
          <a:xfrm>
            <a:off x="4268512" y="3706237"/>
            <a:ext cx="3326860" cy="1060316"/>
          </a:xfrm>
          <a:prstGeom prst="flowChartDecisi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890F-D28F-4BBB-9A71-53817E8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527FA-445B-4820-9B11-B59CA394A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Chunk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D78FEEB-C043-4CAF-8BC3-C4FED22F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09002"/>
              </p:ext>
            </p:extLst>
          </p:nvPr>
        </p:nvGraphicFramePr>
        <p:xfrm>
          <a:off x="8424352" y="1633834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8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191132507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203782762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414691946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56481759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964750338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027948527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31992830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3121236722"/>
                    </a:ext>
                  </a:extLst>
                </a:gridCol>
              </a:tblGrid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691596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69482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43322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94343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8060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1521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74556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479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9E69F0-87C1-4316-A069-5B1B85C0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0752"/>
              </p:ext>
            </p:extLst>
          </p:nvPr>
        </p:nvGraphicFramePr>
        <p:xfrm>
          <a:off x="1116804" y="1633835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72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</a:tblGrid>
              <a:tr h="245886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2E4F5D-37FC-4356-8064-6711B1C1B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99211"/>
              </p:ext>
            </p:extLst>
          </p:nvPr>
        </p:nvGraphicFramePr>
        <p:xfrm>
          <a:off x="4807344" y="1633834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24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819906471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277162237"/>
                    </a:ext>
                  </a:extLst>
                </a:gridCol>
              </a:tblGrid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76551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82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38691A-968B-4FBF-88AB-E327A805A176}"/>
              </a:ext>
            </a:extLst>
          </p:cNvPr>
          <p:cNvSpPr txBox="1"/>
          <p:nvPr/>
        </p:nvSpPr>
        <p:spPr>
          <a:xfrm>
            <a:off x="1539093" y="4092697"/>
            <a:ext cx="16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Flat 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7572E-095E-464F-9160-17EDA7CAC78C}"/>
              </a:ext>
            </a:extLst>
          </p:cNvPr>
          <p:cNvSpPr txBox="1"/>
          <p:nvPr/>
        </p:nvSpPr>
        <p:spPr>
          <a:xfrm>
            <a:off x="5083960" y="4114850"/>
            <a:ext cx="1887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Divide into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C3E62-A304-4CA2-8753-7E7086648A70}"/>
              </a:ext>
            </a:extLst>
          </p:cNvPr>
          <p:cNvSpPr txBox="1"/>
          <p:nvPr/>
        </p:nvSpPr>
        <p:spPr>
          <a:xfrm>
            <a:off x="8644899" y="4114850"/>
            <a:ext cx="206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Further divide into tiles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6DEED5-605D-449D-A70F-B6055D750E93}"/>
              </a:ext>
            </a:extLst>
          </p:cNvPr>
          <p:cNvSpPr/>
          <p:nvPr/>
        </p:nvSpPr>
        <p:spPr>
          <a:xfrm>
            <a:off x="3736936" y="2744824"/>
            <a:ext cx="996876" cy="236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DFA68F-C446-41EC-83BA-6BAEEC943DEE}"/>
              </a:ext>
            </a:extLst>
          </p:cNvPr>
          <p:cNvSpPr/>
          <p:nvPr/>
        </p:nvSpPr>
        <p:spPr>
          <a:xfrm>
            <a:off x="7389248" y="2744824"/>
            <a:ext cx="996876" cy="236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5D220-2F4B-42F3-A0D8-A51D238A76AC}"/>
              </a:ext>
            </a:extLst>
          </p:cNvPr>
          <p:cNvSpPr txBox="1"/>
          <p:nvPr/>
        </p:nvSpPr>
        <p:spPr>
          <a:xfrm>
            <a:off x="1114355" y="4822736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Computer has limited memory, so true infinite is not doable.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C5D3B-255A-4003-9B1D-4B57C37D5586}"/>
              </a:ext>
            </a:extLst>
          </p:cNvPr>
          <p:cNvSpPr txBox="1"/>
          <p:nvPr/>
        </p:nvSpPr>
        <p:spPr>
          <a:xfrm>
            <a:off x="4773720" y="4844889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Viewer cannot see the border, creates illusion of infinity.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A99D-25EC-4CAB-B328-7B2075D73994}"/>
              </a:ext>
            </a:extLst>
          </p:cNvPr>
          <p:cNvSpPr txBox="1"/>
          <p:nvPr/>
        </p:nvSpPr>
        <p:spPr>
          <a:xfrm>
            <a:off x="8424352" y="4822736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Spread computational overhead evenly, allows better control.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5ADDB2-AAFB-41F0-B749-DDA4AC8A011B}"/>
              </a:ext>
            </a:extLst>
          </p:cNvPr>
          <p:cNvSpPr/>
          <p:nvPr/>
        </p:nvSpPr>
        <p:spPr>
          <a:xfrm>
            <a:off x="4931609" y="1747917"/>
            <a:ext cx="2247404" cy="2230696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01FC-306C-47FC-98CD-85556DD0986D}"/>
              </a:ext>
            </a:extLst>
          </p:cNvPr>
          <p:cNvGrpSpPr/>
          <p:nvPr/>
        </p:nvGrpSpPr>
        <p:grpSpPr>
          <a:xfrm>
            <a:off x="5721096" y="2800937"/>
            <a:ext cx="668429" cy="124656"/>
            <a:chOff x="11195439" y="1747917"/>
            <a:chExt cx="668429" cy="124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EAA472-F9F8-4D04-9CBA-9BFE1172324C}"/>
                </a:ext>
              </a:extLst>
            </p:cNvPr>
            <p:cNvGrpSpPr/>
            <p:nvPr/>
          </p:nvGrpSpPr>
          <p:grpSpPr>
            <a:xfrm>
              <a:off x="11195439" y="1747917"/>
              <a:ext cx="290166" cy="124656"/>
              <a:chOff x="7230978" y="6063211"/>
              <a:chExt cx="852109" cy="31743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43244FD-6FAB-419E-90C9-E9D59426EB59}"/>
                  </a:ext>
                </a:extLst>
              </p:cNvPr>
              <p:cNvSpPr/>
              <p:nvPr/>
            </p:nvSpPr>
            <p:spPr>
              <a:xfrm>
                <a:off x="7230978" y="6063211"/>
                <a:ext cx="852109" cy="3174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B01B83-32D0-4C1C-8830-C16E7FE99515}"/>
                  </a:ext>
                </a:extLst>
              </p:cNvPr>
              <p:cNvSpPr/>
              <p:nvPr/>
            </p:nvSpPr>
            <p:spPr>
              <a:xfrm>
                <a:off x="7481475" y="6063211"/>
                <a:ext cx="351113" cy="317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A452ED4-6954-494F-915C-E3F895DCBED4}"/>
                </a:ext>
              </a:extLst>
            </p:cNvPr>
            <p:cNvGrpSpPr/>
            <p:nvPr/>
          </p:nvGrpSpPr>
          <p:grpSpPr>
            <a:xfrm>
              <a:off x="11573702" y="1747917"/>
              <a:ext cx="290166" cy="124656"/>
              <a:chOff x="7230978" y="6063211"/>
              <a:chExt cx="852109" cy="31743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FF055B-944A-4868-B1EF-EC8AAC76317B}"/>
                  </a:ext>
                </a:extLst>
              </p:cNvPr>
              <p:cNvSpPr/>
              <p:nvPr/>
            </p:nvSpPr>
            <p:spPr>
              <a:xfrm>
                <a:off x="7230978" y="6063211"/>
                <a:ext cx="852109" cy="3174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EB0CE47-B03B-44E0-8944-17CDE0AB4931}"/>
                  </a:ext>
                </a:extLst>
              </p:cNvPr>
              <p:cNvSpPr/>
              <p:nvPr/>
            </p:nvSpPr>
            <p:spPr>
              <a:xfrm>
                <a:off x="7481475" y="6063211"/>
                <a:ext cx="351113" cy="317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9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1825-1E59-4603-905F-C1797F3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27F4-E154-4961-9C42-08EBB33AE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Noise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432C9-6ACB-47E8-A8B6-F40EF6FF352E}"/>
              </a:ext>
            </a:extLst>
          </p:cNvPr>
          <p:cNvSpPr/>
          <p:nvPr/>
        </p:nvSpPr>
        <p:spPr>
          <a:xfrm>
            <a:off x="1890395" y="2506799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DEAA-8E44-4D61-AAE4-8FF52DD4420A}"/>
              </a:ext>
            </a:extLst>
          </p:cNvPr>
          <p:cNvSpPr/>
          <p:nvPr/>
        </p:nvSpPr>
        <p:spPr>
          <a:xfrm>
            <a:off x="1890395" y="4218755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Gradient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4B301-E686-4A85-A08B-1B6891C90370}"/>
              </a:ext>
            </a:extLst>
          </p:cNvPr>
          <p:cNvSpPr/>
          <p:nvPr/>
        </p:nvSpPr>
        <p:spPr>
          <a:xfrm>
            <a:off x="1890395" y="5074733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Cellular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8239-7A58-43A6-89E4-C38A721DBBFF}"/>
              </a:ext>
            </a:extLst>
          </p:cNvPr>
          <p:cNvSpPr/>
          <p:nvPr/>
        </p:nvSpPr>
        <p:spPr>
          <a:xfrm>
            <a:off x="1890395" y="3362777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Fractal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C2DDE-A366-4E82-B292-9DEA1A37861C}"/>
              </a:ext>
            </a:extLst>
          </p:cNvPr>
          <p:cNvSpPr txBox="1"/>
          <p:nvPr/>
        </p:nvSpPr>
        <p:spPr>
          <a:xfrm>
            <a:off x="1554615" y="1969061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 of noise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D1B066-C6AA-4A82-A640-575CFE24A2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190673" y="4408814"/>
            <a:ext cx="1621635" cy="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3C508-27B8-4148-99D6-A5AE5C78896F}"/>
              </a:ext>
            </a:extLst>
          </p:cNvPr>
          <p:cNvSpPr/>
          <p:nvPr/>
        </p:nvSpPr>
        <p:spPr>
          <a:xfrm>
            <a:off x="4812308" y="4214983"/>
            <a:ext cx="1887179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Perlin Noise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B5CE5-FEF9-4953-8964-373189EF03B0}"/>
              </a:ext>
            </a:extLst>
          </p:cNvPr>
          <p:cNvSpPr/>
          <p:nvPr/>
        </p:nvSpPr>
        <p:spPr>
          <a:xfrm>
            <a:off x="8233918" y="4214982"/>
            <a:ext cx="1887179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Simplex Noise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FE8D78-1530-4615-93D3-00FDC48C09EA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699487" y="4408813"/>
            <a:ext cx="15344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06CB1E-2368-453B-A5CD-794EF2D3D1F9}"/>
              </a:ext>
            </a:extLst>
          </p:cNvPr>
          <p:cNvSpPr/>
          <p:nvPr/>
        </p:nvSpPr>
        <p:spPr>
          <a:xfrm>
            <a:off x="6239401" y="2593566"/>
            <a:ext cx="2454602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Perlin-Simplex Hybrid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92A50E-2D44-4A85-BB65-B26BDA919BCC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5755898" y="2981227"/>
            <a:ext cx="1710804" cy="123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3180E-0387-464F-B61B-E7257F7D3F11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H="1" flipV="1">
            <a:off x="7466702" y="2981227"/>
            <a:ext cx="1710806" cy="123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6331C-D185-401E-A5D1-75232009ACEA}"/>
              </a:ext>
            </a:extLst>
          </p:cNvPr>
          <p:cNvSpPr/>
          <p:nvPr/>
        </p:nvSpPr>
        <p:spPr>
          <a:xfrm>
            <a:off x="6239401" y="1656631"/>
            <a:ext cx="2454602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A17A50-F805-4B2B-B50B-26D70F52A6E6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flipV="1">
            <a:off x="7466702" y="2044292"/>
            <a:ext cx="0" cy="549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B12784-ECE0-4450-8CCB-5C6E6B48D05B}"/>
              </a:ext>
            </a:extLst>
          </p:cNvPr>
          <p:cNvSpPr txBox="1"/>
          <p:nvPr/>
        </p:nvSpPr>
        <p:spPr>
          <a:xfrm>
            <a:off x="3375287" y="3673722"/>
            <a:ext cx="130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Ken Perlin, 1985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819942-EF1F-4BEB-B11B-090949FBC38F}"/>
              </a:ext>
            </a:extLst>
          </p:cNvPr>
          <p:cNvSpPr txBox="1"/>
          <p:nvPr/>
        </p:nvSpPr>
        <p:spPr>
          <a:xfrm>
            <a:off x="6871133" y="4529104"/>
            <a:ext cx="130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Ken Perlin, 2001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E46D0-1F6C-4580-9477-FC94C1086C19}"/>
              </a:ext>
            </a:extLst>
          </p:cNvPr>
          <p:cNvSpPr txBox="1"/>
          <p:nvPr/>
        </p:nvSpPr>
        <p:spPr>
          <a:xfrm>
            <a:off x="6488059" y="3507097"/>
            <a:ext cx="206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Stefan </a:t>
            </a:r>
            <a:r>
              <a:rPr lang="en-GB" sz="20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Gustavson</a:t>
            </a:r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1710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EBF-C458-4BC9-8F9A-3B2ECF01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US" dirty="0" err="1"/>
              <a:t>eightfield</a:t>
            </a:r>
            <a:r>
              <a:rPr lang="en-US" dirty="0"/>
              <a:t> Synthesis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343B-8FF2-4E5D-900E-3EF311803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Hydraulic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3544-9BBD-4887-9F0D-DCE44391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Overview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17315-2BFA-4E8B-988C-6D438A777D8D}"/>
              </a:ext>
            </a:extLst>
          </p:cNvPr>
          <p:cNvSpPr txBox="1"/>
          <p:nvPr/>
        </p:nvSpPr>
        <p:spPr>
          <a:xfrm>
            <a:off x="1101154" y="2400865"/>
            <a:ext cx="228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DC84-52E4-4DA4-9CF1-5E5A4322A826}"/>
              </a:ext>
            </a:extLst>
          </p:cNvPr>
          <p:cNvSpPr txBox="1"/>
          <p:nvPr/>
        </p:nvSpPr>
        <p:spPr>
          <a:xfrm>
            <a:off x="1101156" y="4080286"/>
            <a:ext cx="228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F49C1-CE35-45DD-A746-F94ACB1F3655}"/>
              </a:ext>
            </a:extLst>
          </p:cNvPr>
          <p:cNvSpPr txBox="1"/>
          <p:nvPr/>
        </p:nvSpPr>
        <p:spPr>
          <a:xfrm>
            <a:off x="1101155" y="4640093"/>
            <a:ext cx="228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34591-F42B-4D94-AF87-132752CAD50B}"/>
              </a:ext>
            </a:extLst>
          </p:cNvPr>
          <p:cNvSpPr txBox="1"/>
          <p:nvPr/>
        </p:nvSpPr>
        <p:spPr>
          <a:xfrm>
            <a:off x="1101155" y="2960672"/>
            <a:ext cx="29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▶Project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6C9D-0EF1-40BC-BBCC-2B3E4D0C046D}"/>
              </a:ext>
            </a:extLst>
          </p:cNvPr>
          <p:cNvSpPr txBox="1"/>
          <p:nvPr/>
        </p:nvSpPr>
        <p:spPr>
          <a:xfrm>
            <a:off x="1101155" y="3520479"/>
            <a:ext cx="29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11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B936-20FC-4E66-80AE-82090BB4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B49B3-E60A-4140-81C8-177703634072}"/>
              </a:ext>
            </a:extLst>
          </p:cNvPr>
          <p:cNvSpPr txBox="1"/>
          <p:nvPr/>
        </p:nvSpPr>
        <p:spPr>
          <a:xfrm>
            <a:off x="1086414" y="2216422"/>
            <a:ext cx="44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❔What is procedural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B76B7-09A3-41B4-9E38-ADB001C07922}"/>
              </a:ext>
            </a:extLst>
          </p:cNvPr>
          <p:cNvSpPr txBox="1"/>
          <p:nvPr/>
        </p:nvSpPr>
        <p:spPr>
          <a:xfrm>
            <a:off x="1086414" y="3193715"/>
            <a:ext cx="33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❔Where it can be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5562F-9D17-4DB0-B098-43A78E271EB5}"/>
              </a:ext>
            </a:extLst>
          </p:cNvPr>
          <p:cNvSpPr txBox="1"/>
          <p:nvPr/>
        </p:nvSpPr>
        <p:spPr>
          <a:xfrm>
            <a:off x="1086413" y="4171008"/>
            <a:ext cx="33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❔Why it is necessary</a:t>
            </a:r>
          </a:p>
        </p:txBody>
      </p:sp>
    </p:spTree>
    <p:extLst>
      <p:ext uri="{BB962C8B-B14F-4D97-AF65-F5344CB8AC3E}">
        <p14:creationId xmlns:p14="http://schemas.microsoft.com/office/powerpoint/2010/main" val="38941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A62BC-CD6C-4D5C-9C07-9098C8A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72A8-3F38-4FAF-92B0-8A030CFEB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procedural generation?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4086-D3CD-44DA-80FF-5F77C26340FD}"/>
              </a:ext>
            </a:extLst>
          </p:cNvPr>
          <p:cNvSpPr txBox="1"/>
          <p:nvPr/>
        </p:nvSpPr>
        <p:spPr>
          <a:xfrm>
            <a:off x="1114218" y="2303259"/>
            <a:ext cx="413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Produce data using algorithms.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“Data” can be anything such 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3D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 effects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 levels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Physics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Sound synthesis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13CE2-26E3-47AC-8727-65B608865780}"/>
              </a:ext>
            </a:extLst>
          </p:cNvPr>
          <p:cNvSpPr/>
          <p:nvPr/>
        </p:nvSpPr>
        <p:spPr>
          <a:xfrm>
            <a:off x="8771528" y="3396739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Procedural</a:t>
            </a:r>
          </a:p>
          <a:p>
            <a:pPr algn="ctr"/>
            <a:r>
              <a:rPr lang="en-GB" dirty="0"/>
              <a:t>Generator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1ECDB-437E-454B-8967-5CFA7232292D}"/>
              </a:ext>
            </a:extLst>
          </p:cNvPr>
          <p:cNvSpPr/>
          <p:nvPr/>
        </p:nvSpPr>
        <p:spPr>
          <a:xfrm>
            <a:off x="8771527" y="2127496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</a:t>
            </a:r>
          </a:p>
          <a:p>
            <a:pPr algn="ctr"/>
            <a:r>
              <a:rPr lang="en-GB" dirty="0"/>
              <a:t>Condition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63D83-C3C6-45A7-AD55-F6DFF6906DC8}"/>
              </a:ext>
            </a:extLst>
          </p:cNvPr>
          <p:cNvSpPr/>
          <p:nvPr/>
        </p:nvSpPr>
        <p:spPr>
          <a:xfrm>
            <a:off x="8771527" y="4665982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C6F4B6-9B5E-4C8E-BA8A-5DFD9464CCB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28104" y="2802858"/>
            <a:ext cx="1" cy="59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6281FB-14E0-4284-9059-BA0D6254B55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9528104" y="4072101"/>
            <a:ext cx="1" cy="59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C04D28-326B-4FA2-A213-4B8840DF28D0}"/>
              </a:ext>
            </a:extLst>
          </p:cNvPr>
          <p:cNvSpPr txBox="1"/>
          <p:nvPr/>
        </p:nvSpPr>
        <p:spPr>
          <a:xfrm>
            <a:off x="5248560" y="2802858"/>
            <a:ext cx="257352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✔Cost-effective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✔Space-effective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✔Diverse</a:t>
            </a:r>
          </a:p>
        </p:txBody>
      </p:sp>
    </p:spTree>
    <p:extLst>
      <p:ext uri="{BB962C8B-B14F-4D97-AF65-F5344CB8AC3E}">
        <p14:creationId xmlns:p14="http://schemas.microsoft.com/office/powerpoint/2010/main" val="27962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5493-E542-4EDB-90C0-62BDA3A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643E-3C4A-4C59-ABCD-2E7B8F848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Where it can be used?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7DA22-EDEF-4BD0-A708-350EEF1A613D}"/>
              </a:ext>
            </a:extLst>
          </p:cNvPr>
          <p:cNvSpPr txBox="1"/>
          <p:nvPr/>
        </p:nvSpPr>
        <p:spPr>
          <a:xfrm>
            <a:off x="1470331" y="1859454"/>
            <a:ext cx="4041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Generation of map, level and entity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Minecraft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Terraria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 Man’s Sky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 4 Dead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Civilization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37368-7861-4427-A560-52C0F592876F}"/>
              </a:ext>
            </a:extLst>
          </p:cNvPr>
          <p:cNvSpPr txBox="1"/>
          <p:nvPr/>
        </p:nvSpPr>
        <p:spPr>
          <a:xfrm>
            <a:off x="6942418" y="1872331"/>
            <a:ext cx="359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Movie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Procedural animation, crowd and physics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Lord of the Rings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Avatar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World War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0BD03-312C-4F5D-BACF-9BF5B640AC92}"/>
              </a:ext>
            </a:extLst>
          </p:cNvPr>
          <p:cNvSpPr txBox="1"/>
          <p:nvPr/>
        </p:nvSpPr>
        <p:spPr>
          <a:xfrm>
            <a:off x="2217884" y="4465447"/>
            <a:ext cx="222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4810C-682C-4B58-90F3-70334E758C70}"/>
              </a:ext>
            </a:extLst>
          </p:cNvPr>
          <p:cNvSpPr txBox="1"/>
          <p:nvPr/>
        </p:nvSpPr>
        <p:spPr>
          <a:xfrm>
            <a:off x="7625555" y="4442070"/>
            <a:ext cx="222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realism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24F64AA-20AA-40A1-AE7B-C0A9D010EB79}"/>
              </a:ext>
            </a:extLst>
          </p:cNvPr>
          <p:cNvSpPr/>
          <p:nvPr/>
        </p:nvSpPr>
        <p:spPr>
          <a:xfrm rot="16200000">
            <a:off x="3196793" y="2428098"/>
            <a:ext cx="262550" cy="3715474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4B2F423-EB8D-4137-8EBA-5F7DA57264B4}"/>
              </a:ext>
            </a:extLst>
          </p:cNvPr>
          <p:cNvSpPr/>
          <p:nvPr/>
        </p:nvSpPr>
        <p:spPr>
          <a:xfrm rot="16200000">
            <a:off x="8604464" y="2485611"/>
            <a:ext cx="262550" cy="359422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5CC41-CFAA-42EB-B0B4-2262105BA7B1}"/>
              </a:ext>
            </a:extLst>
          </p:cNvPr>
          <p:cNvSpPr txBox="1"/>
          <p:nvPr/>
        </p:nvSpPr>
        <p:spPr>
          <a:xfrm>
            <a:off x="4018731" y="5672982"/>
            <a:ext cx="422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about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 + Realism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F99D5-DA91-439C-ABB3-C5D3DA90674D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3328068" y="4865557"/>
            <a:ext cx="2805214" cy="80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B6DC2-04F1-4DA4-A4FE-3A840648C74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133282" y="4842180"/>
            <a:ext cx="2602457" cy="83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ABE-F092-4AF8-9B46-C751A6BD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5C72-0B6B-40BD-B588-20651BD5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it is necessary?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E087-5729-4068-A8AE-D3C71F4122B9}"/>
              </a:ext>
            </a:extLst>
          </p:cNvPr>
          <p:cNvSpPr/>
          <p:nvPr/>
        </p:nvSpPr>
        <p:spPr>
          <a:xfrm>
            <a:off x="679171" y="3194455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constraint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7C4C-2F86-4875-9A1E-3E376046ED5E}"/>
              </a:ext>
            </a:extLst>
          </p:cNvPr>
          <p:cNvSpPr txBox="1"/>
          <p:nvPr/>
        </p:nvSpPr>
        <p:spPr>
          <a:xfrm>
            <a:off x="674497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Processing power of modern hardware.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AEE5-487A-4630-94FC-F8EA43539DA5}"/>
              </a:ext>
            </a:extLst>
          </p:cNvPr>
          <p:cNvSpPr/>
          <p:nvPr/>
        </p:nvSpPr>
        <p:spPr>
          <a:xfrm>
            <a:off x="3373845" y="3194455"/>
            <a:ext cx="2654560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Application-specific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4E609-6F32-44F0-8CB3-F1585C969314}"/>
              </a:ext>
            </a:extLst>
          </p:cNvPr>
          <p:cNvSpPr txBox="1"/>
          <p:nvPr/>
        </p:nvSpPr>
        <p:spPr>
          <a:xfrm>
            <a:off x="3355898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Focus on specific use case with reduced flexibility.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B6A2-CF0D-4100-8132-BE0A0B460452}"/>
              </a:ext>
            </a:extLst>
          </p:cNvPr>
          <p:cNvSpPr/>
          <p:nvPr/>
        </p:nvSpPr>
        <p:spPr>
          <a:xfrm>
            <a:off x="6046352" y="3194455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 use cases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BFDD3-938E-422D-B9C9-B4724CBA16B9}"/>
              </a:ext>
            </a:extLst>
          </p:cNvPr>
          <p:cNvSpPr txBox="1"/>
          <p:nvPr/>
        </p:nvSpPr>
        <p:spPr>
          <a:xfrm>
            <a:off x="6041678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 between efficiency for game industry and realism for movie production.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FB9BA-2DC4-43B2-9312-830C46E17B66}"/>
              </a:ext>
            </a:extLst>
          </p:cNvPr>
          <p:cNvSpPr/>
          <p:nvPr/>
        </p:nvSpPr>
        <p:spPr>
          <a:xfrm>
            <a:off x="8723079" y="3194572"/>
            <a:ext cx="2681106" cy="464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 adaptive solution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3135F-F80F-4AED-A903-310A2429F0CF}"/>
              </a:ext>
            </a:extLst>
          </p:cNvPr>
          <p:cNvSpPr txBox="1"/>
          <p:nvPr/>
        </p:nvSpPr>
        <p:spPr>
          <a:xfrm>
            <a:off x="8718405" y="3661340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Eliminate the need of recreating a scenery generator from scratch.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96746-F040-49B8-B3BC-D3CF9FB53D4D}"/>
              </a:ext>
            </a:extLst>
          </p:cNvPr>
          <p:cNvSpPr txBox="1"/>
          <p:nvPr/>
        </p:nvSpPr>
        <p:spPr>
          <a:xfrm>
            <a:off x="1396324" y="2812678"/>
            <a:ext cx="127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243C1-5AD9-4E77-A541-F797CB39CBA4}"/>
              </a:ext>
            </a:extLst>
          </p:cNvPr>
          <p:cNvSpPr txBox="1"/>
          <p:nvPr/>
        </p:nvSpPr>
        <p:spPr>
          <a:xfrm>
            <a:off x="6554510" y="2807868"/>
            <a:ext cx="165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FBB16-707A-4FEC-8280-155E5C5EBE06}"/>
              </a:ext>
            </a:extLst>
          </p:cNvPr>
          <p:cNvSpPr txBox="1"/>
          <p:nvPr/>
        </p:nvSpPr>
        <p:spPr>
          <a:xfrm>
            <a:off x="9481356" y="2807868"/>
            <a:ext cx="115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Benefit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715C65-2CAC-44C4-A150-4BC098FBDDFC}"/>
              </a:ext>
            </a:extLst>
          </p:cNvPr>
          <p:cNvSpPr/>
          <p:nvPr/>
        </p:nvSpPr>
        <p:spPr>
          <a:xfrm>
            <a:off x="2000815" y="2336515"/>
            <a:ext cx="2860896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78524AA-58A6-4934-8BF8-BF6F45F3C3B6}"/>
              </a:ext>
            </a:extLst>
          </p:cNvPr>
          <p:cNvSpPr/>
          <p:nvPr/>
        </p:nvSpPr>
        <p:spPr>
          <a:xfrm>
            <a:off x="7451002" y="2336515"/>
            <a:ext cx="2650511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25CED-07FA-4536-A94A-EF1EAE20832E}"/>
              </a:ext>
            </a:extLst>
          </p:cNvPr>
          <p:cNvSpPr txBox="1"/>
          <p:nvPr/>
        </p:nvSpPr>
        <p:spPr>
          <a:xfrm>
            <a:off x="3946979" y="2812678"/>
            <a:ext cx="166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Consequence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4CCC6AE0-B3F4-42F8-832D-90D6CC7DF638}"/>
              </a:ext>
            </a:extLst>
          </p:cNvPr>
          <p:cNvSpPr/>
          <p:nvPr/>
        </p:nvSpPr>
        <p:spPr>
          <a:xfrm>
            <a:off x="4861711" y="2325255"/>
            <a:ext cx="2589291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F58BC-F41A-475F-851F-D3D08AC03331}"/>
              </a:ext>
            </a:extLst>
          </p:cNvPr>
          <p:cNvSpPr txBox="1"/>
          <p:nvPr/>
        </p:nvSpPr>
        <p:spPr>
          <a:xfrm>
            <a:off x="5170438" y="1936384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to achieve</a:t>
            </a:r>
          </a:p>
        </p:txBody>
      </p:sp>
    </p:spTree>
    <p:extLst>
      <p:ext uri="{BB962C8B-B14F-4D97-AF65-F5344CB8AC3E}">
        <p14:creationId xmlns:p14="http://schemas.microsoft.com/office/powerpoint/2010/main" val="245270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E8647B-7678-4AC2-877E-2137F7B0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99822-E1DF-4C0C-BDBA-60D6A9D46B9B}"/>
              </a:ext>
            </a:extLst>
          </p:cNvPr>
          <p:cNvSpPr txBox="1"/>
          <p:nvPr/>
        </p:nvSpPr>
        <p:spPr>
          <a:xfrm>
            <a:off x="1446354" y="1810697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⭐Overview of SuperTerrain+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4E500-9068-405A-8445-7560BC615680}"/>
              </a:ext>
            </a:extLst>
          </p:cNvPr>
          <p:cNvSpPr txBox="1"/>
          <p:nvPr/>
        </p:nvSpPr>
        <p:spPr>
          <a:xfrm>
            <a:off x="1446353" y="2640628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⭐Core : Terrain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B7EC0-A8E0-4261-91E6-EAB46BE00C88}"/>
              </a:ext>
            </a:extLst>
          </p:cNvPr>
          <p:cNvSpPr txBox="1"/>
          <p:nvPr/>
        </p:nvSpPr>
        <p:spPr>
          <a:xfrm>
            <a:off x="1446353" y="4298393"/>
            <a:ext cx="523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⭐STPDiversity : biome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3CF3F-01EA-43C2-8A52-30E16C29BBCC}"/>
              </a:ext>
            </a:extLst>
          </p:cNvPr>
          <p:cNvSpPr txBox="1"/>
          <p:nvPr/>
        </p:nvSpPr>
        <p:spPr>
          <a:xfrm>
            <a:off x="1446354" y="5126926"/>
            <a:ext cx="536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⭐STPRealism : photorealistic rendering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2B0C5-2416-44E1-A91A-152572E97437}"/>
              </a:ext>
            </a:extLst>
          </p:cNvPr>
          <p:cNvSpPr txBox="1"/>
          <p:nvPr/>
        </p:nvSpPr>
        <p:spPr>
          <a:xfrm>
            <a:off x="1446352" y="3469860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⭐STPCompute : Heightfield synthesis</a:t>
            </a:r>
          </a:p>
        </p:txBody>
      </p:sp>
    </p:spTree>
    <p:extLst>
      <p:ext uri="{BB962C8B-B14F-4D97-AF65-F5344CB8AC3E}">
        <p14:creationId xmlns:p14="http://schemas.microsoft.com/office/powerpoint/2010/main" val="12944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9765-7BAC-42C1-9C0D-F35FFC35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SuperTerrain+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95ECC-AA25-4648-AED3-64746D1C6C64}"/>
              </a:ext>
            </a:extLst>
          </p:cNvPr>
          <p:cNvSpPr txBox="1"/>
          <p:nvPr/>
        </p:nvSpPr>
        <p:spPr>
          <a:xfrm>
            <a:off x="1626981" y="1220335"/>
            <a:ext cx="89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Procedural terrain generator with geographical features and photorealistic 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DC6C1-4DBB-463A-AC89-C3C7C5B6B7F1}"/>
              </a:ext>
            </a:extLst>
          </p:cNvPr>
          <p:cNvSpPr/>
          <p:nvPr/>
        </p:nvSpPr>
        <p:spPr>
          <a:xfrm>
            <a:off x="4534046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Physics simulation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206FD-03B5-49AE-8FD4-A24EC1644385}"/>
              </a:ext>
            </a:extLst>
          </p:cNvPr>
          <p:cNvSpPr/>
          <p:nvPr/>
        </p:nvSpPr>
        <p:spPr>
          <a:xfrm>
            <a:off x="587688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and texture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0FED9-821C-4765-9B2E-B715BF4CFAAC}"/>
              </a:ext>
            </a:extLst>
          </p:cNvPr>
          <p:cNvSpPr/>
          <p:nvPr/>
        </p:nvSpPr>
        <p:spPr>
          <a:xfrm>
            <a:off x="8206399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effects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2B43A-4F0C-4966-81F3-BA0E5AFD595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8241" y="1620445"/>
            <a:ext cx="1832301" cy="4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65CD5-367D-4470-BB96-225CDE5037A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74599" y="1620445"/>
            <a:ext cx="490245" cy="4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80478-FD88-47A4-901B-CC49D92BEB9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65779" y="1609757"/>
            <a:ext cx="281173" cy="4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2E64D5-6B1B-45B9-89C0-DFAF32A06FED}"/>
              </a:ext>
            </a:extLst>
          </p:cNvPr>
          <p:cNvCxnSpPr>
            <a:cxnSpLocks/>
          </p:cNvCxnSpPr>
          <p:nvPr/>
        </p:nvCxnSpPr>
        <p:spPr>
          <a:xfrm>
            <a:off x="2888056" y="1620445"/>
            <a:ext cx="1771000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58A397-276A-43FB-B988-50ADC7A86970}"/>
              </a:ext>
            </a:extLst>
          </p:cNvPr>
          <p:cNvCxnSpPr>
            <a:cxnSpLocks/>
          </p:cNvCxnSpPr>
          <p:nvPr/>
        </p:nvCxnSpPr>
        <p:spPr>
          <a:xfrm>
            <a:off x="5210500" y="1620445"/>
            <a:ext cx="222239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4CE7C-FC22-425A-B87D-739A59C9D4C1}"/>
              </a:ext>
            </a:extLst>
          </p:cNvPr>
          <p:cNvCxnSpPr>
            <a:cxnSpLocks/>
          </p:cNvCxnSpPr>
          <p:nvPr/>
        </p:nvCxnSpPr>
        <p:spPr>
          <a:xfrm>
            <a:off x="7988657" y="1609757"/>
            <a:ext cx="2459042" cy="1068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621F42-FF5E-452A-8D41-6794AADC1D13}"/>
              </a:ext>
            </a:extLst>
          </p:cNvPr>
          <p:cNvSpPr txBox="1"/>
          <p:nvPr/>
        </p:nvSpPr>
        <p:spPr>
          <a:xfrm>
            <a:off x="587688" y="2517340"/>
            <a:ext cx="2681106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Tile-based infinite chunk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Improved simplex noise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Hardware instancing and tessellation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Continuous level-of-detail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Diversity generation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70DFB-B80D-4736-994E-078E52CC1FAB}"/>
              </a:ext>
            </a:extLst>
          </p:cNvPr>
          <p:cNvSpPr txBox="1"/>
          <p:nvPr/>
        </p:nvSpPr>
        <p:spPr>
          <a:xfrm>
            <a:off x="4534046" y="2507461"/>
            <a:ext cx="2681106" cy="255454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Particle-based free-slip hydraulic erosion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River network generation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Vegetation generation and animation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AF5A3-5F58-4AC0-8EA0-1A8CB0380570}"/>
              </a:ext>
            </a:extLst>
          </p:cNvPr>
          <p:cNvSpPr txBox="1"/>
          <p:nvPr/>
        </p:nvSpPr>
        <p:spPr>
          <a:xfrm>
            <a:off x="8206399" y="2507460"/>
            <a:ext cx="2681106" cy="31700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Rule-based biome-dependent texture splatting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Atmospheric scattering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Seasonal effect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Day-night cycle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Shadows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Realistic water rendering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311328-CFDE-4F3D-A86B-72020BA2F21B}"/>
              </a:ext>
            </a:extLst>
          </p:cNvPr>
          <p:cNvSpPr txBox="1"/>
          <p:nvPr/>
        </p:nvSpPr>
        <p:spPr>
          <a:xfrm>
            <a:off x="3571587" y="5946594"/>
            <a:ext cx="509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 everything has to be done in real-time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123989-2D17-45A1-8161-FCB42870CE16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1928241" y="5379662"/>
            <a:ext cx="4191480" cy="5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73C416-6BFC-4D19-A46A-404B8206F1B2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874599" y="5062006"/>
            <a:ext cx="245122" cy="8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CDDEF8-E9F2-4A57-A669-287827C0A47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6119721" y="5677559"/>
            <a:ext cx="3427231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AF30B-A4C5-4493-BC61-02EEC398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50B41-FFFB-4EFB-8AA7-A45EB2AC2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Main Approach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A8AF7-152E-4025-A5A5-90728D3C170E}"/>
              </a:ext>
            </a:extLst>
          </p:cNvPr>
          <p:cNvSpPr/>
          <p:nvPr/>
        </p:nvSpPr>
        <p:spPr>
          <a:xfrm>
            <a:off x="4814218" y="2333518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3D Terrain Generation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2E063-B37F-482C-AD52-51BCE17487CE}"/>
              </a:ext>
            </a:extLst>
          </p:cNvPr>
          <p:cNvSpPr/>
          <p:nvPr/>
        </p:nvSpPr>
        <p:spPr>
          <a:xfrm>
            <a:off x="7413996" y="3664390"/>
            <a:ext cx="3381025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Volumetric Meshing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DFED8-26D7-4C73-B3DE-BDBFC43B7F39}"/>
              </a:ext>
            </a:extLst>
          </p:cNvPr>
          <p:cNvSpPr/>
          <p:nvPr/>
        </p:nvSpPr>
        <p:spPr>
          <a:xfrm>
            <a:off x="1433193" y="3664390"/>
            <a:ext cx="3381025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Heightfield Displacement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603845-6E3D-404F-982D-B49432C6C0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23706" y="2802608"/>
            <a:ext cx="2990401" cy="86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03DBB-9A9F-4B42-9B88-E17F6DF20E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14107" y="2802608"/>
            <a:ext cx="2990402" cy="86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56AF4E-B044-48A4-8224-1E503B25121C}"/>
              </a:ext>
            </a:extLst>
          </p:cNvPr>
          <p:cNvSpPr txBox="1"/>
          <p:nvPr/>
        </p:nvSpPr>
        <p:spPr>
          <a:xfrm>
            <a:off x="1433192" y="4251555"/>
            <a:ext cx="3381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Displace vertices on a flat plane based on a 2D heightfield texture, each pixel represents an altitude offset.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E8D6A-D6B9-4C88-BFFF-C1BA95C22663}"/>
              </a:ext>
            </a:extLst>
          </p:cNvPr>
          <p:cNvSpPr txBox="1"/>
          <p:nvPr/>
        </p:nvSpPr>
        <p:spPr>
          <a:xfrm>
            <a:off x="7413995" y="4251555"/>
            <a:ext cx="3381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Based on a 3D density texture, construct a volume when a pixel has value greater than a pre-defined limit.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4A7802-7CA3-40E3-A93A-387D353E0D32}"/>
              </a:ext>
            </a:extLst>
          </p:cNvPr>
          <p:cNvSpPr txBox="1"/>
          <p:nvPr/>
        </p:nvSpPr>
        <p:spPr>
          <a:xfrm>
            <a:off x="1200180" y="1941885"/>
            <a:ext cx="3381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✔Fast, simple to implement and use little memory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❌Single direction displacement hence no overhang or cave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4DB415-E02B-4E35-9EB3-6621FD21D8D8}"/>
              </a:ext>
            </a:extLst>
          </p:cNvPr>
          <p:cNvSpPr txBox="1"/>
          <p:nvPr/>
        </p:nvSpPr>
        <p:spPr>
          <a:xfrm>
            <a:off x="7904209" y="2159593"/>
            <a:ext cx="33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✔Allows generation of more realistic features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❌Significant memory usage</a:t>
            </a:r>
          </a:p>
        </p:txBody>
      </p:sp>
    </p:spTree>
    <p:extLst>
      <p:ext uri="{BB962C8B-B14F-4D97-AF65-F5344CB8AC3E}">
        <p14:creationId xmlns:p14="http://schemas.microsoft.com/office/powerpoint/2010/main" val="30004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559</TotalTime>
  <Words>525</Words>
  <Application>Microsoft Office PowerPoint</Application>
  <PresentationFormat>Widescreen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Presentation</vt:lpstr>
      <vt:lpstr>PowerPoint Presentation</vt:lpstr>
      <vt:lpstr>Presentation Overview</vt:lpstr>
      <vt:lpstr>Introduction</vt:lpstr>
      <vt:lpstr>Introduction</vt:lpstr>
      <vt:lpstr>Introduction</vt:lpstr>
      <vt:lpstr>Introduction</vt:lpstr>
      <vt:lpstr>Project Development</vt:lpstr>
      <vt:lpstr>Overview of SuperTerrain+</vt:lpstr>
      <vt:lpstr>Terrain Generation</vt:lpstr>
      <vt:lpstr>Terrain Generation</vt:lpstr>
      <vt:lpstr>Terrain Generation</vt:lpstr>
      <vt:lpstr>Heightfield Synthesis</vt:lpstr>
      <vt:lpstr>Heightfield 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Xu</dc:creator>
  <cp:lastModifiedBy>Stephen Xu</cp:lastModifiedBy>
  <cp:revision>847</cp:revision>
  <dcterms:created xsi:type="dcterms:W3CDTF">2022-01-05T17:17:02Z</dcterms:created>
  <dcterms:modified xsi:type="dcterms:W3CDTF">2022-01-07T13:30:51Z</dcterms:modified>
</cp:coreProperties>
</file>