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9" r:id="rId7"/>
    <p:sldId id="263" r:id="rId8"/>
    <p:sldId id="264" r:id="rId9"/>
    <p:sldId id="265" r:id="rId10"/>
    <p:sldId id="270" r:id="rId11"/>
    <p:sldId id="266" r:id="rId12"/>
    <p:sldId id="267" r:id="rId13"/>
    <p:sldId id="272" r:id="rId14"/>
    <p:sldId id="271" r:id="rId15"/>
    <p:sldId id="268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85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49" autoAdjust="0"/>
  </p:normalViewPr>
  <p:slideViewPr>
    <p:cSldViewPr snapToGrid="0">
      <p:cViewPr varScale="1">
        <p:scale>
          <a:sx n="98" d="100"/>
          <a:sy n="98" d="100"/>
        </p:scale>
        <p:origin x="10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50"/>
      <c:depthPercent val="100"/>
      <c:rAngAx val="0"/>
      <c:perspective val="4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0.2</c:v>
                </c:pt>
                <c:pt idx="1">
                  <c:v>0.6</c:v>
                </c:pt>
                <c:pt idx="2">
                  <c:v>0.8</c:v>
                </c:pt>
                <c:pt idx="3">
                  <c:v>1.1000000000000001</c:v>
                </c:pt>
                <c:pt idx="4">
                  <c:v>1.4</c:v>
                </c:pt>
                <c:pt idx="5">
                  <c:v>1.6</c:v>
                </c:pt>
                <c:pt idx="6">
                  <c:v>1.5</c:v>
                </c:pt>
                <c:pt idx="7">
                  <c:v>1.2</c:v>
                </c:pt>
                <c:pt idx="8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61-4B80-AC90-0B19C10D78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0.4</c:v>
                </c:pt>
                <c:pt idx="1">
                  <c:v>0.7</c:v>
                </c:pt>
                <c:pt idx="2">
                  <c:v>1</c:v>
                </c:pt>
                <c:pt idx="3">
                  <c:v>1.2</c:v>
                </c:pt>
                <c:pt idx="4">
                  <c:v>1.2</c:v>
                </c:pt>
                <c:pt idx="5">
                  <c:v>1.5</c:v>
                </c:pt>
                <c:pt idx="6">
                  <c:v>1.3</c:v>
                </c:pt>
                <c:pt idx="7">
                  <c:v>1</c:v>
                </c:pt>
                <c:pt idx="8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61-4B80-AC90-0B19C10D780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0.1</c:v>
                </c:pt>
                <c:pt idx="1">
                  <c:v>0.5</c:v>
                </c:pt>
                <c:pt idx="2">
                  <c:v>0.7</c:v>
                </c:pt>
                <c:pt idx="3">
                  <c:v>1</c:v>
                </c:pt>
                <c:pt idx="4">
                  <c:v>1.1000000000000001</c:v>
                </c:pt>
                <c:pt idx="5">
                  <c:v>1.3</c:v>
                </c:pt>
                <c:pt idx="6">
                  <c:v>1.2</c:v>
                </c:pt>
                <c:pt idx="7">
                  <c:v>1</c:v>
                </c:pt>
                <c:pt idx="8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61-4B80-AC90-0B19C10D780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1">
                  <c:v>0.2</c:v>
                </c:pt>
                <c:pt idx="2">
                  <c:v>0.2</c:v>
                </c:pt>
                <c:pt idx="3">
                  <c:v>0.3</c:v>
                </c:pt>
                <c:pt idx="4">
                  <c:v>0.6</c:v>
                </c:pt>
                <c:pt idx="5">
                  <c:v>0.7</c:v>
                </c:pt>
                <c:pt idx="6">
                  <c:v>0.7</c:v>
                </c:pt>
                <c:pt idx="7">
                  <c:v>0.4</c:v>
                </c:pt>
                <c:pt idx="8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61-4B80-AC90-0B19C10D780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0.2</c:v>
                </c:pt>
                <c:pt idx="1">
                  <c:v>0.3</c:v>
                </c:pt>
                <c:pt idx="2">
                  <c:v>0.4</c:v>
                </c:pt>
                <c:pt idx="3">
                  <c:v>0.4</c:v>
                </c:pt>
                <c:pt idx="4">
                  <c:v>0.7</c:v>
                </c:pt>
                <c:pt idx="5">
                  <c:v>0.9</c:v>
                </c:pt>
                <c:pt idx="6">
                  <c:v>1</c:v>
                </c:pt>
                <c:pt idx="7">
                  <c:v>0.7</c:v>
                </c:pt>
                <c:pt idx="8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961-4B80-AC90-0B19C10D780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Sheet1!$G$2:$G$10</c:f>
              <c:numCache>
                <c:formatCode>General</c:formatCode>
                <c:ptCount val="9"/>
                <c:pt idx="0">
                  <c:v>0.2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1.1000000000000001</c:v>
                </c:pt>
                <c:pt idx="6">
                  <c:v>1</c:v>
                </c:pt>
                <c:pt idx="7">
                  <c:v>0.9</c:v>
                </c:pt>
                <c:pt idx="8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961-4B80-AC90-0B19C10D780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cat>
            <c:numRef>
              <c:f>Sheet1!$A$2:$A$10</c:f>
              <c:numCache>
                <c:formatCode>General</c:formatCode>
                <c:ptCount val="9"/>
              </c:numCache>
            </c:numRef>
          </c:cat>
          <c:val>
            <c:numRef>
              <c:f>Sheet1!$H$2:$H$10</c:f>
              <c:numCache>
                <c:formatCode>General</c:formatCode>
                <c:ptCount val="9"/>
                <c:pt idx="0">
                  <c:v>0.3</c:v>
                </c:pt>
                <c:pt idx="1">
                  <c:v>0.4</c:v>
                </c:pt>
                <c:pt idx="2">
                  <c:v>0.6</c:v>
                </c:pt>
                <c:pt idx="3">
                  <c:v>0.7</c:v>
                </c:pt>
                <c:pt idx="4">
                  <c:v>0.9</c:v>
                </c:pt>
                <c:pt idx="5">
                  <c:v>1.2</c:v>
                </c:pt>
                <c:pt idx="6">
                  <c:v>1.1000000000000001</c:v>
                </c:pt>
                <c:pt idx="7">
                  <c:v>1</c:v>
                </c:pt>
                <c:pt idx="8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961-4B80-AC90-0B19C10D780E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491929528"/>
        <c:axId val="565669176"/>
        <c:axId val="565060608"/>
      </c:surface3DChart>
      <c:catAx>
        <c:axId val="491929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65669176"/>
        <c:crosses val="autoZero"/>
        <c:auto val="1"/>
        <c:lblAlgn val="ctr"/>
        <c:lblOffset val="100"/>
        <c:noMultiLvlLbl val="0"/>
      </c:catAx>
      <c:valAx>
        <c:axId val="565669176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491929528"/>
        <c:crosses val="autoZero"/>
        <c:crossBetween val="midCat"/>
      </c:valAx>
      <c:serAx>
        <c:axId val="565060608"/>
        <c:scaling>
          <c:orientation val="minMax"/>
        </c:scaling>
        <c:delete val="1"/>
        <c:axPos val="b"/>
        <c:majorTickMark val="out"/>
        <c:minorTickMark val="none"/>
        <c:tickLblPos val="nextTo"/>
        <c:crossAx val="565669176"/>
        <c:crosses val="autoZero"/>
      </c:ser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D219AC-387F-46C6-A30E-59379308E6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3F9A8-01D4-4FEC-ACF4-2A1E5BEA80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121FF-352E-40C1-ABEB-049C9B3B7D1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691F9-827A-4A77-8EDF-ACB8105921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EDA91-0F2B-49C2-9377-0F0C8DE6CE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6BD5F-D1CF-4103-9BC7-51720C2E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6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04C67-2E59-4E32-9E72-E3FBD25822E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B0B7B-B121-4701-8977-DA58647C9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27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Cost-effective – generation is cheap, production of models, texture and effects manually is expensive and requires professional skills.</a:t>
            </a:r>
          </a:p>
          <a:p>
            <a:r>
              <a:rPr lang="en-GB" dirty="0"/>
              <a:t>Space-effective – only a small set of initial condition is required to initiate the generation, no need to store huge data.</a:t>
            </a:r>
          </a:p>
          <a:p>
            <a:r>
              <a:rPr lang="en-GB" dirty="0"/>
              <a:t>Diverse – no two objects in the world are the same, therefore being less predictable.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B0B7B-B121-4701-8977-DA58647C9E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2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14BD4A7-7905-49D4-8C0F-F8DBB520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19" y="348034"/>
            <a:ext cx="7263214" cy="5749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8381E2-AD54-423F-BBA4-D25A9AFE2D75}"/>
              </a:ext>
            </a:extLst>
          </p:cNvPr>
          <p:cNvCxnSpPr/>
          <p:nvPr userDrawn="1"/>
        </p:nvCxnSpPr>
        <p:spPr>
          <a:xfrm>
            <a:off x="479277" y="922947"/>
            <a:ext cx="4949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65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14BD4A7-7905-49D4-8C0F-F8DBB520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19" y="348034"/>
            <a:ext cx="7263214" cy="5749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8381E2-AD54-423F-BBA4-D25A9AFE2D75}"/>
              </a:ext>
            </a:extLst>
          </p:cNvPr>
          <p:cNvCxnSpPr/>
          <p:nvPr userDrawn="1"/>
        </p:nvCxnSpPr>
        <p:spPr>
          <a:xfrm>
            <a:off x="479277" y="922947"/>
            <a:ext cx="4949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6B1C983-6772-465C-964B-0939E6BA3B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4221" y="1084560"/>
            <a:ext cx="7177756" cy="3876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edit sub-title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6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F46EA3E-78F6-475E-9490-F4F913B4BFAD}"/>
              </a:ext>
            </a:extLst>
          </p:cNvPr>
          <p:cNvSpPr txBox="1"/>
          <p:nvPr userDrawn="1"/>
        </p:nvSpPr>
        <p:spPr>
          <a:xfrm>
            <a:off x="10434417" y="6306796"/>
            <a:ext cx="149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SuperTerrain+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91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steph\source\repos\SuperTerrain+\Report\Presentation\Image\perlin-noise-texture.jpg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steph\source\repos\SuperTerrain+\Report\Presentation\Image\perlin-noise-texture.jpg" TargetMode="External"/><Relationship Id="rId2" Type="http://schemas.openxmlformats.org/officeDocument/2006/relationships/image" Target="file:///C:\Users\steph\source\repos\SuperTerrain+\Report\Presentation\Image\white-noise.jp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file:///C:\Users\steph\source\repos\SuperTerrain+\Report\Presentation\Image\worley-noise.jp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steph\source\repos\SuperTerrain+\Report\Presentation\Image\terrain-six-octaves.jpg" TargetMode="External"/><Relationship Id="rId2" Type="http://schemas.openxmlformats.org/officeDocument/2006/relationships/image" Target="file:///C:\Users\steph\source\repos\SuperTerrain+\Report\Presentation\Image\terrain-one-octave.jpg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file:///C:\Users\steph\source\repos\SuperTerrain+\Report\Presentation\Image\erosion-legacy.jpg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file:///C:\Users\steph\source\repos\SuperTerrain+\Report\Presentation\Image\erosion-freeslip.jpg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file:///C:\Users\steph\source\repos\SuperTerrain+\Report\Presentation\Image\worley-noise.jpg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steph\source\repos\SuperTerrain+\Report\Presentation\Image\climate-temp-preci.jpg" TargetMode="External"/><Relationship Id="rId2" Type="http://schemas.openxmlformats.org/officeDocument/2006/relationships/image" Target="file:///C:\Users\steph\source\repos\SuperTerrain+\Report\Presentation\Image\perlin-noise-texture.jpg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file:///C:\Users\steph\source\repos\SuperTerrain+\Report\Presentation\Image\grow-biome.png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file:///C:\Users\steph\source\repos\SuperTerrain+\Report\Presentation\Image\multibiome-nosmooth.jpg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file:///C:\Users\steph\source\repos\SuperTerrain+\Report\Presentation\Image\system-comparison.jpg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hite_noise" TargetMode="External"/><Relationship Id="rId2" Type="http://schemas.openxmlformats.org/officeDocument/2006/relationships/hyperlink" Target="https://openoregon.pressbooks.pub/envirobiology/chapter/3-3-terrestrial-biom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uberite.xoft.cz/docs/Generator.html" TargetMode="External"/><Relationship Id="rId5" Type="http://schemas.openxmlformats.org/officeDocument/2006/relationships/hyperlink" Target="https://en.wikipedia.org/wiki/Worley_noise" TargetMode="External"/><Relationship Id="rId4" Type="http://schemas.openxmlformats.org/officeDocument/2006/relationships/hyperlink" Target="https://en.wikipedia.org/wiki/Value_noi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9C7090F-275E-4507-AADE-814357EEBB10}"/>
              </a:ext>
            </a:extLst>
          </p:cNvPr>
          <p:cNvSpPr/>
          <p:nvPr/>
        </p:nvSpPr>
        <p:spPr>
          <a:xfrm>
            <a:off x="4002156" y="2016783"/>
            <a:ext cx="41876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SuperTerrain+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FCE24B-0E05-4285-9CDD-46817BE6C499}"/>
              </a:ext>
            </a:extLst>
          </p:cNvPr>
          <p:cNvSpPr txBox="1"/>
          <p:nvPr/>
        </p:nvSpPr>
        <p:spPr>
          <a:xfrm>
            <a:off x="1833457" y="3429000"/>
            <a:ext cx="8525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</a:rPr>
              <a:t>A real-time procedural 3D infinite terrain engine with geographical features and photorealistic rendering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001953-35A7-4C99-9B7B-CC49A24794B9}"/>
              </a:ext>
            </a:extLst>
          </p:cNvPr>
          <p:cNvSpPr txBox="1"/>
          <p:nvPr/>
        </p:nvSpPr>
        <p:spPr>
          <a:xfrm>
            <a:off x="7088863" y="2037026"/>
            <a:ext cx="389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☀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39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5D42-0211-4AD6-BB6F-E91328C5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Terrain Generation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E608-5296-4DF5-96AA-64B5867E79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Main Approach</a:t>
            </a:r>
            <a:endParaRPr lang="en-US" dirty="0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FB37C3E4-ED7E-4891-AA9C-BF7FE0234933}"/>
              </a:ext>
            </a:extLst>
          </p:cNvPr>
          <p:cNvSpPr/>
          <p:nvPr/>
        </p:nvSpPr>
        <p:spPr>
          <a:xfrm>
            <a:off x="393819" y="3706238"/>
            <a:ext cx="3326860" cy="106031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C6EADDC-63E0-4D94-8EC7-F366048B98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5894490"/>
              </p:ext>
            </p:extLst>
          </p:nvPr>
        </p:nvGraphicFramePr>
        <p:xfrm>
          <a:off x="7906831" y="2083184"/>
          <a:ext cx="3391921" cy="3246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86A044D-2750-41C3-BA6D-39FFC53579EE}"/>
              </a:ext>
            </a:extLst>
          </p:cNvPr>
          <p:cNvSpPr txBox="1"/>
          <p:nvPr/>
        </p:nvSpPr>
        <p:spPr>
          <a:xfrm>
            <a:off x="3720679" y="4005563"/>
            <a:ext cx="547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8AB709-8019-432F-8223-89D0A37C60BA}"/>
              </a:ext>
            </a:extLst>
          </p:cNvPr>
          <p:cNvSpPr txBox="1"/>
          <p:nvPr/>
        </p:nvSpPr>
        <p:spPr>
          <a:xfrm>
            <a:off x="7604144" y="4005563"/>
            <a:ext cx="547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➡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16B31875-69ED-435C-BA21-E61BD671E146}"/>
              </a:ext>
            </a:extLst>
          </p:cNvPr>
          <p:cNvSpPr/>
          <p:nvPr/>
        </p:nvSpPr>
        <p:spPr>
          <a:xfrm>
            <a:off x="4285170" y="3698742"/>
            <a:ext cx="3326860" cy="1060316"/>
          </a:xfrm>
          <a:prstGeom prst="flowChartDecision">
            <a:avLst/>
          </a:prstGeom>
          <a:blipFill dpi="0" rotWithShape="1">
            <a:blip r:link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6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890F-D28F-4BBB-9A71-53817E89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Terrain Generation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527FA-445B-4820-9B11-B59CA394AD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Chunk</a:t>
            </a:r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4D78FEEB-C043-4CAF-8BC3-C4FED22FF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909002"/>
              </p:ext>
            </p:extLst>
          </p:nvPr>
        </p:nvGraphicFramePr>
        <p:xfrm>
          <a:off x="8424352" y="1633834"/>
          <a:ext cx="2508372" cy="2458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08">
                  <a:extLst>
                    <a:ext uri="{9D8B030D-6E8A-4147-A177-3AD203B41FA5}">
                      <a16:colId xmlns:a16="http://schemas.microsoft.com/office/drawing/2014/main" val="889197722"/>
                    </a:ext>
                  </a:extLst>
                </a:gridCol>
                <a:gridCol w="278708">
                  <a:extLst>
                    <a:ext uri="{9D8B030D-6E8A-4147-A177-3AD203B41FA5}">
                      <a16:colId xmlns:a16="http://schemas.microsoft.com/office/drawing/2014/main" val="1191132507"/>
                    </a:ext>
                  </a:extLst>
                </a:gridCol>
                <a:gridCol w="278708">
                  <a:extLst>
                    <a:ext uri="{9D8B030D-6E8A-4147-A177-3AD203B41FA5}">
                      <a16:colId xmlns:a16="http://schemas.microsoft.com/office/drawing/2014/main" val="1203782762"/>
                    </a:ext>
                  </a:extLst>
                </a:gridCol>
                <a:gridCol w="278708">
                  <a:extLst>
                    <a:ext uri="{9D8B030D-6E8A-4147-A177-3AD203B41FA5}">
                      <a16:colId xmlns:a16="http://schemas.microsoft.com/office/drawing/2014/main" val="2414691946"/>
                    </a:ext>
                  </a:extLst>
                </a:gridCol>
                <a:gridCol w="278708">
                  <a:extLst>
                    <a:ext uri="{9D8B030D-6E8A-4147-A177-3AD203B41FA5}">
                      <a16:colId xmlns:a16="http://schemas.microsoft.com/office/drawing/2014/main" val="256481759"/>
                    </a:ext>
                  </a:extLst>
                </a:gridCol>
                <a:gridCol w="278708">
                  <a:extLst>
                    <a:ext uri="{9D8B030D-6E8A-4147-A177-3AD203B41FA5}">
                      <a16:colId xmlns:a16="http://schemas.microsoft.com/office/drawing/2014/main" val="2964750338"/>
                    </a:ext>
                  </a:extLst>
                </a:gridCol>
                <a:gridCol w="278708">
                  <a:extLst>
                    <a:ext uri="{9D8B030D-6E8A-4147-A177-3AD203B41FA5}">
                      <a16:colId xmlns:a16="http://schemas.microsoft.com/office/drawing/2014/main" val="1027948527"/>
                    </a:ext>
                  </a:extLst>
                </a:gridCol>
                <a:gridCol w="278708">
                  <a:extLst>
                    <a:ext uri="{9D8B030D-6E8A-4147-A177-3AD203B41FA5}">
                      <a16:colId xmlns:a16="http://schemas.microsoft.com/office/drawing/2014/main" val="31992830"/>
                    </a:ext>
                  </a:extLst>
                </a:gridCol>
                <a:gridCol w="278708">
                  <a:extLst>
                    <a:ext uri="{9D8B030D-6E8A-4147-A177-3AD203B41FA5}">
                      <a16:colId xmlns:a16="http://schemas.microsoft.com/office/drawing/2014/main" val="3121236722"/>
                    </a:ext>
                  </a:extLst>
                </a:gridCol>
              </a:tblGrid>
              <a:tr h="273207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472435"/>
                  </a:ext>
                </a:extLst>
              </a:tr>
              <a:tr h="273207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691596"/>
                  </a:ext>
                </a:extLst>
              </a:tr>
              <a:tr h="273207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7869482"/>
                  </a:ext>
                </a:extLst>
              </a:tr>
              <a:tr h="273207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43322"/>
                  </a:ext>
                </a:extLst>
              </a:tr>
              <a:tr h="273207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494343"/>
                  </a:ext>
                </a:extLst>
              </a:tr>
              <a:tr h="273207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280605"/>
                  </a:ext>
                </a:extLst>
              </a:tr>
              <a:tr h="273207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815215"/>
                  </a:ext>
                </a:extLst>
              </a:tr>
              <a:tr h="273207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040" marR="68040" marT="34020" marB="340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974556"/>
                  </a:ext>
                </a:extLst>
              </a:tr>
              <a:tr h="273207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47900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F9E69F0-87C1-4316-A069-5B1B85C06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600752"/>
              </p:ext>
            </p:extLst>
          </p:nvPr>
        </p:nvGraphicFramePr>
        <p:xfrm>
          <a:off x="1116804" y="1633835"/>
          <a:ext cx="2508372" cy="2458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8372">
                  <a:extLst>
                    <a:ext uri="{9D8B030D-6E8A-4147-A177-3AD203B41FA5}">
                      <a16:colId xmlns:a16="http://schemas.microsoft.com/office/drawing/2014/main" val="889197722"/>
                    </a:ext>
                  </a:extLst>
                </a:gridCol>
              </a:tblGrid>
              <a:tr h="2458863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4724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2E4F5D-37FC-4356-8064-6711B1C1B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699211"/>
              </p:ext>
            </p:extLst>
          </p:nvPr>
        </p:nvGraphicFramePr>
        <p:xfrm>
          <a:off x="4807344" y="1633834"/>
          <a:ext cx="2508372" cy="2458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124">
                  <a:extLst>
                    <a:ext uri="{9D8B030D-6E8A-4147-A177-3AD203B41FA5}">
                      <a16:colId xmlns:a16="http://schemas.microsoft.com/office/drawing/2014/main" val="889197722"/>
                    </a:ext>
                  </a:extLst>
                </a:gridCol>
                <a:gridCol w="836124">
                  <a:extLst>
                    <a:ext uri="{9D8B030D-6E8A-4147-A177-3AD203B41FA5}">
                      <a16:colId xmlns:a16="http://schemas.microsoft.com/office/drawing/2014/main" val="819906471"/>
                    </a:ext>
                  </a:extLst>
                </a:gridCol>
                <a:gridCol w="836124">
                  <a:extLst>
                    <a:ext uri="{9D8B030D-6E8A-4147-A177-3AD203B41FA5}">
                      <a16:colId xmlns:a16="http://schemas.microsoft.com/office/drawing/2014/main" val="277162237"/>
                    </a:ext>
                  </a:extLst>
                </a:gridCol>
              </a:tblGrid>
              <a:tr h="8196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472435"/>
                  </a:ext>
                </a:extLst>
              </a:tr>
              <a:tr h="8196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376551"/>
                  </a:ext>
                </a:extLst>
              </a:tr>
              <a:tr h="8196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2820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38691A-968B-4FBF-88AB-E327A805A176}"/>
              </a:ext>
            </a:extLst>
          </p:cNvPr>
          <p:cNvSpPr txBox="1"/>
          <p:nvPr/>
        </p:nvSpPr>
        <p:spPr>
          <a:xfrm>
            <a:off x="1539093" y="4092697"/>
            <a:ext cx="1663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Flat plane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7572E-095E-464F-9160-17EDA7CAC78C}"/>
              </a:ext>
            </a:extLst>
          </p:cNvPr>
          <p:cNvSpPr txBox="1"/>
          <p:nvPr/>
        </p:nvSpPr>
        <p:spPr>
          <a:xfrm>
            <a:off x="5083960" y="4114850"/>
            <a:ext cx="1887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Divide into chunks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CC3E62-A304-4CA2-8753-7E7086648A70}"/>
              </a:ext>
            </a:extLst>
          </p:cNvPr>
          <p:cNvSpPr txBox="1"/>
          <p:nvPr/>
        </p:nvSpPr>
        <p:spPr>
          <a:xfrm>
            <a:off x="8644899" y="4114850"/>
            <a:ext cx="2067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Further divide into tiles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6DEED5-605D-449D-A70F-B6055D750E93}"/>
              </a:ext>
            </a:extLst>
          </p:cNvPr>
          <p:cNvSpPr/>
          <p:nvPr/>
        </p:nvSpPr>
        <p:spPr>
          <a:xfrm>
            <a:off x="3736936" y="2744824"/>
            <a:ext cx="996876" cy="236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CDFA68F-C446-41EC-83BA-6BAEEC943DEE}"/>
              </a:ext>
            </a:extLst>
          </p:cNvPr>
          <p:cNvSpPr/>
          <p:nvPr/>
        </p:nvSpPr>
        <p:spPr>
          <a:xfrm>
            <a:off x="7389248" y="2744824"/>
            <a:ext cx="996876" cy="236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85D220-2F4B-42F3-A0D8-A51D238A76AC}"/>
              </a:ext>
            </a:extLst>
          </p:cNvPr>
          <p:cNvSpPr txBox="1"/>
          <p:nvPr/>
        </p:nvSpPr>
        <p:spPr>
          <a:xfrm>
            <a:off x="1114355" y="4822736"/>
            <a:ext cx="2508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Computer has limited memory, so true infinite is not doable.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CC5D3B-255A-4003-9B1D-4B57C37D5586}"/>
              </a:ext>
            </a:extLst>
          </p:cNvPr>
          <p:cNvSpPr txBox="1"/>
          <p:nvPr/>
        </p:nvSpPr>
        <p:spPr>
          <a:xfrm>
            <a:off x="4773720" y="4844889"/>
            <a:ext cx="2508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Viewer cannot see the border, creates illusion of infinity.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B1A99D-25EC-4CAB-B328-7B2075D73994}"/>
              </a:ext>
            </a:extLst>
          </p:cNvPr>
          <p:cNvSpPr txBox="1"/>
          <p:nvPr/>
        </p:nvSpPr>
        <p:spPr>
          <a:xfrm>
            <a:off x="8424352" y="4822736"/>
            <a:ext cx="2508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Spread computational overhead evenly, allows better control.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E5ADDB2-AAFB-41F0-B749-DDA4AC8A011B}"/>
              </a:ext>
            </a:extLst>
          </p:cNvPr>
          <p:cNvSpPr/>
          <p:nvPr/>
        </p:nvSpPr>
        <p:spPr>
          <a:xfrm>
            <a:off x="4931609" y="1747917"/>
            <a:ext cx="2247404" cy="2230696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EAA01FC-306C-47FC-98CD-85556DD0986D}"/>
              </a:ext>
            </a:extLst>
          </p:cNvPr>
          <p:cNvGrpSpPr/>
          <p:nvPr/>
        </p:nvGrpSpPr>
        <p:grpSpPr>
          <a:xfrm>
            <a:off x="5721096" y="2800937"/>
            <a:ext cx="668429" cy="124656"/>
            <a:chOff x="11195439" y="1747917"/>
            <a:chExt cx="668429" cy="12465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2EAA472-F9F8-4D04-9CBA-9BFE1172324C}"/>
                </a:ext>
              </a:extLst>
            </p:cNvPr>
            <p:cNvGrpSpPr/>
            <p:nvPr/>
          </p:nvGrpSpPr>
          <p:grpSpPr>
            <a:xfrm>
              <a:off x="11195439" y="1747917"/>
              <a:ext cx="290166" cy="124656"/>
              <a:chOff x="7230978" y="6063211"/>
              <a:chExt cx="852109" cy="317438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43244FD-6FAB-419E-90C9-E9D59426EB59}"/>
                  </a:ext>
                </a:extLst>
              </p:cNvPr>
              <p:cNvSpPr/>
              <p:nvPr/>
            </p:nvSpPr>
            <p:spPr>
              <a:xfrm>
                <a:off x="7230978" y="6063211"/>
                <a:ext cx="852109" cy="3174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9B01B83-32D0-4C1C-8830-C16E7FE99515}"/>
                  </a:ext>
                </a:extLst>
              </p:cNvPr>
              <p:cNvSpPr/>
              <p:nvPr/>
            </p:nvSpPr>
            <p:spPr>
              <a:xfrm>
                <a:off x="7481475" y="6063211"/>
                <a:ext cx="351113" cy="3174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A452ED4-6954-494F-915C-E3F895DCBED4}"/>
                </a:ext>
              </a:extLst>
            </p:cNvPr>
            <p:cNvGrpSpPr/>
            <p:nvPr/>
          </p:nvGrpSpPr>
          <p:grpSpPr>
            <a:xfrm>
              <a:off x="11573702" y="1747917"/>
              <a:ext cx="290166" cy="124656"/>
              <a:chOff x="7230978" y="6063211"/>
              <a:chExt cx="852109" cy="317438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BFF055B-944A-4868-B1EF-EC8AAC76317B}"/>
                  </a:ext>
                </a:extLst>
              </p:cNvPr>
              <p:cNvSpPr/>
              <p:nvPr/>
            </p:nvSpPr>
            <p:spPr>
              <a:xfrm>
                <a:off x="7230978" y="6063211"/>
                <a:ext cx="852109" cy="3174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EB0CE47-B03B-44E0-8944-17CDE0AB4931}"/>
                  </a:ext>
                </a:extLst>
              </p:cNvPr>
              <p:cNvSpPr/>
              <p:nvPr/>
            </p:nvSpPr>
            <p:spPr>
              <a:xfrm>
                <a:off x="7481475" y="6063211"/>
                <a:ext cx="351113" cy="3174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493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1825-1E59-4603-905F-C1797F33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Heightfield Synthesis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027F4-E154-4961-9C42-08EBB33AE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Noise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5432C9-6ACB-47E8-A8B6-F40EF6FF352E}"/>
              </a:ext>
            </a:extLst>
          </p:cNvPr>
          <p:cNvSpPr/>
          <p:nvPr/>
        </p:nvSpPr>
        <p:spPr>
          <a:xfrm>
            <a:off x="1890395" y="2506799"/>
            <a:ext cx="1300278" cy="38766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Value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6ADEAA-8E44-4D61-AAE4-8FF52DD4420A}"/>
              </a:ext>
            </a:extLst>
          </p:cNvPr>
          <p:cNvSpPr/>
          <p:nvPr/>
        </p:nvSpPr>
        <p:spPr>
          <a:xfrm>
            <a:off x="1890395" y="4218755"/>
            <a:ext cx="1300278" cy="38766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Gradient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4B301-E686-4A85-A08B-1B6891C90370}"/>
              </a:ext>
            </a:extLst>
          </p:cNvPr>
          <p:cNvSpPr/>
          <p:nvPr/>
        </p:nvSpPr>
        <p:spPr>
          <a:xfrm>
            <a:off x="1890395" y="5074733"/>
            <a:ext cx="1300278" cy="38766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Cellular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7A8239-7A58-43A6-89E4-C38A721DBBFF}"/>
              </a:ext>
            </a:extLst>
          </p:cNvPr>
          <p:cNvSpPr/>
          <p:nvPr/>
        </p:nvSpPr>
        <p:spPr>
          <a:xfrm>
            <a:off x="1890395" y="3362777"/>
            <a:ext cx="1300278" cy="38766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Fractal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4C2DDE-A366-4E82-B292-9DEA1A37861C}"/>
              </a:ext>
            </a:extLst>
          </p:cNvPr>
          <p:cNvSpPr txBox="1"/>
          <p:nvPr/>
        </p:nvSpPr>
        <p:spPr>
          <a:xfrm>
            <a:off x="1554615" y="1969061"/>
            <a:ext cx="1971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Type of noise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D1B066-C6AA-4A82-A640-575CFE24A24A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3190673" y="4408814"/>
            <a:ext cx="1621635" cy="3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F73C508-27B8-4148-99D6-A5AE5C78896F}"/>
              </a:ext>
            </a:extLst>
          </p:cNvPr>
          <p:cNvSpPr/>
          <p:nvPr/>
        </p:nvSpPr>
        <p:spPr>
          <a:xfrm>
            <a:off x="4812308" y="4214983"/>
            <a:ext cx="1887179" cy="38766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Perlin Noise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1B5CE5-FEF9-4953-8964-373189EF03B0}"/>
              </a:ext>
            </a:extLst>
          </p:cNvPr>
          <p:cNvSpPr/>
          <p:nvPr/>
        </p:nvSpPr>
        <p:spPr>
          <a:xfrm>
            <a:off x="8233918" y="4214982"/>
            <a:ext cx="1887179" cy="38766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Simplex Noise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FE8D78-1530-4615-93D3-00FDC48C09EA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6699487" y="4408813"/>
            <a:ext cx="15344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706CB1E-2368-453B-A5CD-794EF2D3D1F9}"/>
              </a:ext>
            </a:extLst>
          </p:cNvPr>
          <p:cNvSpPr/>
          <p:nvPr/>
        </p:nvSpPr>
        <p:spPr>
          <a:xfrm>
            <a:off x="6239401" y="2593566"/>
            <a:ext cx="2454602" cy="38766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Perlin-Simplex Hybrid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92A50E-2D44-4A85-BB65-B26BDA919BCC}"/>
              </a:ext>
            </a:extLst>
          </p:cNvPr>
          <p:cNvCxnSpPr>
            <a:cxnSpLocks/>
            <a:stCxn id="12" idx="0"/>
            <a:endCxn id="22" idx="2"/>
          </p:cNvCxnSpPr>
          <p:nvPr/>
        </p:nvCxnSpPr>
        <p:spPr>
          <a:xfrm flipV="1">
            <a:off x="5755898" y="2981227"/>
            <a:ext cx="1710804" cy="1233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53180E-0387-464F-B61B-E7257F7D3F11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flipH="1" flipV="1">
            <a:off x="7466702" y="2981227"/>
            <a:ext cx="1710806" cy="1233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546331C-D185-401E-A5D1-75232009ACEA}"/>
              </a:ext>
            </a:extLst>
          </p:cNvPr>
          <p:cNvSpPr/>
          <p:nvPr/>
        </p:nvSpPr>
        <p:spPr>
          <a:xfrm>
            <a:off x="6239401" y="1656631"/>
            <a:ext cx="2454602" cy="38766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Custom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A17A50-F805-4B2B-B50B-26D70F52A6E6}"/>
              </a:ext>
            </a:extLst>
          </p:cNvPr>
          <p:cNvCxnSpPr>
            <a:cxnSpLocks/>
            <a:stCxn id="22" idx="0"/>
            <a:endCxn id="31" idx="2"/>
          </p:cNvCxnSpPr>
          <p:nvPr/>
        </p:nvCxnSpPr>
        <p:spPr>
          <a:xfrm flipV="1">
            <a:off x="7466702" y="2044292"/>
            <a:ext cx="0" cy="549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DB12784-ECE0-4450-8CCB-5C6E6B48D05B}"/>
              </a:ext>
            </a:extLst>
          </p:cNvPr>
          <p:cNvSpPr txBox="1"/>
          <p:nvPr/>
        </p:nvSpPr>
        <p:spPr>
          <a:xfrm>
            <a:off x="3375287" y="3673722"/>
            <a:ext cx="1300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Ken Perlin, 1985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819942-EF1F-4BEB-B11B-090949FBC38F}"/>
              </a:ext>
            </a:extLst>
          </p:cNvPr>
          <p:cNvSpPr txBox="1"/>
          <p:nvPr/>
        </p:nvSpPr>
        <p:spPr>
          <a:xfrm>
            <a:off x="6871133" y="4529104"/>
            <a:ext cx="1300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Ken Perlin, 2001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3E46D0-1F6C-4580-9477-FC94C1086C19}"/>
              </a:ext>
            </a:extLst>
          </p:cNvPr>
          <p:cNvSpPr txBox="1"/>
          <p:nvPr/>
        </p:nvSpPr>
        <p:spPr>
          <a:xfrm>
            <a:off x="6488059" y="3507097"/>
            <a:ext cx="2066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Stefan </a:t>
            </a:r>
            <a:r>
              <a:rPr lang="en-GB" sz="20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Gustavson</a:t>
            </a:r>
            <a:r>
              <a:rPr lang="en-GB" sz="20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2005</a:t>
            </a:r>
          </a:p>
        </p:txBody>
      </p:sp>
    </p:spTree>
    <p:extLst>
      <p:ext uri="{BB962C8B-B14F-4D97-AF65-F5344CB8AC3E}">
        <p14:creationId xmlns:p14="http://schemas.microsoft.com/office/powerpoint/2010/main" val="171095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4E62-9B62-487E-97C7-FFDC2F52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Heightfield Synthesis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1A568-F18A-403C-80FB-88AB5B2B83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Noise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72C6E8-58F5-4139-92DF-A99BC4D47F45}"/>
              </a:ext>
            </a:extLst>
          </p:cNvPr>
          <p:cNvSpPr/>
          <p:nvPr/>
        </p:nvSpPr>
        <p:spPr>
          <a:xfrm>
            <a:off x="1171540" y="2287773"/>
            <a:ext cx="2714017" cy="2714017"/>
          </a:xfrm>
          <a:prstGeom prst="rect">
            <a:avLst/>
          </a:prstGeom>
          <a:blipFill dpi="0" rotWithShape="1">
            <a:blip r:link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52A2E9-9B4A-4FD4-B0A7-5D9D59F7493E}"/>
              </a:ext>
            </a:extLst>
          </p:cNvPr>
          <p:cNvSpPr/>
          <p:nvPr/>
        </p:nvSpPr>
        <p:spPr>
          <a:xfrm>
            <a:off x="4543795" y="2287772"/>
            <a:ext cx="2714017" cy="2714017"/>
          </a:xfrm>
          <a:prstGeom prst="rect">
            <a:avLst/>
          </a:prstGeom>
          <a:blipFill>
            <a:blip r:link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7D23B7-F845-4434-A333-13E79BD1C1B2}"/>
              </a:ext>
            </a:extLst>
          </p:cNvPr>
          <p:cNvSpPr/>
          <p:nvPr/>
        </p:nvSpPr>
        <p:spPr>
          <a:xfrm>
            <a:off x="7916050" y="2287772"/>
            <a:ext cx="2714017" cy="2714017"/>
          </a:xfrm>
          <a:prstGeom prst="rect">
            <a:avLst/>
          </a:prstGeom>
          <a:blipFill>
            <a:blip r:link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A8F6A-E242-4AC4-8532-A368BF4D3DF2}"/>
              </a:ext>
            </a:extLst>
          </p:cNvPr>
          <p:cNvSpPr txBox="1"/>
          <p:nvPr/>
        </p:nvSpPr>
        <p:spPr>
          <a:xfrm>
            <a:off x="4827851" y="1887662"/>
            <a:ext cx="1971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Gradient Noise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DA576-8D44-4576-9A53-F1930414B881}"/>
              </a:ext>
            </a:extLst>
          </p:cNvPr>
          <p:cNvSpPr txBox="1"/>
          <p:nvPr/>
        </p:nvSpPr>
        <p:spPr>
          <a:xfrm>
            <a:off x="1561933" y="1887662"/>
            <a:ext cx="1971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 Noise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A90A73-B988-4D8A-9B53-91C09E2CF257}"/>
              </a:ext>
            </a:extLst>
          </p:cNvPr>
          <p:cNvSpPr txBox="1"/>
          <p:nvPr/>
        </p:nvSpPr>
        <p:spPr>
          <a:xfrm>
            <a:off x="8287139" y="1887662"/>
            <a:ext cx="1971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Cellular Noise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8C1866-0271-44B5-BC30-218D8B29CD5A}"/>
              </a:ext>
            </a:extLst>
          </p:cNvPr>
          <p:cNvSpPr txBox="1"/>
          <p:nvPr/>
        </p:nvSpPr>
        <p:spPr>
          <a:xfrm>
            <a:off x="1542629" y="5001789"/>
            <a:ext cx="1971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White Noise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FA53E4-BA9E-4424-BBAA-99D5082C7906}"/>
              </a:ext>
            </a:extLst>
          </p:cNvPr>
          <p:cNvSpPr txBox="1"/>
          <p:nvPr/>
        </p:nvSpPr>
        <p:spPr>
          <a:xfrm>
            <a:off x="4895582" y="5001789"/>
            <a:ext cx="1971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Perlin Noise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C0DF04-9766-46BE-AFDE-77D54D2FCBCC}"/>
              </a:ext>
            </a:extLst>
          </p:cNvPr>
          <p:cNvSpPr txBox="1"/>
          <p:nvPr/>
        </p:nvSpPr>
        <p:spPr>
          <a:xfrm>
            <a:off x="8340793" y="5001789"/>
            <a:ext cx="1971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Worley Noise</a:t>
            </a:r>
          </a:p>
        </p:txBody>
      </p:sp>
    </p:spTree>
    <p:extLst>
      <p:ext uri="{BB962C8B-B14F-4D97-AF65-F5344CB8AC3E}">
        <p14:creationId xmlns:p14="http://schemas.microsoft.com/office/powerpoint/2010/main" val="4251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E301-0160-4BAE-8DAF-4B557B18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Heightfield Synthesis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933AD-C97A-4160-8284-8642601F3B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Fractal</a:t>
            </a:r>
            <a:endParaRPr lang="en-US" dirty="0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F8200EEE-EDB4-4DA1-8702-236A89D03EBA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394661" y="1633834"/>
            <a:ext cx="5701339" cy="3082286"/>
          </a:xfrm>
          <a:prstGeom prst="rect">
            <a:avLst/>
          </a:prstGeom>
        </p:spPr>
      </p:pic>
      <p:pic>
        <p:nvPicPr>
          <p:cNvPr id="8" name="Picture 7" descr="A close-up of a wave&#10;&#10;Description automatically generated with low confidence">
            <a:extLst>
              <a:ext uri="{FF2B5EF4-FFF2-40B4-BE49-F238E27FC236}">
                <a16:creationId xmlns:a16="http://schemas.microsoft.com/office/drawing/2014/main" id="{A3A95B75-9122-449A-B5C3-C52D18ED7FEB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6096000" y="3174977"/>
            <a:ext cx="5701339" cy="30852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0AB151-B39C-4354-9994-3B1DB4762303}"/>
              </a:ext>
            </a:extLst>
          </p:cNvPr>
          <p:cNvSpPr txBox="1"/>
          <p:nvPr/>
        </p:nvSpPr>
        <p:spPr>
          <a:xfrm>
            <a:off x="1978642" y="4716120"/>
            <a:ext cx="2533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😔Too smooth</a:t>
            </a: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32414D7D-CA29-4A0B-9D13-6D9BFB61108C}"/>
              </a:ext>
            </a:extLst>
          </p:cNvPr>
          <p:cNvSpPr/>
          <p:nvPr/>
        </p:nvSpPr>
        <p:spPr>
          <a:xfrm rot="10800000" flipH="1">
            <a:off x="6270841" y="2002720"/>
            <a:ext cx="2772383" cy="731520"/>
          </a:xfrm>
          <a:prstGeom prst="bentUpArrow">
            <a:avLst>
              <a:gd name="adj1" fmla="val 10372"/>
              <a:gd name="adj2" fmla="val 19681"/>
              <a:gd name="adj3" fmla="val 3031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178F51-3AC3-4869-B14D-6FDD25BA9AFC}"/>
              </a:ext>
            </a:extLst>
          </p:cNvPr>
          <p:cNvSpPr txBox="1"/>
          <p:nvPr/>
        </p:nvSpPr>
        <p:spPr>
          <a:xfrm>
            <a:off x="6935564" y="1602610"/>
            <a:ext cx="1442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+ 5 octaves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2EF853-D679-41B1-970D-19B983E05228}"/>
              </a:ext>
            </a:extLst>
          </p:cNvPr>
          <p:cNvSpPr txBox="1"/>
          <p:nvPr/>
        </p:nvSpPr>
        <p:spPr>
          <a:xfrm>
            <a:off x="7857158" y="2774867"/>
            <a:ext cx="2179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🙂More details</a:t>
            </a:r>
          </a:p>
        </p:txBody>
      </p:sp>
    </p:spTree>
    <p:extLst>
      <p:ext uri="{BB962C8B-B14F-4D97-AF65-F5344CB8AC3E}">
        <p14:creationId xmlns:p14="http://schemas.microsoft.com/office/powerpoint/2010/main" val="207597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6EBF-C458-4BC9-8F9A-3B2ECF01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US" dirty="0" err="1"/>
              <a:t>eightfield</a:t>
            </a:r>
            <a:r>
              <a:rPr lang="en-US" dirty="0"/>
              <a:t> Synthesis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F343B-8FF2-4E5D-900E-3EF3118039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Hydraulic Processing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A4C28A-47F7-4241-B80B-95667B80D55C}"/>
              </a:ext>
            </a:extLst>
          </p:cNvPr>
          <p:cNvSpPr/>
          <p:nvPr/>
        </p:nvSpPr>
        <p:spPr>
          <a:xfrm>
            <a:off x="4796111" y="1915228"/>
            <a:ext cx="2599778" cy="46909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Hydraulic Erosion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8B0DF6-9D39-4E2B-848C-2CD4AD126A5C}"/>
              </a:ext>
            </a:extLst>
          </p:cNvPr>
          <p:cNvSpPr/>
          <p:nvPr/>
        </p:nvSpPr>
        <p:spPr>
          <a:xfrm>
            <a:off x="2801925" y="3480160"/>
            <a:ext cx="1994186" cy="46909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Cell-based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726207-28A8-432E-A73C-4CFAC3C2E4C9}"/>
              </a:ext>
            </a:extLst>
          </p:cNvPr>
          <p:cNvSpPr/>
          <p:nvPr/>
        </p:nvSpPr>
        <p:spPr>
          <a:xfrm>
            <a:off x="7395889" y="3480160"/>
            <a:ext cx="1994186" cy="46909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Particle-based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39194B-113B-4266-91E5-2F63DBB22C9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799018" y="2384318"/>
            <a:ext cx="2296982" cy="1095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A8E5A4-CB88-4D13-9FE6-367D7E4B909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96000" y="2384318"/>
            <a:ext cx="2296982" cy="1095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AE7FDCE-E35F-411F-BD70-9B4127FE059B}"/>
              </a:ext>
            </a:extLst>
          </p:cNvPr>
          <p:cNvSpPr txBox="1"/>
          <p:nvPr/>
        </p:nvSpPr>
        <p:spPr>
          <a:xfrm>
            <a:off x="2108505" y="4114621"/>
            <a:ext cx="33810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✔Algorithms for parallelism exist</a:t>
            </a:r>
          </a:p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❌Require pre-defined water body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B84D20-5D76-41D0-9C8F-CBDCD77B6A98}"/>
              </a:ext>
            </a:extLst>
          </p:cNvPr>
          <p:cNvSpPr txBox="1"/>
          <p:nvPr/>
        </p:nvSpPr>
        <p:spPr>
          <a:xfrm>
            <a:off x="6705167" y="4114621"/>
            <a:ext cx="33810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✔Allow erosion to happen at any place</a:t>
            </a:r>
          </a:p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❌No perfect algorithm for parallel computing has been developed</a:t>
            </a:r>
          </a:p>
        </p:txBody>
      </p:sp>
    </p:spTree>
    <p:extLst>
      <p:ext uri="{BB962C8B-B14F-4D97-AF65-F5344CB8AC3E}">
        <p14:creationId xmlns:p14="http://schemas.microsoft.com/office/powerpoint/2010/main" val="402081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8A20-59C8-4EFE-AC37-9510A9A0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Heightfield Synthesis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FA0F1-383A-4CDD-ABB2-10A419E591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Particle-based Hydraulic Erosion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74565F5-8E85-4C4E-9497-E8C86A8458EC}"/>
              </a:ext>
            </a:extLst>
          </p:cNvPr>
          <p:cNvGrpSpPr/>
          <p:nvPr/>
        </p:nvGrpSpPr>
        <p:grpSpPr>
          <a:xfrm>
            <a:off x="974221" y="2318393"/>
            <a:ext cx="2169268" cy="1568258"/>
            <a:chOff x="768484" y="2051000"/>
            <a:chExt cx="2169268" cy="156825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91B1942-2D51-437C-A39E-C49CED952367}"/>
                </a:ext>
              </a:extLst>
            </p:cNvPr>
            <p:cNvSpPr/>
            <p:nvPr/>
          </p:nvSpPr>
          <p:spPr>
            <a:xfrm>
              <a:off x="768484" y="2215358"/>
              <a:ext cx="2169268" cy="1403900"/>
            </a:xfrm>
            <a:custGeom>
              <a:avLst/>
              <a:gdLst>
                <a:gd name="connsiteX0" fmla="*/ 0 w 4912468"/>
                <a:gd name="connsiteY0" fmla="*/ 212262 h 1705532"/>
                <a:gd name="connsiteX1" fmla="*/ 2276272 w 4912468"/>
                <a:gd name="connsiteY1" fmla="*/ 124713 h 1705532"/>
                <a:gd name="connsiteX2" fmla="*/ 3210127 w 4912468"/>
                <a:gd name="connsiteY2" fmla="*/ 1690866 h 1705532"/>
                <a:gd name="connsiteX3" fmla="*/ 4124527 w 4912468"/>
                <a:gd name="connsiteY3" fmla="*/ 951564 h 1705532"/>
                <a:gd name="connsiteX4" fmla="*/ 4912468 w 4912468"/>
                <a:gd name="connsiteY4" fmla="*/ 1700594 h 1705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2468" h="1705532">
                  <a:moveTo>
                    <a:pt x="0" y="212262"/>
                  </a:moveTo>
                  <a:cubicBezTo>
                    <a:pt x="870625" y="45270"/>
                    <a:pt x="1741251" y="-121721"/>
                    <a:pt x="2276272" y="124713"/>
                  </a:cubicBezTo>
                  <a:cubicBezTo>
                    <a:pt x="2811293" y="371147"/>
                    <a:pt x="2902085" y="1553058"/>
                    <a:pt x="3210127" y="1690866"/>
                  </a:cubicBezTo>
                  <a:cubicBezTo>
                    <a:pt x="3518169" y="1828674"/>
                    <a:pt x="3840804" y="949943"/>
                    <a:pt x="4124527" y="951564"/>
                  </a:cubicBezTo>
                  <a:cubicBezTo>
                    <a:pt x="4408251" y="953185"/>
                    <a:pt x="4660359" y="1326889"/>
                    <a:pt x="4912468" y="170059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8AE0ABD9-943D-4901-A843-CA0154FBB852}"/>
                </a:ext>
              </a:extLst>
            </p:cNvPr>
            <p:cNvSpPr/>
            <p:nvPr/>
          </p:nvSpPr>
          <p:spPr>
            <a:xfrm rot="18856423">
              <a:off x="1634964" y="2051000"/>
              <a:ext cx="180733" cy="180733"/>
            </a:xfrm>
            <a:prstGeom prst="teardrop">
              <a:avLst>
                <a:gd name="adj" fmla="val 20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15805D0-0514-4B9A-93C9-AA43034DCD3F}"/>
              </a:ext>
            </a:extLst>
          </p:cNvPr>
          <p:cNvSpPr txBox="1"/>
          <p:nvPr/>
        </p:nvSpPr>
        <p:spPr>
          <a:xfrm>
            <a:off x="730147" y="4088430"/>
            <a:ext cx="3381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Spawn a water droplet at random position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998EF7-63A1-47D8-98EE-5DBD12B837B4}"/>
              </a:ext>
            </a:extLst>
          </p:cNvPr>
          <p:cNvGrpSpPr/>
          <p:nvPr/>
        </p:nvGrpSpPr>
        <p:grpSpPr>
          <a:xfrm>
            <a:off x="4767292" y="2491529"/>
            <a:ext cx="2169268" cy="1403900"/>
            <a:chOff x="4767292" y="2491529"/>
            <a:chExt cx="2169268" cy="14039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630CB74-9E74-4737-A823-C5F6D8899EF1}"/>
                </a:ext>
              </a:extLst>
            </p:cNvPr>
            <p:cNvSpPr/>
            <p:nvPr/>
          </p:nvSpPr>
          <p:spPr>
            <a:xfrm>
              <a:off x="4767292" y="2491529"/>
              <a:ext cx="2169268" cy="1403900"/>
            </a:xfrm>
            <a:custGeom>
              <a:avLst/>
              <a:gdLst>
                <a:gd name="connsiteX0" fmla="*/ 0 w 4912468"/>
                <a:gd name="connsiteY0" fmla="*/ 212262 h 1705532"/>
                <a:gd name="connsiteX1" fmla="*/ 2276272 w 4912468"/>
                <a:gd name="connsiteY1" fmla="*/ 124713 h 1705532"/>
                <a:gd name="connsiteX2" fmla="*/ 3210127 w 4912468"/>
                <a:gd name="connsiteY2" fmla="*/ 1690866 h 1705532"/>
                <a:gd name="connsiteX3" fmla="*/ 4124527 w 4912468"/>
                <a:gd name="connsiteY3" fmla="*/ 951564 h 1705532"/>
                <a:gd name="connsiteX4" fmla="*/ 4912468 w 4912468"/>
                <a:gd name="connsiteY4" fmla="*/ 1700594 h 1705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2468" h="1705532">
                  <a:moveTo>
                    <a:pt x="0" y="212262"/>
                  </a:moveTo>
                  <a:cubicBezTo>
                    <a:pt x="870625" y="45270"/>
                    <a:pt x="1741251" y="-121721"/>
                    <a:pt x="2276272" y="124713"/>
                  </a:cubicBezTo>
                  <a:cubicBezTo>
                    <a:pt x="2811293" y="371147"/>
                    <a:pt x="2902085" y="1553058"/>
                    <a:pt x="3210127" y="1690866"/>
                  </a:cubicBezTo>
                  <a:cubicBezTo>
                    <a:pt x="3518169" y="1828674"/>
                    <a:pt x="3840804" y="949943"/>
                    <a:pt x="4124527" y="951564"/>
                  </a:cubicBezTo>
                  <a:cubicBezTo>
                    <a:pt x="4408251" y="953185"/>
                    <a:pt x="4660359" y="1326889"/>
                    <a:pt x="4912468" y="170059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02C0347C-EBCE-4A53-8F9C-E5D526C58074}"/>
                </a:ext>
              </a:extLst>
            </p:cNvPr>
            <p:cNvSpPr/>
            <p:nvPr/>
          </p:nvSpPr>
          <p:spPr>
            <a:xfrm rot="18856423">
              <a:off x="5992370" y="2975326"/>
              <a:ext cx="180733" cy="180733"/>
            </a:xfrm>
            <a:prstGeom prst="teardrop">
              <a:avLst>
                <a:gd name="adj" fmla="val 20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CBD491A-DDE9-459A-8E9F-DECE7EEC8429}"/>
              </a:ext>
            </a:extLst>
          </p:cNvPr>
          <p:cNvSpPr txBox="1"/>
          <p:nvPr/>
        </p:nvSpPr>
        <p:spPr>
          <a:xfrm>
            <a:off x="4520011" y="4088430"/>
            <a:ext cx="3381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Due to gravity, water droplet descents, at the same time it erodes the terrain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9D5A11-1E00-4066-9CFD-45B7F98AE1DA}"/>
              </a:ext>
            </a:extLst>
          </p:cNvPr>
          <p:cNvSpPr txBox="1"/>
          <p:nvPr/>
        </p:nvSpPr>
        <p:spPr>
          <a:xfrm>
            <a:off x="8286693" y="4088430"/>
            <a:ext cx="3381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droplet reaches the lowest altitude, evaporate and deposit all sediments.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E393B2-0067-4909-A0CE-00148DE723A6}"/>
              </a:ext>
            </a:extLst>
          </p:cNvPr>
          <p:cNvGrpSpPr/>
          <p:nvPr/>
        </p:nvGrpSpPr>
        <p:grpSpPr>
          <a:xfrm>
            <a:off x="8515849" y="2536547"/>
            <a:ext cx="2169268" cy="1403900"/>
            <a:chOff x="8515849" y="2536547"/>
            <a:chExt cx="2169268" cy="14039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685F8DA-D2DB-4837-83D4-A9847A1F2DC0}"/>
                </a:ext>
              </a:extLst>
            </p:cNvPr>
            <p:cNvSpPr/>
            <p:nvPr/>
          </p:nvSpPr>
          <p:spPr>
            <a:xfrm>
              <a:off x="8515849" y="2536547"/>
              <a:ext cx="2169268" cy="1403900"/>
            </a:xfrm>
            <a:custGeom>
              <a:avLst/>
              <a:gdLst>
                <a:gd name="connsiteX0" fmla="*/ 0 w 4912468"/>
                <a:gd name="connsiteY0" fmla="*/ 212262 h 1705532"/>
                <a:gd name="connsiteX1" fmla="*/ 2276272 w 4912468"/>
                <a:gd name="connsiteY1" fmla="*/ 124713 h 1705532"/>
                <a:gd name="connsiteX2" fmla="*/ 3210127 w 4912468"/>
                <a:gd name="connsiteY2" fmla="*/ 1690866 h 1705532"/>
                <a:gd name="connsiteX3" fmla="*/ 4124527 w 4912468"/>
                <a:gd name="connsiteY3" fmla="*/ 951564 h 1705532"/>
                <a:gd name="connsiteX4" fmla="*/ 4912468 w 4912468"/>
                <a:gd name="connsiteY4" fmla="*/ 1700594 h 1705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2468" h="1705532">
                  <a:moveTo>
                    <a:pt x="0" y="212262"/>
                  </a:moveTo>
                  <a:cubicBezTo>
                    <a:pt x="870625" y="45270"/>
                    <a:pt x="1741251" y="-121721"/>
                    <a:pt x="2276272" y="124713"/>
                  </a:cubicBezTo>
                  <a:cubicBezTo>
                    <a:pt x="2811293" y="371147"/>
                    <a:pt x="2902085" y="1553058"/>
                    <a:pt x="3210127" y="1690866"/>
                  </a:cubicBezTo>
                  <a:cubicBezTo>
                    <a:pt x="3518169" y="1828674"/>
                    <a:pt x="3840804" y="949943"/>
                    <a:pt x="4124527" y="951564"/>
                  </a:cubicBezTo>
                  <a:cubicBezTo>
                    <a:pt x="4408251" y="953185"/>
                    <a:pt x="4660359" y="1326889"/>
                    <a:pt x="4912468" y="170059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loud 17">
              <a:extLst>
                <a:ext uri="{FF2B5EF4-FFF2-40B4-BE49-F238E27FC236}">
                  <a16:creationId xmlns:a16="http://schemas.microsoft.com/office/drawing/2014/main" id="{45DF14B2-D8A6-462F-8D2B-EAD23C5F9FA2}"/>
                </a:ext>
              </a:extLst>
            </p:cNvPr>
            <p:cNvSpPr/>
            <p:nvPr/>
          </p:nvSpPr>
          <p:spPr>
            <a:xfrm>
              <a:off x="9845883" y="3665843"/>
              <a:ext cx="262646" cy="220808"/>
            </a:xfrm>
            <a:prstGeom prst="clou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460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5EF8-8E5B-46DA-8704-6B776DA6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Heightfield Synthesis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E5775-3348-4E8D-A7F4-8B05595AB5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Particle-based Hydraulic Erosion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coelenterate&#10;&#10;Description automatically generated">
            <a:extLst>
              <a:ext uri="{FF2B5EF4-FFF2-40B4-BE49-F238E27FC236}">
                <a16:creationId xmlns:a16="http://schemas.microsoft.com/office/drawing/2014/main" id="{AA0F5C90-EAE6-4BFD-A58E-BDA230BF9370}"/>
              </a:ext>
            </a:extLst>
          </p:cNvPr>
          <p:cNvPicPr>
            <a:picLocks noChangeAspect="1"/>
          </p:cNvPicPr>
          <p:nvPr/>
        </p:nvPicPr>
        <p:blipFill rotWithShape="1">
          <a:blip r:link="rId2"/>
          <a:srcRect l="14869" t="14155" r="8832" b="3508"/>
          <a:stretch>
            <a:fillRect/>
          </a:stretch>
        </p:blipFill>
        <p:spPr>
          <a:xfrm>
            <a:off x="2154570" y="1633834"/>
            <a:ext cx="7882859" cy="460794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8390D41-8135-41A3-B4DC-AA15A84FBFC7}"/>
              </a:ext>
            </a:extLst>
          </p:cNvPr>
          <p:cNvSpPr/>
          <p:nvPr/>
        </p:nvSpPr>
        <p:spPr>
          <a:xfrm rot="774188">
            <a:off x="4094058" y="3906078"/>
            <a:ext cx="1934818" cy="833484"/>
          </a:xfrm>
          <a:prstGeom prst="ellipse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8EDB3-0688-4B83-97E0-4AC463C65C84}"/>
              </a:ext>
            </a:extLst>
          </p:cNvPr>
          <p:cNvSpPr txBox="1"/>
          <p:nvPr/>
        </p:nvSpPr>
        <p:spPr>
          <a:xfrm>
            <a:off x="3702101" y="4745010"/>
            <a:ext cx="2718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2">
                    <a:lumMod val="50000"/>
                  </a:schemeClr>
                </a:solidFill>
              </a:rPr>
              <a:t>Chunk border artifact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C3624D-D714-480D-8502-7DF2B95B5B5F}"/>
              </a:ext>
            </a:extLst>
          </p:cNvPr>
          <p:cNvSpPr/>
          <p:nvPr/>
        </p:nvSpPr>
        <p:spPr>
          <a:xfrm rot="20603299">
            <a:off x="5874970" y="1646613"/>
            <a:ext cx="2385311" cy="1514506"/>
          </a:xfrm>
          <a:prstGeom prst="ellipse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554056-0CB9-476A-ABC2-0F854C8336FB}"/>
              </a:ext>
            </a:extLst>
          </p:cNvPr>
          <p:cNvSpPr txBox="1"/>
          <p:nvPr/>
        </p:nvSpPr>
        <p:spPr>
          <a:xfrm>
            <a:off x="5863865" y="3157425"/>
            <a:ext cx="2718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2">
                    <a:lumMod val="50000"/>
                  </a:schemeClr>
                </a:solidFill>
              </a:rPr>
              <a:t>Still looks like uneroded</a:t>
            </a:r>
          </a:p>
        </p:txBody>
      </p:sp>
    </p:spTree>
    <p:extLst>
      <p:ext uri="{BB962C8B-B14F-4D97-AF65-F5344CB8AC3E}">
        <p14:creationId xmlns:p14="http://schemas.microsoft.com/office/powerpoint/2010/main" val="227783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EFF4-FE69-468E-A0C0-5247FC96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Heightfield Synthesis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9E152-274C-457B-A0AD-8A96181301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Free-slip Particle-based Hydraulic Erosion 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AC8DAA-CD0B-4E1A-A77A-92E378A56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02729"/>
              </p:ext>
            </p:extLst>
          </p:nvPr>
        </p:nvGraphicFramePr>
        <p:xfrm>
          <a:off x="1898773" y="2199568"/>
          <a:ext cx="2508372" cy="2458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124">
                  <a:extLst>
                    <a:ext uri="{9D8B030D-6E8A-4147-A177-3AD203B41FA5}">
                      <a16:colId xmlns:a16="http://schemas.microsoft.com/office/drawing/2014/main" val="889197722"/>
                    </a:ext>
                  </a:extLst>
                </a:gridCol>
                <a:gridCol w="836124">
                  <a:extLst>
                    <a:ext uri="{9D8B030D-6E8A-4147-A177-3AD203B41FA5}">
                      <a16:colId xmlns:a16="http://schemas.microsoft.com/office/drawing/2014/main" val="819906471"/>
                    </a:ext>
                  </a:extLst>
                </a:gridCol>
                <a:gridCol w="836124">
                  <a:extLst>
                    <a:ext uri="{9D8B030D-6E8A-4147-A177-3AD203B41FA5}">
                      <a16:colId xmlns:a16="http://schemas.microsoft.com/office/drawing/2014/main" val="277162237"/>
                    </a:ext>
                  </a:extLst>
                </a:gridCol>
              </a:tblGrid>
              <a:tr h="8196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472435"/>
                  </a:ext>
                </a:extLst>
              </a:tr>
              <a:tr h="8196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376551"/>
                  </a:ext>
                </a:extLst>
              </a:tr>
              <a:tr h="8196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2820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61B3017-3BDA-42CC-9DC4-66BBFF3F5749}"/>
              </a:ext>
            </a:extLst>
          </p:cNvPr>
          <p:cNvSpPr txBox="1"/>
          <p:nvPr/>
        </p:nvSpPr>
        <p:spPr>
          <a:xfrm>
            <a:off x="1597216" y="4784891"/>
            <a:ext cx="3381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Make some copies about the neighbours.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C6A4B2-C24A-4EE6-97E8-DA253C779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205327"/>
              </p:ext>
            </p:extLst>
          </p:nvPr>
        </p:nvGraphicFramePr>
        <p:xfrm>
          <a:off x="6658457" y="2199568"/>
          <a:ext cx="2508372" cy="2458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124">
                  <a:extLst>
                    <a:ext uri="{9D8B030D-6E8A-4147-A177-3AD203B41FA5}">
                      <a16:colId xmlns:a16="http://schemas.microsoft.com/office/drawing/2014/main" val="889197722"/>
                    </a:ext>
                  </a:extLst>
                </a:gridCol>
                <a:gridCol w="836124">
                  <a:extLst>
                    <a:ext uri="{9D8B030D-6E8A-4147-A177-3AD203B41FA5}">
                      <a16:colId xmlns:a16="http://schemas.microsoft.com/office/drawing/2014/main" val="819906471"/>
                    </a:ext>
                  </a:extLst>
                </a:gridCol>
                <a:gridCol w="836124">
                  <a:extLst>
                    <a:ext uri="{9D8B030D-6E8A-4147-A177-3AD203B41FA5}">
                      <a16:colId xmlns:a16="http://schemas.microsoft.com/office/drawing/2014/main" val="277162237"/>
                    </a:ext>
                  </a:extLst>
                </a:gridCol>
              </a:tblGrid>
              <a:tr h="8196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472435"/>
                  </a:ext>
                </a:extLst>
              </a:tr>
              <a:tr h="8196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376551"/>
                  </a:ext>
                </a:extLst>
              </a:tr>
              <a:tr h="8196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040" marR="68040" marT="34020" marB="340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282048"/>
                  </a:ext>
                </a:extLst>
              </a:tr>
            </a:tbl>
          </a:graphicData>
        </a:graphic>
      </p:graphicFrame>
      <p:sp>
        <p:nvSpPr>
          <p:cNvPr id="7" name="Teardrop 6">
            <a:extLst>
              <a:ext uri="{FF2B5EF4-FFF2-40B4-BE49-F238E27FC236}">
                <a16:creationId xmlns:a16="http://schemas.microsoft.com/office/drawing/2014/main" id="{C6C6DCEC-EE5C-4EB1-BD01-0214935164B7}"/>
              </a:ext>
            </a:extLst>
          </p:cNvPr>
          <p:cNvSpPr/>
          <p:nvPr/>
        </p:nvSpPr>
        <p:spPr>
          <a:xfrm rot="18856423">
            <a:off x="3062592" y="3417779"/>
            <a:ext cx="180733" cy="180733"/>
          </a:xfrm>
          <a:prstGeom prst="teardrop">
            <a:avLst>
              <a:gd name="adj" fmla="val 20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9B9FDC-65DD-4255-B42D-C0D55F7104EE}"/>
              </a:ext>
            </a:extLst>
          </p:cNvPr>
          <p:cNvSpPr txBox="1"/>
          <p:nvPr/>
        </p:nvSpPr>
        <p:spPr>
          <a:xfrm>
            <a:off x="6222130" y="4750918"/>
            <a:ext cx="3381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Droplet can freely slip out of the current chunk, acting as if there is no border.</a:t>
            </a:r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B4622DA6-4A1C-461A-A141-D3E7830398C1}"/>
              </a:ext>
            </a:extLst>
          </p:cNvPr>
          <p:cNvSpPr/>
          <p:nvPr/>
        </p:nvSpPr>
        <p:spPr>
          <a:xfrm rot="18856423">
            <a:off x="8247956" y="3417780"/>
            <a:ext cx="180733" cy="180733"/>
          </a:xfrm>
          <a:prstGeom prst="teardrop">
            <a:avLst>
              <a:gd name="adj" fmla="val 20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1D0BE7-73B1-42F3-A17D-CAAB47D5D098}"/>
              </a:ext>
            </a:extLst>
          </p:cNvPr>
          <p:cNvCxnSpPr>
            <a:cxnSpLocks/>
          </p:cNvCxnSpPr>
          <p:nvPr/>
        </p:nvCxnSpPr>
        <p:spPr>
          <a:xfrm>
            <a:off x="7908786" y="3146898"/>
            <a:ext cx="8268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EFF4-FE69-468E-A0C0-5247FC96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Heightfield Synthesis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9E152-274C-457B-A0AD-8A96181301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Free-slip Particle-based Hydraulic Erosion </a:t>
            </a:r>
            <a:endParaRPr lang="en-US" dirty="0"/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959CCB76-3D8C-4D96-92F4-EC83B4EF9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647200"/>
              </p:ext>
            </p:extLst>
          </p:nvPr>
        </p:nvGraphicFramePr>
        <p:xfrm>
          <a:off x="1632191" y="2087616"/>
          <a:ext cx="3439488" cy="16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36">
                  <a:extLst>
                    <a:ext uri="{9D8B030D-6E8A-4147-A177-3AD203B41FA5}">
                      <a16:colId xmlns:a16="http://schemas.microsoft.com/office/drawing/2014/main" val="2229927965"/>
                    </a:ext>
                  </a:extLst>
                </a:gridCol>
                <a:gridCol w="429936">
                  <a:extLst>
                    <a:ext uri="{9D8B030D-6E8A-4147-A177-3AD203B41FA5}">
                      <a16:colId xmlns:a16="http://schemas.microsoft.com/office/drawing/2014/main" val="2631572494"/>
                    </a:ext>
                  </a:extLst>
                </a:gridCol>
                <a:gridCol w="429936">
                  <a:extLst>
                    <a:ext uri="{9D8B030D-6E8A-4147-A177-3AD203B41FA5}">
                      <a16:colId xmlns:a16="http://schemas.microsoft.com/office/drawing/2014/main" val="427816306"/>
                    </a:ext>
                  </a:extLst>
                </a:gridCol>
                <a:gridCol w="429936">
                  <a:extLst>
                    <a:ext uri="{9D8B030D-6E8A-4147-A177-3AD203B41FA5}">
                      <a16:colId xmlns:a16="http://schemas.microsoft.com/office/drawing/2014/main" val="443645405"/>
                    </a:ext>
                  </a:extLst>
                </a:gridCol>
                <a:gridCol w="429936">
                  <a:extLst>
                    <a:ext uri="{9D8B030D-6E8A-4147-A177-3AD203B41FA5}">
                      <a16:colId xmlns:a16="http://schemas.microsoft.com/office/drawing/2014/main" val="3241607766"/>
                    </a:ext>
                  </a:extLst>
                </a:gridCol>
                <a:gridCol w="429936">
                  <a:extLst>
                    <a:ext uri="{9D8B030D-6E8A-4147-A177-3AD203B41FA5}">
                      <a16:colId xmlns:a16="http://schemas.microsoft.com/office/drawing/2014/main" val="711672499"/>
                    </a:ext>
                  </a:extLst>
                </a:gridCol>
                <a:gridCol w="429936">
                  <a:extLst>
                    <a:ext uri="{9D8B030D-6E8A-4147-A177-3AD203B41FA5}">
                      <a16:colId xmlns:a16="http://schemas.microsoft.com/office/drawing/2014/main" val="2665581021"/>
                    </a:ext>
                  </a:extLst>
                </a:gridCol>
                <a:gridCol w="429936">
                  <a:extLst>
                    <a:ext uri="{9D8B030D-6E8A-4147-A177-3AD203B41FA5}">
                      <a16:colId xmlns:a16="http://schemas.microsoft.com/office/drawing/2014/main" val="1331065515"/>
                    </a:ext>
                  </a:extLst>
                </a:gridCol>
              </a:tblGrid>
              <a:tr h="421220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518625"/>
                  </a:ext>
                </a:extLst>
              </a:tr>
              <a:tr h="421220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97257"/>
                  </a:ext>
                </a:extLst>
              </a:tr>
              <a:tr h="421220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087685"/>
                  </a:ext>
                </a:extLst>
              </a:tr>
              <a:tr h="421220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30558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8909B3B0-36B2-4CD3-81E4-EEA6796C1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568669"/>
              </p:ext>
            </p:extLst>
          </p:nvPr>
        </p:nvGraphicFramePr>
        <p:xfrm>
          <a:off x="6976196" y="4212760"/>
          <a:ext cx="3439488" cy="16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36">
                  <a:extLst>
                    <a:ext uri="{9D8B030D-6E8A-4147-A177-3AD203B41FA5}">
                      <a16:colId xmlns:a16="http://schemas.microsoft.com/office/drawing/2014/main" val="2229927965"/>
                    </a:ext>
                  </a:extLst>
                </a:gridCol>
                <a:gridCol w="429936">
                  <a:extLst>
                    <a:ext uri="{9D8B030D-6E8A-4147-A177-3AD203B41FA5}">
                      <a16:colId xmlns:a16="http://schemas.microsoft.com/office/drawing/2014/main" val="2631572494"/>
                    </a:ext>
                  </a:extLst>
                </a:gridCol>
                <a:gridCol w="429936">
                  <a:extLst>
                    <a:ext uri="{9D8B030D-6E8A-4147-A177-3AD203B41FA5}">
                      <a16:colId xmlns:a16="http://schemas.microsoft.com/office/drawing/2014/main" val="427816306"/>
                    </a:ext>
                  </a:extLst>
                </a:gridCol>
                <a:gridCol w="429936">
                  <a:extLst>
                    <a:ext uri="{9D8B030D-6E8A-4147-A177-3AD203B41FA5}">
                      <a16:colId xmlns:a16="http://schemas.microsoft.com/office/drawing/2014/main" val="443645405"/>
                    </a:ext>
                  </a:extLst>
                </a:gridCol>
                <a:gridCol w="429936">
                  <a:extLst>
                    <a:ext uri="{9D8B030D-6E8A-4147-A177-3AD203B41FA5}">
                      <a16:colId xmlns:a16="http://schemas.microsoft.com/office/drawing/2014/main" val="3241607766"/>
                    </a:ext>
                  </a:extLst>
                </a:gridCol>
                <a:gridCol w="429936">
                  <a:extLst>
                    <a:ext uri="{9D8B030D-6E8A-4147-A177-3AD203B41FA5}">
                      <a16:colId xmlns:a16="http://schemas.microsoft.com/office/drawing/2014/main" val="711672499"/>
                    </a:ext>
                  </a:extLst>
                </a:gridCol>
                <a:gridCol w="429936">
                  <a:extLst>
                    <a:ext uri="{9D8B030D-6E8A-4147-A177-3AD203B41FA5}">
                      <a16:colId xmlns:a16="http://schemas.microsoft.com/office/drawing/2014/main" val="2665581021"/>
                    </a:ext>
                  </a:extLst>
                </a:gridCol>
                <a:gridCol w="429936">
                  <a:extLst>
                    <a:ext uri="{9D8B030D-6E8A-4147-A177-3AD203B41FA5}">
                      <a16:colId xmlns:a16="http://schemas.microsoft.com/office/drawing/2014/main" val="1331065515"/>
                    </a:ext>
                  </a:extLst>
                </a:gridCol>
              </a:tblGrid>
              <a:tr h="421220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518625"/>
                  </a:ext>
                </a:extLst>
              </a:tr>
              <a:tr h="421220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97257"/>
                  </a:ext>
                </a:extLst>
              </a:tr>
              <a:tr h="421220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087685"/>
                  </a:ext>
                </a:extLst>
              </a:tr>
              <a:tr h="421220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3055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FF1907D-AE18-4A97-BB57-F602ECBE2B63}"/>
              </a:ext>
            </a:extLst>
          </p:cNvPr>
          <p:cNvSpPr txBox="1"/>
          <p:nvPr/>
        </p:nvSpPr>
        <p:spPr>
          <a:xfrm>
            <a:off x="2136917" y="6037502"/>
            <a:ext cx="2430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Local Index System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6C2900-BEA6-45C4-A68E-C2055583F9F7}"/>
              </a:ext>
            </a:extLst>
          </p:cNvPr>
          <p:cNvSpPr txBox="1"/>
          <p:nvPr/>
        </p:nvSpPr>
        <p:spPr>
          <a:xfrm>
            <a:off x="7480923" y="6037503"/>
            <a:ext cx="2430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Global Index System</a:t>
            </a: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165E293F-01B9-460C-8592-4F7096BABFCC}"/>
              </a:ext>
            </a:extLst>
          </p:cNvPr>
          <p:cNvSpPr/>
          <p:nvPr/>
        </p:nvSpPr>
        <p:spPr>
          <a:xfrm>
            <a:off x="5275413" y="4964419"/>
            <a:ext cx="1510298" cy="266258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05472F-1E27-4C9C-8067-79D9603889A3}"/>
              </a:ext>
            </a:extLst>
          </p:cNvPr>
          <p:cNvSpPr txBox="1"/>
          <p:nvPr/>
        </p:nvSpPr>
        <p:spPr>
          <a:xfrm>
            <a:off x="5246754" y="4638894"/>
            <a:ext cx="1714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Lookup Table</a:t>
            </a:r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8FD543A3-F588-4200-AEDC-CBE834F27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921734"/>
              </p:ext>
            </p:extLst>
          </p:nvPr>
        </p:nvGraphicFramePr>
        <p:xfrm>
          <a:off x="6976196" y="2087616"/>
          <a:ext cx="3439488" cy="16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744">
                  <a:extLst>
                    <a:ext uri="{9D8B030D-6E8A-4147-A177-3AD203B41FA5}">
                      <a16:colId xmlns:a16="http://schemas.microsoft.com/office/drawing/2014/main" val="2229927965"/>
                    </a:ext>
                  </a:extLst>
                </a:gridCol>
                <a:gridCol w="1719744">
                  <a:extLst>
                    <a:ext uri="{9D8B030D-6E8A-4147-A177-3AD203B41FA5}">
                      <a16:colId xmlns:a16="http://schemas.microsoft.com/office/drawing/2014/main" val="3241607766"/>
                    </a:ext>
                  </a:extLst>
                </a:gridCol>
              </a:tblGrid>
              <a:tr h="842440">
                <a:tc>
                  <a:txBody>
                    <a:bodyPr/>
                    <a:lstStyle/>
                    <a:p>
                      <a:pPr algn="ctr"/>
                      <a:endParaRPr lang="en-GB" sz="1800" b="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Chunk 0</a:t>
                      </a: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 b="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Chunk 1</a:t>
                      </a:r>
                    </a:p>
                  </a:txBody>
                  <a:tcPr marL="63328" marR="63328" marT="31664" marB="3166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518625"/>
                  </a:ext>
                </a:extLst>
              </a:tr>
              <a:tr h="842440">
                <a:tc>
                  <a:txBody>
                    <a:bodyPr/>
                    <a:lstStyle/>
                    <a:p>
                      <a:pPr algn="ctr"/>
                      <a:endParaRPr lang="en-GB" sz="1800" b="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Chunk 2</a:t>
                      </a: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 b="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Chunk 3</a:t>
                      </a:r>
                    </a:p>
                  </a:txBody>
                  <a:tcPr marL="63328" marR="63328" marT="31664" marB="3166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087685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D8579F98-E84F-436E-965F-ECBD047EE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408322"/>
              </p:ext>
            </p:extLst>
          </p:nvPr>
        </p:nvGraphicFramePr>
        <p:xfrm>
          <a:off x="1616781" y="4212347"/>
          <a:ext cx="3439488" cy="16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36">
                  <a:extLst>
                    <a:ext uri="{9D8B030D-6E8A-4147-A177-3AD203B41FA5}">
                      <a16:colId xmlns:a16="http://schemas.microsoft.com/office/drawing/2014/main" val="2229927965"/>
                    </a:ext>
                  </a:extLst>
                </a:gridCol>
                <a:gridCol w="429936">
                  <a:extLst>
                    <a:ext uri="{9D8B030D-6E8A-4147-A177-3AD203B41FA5}">
                      <a16:colId xmlns:a16="http://schemas.microsoft.com/office/drawing/2014/main" val="2631572494"/>
                    </a:ext>
                  </a:extLst>
                </a:gridCol>
                <a:gridCol w="429936">
                  <a:extLst>
                    <a:ext uri="{9D8B030D-6E8A-4147-A177-3AD203B41FA5}">
                      <a16:colId xmlns:a16="http://schemas.microsoft.com/office/drawing/2014/main" val="427816306"/>
                    </a:ext>
                  </a:extLst>
                </a:gridCol>
                <a:gridCol w="429936">
                  <a:extLst>
                    <a:ext uri="{9D8B030D-6E8A-4147-A177-3AD203B41FA5}">
                      <a16:colId xmlns:a16="http://schemas.microsoft.com/office/drawing/2014/main" val="443645405"/>
                    </a:ext>
                  </a:extLst>
                </a:gridCol>
                <a:gridCol w="429936">
                  <a:extLst>
                    <a:ext uri="{9D8B030D-6E8A-4147-A177-3AD203B41FA5}">
                      <a16:colId xmlns:a16="http://schemas.microsoft.com/office/drawing/2014/main" val="3241607766"/>
                    </a:ext>
                  </a:extLst>
                </a:gridCol>
                <a:gridCol w="429936">
                  <a:extLst>
                    <a:ext uri="{9D8B030D-6E8A-4147-A177-3AD203B41FA5}">
                      <a16:colId xmlns:a16="http://schemas.microsoft.com/office/drawing/2014/main" val="711672499"/>
                    </a:ext>
                  </a:extLst>
                </a:gridCol>
                <a:gridCol w="429936">
                  <a:extLst>
                    <a:ext uri="{9D8B030D-6E8A-4147-A177-3AD203B41FA5}">
                      <a16:colId xmlns:a16="http://schemas.microsoft.com/office/drawing/2014/main" val="2665581021"/>
                    </a:ext>
                  </a:extLst>
                </a:gridCol>
                <a:gridCol w="429936">
                  <a:extLst>
                    <a:ext uri="{9D8B030D-6E8A-4147-A177-3AD203B41FA5}">
                      <a16:colId xmlns:a16="http://schemas.microsoft.com/office/drawing/2014/main" val="1331065515"/>
                    </a:ext>
                  </a:extLst>
                </a:gridCol>
              </a:tblGrid>
              <a:tr h="421220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518625"/>
                  </a:ext>
                </a:extLst>
              </a:tr>
              <a:tr h="421220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97257"/>
                  </a:ext>
                </a:extLst>
              </a:tr>
              <a:tr h="421220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087685"/>
                  </a:ext>
                </a:extLst>
              </a:tr>
              <a:tr h="421220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63328" marR="63328" marT="31664" marB="316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3055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C8CF11C9-BBC5-42FF-9C42-AF4F4D063847}"/>
              </a:ext>
            </a:extLst>
          </p:cNvPr>
          <p:cNvSpPr txBox="1"/>
          <p:nvPr/>
        </p:nvSpPr>
        <p:spPr>
          <a:xfrm>
            <a:off x="7485491" y="1687506"/>
            <a:ext cx="2430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Free-slip Neighbour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5C014BFC-0B11-47D6-B67B-7A2D866E2865}"/>
              </a:ext>
            </a:extLst>
          </p:cNvPr>
          <p:cNvSpPr/>
          <p:nvPr/>
        </p:nvSpPr>
        <p:spPr>
          <a:xfrm>
            <a:off x="5268788" y="2777220"/>
            <a:ext cx="1510298" cy="266258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0CA850-9ADB-49F4-AF9B-D92305AEE7A4}"/>
              </a:ext>
            </a:extLst>
          </p:cNvPr>
          <p:cNvSpPr txBox="1"/>
          <p:nvPr/>
        </p:nvSpPr>
        <p:spPr>
          <a:xfrm>
            <a:off x="5056269" y="2390083"/>
            <a:ext cx="1953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Logically Implies</a:t>
            </a:r>
          </a:p>
        </p:txBody>
      </p:sp>
      <p:sp>
        <p:nvSpPr>
          <p:cNvPr id="35" name="Arrow: U-Turn 34">
            <a:extLst>
              <a:ext uri="{FF2B5EF4-FFF2-40B4-BE49-F238E27FC236}">
                <a16:creationId xmlns:a16="http://schemas.microsoft.com/office/drawing/2014/main" id="{BF1C54EF-5D5C-4E2A-9C2A-AF909281DB21}"/>
              </a:ext>
            </a:extLst>
          </p:cNvPr>
          <p:cNvSpPr/>
          <p:nvPr/>
        </p:nvSpPr>
        <p:spPr>
          <a:xfrm rot="5400000" flipV="1">
            <a:off x="-46399" y="3650643"/>
            <a:ext cx="2361019" cy="799053"/>
          </a:xfrm>
          <a:prstGeom prst="uturnArrow">
            <a:avLst>
              <a:gd name="adj1" fmla="val 14043"/>
              <a:gd name="adj2" fmla="val 17695"/>
              <a:gd name="adj3" fmla="val 37174"/>
              <a:gd name="adj4" fmla="val 50000"/>
              <a:gd name="adj5" fmla="val 10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B314A8-6112-4E92-81E7-86E3836CD123}"/>
              </a:ext>
            </a:extLst>
          </p:cNvPr>
          <p:cNvSpPr txBox="1"/>
          <p:nvPr/>
        </p:nvSpPr>
        <p:spPr>
          <a:xfrm>
            <a:off x="813783" y="3772496"/>
            <a:ext cx="143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Linear Copy</a:t>
            </a:r>
          </a:p>
        </p:txBody>
      </p:sp>
    </p:spTree>
    <p:extLst>
      <p:ext uri="{BB962C8B-B14F-4D97-AF65-F5344CB8AC3E}">
        <p14:creationId xmlns:p14="http://schemas.microsoft.com/office/powerpoint/2010/main" val="424441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D3544-9BBD-4887-9F0D-DCE44391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 Overview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17315-2BFA-4E8B-988C-6D438A777D8D}"/>
              </a:ext>
            </a:extLst>
          </p:cNvPr>
          <p:cNvSpPr txBox="1"/>
          <p:nvPr/>
        </p:nvSpPr>
        <p:spPr>
          <a:xfrm>
            <a:off x="1101154" y="2400865"/>
            <a:ext cx="2281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▶Introduction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4DC84-52E4-4DA4-9CF1-5E5A4322A826}"/>
              </a:ext>
            </a:extLst>
          </p:cNvPr>
          <p:cNvSpPr txBox="1"/>
          <p:nvPr/>
        </p:nvSpPr>
        <p:spPr>
          <a:xfrm>
            <a:off x="1101156" y="4080286"/>
            <a:ext cx="2281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▶Future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F49C1-CE35-45DD-A746-F94ACB1F3655}"/>
              </a:ext>
            </a:extLst>
          </p:cNvPr>
          <p:cNvSpPr txBox="1"/>
          <p:nvPr/>
        </p:nvSpPr>
        <p:spPr>
          <a:xfrm>
            <a:off x="1101155" y="4640093"/>
            <a:ext cx="228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▶References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34591-F42B-4D94-AF87-132752CAD50B}"/>
              </a:ext>
            </a:extLst>
          </p:cNvPr>
          <p:cNvSpPr txBox="1"/>
          <p:nvPr/>
        </p:nvSpPr>
        <p:spPr>
          <a:xfrm>
            <a:off x="1101155" y="2960672"/>
            <a:ext cx="2924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▶Project Development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36C9D-0EF1-40BC-BBCC-2B3E4D0C046D}"/>
              </a:ext>
            </a:extLst>
          </p:cNvPr>
          <p:cNvSpPr txBox="1"/>
          <p:nvPr/>
        </p:nvSpPr>
        <p:spPr>
          <a:xfrm>
            <a:off x="1101155" y="3520479"/>
            <a:ext cx="2924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▶Project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71189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EFF4-FE69-468E-A0C0-5247FC96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Heightfield Synthesis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9E152-274C-457B-A0AD-8A96181301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Free-slip Particle-based Hydraulic Erosion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A8A006-EFD1-4DBA-A81B-FCDEE3E386DB}"/>
              </a:ext>
            </a:extLst>
          </p:cNvPr>
          <p:cNvPicPr>
            <a:picLocks noChangeAspect="1"/>
          </p:cNvPicPr>
          <p:nvPr/>
        </p:nvPicPr>
        <p:blipFill rotWithShape="1">
          <a:blip r:link="rId2"/>
          <a:srcRect l="24474" t="14626" r="8350" b="11196"/>
          <a:stretch>
            <a:fillRect/>
          </a:stretch>
        </p:blipFill>
        <p:spPr>
          <a:xfrm>
            <a:off x="2469251" y="1799204"/>
            <a:ext cx="7253497" cy="433853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59C00B9C-B09B-468D-A4F3-E8F40B69F252}"/>
              </a:ext>
            </a:extLst>
          </p:cNvPr>
          <p:cNvSpPr/>
          <p:nvPr/>
        </p:nvSpPr>
        <p:spPr>
          <a:xfrm>
            <a:off x="4173166" y="3501958"/>
            <a:ext cx="1361872" cy="1361872"/>
          </a:xfrm>
          <a:prstGeom prst="ellipse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D9BE943-6D40-4DC1-99F5-58EB0A932AD4}"/>
              </a:ext>
            </a:extLst>
          </p:cNvPr>
          <p:cNvSpPr/>
          <p:nvPr/>
        </p:nvSpPr>
        <p:spPr>
          <a:xfrm rot="21149118">
            <a:off x="6184790" y="2132996"/>
            <a:ext cx="2385311" cy="1514506"/>
          </a:xfrm>
          <a:prstGeom prst="ellipse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8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F35B-2146-4FE1-BF38-EE447776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Biome Generation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D6EA2-F4DE-41ED-BA79-0ACCF12155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Classic Way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AF31C2-A44C-4103-8CF4-556EB723B568}"/>
              </a:ext>
            </a:extLst>
          </p:cNvPr>
          <p:cNvSpPr/>
          <p:nvPr/>
        </p:nvSpPr>
        <p:spPr>
          <a:xfrm>
            <a:off x="3677764" y="1633834"/>
            <a:ext cx="4836472" cy="4836472"/>
          </a:xfrm>
          <a:prstGeom prst="rect">
            <a:avLst/>
          </a:prstGeom>
          <a:blipFill>
            <a:blip r:link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F35B-2146-4FE1-BF38-EE447776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Biome Generation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D6EA2-F4DE-41ED-BA79-0ACCF12155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Classic Way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82328E-9E06-44AA-8C1C-288A374E1DA9}"/>
              </a:ext>
            </a:extLst>
          </p:cNvPr>
          <p:cNvSpPr/>
          <p:nvPr/>
        </p:nvSpPr>
        <p:spPr>
          <a:xfrm>
            <a:off x="747824" y="2397884"/>
            <a:ext cx="2099357" cy="2099357"/>
          </a:xfrm>
          <a:prstGeom prst="rect">
            <a:avLst/>
          </a:prstGeom>
          <a:blipFill>
            <a:blip r:link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C43020-6D68-4591-9C29-6E78C0A05F94}"/>
              </a:ext>
            </a:extLst>
          </p:cNvPr>
          <p:cNvSpPr txBox="1"/>
          <p:nvPr/>
        </p:nvSpPr>
        <p:spPr>
          <a:xfrm>
            <a:off x="2963264" y="3278117"/>
            <a:ext cx="500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13FABB-B886-4718-96A1-AF806EBBDCDA}"/>
              </a:ext>
            </a:extLst>
          </p:cNvPr>
          <p:cNvSpPr txBox="1"/>
          <p:nvPr/>
        </p:nvSpPr>
        <p:spPr>
          <a:xfrm>
            <a:off x="859624" y="4539666"/>
            <a:ext cx="1875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Temperature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F3531-0720-4B1E-8DE5-B78BFB6F4C67}"/>
              </a:ext>
            </a:extLst>
          </p:cNvPr>
          <p:cNvSpPr txBox="1"/>
          <p:nvPr/>
        </p:nvSpPr>
        <p:spPr>
          <a:xfrm>
            <a:off x="3657167" y="4539666"/>
            <a:ext cx="1875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Precipitation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E003AC-0863-4976-9119-E8F771158D73}"/>
              </a:ext>
            </a:extLst>
          </p:cNvPr>
          <p:cNvSpPr/>
          <p:nvPr/>
        </p:nvSpPr>
        <p:spPr>
          <a:xfrm>
            <a:off x="6389884" y="922947"/>
            <a:ext cx="4942492" cy="4942492"/>
          </a:xfrm>
          <a:prstGeom prst="rect">
            <a:avLst/>
          </a:prstGeom>
          <a:blipFill>
            <a:blip r:link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B88C43-7F40-4D9D-B2B9-511B70FB07B4}"/>
              </a:ext>
            </a:extLst>
          </p:cNvPr>
          <p:cNvSpPr txBox="1"/>
          <p:nvPr/>
        </p:nvSpPr>
        <p:spPr>
          <a:xfrm>
            <a:off x="5778872" y="3228945"/>
            <a:ext cx="500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➡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231596-A062-4095-89F9-0FAE463A34E0}"/>
              </a:ext>
            </a:extLst>
          </p:cNvPr>
          <p:cNvSpPr/>
          <p:nvPr/>
        </p:nvSpPr>
        <p:spPr>
          <a:xfrm rot="10800000">
            <a:off x="3463445" y="2379321"/>
            <a:ext cx="2099357" cy="2099357"/>
          </a:xfrm>
          <a:prstGeom prst="rect">
            <a:avLst/>
          </a:prstGeom>
          <a:blipFill>
            <a:blip r:link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7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F35B-2146-4FE1-BF38-EE447776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Biome Generation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D6EA2-F4DE-41ED-BA79-0ACCF12155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Classic Way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3D51C9-AAF8-4EE7-B353-A7FDE43D85EB}"/>
              </a:ext>
            </a:extLst>
          </p:cNvPr>
          <p:cNvSpPr/>
          <p:nvPr/>
        </p:nvSpPr>
        <p:spPr>
          <a:xfrm>
            <a:off x="4796111" y="1980749"/>
            <a:ext cx="2599778" cy="46909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Biome Generation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74629-B8CD-4C77-B13D-0F234EF9D02C}"/>
              </a:ext>
            </a:extLst>
          </p:cNvPr>
          <p:cNvSpPr/>
          <p:nvPr/>
        </p:nvSpPr>
        <p:spPr>
          <a:xfrm>
            <a:off x="2536801" y="3429000"/>
            <a:ext cx="2599778" cy="46909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Cellular Noise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C8C24E-F8DB-4793-BA5B-5237766B19AC}"/>
              </a:ext>
            </a:extLst>
          </p:cNvPr>
          <p:cNvSpPr/>
          <p:nvPr/>
        </p:nvSpPr>
        <p:spPr>
          <a:xfrm>
            <a:off x="7055423" y="3429000"/>
            <a:ext cx="2599778" cy="46909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Overlay of 2 Noise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C0AF19-2069-433E-9EB2-163B445F2A3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3836690" y="2449839"/>
            <a:ext cx="2259310" cy="979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8F03D1-EB74-4A2C-9D1E-070813B96DFC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6096000" y="2449839"/>
            <a:ext cx="2259312" cy="979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655FFF8-0221-4ECC-AD03-12C62A82B6F7}"/>
              </a:ext>
            </a:extLst>
          </p:cNvPr>
          <p:cNvSpPr txBox="1"/>
          <p:nvPr/>
        </p:nvSpPr>
        <p:spPr>
          <a:xfrm>
            <a:off x="2536800" y="4223653"/>
            <a:ext cx="7118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Less capability to control the shape and size of each biome.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Biome location might be counter-intuitive, especially for cellular noise.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Undefined region exists.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Find the centre / edge of each biome for feature generation?</a:t>
            </a:r>
          </a:p>
        </p:txBody>
      </p:sp>
    </p:spTree>
    <p:extLst>
      <p:ext uri="{BB962C8B-B14F-4D97-AF65-F5344CB8AC3E}">
        <p14:creationId xmlns:p14="http://schemas.microsoft.com/office/powerpoint/2010/main" val="247787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F35B-2146-4FE1-BF38-EE447776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Biome Generation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D6EA2-F4DE-41ED-BA79-0ACCF12155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Zoom Algorithm</a:t>
            </a:r>
            <a:endParaRPr lang="en-US" dirty="0"/>
          </a:p>
        </p:txBody>
      </p:sp>
      <p:pic>
        <p:nvPicPr>
          <p:cNvPr id="8" name="Picture 7" descr="A picture containing text, scoreboard, clock&#10;&#10;Description automatically generated">
            <a:extLst>
              <a:ext uri="{FF2B5EF4-FFF2-40B4-BE49-F238E27FC236}">
                <a16:creationId xmlns:a16="http://schemas.microsoft.com/office/drawing/2014/main" id="{EFB00F62-47B3-4BDD-9BBB-773746292110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488814" y="4369708"/>
            <a:ext cx="11214371" cy="16203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01F334-3511-4367-9045-0DE4E077FBAB}"/>
              </a:ext>
            </a:extLst>
          </p:cNvPr>
          <p:cNvSpPr txBox="1"/>
          <p:nvPr/>
        </p:nvSpPr>
        <p:spPr>
          <a:xfrm>
            <a:off x="974221" y="1780407"/>
            <a:ext cx="92690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First developed by </a:t>
            </a:r>
            <a:r>
              <a:rPr lang="en-GB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Minecraft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 Algorithm has been improved by other people and distributed as an open-source library written in </a:t>
            </a:r>
            <a:r>
              <a:rPr lang="en-GB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Java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Use a pipelined approach, allow placing new samples during biome map generation.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Each pipeline stage is referred as </a:t>
            </a:r>
            <a:r>
              <a:rPr lang="en-GB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layer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Allow pipeline to branch and merge.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4BAEAEA-1F3D-4030-96BA-5A0F841EA780}"/>
              </a:ext>
            </a:extLst>
          </p:cNvPr>
          <p:cNvSpPr/>
          <p:nvPr/>
        </p:nvSpPr>
        <p:spPr>
          <a:xfrm>
            <a:off x="1257216" y="3949429"/>
            <a:ext cx="9677566" cy="275487"/>
          </a:xfrm>
          <a:prstGeom prst="rightArrow">
            <a:avLst>
              <a:gd name="adj1" fmla="val 33942"/>
              <a:gd name="adj2" fmla="val 14835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9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F35B-2146-4FE1-BF38-EE447776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Biome Generation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D6EA2-F4DE-41ED-BA79-0ACCF12155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Multi-biome Heightfield Generation</a:t>
            </a:r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BE0DA4C9-1E67-40D3-8708-29CC31CB4A07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097931" y="1754324"/>
            <a:ext cx="7996137" cy="432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53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F35B-2146-4FE1-BF38-EE447776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Biome Generation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D6EA2-F4DE-41ED-BA79-0ACCF12155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Single Histogram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44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F35B-2146-4FE1-BF38-EE447776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Biome Generation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D6EA2-F4DE-41ED-BA79-0ACCF12155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Smoothed Multi-biome Heightfield Generation</a:t>
            </a:r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4B0D8E5A-8198-4E6A-AA3B-5FDF5AF744F2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037944" y="1721383"/>
            <a:ext cx="8116111" cy="456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30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0FCC32-565D-45CC-9E58-8BFFE8A4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49AD9F-322A-4DAB-8098-BB8A5E91A351}"/>
              </a:ext>
            </a:extLst>
          </p:cNvPr>
          <p:cNvSpPr txBox="1"/>
          <p:nvPr/>
        </p:nvSpPr>
        <p:spPr>
          <a:xfrm>
            <a:off x="393819" y="1185208"/>
            <a:ext cx="111431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Environmental Biology: 3.3 Terrestrial Biomes, 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/>
              </a:rPr>
              <a:t>https://openoregon.pressbooks.pub/envirobiology/chapter/3-3-terrestrial-biomes/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Accessed 13/01/2022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White noise, 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3"/>
              </a:rPr>
              <a:t>https://en.wikipedia.org/wiki/White_noise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Accessed 13/01/2022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 noise, 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4"/>
              </a:rPr>
              <a:t>https://en.wikipedia.org/wiki/Value_noise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Accessed 13/01/2022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Worley noise, 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5"/>
              </a:rPr>
              <a:t>https://en.wikipedia.org/wiki/Worley_noise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Accessed 13/01/2022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Generating terrain in 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Cuberite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6"/>
              </a:rPr>
              <a:t>http://cuberite.xoft.cz/docs/Generator.html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Accessed 14/01/2022</a:t>
            </a:r>
          </a:p>
        </p:txBody>
      </p:sp>
    </p:spTree>
    <p:extLst>
      <p:ext uri="{BB962C8B-B14F-4D97-AF65-F5344CB8AC3E}">
        <p14:creationId xmlns:p14="http://schemas.microsoft.com/office/powerpoint/2010/main" val="201885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B936-20FC-4E66-80AE-82090BB4D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B49B3-E60A-4140-81C8-177703634072}"/>
              </a:ext>
            </a:extLst>
          </p:cNvPr>
          <p:cNvSpPr txBox="1"/>
          <p:nvPr/>
        </p:nvSpPr>
        <p:spPr>
          <a:xfrm>
            <a:off x="1086414" y="2216422"/>
            <a:ext cx="4418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❔What is procedural generation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B76B7-09A3-41B4-9E38-ADB001C07922}"/>
              </a:ext>
            </a:extLst>
          </p:cNvPr>
          <p:cNvSpPr txBox="1"/>
          <p:nvPr/>
        </p:nvSpPr>
        <p:spPr>
          <a:xfrm>
            <a:off x="1086414" y="3193715"/>
            <a:ext cx="336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❔Where it can be used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35562F-9D17-4DB0-B098-43A78E271EB5}"/>
              </a:ext>
            </a:extLst>
          </p:cNvPr>
          <p:cNvSpPr txBox="1"/>
          <p:nvPr/>
        </p:nvSpPr>
        <p:spPr>
          <a:xfrm>
            <a:off x="1086413" y="4171008"/>
            <a:ext cx="336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❔Why it is necessary</a:t>
            </a:r>
          </a:p>
        </p:txBody>
      </p:sp>
    </p:spTree>
    <p:extLst>
      <p:ext uri="{BB962C8B-B14F-4D97-AF65-F5344CB8AC3E}">
        <p14:creationId xmlns:p14="http://schemas.microsoft.com/office/powerpoint/2010/main" val="389411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8A62BC-CD6C-4D5C-9C07-9098C8A5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672A8-3F38-4FAF-92B0-8A030CFEBC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What is procedural generation?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C4086-D3CD-44DA-80FF-5F77C26340FD}"/>
              </a:ext>
            </a:extLst>
          </p:cNvPr>
          <p:cNvSpPr txBox="1"/>
          <p:nvPr/>
        </p:nvSpPr>
        <p:spPr>
          <a:xfrm>
            <a:off x="1114218" y="2303259"/>
            <a:ext cx="41343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Produce data using algorithms.</a:t>
            </a:r>
          </a:p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“Data” can be anything such as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3D model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Texture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Animation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Visual effects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Game levels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Physics simulation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Sound synthesis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F13CE2-26E3-47AC-8727-65B608865780}"/>
              </a:ext>
            </a:extLst>
          </p:cNvPr>
          <p:cNvSpPr/>
          <p:nvPr/>
        </p:nvSpPr>
        <p:spPr>
          <a:xfrm>
            <a:off x="8771528" y="3396739"/>
            <a:ext cx="1513153" cy="6753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Procedural</a:t>
            </a:r>
          </a:p>
          <a:p>
            <a:pPr algn="ctr"/>
            <a:r>
              <a:rPr lang="en-GB" dirty="0"/>
              <a:t>Generator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A1ECDB-437E-454B-8967-5CFA7232292D}"/>
              </a:ext>
            </a:extLst>
          </p:cNvPr>
          <p:cNvSpPr/>
          <p:nvPr/>
        </p:nvSpPr>
        <p:spPr>
          <a:xfrm>
            <a:off x="8771527" y="2127496"/>
            <a:ext cx="1513153" cy="6753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Initial</a:t>
            </a:r>
          </a:p>
          <a:p>
            <a:pPr algn="ctr"/>
            <a:r>
              <a:rPr lang="en-GB" dirty="0"/>
              <a:t>Condition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663D83-C3C6-45A7-AD55-F6DFF6906DC8}"/>
              </a:ext>
            </a:extLst>
          </p:cNvPr>
          <p:cNvSpPr/>
          <p:nvPr/>
        </p:nvSpPr>
        <p:spPr>
          <a:xfrm>
            <a:off x="8771527" y="4665982"/>
            <a:ext cx="1513153" cy="6753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C6F4B6-9B5E-4C8E-BA8A-5DFD9464CCB6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>
            <a:off x="9528104" y="2802858"/>
            <a:ext cx="1" cy="59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6281FB-14E0-4284-9059-BA0D6254B552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9528104" y="4072101"/>
            <a:ext cx="1" cy="59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C04D28-326B-4FA2-A213-4B8840DF28D0}"/>
              </a:ext>
            </a:extLst>
          </p:cNvPr>
          <p:cNvSpPr txBox="1"/>
          <p:nvPr/>
        </p:nvSpPr>
        <p:spPr>
          <a:xfrm>
            <a:off x="5248560" y="2802858"/>
            <a:ext cx="2573522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✔Cost-effective</a:t>
            </a:r>
          </a:p>
          <a:p>
            <a:endParaRPr lang="en-GB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✔Space-effective</a:t>
            </a:r>
          </a:p>
          <a:p>
            <a:endParaRPr lang="en-GB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✔Diverse</a:t>
            </a:r>
          </a:p>
        </p:txBody>
      </p:sp>
    </p:spTree>
    <p:extLst>
      <p:ext uri="{BB962C8B-B14F-4D97-AF65-F5344CB8AC3E}">
        <p14:creationId xmlns:p14="http://schemas.microsoft.com/office/powerpoint/2010/main" val="279626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5493-E542-4EDB-90C0-62BDA3A0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5643E-3C4A-4C59-ABCD-2E7B8F8481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Where it can be used?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7DA22-EDEF-4BD0-A708-350EEF1A613D}"/>
              </a:ext>
            </a:extLst>
          </p:cNvPr>
          <p:cNvSpPr txBox="1"/>
          <p:nvPr/>
        </p:nvSpPr>
        <p:spPr>
          <a:xfrm>
            <a:off x="1470331" y="1859454"/>
            <a:ext cx="40413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Game</a:t>
            </a:r>
          </a:p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Generation of map, level and entity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Minecraft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Terraria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 Man’s Sky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Left 4 Dead 2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Civilization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37368-7861-4427-A560-52C0F592876F}"/>
              </a:ext>
            </a:extLst>
          </p:cNvPr>
          <p:cNvSpPr txBox="1"/>
          <p:nvPr/>
        </p:nvSpPr>
        <p:spPr>
          <a:xfrm>
            <a:off x="6942418" y="1872331"/>
            <a:ext cx="35942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Movie</a:t>
            </a:r>
          </a:p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Procedural animation, crowd and physics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Lord of the Rings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Avatar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World War 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0BD03-312C-4F5D-BACF-9BF5B640AC92}"/>
              </a:ext>
            </a:extLst>
          </p:cNvPr>
          <p:cNvSpPr txBox="1"/>
          <p:nvPr/>
        </p:nvSpPr>
        <p:spPr>
          <a:xfrm>
            <a:off x="2217884" y="4465447"/>
            <a:ext cx="2220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performance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4810C-682C-4B58-90F3-70334E758C70}"/>
              </a:ext>
            </a:extLst>
          </p:cNvPr>
          <p:cNvSpPr txBox="1"/>
          <p:nvPr/>
        </p:nvSpPr>
        <p:spPr>
          <a:xfrm>
            <a:off x="7625555" y="4442070"/>
            <a:ext cx="2220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realism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024F64AA-20AA-40A1-AE7B-C0A9D010EB79}"/>
              </a:ext>
            </a:extLst>
          </p:cNvPr>
          <p:cNvSpPr/>
          <p:nvPr/>
        </p:nvSpPr>
        <p:spPr>
          <a:xfrm rot="16200000">
            <a:off x="3196793" y="2428098"/>
            <a:ext cx="262550" cy="3715474"/>
          </a:xfrm>
          <a:prstGeom prst="lef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14B2F423-EB8D-4137-8EBA-5F7DA57264B4}"/>
              </a:ext>
            </a:extLst>
          </p:cNvPr>
          <p:cNvSpPr/>
          <p:nvPr/>
        </p:nvSpPr>
        <p:spPr>
          <a:xfrm rot="16200000">
            <a:off x="8604464" y="2485611"/>
            <a:ext cx="262550" cy="3594226"/>
          </a:xfrm>
          <a:prstGeom prst="lef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15CC41-CFAA-42EB-B0B4-2262105BA7B1}"/>
              </a:ext>
            </a:extLst>
          </p:cNvPr>
          <p:cNvSpPr txBox="1"/>
          <p:nvPr/>
        </p:nvSpPr>
        <p:spPr>
          <a:xfrm>
            <a:off x="4018731" y="5672982"/>
            <a:ext cx="4229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about </a:t>
            </a:r>
            <a:r>
              <a:rPr lang="en-GB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Performance + Realism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BF99D5-DA91-439C-ABB3-C5D3DA90674D}"/>
              </a:ext>
            </a:extLst>
          </p:cNvPr>
          <p:cNvCxnSpPr>
            <a:stCxn id="9" idx="2"/>
            <a:endCxn id="15" idx="0"/>
          </p:cNvCxnSpPr>
          <p:nvPr/>
        </p:nvCxnSpPr>
        <p:spPr>
          <a:xfrm>
            <a:off x="3328068" y="4865557"/>
            <a:ext cx="2805214" cy="807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9B6DC2-04F1-4DA4-A4FE-3A840648C746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6133282" y="4842180"/>
            <a:ext cx="2602457" cy="830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15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3ABE-F092-4AF8-9B46-C751A6BD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C5C72-0B6B-40BD-B588-20651BD5F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Why it is necessary?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BAE087-5729-4068-A8AE-D3C71F4122B9}"/>
              </a:ext>
            </a:extLst>
          </p:cNvPr>
          <p:cNvSpPr/>
          <p:nvPr/>
        </p:nvSpPr>
        <p:spPr>
          <a:xfrm>
            <a:off x="679171" y="3194455"/>
            <a:ext cx="2681106" cy="4690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Development constraint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F7C4C-2F86-4875-9A1E-3E376046ED5E}"/>
              </a:ext>
            </a:extLst>
          </p:cNvPr>
          <p:cNvSpPr txBox="1"/>
          <p:nvPr/>
        </p:nvSpPr>
        <p:spPr>
          <a:xfrm>
            <a:off x="674497" y="3663545"/>
            <a:ext cx="2681106" cy="132343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Processing power of modern hardware.</a:t>
            </a:r>
          </a:p>
          <a:p>
            <a:endParaRPr lang="en-GB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AAEE5-487A-4630-94FC-F8EA43539DA5}"/>
              </a:ext>
            </a:extLst>
          </p:cNvPr>
          <p:cNvSpPr/>
          <p:nvPr/>
        </p:nvSpPr>
        <p:spPr>
          <a:xfrm>
            <a:off x="3373845" y="3194455"/>
            <a:ext cx="2654560" cy="4690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Application-specific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4E609-6F32-44F0-8CB3-F1585C969314}"/>
              </a:ext>
            </a:extLst>
          </p:cNvPr>
          <p:cNvSpPr txBox="1"/>
          <p:nvPr/>
        </p:nvSpPr>
        <p:spPr>
          <a:xfrm>
            <a:off x="3355898" y="3663545"/>
            <a:ext cx="2681106" cy="132343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Focus on specific use case with reduced flexibility.</a:t>
            </a:r>
          </a:p>
          <a:p>
            <a:endParaRPr lang="en-GB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27B6A2-CF0D-4100-8132-BE0A0B460452}"/>
              </a:ext>
            </a:extLst>
          </p:cNvPr>
          <p:cNvSpPr/>
          <p:nvPr/>
        </p:nvSpPr>
        <p:spPr>
          <a:xfrm>
            <a:off x="6046352" y="3194455"/>
            <a:ext cx="2681106" cy="4690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Switch use cases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1BFDD3-938E-422D-B9C9-B4724CBA16B9}"/>
              </a:ext>
            </a:extLst>
          </p:cNvPr>
          <p:cNvSpPr txBox="1"/>
          <p:nvPr/>
        </p:nvSpPr>
        <p:spPr>
          <a:xfrm>
            <a:off x="6041678" y="3663545"/>
            <a:ext cx="2681106" cy="132343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Switch between efficiency for game industry and realism for movie production.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FB9BA-2DC4-43B2-9312-830C46E17B66}"/>
              </a:ext>
            </a:extLst>
          </p:cNvPr>
          <p:cNvSpPr/>
          <p:nvPr/>
        </p:nvSpPr>
        <p:spPr>
          <a:xfrm>
            <a:off x="8723079" y="3194572"/>
            <a:ext cx="2681106" cy="4644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 adaptive solution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B3135F-F80F-4AED-A903-310A2429F0CF}"/>
              </a:ext>
            </a:extLst>
          </p:cNvPr>
          <p:cNvSpPr txBox="1"/>
          <p:nvPr/>
        </p:nvSpPr>
        <p:spPr>
          <a:xfrm>
            <a:off x="8718405" y="3661340"/>
            <a:ext cx="2681106" cy="132343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Eliminate the need of recreating a scenery generator from scratch.</a:t>
            </a:r>
          </a:p>
          <a:p>
            <a:endParaRPr lang="en-GB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796746-F040-49B8-B3BC-D3CF9FB53D4D}"/>
              </a:ext>
            </a:extLst>
          </p:cNvPr>
          <p:cNvSpPr txBox="1"/>
          <p:nvPr/>
        </p:nvSpPr>
        <p:spPr>
          <a:xfrm>
            <a:off x="1396324" y="2812678"/>
            <a:ext cx="1278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Problem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243C1-5AD9-4E77-A541-F797CB39CBA4}"/>
              </a:ext>
            </a:extLst>
          </p:cNvPr>
          <p:cNvSpPr txBox="1"/>
          <p:nvPr/>
        </p:nvSpPr>
        <p:spPr>
          <a:xfrm>
            <a:off x="6554510" y="2807868"/>
            <a:ext cx="165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Requirement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FFBB16-707A-4FEC-8280-155E5C5EBE06}"/>
              </a:ext>
            </a:extLst>
          </p:cNvPr>
          <p:cNvSpPr txBox="1"/>
          <p:nvPr/>
        </p:nvSpPr>
        <p:spPr>
          <a:xfrm>
            <a:off x="9481356" y="2807868"/>
            <a:ext cx="1155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Benefit</a:t>
            </a: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44715C65-2CAC-44C4-A150-4BC098FBDDFC}"/>
              </a:ext>
            </a:extLst>
          </p:cNvPr>
          <p:cNvSpPr/>
          <p:nvPr/>
        </p:nvSpPr>
        <p:spPr>
          <a:xfrm>
            <a:off x="2000815" y="2336515"/>
            <a:ext cx="2860896" cy="469090"/>
          </a:xfrm>
          <a:prstGeom prst="curvedDownArrow">
            <a:avLst>
              <a:gd name="adj1" fmla="val 25000"/>
              <a:gd name="adj2" fmla="val 4027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F78524AA-58A6-4934-8BF8-BF6F45F3C3B6}"/>
              </a:ext>
            </a:extLst>
          </p:cNvPr>
          <p:cNvSpPr/>
          <p:nvPr/>
        </p:nvSpPr>
        <p:spPr>
          <a:xfrm>
            <a:off x="7451002" y="2336515"/>
            <a:ext cx="2650511" cy="469090"/>
          </a:xfrm>
          <a:prstGeom prst="curvedDownArrow">
            <a:avLst>
              <a:gd name="adj1" fmla="val 25000"/>
              <a:gd name="adj2" fmla="val 4027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725CED-07FA-4536-A94A-EF1EAE20832E}"/>
              </a:ext>
            </a:extLst>
          </p:cNvPr>
          <p:cNvSpPr txBox="1"/>
          <p:nvPr/>
        </p:nvSpPr>
        <p:spPr>
          <a:xfrm>
            <a:off x="3946979" y="2812678"/>
            <a:ext cx="1668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Consequence</a:t>
            </a: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4CCC6AE0-B3F4-42F8-832D-90D6CC7DF638}"/>
              </a:ext>
            </a:extLst>
          </p:cNvPr>
          <p:cNvSpPr/>
          <p:nvPr/>
        </p:nvSpPr>
        <p:spPr>
          <a:xfrm>
            <a:off x="4861711" y="2325255"/>
            <a:ext cx="2589291" cy="469090"/>
          </a:xfrm>
          <a:prstGeom prst="curvedDownArrow">
            <a:avLst>
              <a:gd name="adj1" fmla="val 25000"/>
              <a:gd name="adj2" fmla="val 4027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F58BC-F41A-475F-851F-D3D08AC03331}"/>
              </a:ext>
            </a:extLst>
          </p:cNvPr>
          <p:cNvSpPr txBox="1"/>
          <p:nvPr/>
        </p:nvSpPr>
        <p:spPr>
          <a:xfrm>
            <a:off x="5170438" y="1936384"/>
            <a:ext cx="1971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Need to achieve</a:t>
            </a:r>
          </a:p>
        </p:txBody>
      </p:sp>
    </p:spTree>
    <p:extLst>
      <p:ext uri="{BB962C8B-B14F-4D97-AF65-F5344CB8AC3E}">
        <p14:creationId xmlns:p14="http://schemas.microsoft.com/office/powerpoint/2010/main" val="245270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E8647B-7678-4AC2-877E-2137F7B0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Development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E99822-E1DF-4C0C-BDBA-60D6A9D46B9B}"/>
              </a:ext>
            </a:extLst>
          </p:cNvPr>
          <p:cNvSpPr txBox="1"/>
          <p:nvPr/>
        </p:nvSpPr>
        <p:spPr>
          <a:xfrm>
            <a:off x="1446354" y="1810697"/>
            <a:ext cx="5235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⭐Overview of SuperTerrain+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4E500-9068-405A-8445-7560BC615680}"/>
              </a:ext>
            </a:extLst>
          </p:cNvPr>
          <p:cNvSpPr txBox="1"/>
          <p:nvPr/>
        </p:nvSpPr>
        <p:spPr>
          <a:xfrm>
            <a:off x="1446353" y="2640628"/>
            <a:ext cx="5235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⭐Core : Terrain generation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B7EC0-A8E0-4261-91E6-EAB46BE00C88}"/>
              </a:ext>
            </a:extLst>
          </p:cNvPr>
          <p:cNvSpPr txBox="1"/>
          <p:nvPr/>
        </p:nvSpPr>
        <p:spPr>
          <a:xfrm>
            <a:off x="1446353" y="4298393"/>
            <a:ext cx="5235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⭐STPDiversity : biome generator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93CF3F-01EA-43C2-8A52-30E16C29BBCC}"/>
              </a:ext>
            </a:extLst>
          </p:cNvPr>
          <p:cNvSpPr txBox="1"/>
          <p:nvPr/>
        </p:nvSpPr>
        <p:spPr>
          <a:xfrm>
            <a:off x="1446354" y="5126926"/>
            <a:ext cx="536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⭐STPRealism : photorealistic rendering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2B0C5-2416-44E1-A91A-152572E97437}"/>
              </a:ext>
            </a:extLst>
          </p:cNvPr>
          <p:cNvSpPr txBox="1"/>
          <p:nvPr/>
        </p:nvSpPr>
        <p:spPr>
          <a:xfrm>
            <a:off x="1446352" y="3469860"/>
            <a:ext cx="5235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⭐STPCompute : Heightfield synthesis</a:t>
            </a:r>
          </a:p>
        </p:txBody>
      </p:sp>
    </p:spTree>
    <p:extLst>
      <p:ext uri="{BB962C8B-B14F-4D97-AF65-F5344CB8AC3E}">
        <p14:creationId xmlns:p14="http://schemas.microsoft.com/office/powerpoint/2010/main" val="129449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9765-7BAC-42C1-9C0D-F35FFC35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SuperTerrain+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95ECC-AA25-4648-AED3-64746D1C6C64}"/>
              </a:ext>
            </a:extLst>
          </p:cNvPr>
          <p:cNvSpPr txBox="1"/>
          <p:nvPr/>
        </p:nvSpPr>
        <p:spPr>
          <a:xfrm>
            <a:off x="1626981" y="1220335"/>
            <a:ext cx="893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Procedural terrain generator with geographical features and photorealistic rendering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DC6C1-4DBB-463A-AC89-C3C7C5B6B7F1}"/>
              </a:ext>
            </a:extLst>
          </p:cNvPr>
          <p:cNvSpPr/>
          <p:nvPr/>
        </p:nvSpPr>
        <p:spPr>
          <a:xfrm>
            <a:off x="4534046" y="2038371"/>
            <a:ext cx="2681106" cy="4690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Physics simulation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9206FD-03B5-49AE-8FD4-A24EC1644385}"/>
              </a:ext>
            </a:extLst>
          </p:cNvPr>
          <p:cNvSpPr/>
          <p:nvPr/>
        </p:nvSpPr>
        <p:spPr>
          <a:xfrm>
            <a:off x="587688" y="2038371"/>
            <a:ext cx="2681106" cy="4690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and texture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70FED9-821C-4765-9B2E-B715BF4CFAAC}"/>
              </a:ext>
            </a:extLst>
          </p:cNvPr>
          <p:cNvSpPr/>
          <p:nvPr/>
        </p:nvSpPr>
        <p:spPr>
          <a:xfrm>
            <a:off x="8206399" y="2038371"/>
            <a:ext cx="2681106" cy="4690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Visual effects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42B43A-4F0C-4966-81F3-BA0E5AFD595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928241" y="1620445"/>
            <a:ext cx="1832301" cy="41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265CD5-367D-4470-BB96-225CDE5037A8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874599" y="1620445"/>
            <a:ext cx="490245" cy="41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480478-FD88-47A4-901B-CC49D92BEB9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265779" y="1609757"/>
            <a:ext cx="281173" cy="42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2E64D5-6B1B-45B9-89C0-DFAF32A06FED}"/>
              </a:ext>
            </a:extLst>
          </p:cNvPr>
          <p:cNvCxnSpPr>
            <a:cxnSpLocks/>
          </p:cNvCxnSpPr>
          <p:nvPr/>
        </p:nvCxnSpPr>
        <p:spPr>
          <a:xfrm>
            <a:off x="2888056" y="1620445"/>
            <a:ext cx="1771000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58A397-276A-43FB-B988-50ADC7A86970}"/>
              </a:ext>
            </a:extLst>
          </p:cNvPr>
          <p:cNvCxnSpPr>
            <a:cxnSpLocks/>
          </p:cNvCxnSpPr>
          <p:nvPr/>
        </p:nvCxnSpPr>
        <p:spPr>
          <a:xfrm>
            <a:off x="5210500" y="1620445"/>
            <a:ext cx="2222395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A4CE7C-FC22-425A-B87D-739A59C9D4C1}"/>
              </a:ext>
            </a:extLst>
          </p:cNvPr>
          <p:cNvCxnSpPr>
            <a:cxnSpLocks/>
          </p:cNvCxnSpPr>
          <p:nvPr/>
        </p:nvCxnSpPr>
        <p:spPr>
          <a:xfrm>
            <a:off x="7988657" y="1609757"/>
            <a:ext cx="2459042" cy="10688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5621F42-FF5E-452A-8D41-6794AADC1D13}"/>
              </a:ext>
            </a:extLst>
          </p:cNvPr>
          <p:cNvSpPr txBox="1"/>
          <p:nvPr/>
        </p:nvSpPr>
        <p:spPr>
          <a:xfrm>
            <a:off x="587688" y="2517340"/>
            <a:ext cx="2681106" cy="2862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Tile-based infinite chunk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Improved simplex noise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Hardware instancing and tessellation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Continuous level-of-detail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Diversity generation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870DFB-B80D-4736-994E-078E52CC1FAB}"/>
              </a:ext>
            </a:extLst>
          </p:cNvPr>
          <p:cNvSpPr txBox="1"/>
          <p:nvPr/>
        </p:nvSpPr>
        <p:spPr>
          <a:xfrm>
            <a:off x="4534046" y="2507461"/>
            <a:ext cx="2681106" cy="255454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Particle-based free-slip hydraulic erosion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River network generation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Vegetation generation and animation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7AF5A3-5F58-4AC0-8EA0-1A8CB0380570}"/>
              </a:ext>
            </a:extLst>
          </p:cNvPr>
          <p:cNvSpPr txBox="1"/>
          <p:nvPr/>
        </p:nvSpPr>
        <p:spPr>
          <a:xfrm>
            <a:off x="8206399" y="2507460"/>
            <a:ext cx="2681106" cy="31700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Rule-based biome-dependent texture splatting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Atmospheric scattering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Seasonal effect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Day-night cycle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Shadows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Realistic water rendering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311328-CFDE-4F3D-A86B-72020BA2F21B}"/>
              </a:ext>
            </a:extLst>
          </p:cNvPr>
          <p:cNvSpPr txBox="1"/>
          <p:nvPr/>
        </p:nvSpPr>
        <p:spPr>
          <a:xfrm>
            <a:off x="3571587" y="5946594"/>
            <a:ext cx="5096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And everything has to be done in real-time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3123989-2D17-45A1-8161-FCB42870CE16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>
            <a:off x="1928241" y="5379662"/>
            <a:ext cx="4191480" cy="56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73C416-6BFC-4D19-A46A-404B8206F1B2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5874599" y="5062006"/>
            <a:ext cx="245122" cy="88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BCDDEF8-E9F2-4A57-A669-287827C0A474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flipH="1">
            <a:off x="6119721" y="5677559"/>
            <a:ext cx="3427231" cy="26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81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7AF30B-A4C5-4493-BC61-02EEC398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Terrain Generation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50B41-FFFB-4EFB-8AA7-A45EB2AC2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Main Approach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CA8AF7-152E-4025-A5A5-90728D3C170E}"/>
              </a:ext>
            </a:extLst>
          </p:cNvPr>
          <p:cNvSpPr/>
          <p:nvPr/>
        </p:nvSpPr>
        <p:spPr>
          <a:xfrm>
            <a:off x="4814218" y="2333518"/>
            <a:ext cx="2599778" cy="46909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3D Terrain Generation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F2E063-B37F-482C-AD52-51BCE17487CE}"/>
              </a:ext>
            </a:extLst>
          </p:cNvPr>
          <p:cNvSpPr/>
          <p:nvPr/>
        </p:nvSpPr>
        <p:spPr>
          <a:xfrm>
            <a:off x="7413996" y="3664390"/>
            <a:ext cx="3381025" cy="46909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Volumetric Meshing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8DFED8-26D7-4C73-B3DE-BDBFC43B7F39}"/>
              </a:ext>
            </a:extLst>
          </p:cNvPr>
          <p:cNvSpPr/>
          <p:nvPr/>
        </p:nvSpPr>
        <p:spPr>
          <a:xfrm>
            <a:off x="1433193" y="3664390"/>
            <a:ext cx="3381025" cy="46909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Heightfield Displacement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603845-6E3D-404F-982D-B49432C6C01A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3123706" y="2802608"/>
            <a:ext cx="2990401" cy="861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103DBB-9A9F-4B42-9B88-E17F6DF20EF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114107" y="2802608"/>
            <a:ext cx="2990402" cy="861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856AF4E-B044-48A4-8224-1E503B25121C}"/>
              </a:ext>
            </a:extLst>
          </p:cNvPr>
          <p:cNvSpPr txBox="1"/>
          <p:nvPr/>
        </p:nvSpPr>
        <p:spPr>
          <a:xfrm>
            <a:off x="1433192" y="4251555"/>
            <a:ext cx="33810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Displace vertices on a flat plane based on a 2D heightfield texture, each pixel represents an altitude offset.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1E8D6A-D6B9-4C88-BFFF-C1BA95C22663}"/>
              </a:ext>
            </a:extLst>
          </p:cNvPr>
          <p:cNvSpPr txBox="1"/>
          <p:nvPr/>
        </p:nvSpPr>
        <p:spPr>
          <a:xfrm>
            <a:off x="7413995" y="4251555"/>
            <a:ext cx="33810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Based on a 3D density texture, construct a volume when a pixel has value greater than a pre-defined limit.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4A7802-7CA3-40E3-A93A-387D353E0D32}"/>
              </a:ext>
            </a:extLst>
          </p:cNvPr>
          <p:cNvSpPr txBox="1"/>
          <p:nvPr/>
        </p:nvSpPr>
        <p:spPr>
          <a:xfrm>
            <a:off x="1200180" y="1941885"/>
            <a:ext cx="33810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✔Fast, simple to implement and use little memory</a:t>
            </a:r>
          </a:p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❌Single direction displacement hence no overhang or cave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4DB415-E02B-4E35-9EB3-6621FD21D8D8}"/>
              </a:ext>
            </a:extLst>
          </p:cNvPr>
          <p:cNvSpPr txBox="1"/>
          <p:nvPr/>
        </p:nvSpPr>
        <p:spPr>
          <a:xfrm>
            <a:off x="7904209" y="2159593"/>
            <a:ext cx="3381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✔Allows generation of more realistic features</a:t>
            </a:r>
          </a:p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❌Significant memory usage</a:t>
            </a:r>
          </a:p>
        </p:txBody>
      </p:sp>
    </p:spTree>
    <p:extLst>
      <p:ext uri="{BB962C8B-B14F-4D97-AF65-F5344CB8AC3E}">
        <p14:creationId xmlns:p14="http://schemas.microsoft.com/office/powerpoint/2010/main" val="300047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853</TotalTime>
  <Words>1037</Words>
  <Application>Microsoft Office PowerPoint</Application>
  <PresentationFormat>Widescreen</PresentationFormat>
  <Paragraphs>317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Wingdings</vt:lpstr>
      <vt:lpstr>Presentation</vt:lpstr>
      <vt:lpstr>PowerPoint Presentation</vt:lpstr>
      <vt:lpstr>Presentation Overview</vt:lpstr>
      <vt:lpstr>Introduction</vt:lpstr>
      <vt:lpstr>Introduction</vt:lpstr>
      <vt:lpstr>Introduction</vt:lpstr>
      <vt:lpstr>Introduction</vt:lpstr>
      <vt:lpstr>Project Development</vt:lpstr>
      <vt:lpstr>Overview of SuperTerrain+</vt:lpstr>
      <vt:lpstr>Terrain Generation</vt:lpstr>
      <vt:lpstr>Terrain Generation</vt:lpstr>
      <vt:lpstr>Terrain Generation</vt:lpstr>
      <vt:lpstr>Heightfield Synthesis</vt:lpstr>
      <vt:lpstr>Heightfield Synthesis</vt:lpstr>
      <vt:lpstr>Heightfield Synthesis</vt:lpstr>
      <vt:lpstr>Heightfield Synthesis</vt:lpstr>
      <vt:lpstr>Heightfield Synthesis</vt:lpstr>
      <vt:lpstr>Heightfield Synthesis</vt:lpstr>
      <vt:lpstr>Heightfield Synthesis</vt:lpstr>
      <vt:lpstr>Heightfield Synthesis</vt:lpstr>
      <vt:lpstr>Heightfield Synthesis</vt:lpstr>
      <vt:lpstr>Biome Generation</vt:lpstr>
      <vt:lpstr>Biome Generation</vt:lpstr>
      <vt:lpstr>Biome Generation</vt:lpstr>
      <vt:lpstr>Biome Generation</vt:lpstr>
      <vt:lpstr>Biome Generation</vt:lpstr>
      <vt:lpstr>Biome Generation</vt:lpstr>
      <vt:lpstr>Biome Generation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Xu</dc:creator>
  <cp:lastModifiedBy>Stephen Xu</cp:lastModifiedBy>
  <cp:revision>1215</cp:revision>
  <dcterms:created xsi:type="dcterms:W3CDTF">2022-01-05T17:17:02Z</dcterms:created>
  <dcterms:modified xsi:type="dcterms:W3CDTF">2022-01-13T19:19:51Z</dcterms:modified>
</cp:coreProperties>
</file>