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9" r:id="rId19"/>
    <p:sldId id="261" r:id="rId20"/>
    <p:sldId id="262" r:id="rId21"/>
    <p:sldId id="263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7EAD-C529-37AC-D80C-FC07FBC0E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2D518-416D-D884-0527-1AD546951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ED5A5-5453-E4FB-81DA-F6370858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2973-4BE3-4618-8A36-1C6B23AC4DFB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EC9C1-EF0A-2EC3-D29F-9FC978DA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65D33-627F-05F2-C33F-DDB63F39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54B4-9419-460A-85E8-6CDC3533FC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241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B240-35F6-95D7-C0E0-34AAB70A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61796-5251-83E0-8041-B1AF7C214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007C4-79AC-634C-4F1C-18382A3E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2973-4BE3-4618-8A36-1C6B23AC4DFB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8E65A-0BCE-5179-375A-B7909433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1D210-8703-DB81-5A0F-94D0A769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54B4-9419-460A-85E8-6CDC3533FC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30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599A09-8BE7-4EF5-F015-948D7088B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63D7F-6FF9-633F-FF15-822F6E59C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A8271-F0DD-8B2E-737D-A3417AB5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2973-4BE3-4618-8A36-1C6B23AC4DFB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3382F-11CF-2878-FD75-04073CBC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2902-9467-98D6-9D1B-2881716F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54B4-9419-460A-85E8-6CDC3533FC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063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3308-E02F-4F7D-28CA-9325E48A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4CFC9-D0AC-7CDF-CB24-E0FAC8C96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F9F84-512A-911F-7FB7-009D6E4AC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2973-4BE3-4618-8A36-1C6B23AC4DFB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3B21F-4D05-CC0E-C16A-246A442A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CD842-714E-13F0-07CA-F0411310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54B4-9419-460A-85E8-6CDC3533FC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96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79CC-2347-568B-7215-73751FE8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BEFFC-9E7A-13C2-A541-F1D97EBCA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27186-2066-5113-AB4D-E8AA8D4A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2973-4BE3-4618-8A36-1C6B23AC4DFB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8EE10-CE92-FA57-5434-83A32CB1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8DA0F-3ED0-E6B9-AFD9-54DD10A0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54B4-9419-460A-85E8-6CDC3533FC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768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E668-551F-9A4E-903E-8521E41F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17D03-1066-0213-EC95-CB8133CCE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48855-13F5-4E4B-20F4-740B33E0B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10EE0-DE66-4F6A-C5D4-0211A0B7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2973-4BE3-4618-8A36-1C6B23AC4DFB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26EFC-7BBD-C500-F072-95526C21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9DF7E-51C6-9A8D-0D18-A2BBB36B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54B4-9419-460A-85E8-6CDC3533FC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455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32FE-2FB8-3190-02AE-F135ECB3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BDC2F-4E8C-AC2D-A608-9D51BC5E4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54438-7E11-06C6-D833-D2CFDEC68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D18A2-68B0-545B-1E10-9D5605866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67E27-6867-B9D1-9875-F21B7CD47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9573FB-7954-C715-20B6-72CDD515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2973-4BE3-4618-8A36-1C6B23AC4DFB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B03F2C-9621-F4C2-7AF0-DDB32207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D4DC3-38A5-830A-A1A7-EF5DEC63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54B4-9419-460A-85E8-6CDC3533FC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046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8F86-D104-1393-4DB1-0C6ECEC7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8DCEE-BA82-93E7-9154-2F40837A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2973-4BE3-4618-8A36-1C6B23AC4DFB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1D91F-5855-C700-A085-6AA5DDEE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5ABF6-8D5E-CD71-6FD3-6A5D266E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54B4-9419-460A-85E8-6CDC3533FC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18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C0D9D8-45D8-2B35-E1E2-FA73FC00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2973-4BE3-4618-8A36-1C6B23AC4DFB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28698C-D39D-1CBF-7B3C-07CC2E01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08A4A-7376-1BC3-2A99-EE1C976B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54B4-9419-460A-85E8-6CDC3533FC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42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4773-C091-19D2-AB15-39C070C9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EDCBF-2339-95CC-4CF0-3A43F8841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713B3-E653-8016-B98B-75FA2DC44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BD161-BCC3-8EBF-5909-508FB07D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2973-4BE3-4618-8A36-1C6B23AC4DFB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8D6BB-4668-7FC0-96CF-1BA280FB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B44CD-8C9C-7BA6-EC25-0EA7AE1B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54B4-9419-460A-85E8-6CDC3533FC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32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F9B8-4933-3AE9-0B40-82731807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E473D5-6743-2AEF-DBA0-E1E81430C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7C149-6784-3AD2-E46D-6327B1C1A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86831-689B-E132-AC37-E9983AED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2973-4BE3-4618-8A36-1C6B23AC4DFB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35F32-4409-078B-126E-5B4B9820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4C6D6-6461-FFB0-7E77-0C97521B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54B4-9419-460A-85E8-6CDC3533FC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743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C3A0C-D24B-66C8-8F15-0264DE73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5B3EA-AF27-F0A0-B6C4-CE4AEA343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53824-56C4-3B4D-675A-1D31BE300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8F2973-4BE3-4618-8A36-1C6B23AC4DFB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2D3F3-5DFA-9612-47C0-2D8AE49EC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E9F11-A918-001D-3B0E-E1CB8B73D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4854B4-9419-460A-85E8-6CDC3533FC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695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7A3E-7403-5458-859D-C92B7E53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2F90F-002D-7814-8ED4-C9F0DA61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Given the worst case, every partition would result in one sub-array containing one element, and another sub-array containing the remaining elements. The algorithm will continue partitioning until left with two elements where it no longer will need to traverse the sub-array. This results in a formula of the form:</a:t>
            </a:r>
          </a:p>
          <a:p>
            <a:pPr marL="0" indent="0">
              <a:buNone/>
            </a:pPr>
            <a:r>
              <a:rPr lang="en-CA" dirty="0"/>
              <a:t>	n + (n - 1) + (n - 2) + ... + 3 + 2 </a:t>
            </a:r>
          </a:p>
          <a:p>
            <a:pPr marL="0" indent="0">
              <a:buNone/>
            </a:pPr>
            <a:r>
              <a:rPr lang="en-CA" dirty="0"/>
              <a:t>which simplifies to </a:t>
            </a:r>
          </a:p>
          <a:p>
            <a:pPr marL="0" indent="0">
              <a:buNone/>
            </a:pPr>
            <a:r>
              <a:rPr lang="en-CA" dirty="0"/>
              <a:t>	[n * (n + 1)] / 2 – 1</a:t>
            </a:r>
          </a:p>
          <a:p>
            <a:pPr marL="0" indent="0">
              <a:buNone/>
            </a:pPr>
            <a:r>
              <a:rPr lang="en-CA" dirty="0"/>
              <a:t>and is simply O(n</a:t>
            </a:r>
            <a:r>
              <a:rPr lang="en-CA" baseline="300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2</a:t>
            </a:r>
            <a:r>
              <a:rPr lang="en-CA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).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998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A8275-1B09-D2D4-4298-ACA72D560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AB3B-C997-9E1E-67E6-D8D186506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654DA7-C9AC-7F1A-7996-E68759DE5A11}"/>
              </a:ext>
            </a:extLst>
          </p:cNvPr>
          <p:cNvGraphicFramePr>
            <a:graphicFrameLocks noGrp="1"/>
          </p:cNvGraphicFramePr>
          <p:nvPr/>
        </p:nvGraphicFramePr>
        <p:xfrm>
          <a:off x="2032008" y="1690688"/>
          <a:ext cx="81279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322298261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92474198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4357536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08224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406056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64276479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7992196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82263120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59137412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1499640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08244189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21654807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1508684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66967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16676261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842018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513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549224A-1879-D87B-2C80-332064220BE7}"/>
              </a:ext>
            </a:extLst>
          </p:cNvPr>
          <p:cNvSpPr txBox="1"/>
          <p:nvPr/>
        </p:nvSpPr>
        <p:spPr>
          <a:xfrm>
            <a:off x="10315631" y="365125"/>
            <a:ext cx="1038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Pivot: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7484E-E5A6-CE68-A4C7-EE59CB8628E7}"/>
              </a:ext>
            </a:extLst>
          </p:cNvPr>
          <p:cNvSpPr txBox="1"/>
          <p:nvPr/>
        </p:nvSpPr>
        <p:spPr>
          <a:xfrm>
            <a:off x="5409754" y="365125"/>
            <a:ext cx="1372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Left </a:t>
            </a:r>
            <a:r>
              <a:rPr lang="en-CA" sz="2400" b="1" dirty="0" err="1"/>
              <a:t>ptr</a:t>
            </a:r>
            <a:endParaRPr lang="en-CA" sz="2400" b="1" dirty="0"/>
          </a:p>
          <a:p>
            <a:r>
              <a:rPr lang="en-CA" sz="2400" b="1" dirty="0">
                <a:solidFill>
                  <a:srgbClr val="FF0000"/>
                </a:solidFill>
              </a:rPr>
              <a:t>Right </a:t>
            </a:r>
            <a:r>
              <a:rPr lang="en-CA" sz="2400" b="1" dirty="0" err="1">
                <a:solidFill>
                  <a:srgbClr val="FF0000"/>
                </a:solidFill>
              </a:rPr>
              <a:t>ptr</a:t>
            </a:r>
            <a:endParaRPr lang="en-CA" sz="2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88AEF-4D95-12D0-C4E6-5294CB5FA2E3}"/>
              </a:ext>
            </a:extLst>
          </p:cNvPr>
          <p:cNvCxnSpPr>
            <a:cxnSpLocks/>
          </p:cNvCxnSpPr>
          <p:nvPr/>
        </p:nvCxnSpPr>
        <p:spPr>
          <a:xfrm flipV="1">
            <a:off x="2759242" y="2056448"/>
            <a:ext cx="0" cy="689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E075C3-76FB-0D2D-D400-9E4B12C237A0}"/>
              </a:ext>
            </a:extLst>
          </p:cNvPr>
          <p:cNvCxnSpPr>
            <a:cxnSpLocks/>
          </p:cNvCxnSpPr>
          <p:nvPr/>
        </p:nvCxnSpPr>
        <p:spPr>
          <a:xfrm flipV="1">
            <a:off x="6782246" y="2056448"/>
            <a:ext cx="0" cy="689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15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0CFB7-BC05-A3BE-1311-605F74061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79972-3A42-8FB1-EB99-C721CC39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2CC5C1-9EC4-23FD-42C9-A6B32A23E1E2}"/>
              </a:ext>
            </a:extLst>
          </p:cNvPr>
          <p:cNvGraphicFramePr>
            <a:graphicFrameLocks noGrp="1"/>
          </p:cNvGraphicFramePr>
          <p:nvPr/>
        </p:nvGraphicFramePr>
        <p:xfrm>
          <a:off x="2032008" y="1690688"/>
          <a:ext cx="81279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322298261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92474198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4357536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08224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406056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64276479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7992196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82263120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59137412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1499640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08244189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21654807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1508684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66967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16676261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842018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513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33F7120-FB51-5C42-7B8F-9FECCDACB7E9}"/>
              </a:ext>
            </a:extLst>
          </p:cNvPr>
          <p:cNvSpPr txBox="1"/>
          <p:nvPr/>
        </p:nvSpPr>
        <p:spPr>
          <a:xfrm>
            <a:off x="10315631" y="365125"/>
            <a:ext cx="1038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Pivot: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1168EF-9A0D-AC46-F1C8-8CF542739F8E}"/>
              </a:ext>
            </a:extLst>
          </p:cNvPr>
          <p:cNvSpPr txBox="1"/>
          <p:nvPr/>
        </p:nvSpPr>
        <p:spPr>
          <a:xfrm>
            <a:off x="5409754" y="365125"/>
            <a:ext cx="1372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Left </a:t>
            </a:r>
            <a:r>
              <a:rPr lang="en-CA" sz="2400" b="1" dirty="0" err="1"/>
              <a:t>ptr</a:t>
            </a:r>
            <a:endParaRPr lang="en-CA" sz="2400" b="1" dirty="0"/>
          </a:p>
          <a:p>
            <a:r>
              <a:rPr lang="en-CA" sz="2400" b="1" dirty="0">
                <a:solidFill>
                  <a:srgbClr val="FF0000"/>
                </a:solidFill>
              </a:rPr>
              <a:t>Right </a:t>
            </a:r>
            <a:r>
              <a:rPr lang="en-CA" sz="2400" b="1" dirty="0" err="1">
                <a:solidFill>
                  <a:srgbClr val="FF0000"/>
                </a:solidFill>
              </a:rPr>
              <a:t>ptr</a:t>
            </a:r>
            <a:endParaRPr lang="en-CA" sz="2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108461-F5AC-C168-4E9D-4666272A8B39}"/>
              </a:ext>
            </a:extLst>
          </p:cNvPr>
          <p:cNvCxnSpPr>
            <a:cxnSpLocks/>
          </p:cNvCxnSpPr>
          <p:nvPr/>
        </p:nvCxnSpPr>
        <p:spPr>
          <a:xfrm flipV="1">
            <a:off x="2759242" y="2056448"/>
            <a:ext cx="0" cy="689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A118B4-ADB1-C012-5DBD-FEECAC180779}"/>
              </a:ext>
            </a:extLst>
          </p:cNvPr>
          <p:cNvCxnSpPr>
            <a:cxnSpLocks/>
          </p:cNvCxnSpPr>
          <p:nvPr/>
        </p:nvCxnSpPr>
        <p:spPr>
          <a:xfrm flipV="1">
            <a:off x="6284940" y="2056448"/>
            <a:ext cx="0" cy="689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064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3A241-19E3-2F56-6D58-42ED9BEDB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F620-85BE-42B5-C051-F97983A7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65F0B5-4F19-8AEC-5569-432CF75360F8}"/>
              </a:ext>
            </a:extLst>
          </p:cNvPr>
          <p:cNvGraphicFramePr>
            <a:graphicFrameLocks noGrp="1"/>
          </p:cNvGraphicFramePr>
          <p:nvPr/>
        </p:nvGraphicFramePr>
        <p:xfrm>
          <a:off x="2032008" y="1690688"/>
          <a:ext cx="81279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322298261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92474198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4357536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08224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406056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64276479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7992196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82263120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59137412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1499640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08244189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21654807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1508684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66967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16676261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842018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513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682EED3-14FA-9821-397E-EFEE9CD3325C}"/>
              </a:ext>
            </a:extLst>
          </p:cNvPr>
          <p:cNvSpPr txBox="1"/>
          <p:nvPr/>
        </p:nvSpPr>
        <p:spPr>
          <a:xfrm>
            <a:off x="10315631" y="365125"/>
            <a:ext cx="1038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Pivot: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983DF-AE1F-9F8B-DAE9-7DE3D0DB8046}"/>
              </a:ext>
            </a:extLst>
          </p:cNvPr>
          <p:cNvSpPr txBox="1"/>
          <p:nvPr/>
        </p:nvSpPr>
        <p:spPr>
          <a:xfrm>
            <a:off x="5409754" y="365125"/>
            <a:ext cx="1372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Left </a:t>
            </a:r>
            <a:r>
              <a:rPr lang="en-CA" sz="2400" b="1" dirty="0" err="1"/>
              <a:t>ptr</a:t>
            </a:r>
            <a:endParaRPr lang="en-CA" sz="2400" b="1" dirty="0"/>
          </a:p>
          <a:p>
            <a:r>
              <a:rPr lang="en-CA" sz="2400" b="1" dirty="0">
                <a:solidFill>
                  <a:srgbClr val="FF0000"/>
                </a:solidFill>
              </a:rPr>
              <a:t>Right </a:t>
            </a:r>
            <a:r>
              <a:rPr lang="en-CA" sz="2400" b="1" dirty="0" err="1">
                <a:solidFill>
                  <a:srgbClr val="FF0000"/>
                </a:solidFill>
              </a:rPr>
              <a:t>ptr</a:t>
            </a:r>
            <a:endParaRPr lang="en-CA" sz="2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61B4B7-3B84-1719-A766-7314206D023E}"/>
              </a:ext>
            </a:extLst>
          </p:cNvPr>
          <p:cNvCxnSpPr>
            <a:cxnSpLocks/>
          </p:cNvCxnSpPr>
          <p:nvPr/>
        </p:nvCxnSpPr>
        <p:spPr>
          <a:xfrm flipV="1">
            <a:off x="2759242" y="2056448"/>
            <a:ext cx="0" cy="689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119510-03D6-E8CD-18E9-564C3F0B44F5}"/>
              </a:ext>
            </a:extLst>
          </p:cNvPr>
          <p:cNvCxnSpPr>
            <a:cxnSpLocks/>
          </p:cNvCxnSpPr>
          <p:nvPr/>
        </p:nvCxnSpPr>
        <p:spPr>
          <a:xfrm flipV="1">
            <a:off x="5787635" y="2056448"/>
            <a:ext cx="0" cy="689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023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20BE3-E1C0-47A4-1B87-89ADCF10E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ABAA-1DC3-4421-11A4-2BC5B81A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EC77C3-DB37-54E8-E6FF-E652ACE0901D}"/>
              </a:ext>
            </a:extLst>
          </p:cNvPr>
          <p:cNvGraphicFramePr>
            <a:graphicFrameLocks noGrp="1"/>
          </p:cNvGraphicFramePr>
          <p:nvPr/>
        </p:nvGraphicFramePr>
        <p:xfrm>
          <a:off x="2032008" y="1690688"/>
          <a:ext cx="81279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322298261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92474198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4357536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08224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406056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64276479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7992196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82263120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59137412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1499640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08244189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21654807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1508684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66967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16676261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842018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513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9147E09-A4CB-DCF8-9A0E-95388E3E6092}"/>
              </a:ext>
            </a:extLst>
          </p:cNvPr>
          <p:cNvSpPr txBox="1"/>
          <p:nvPr/>
        </p:nvSpPr>
        <p:spPr>
          <a:xfrm>
            <a:off x="10315631" y="365125"/>
            <a:ext cx="1038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Pivot: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213FB-80A2-C0A0-C080-F0002233B0C5}"/>
              </a:ext>
            </a:extLst>
          </p:cNvPr>
          <p:cNvSpPr txBox="1"/>
          <p:nvPr/>
        </p:nvSpPr>
        <p:spPr>
          <a:xfrm>
            <a:off x="5409754" y="365125"/>
            <a:ext cx="1372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Left </a:t>
            </a:r>
            <a:r>
              <a:rPr lang="en-CA" sz="2400" b="1" dirty="0" err="1"/>
              <a:t>ptr</a:t>
            </a:r>
            <a:endParaRPr lang="en-CA" sz="2400" b="1" dirty="0"/>
          </a:p>
          <a:p>
            <a:r>
              <a:rPr lang="en-CA" sz="2400" b="1" dirty="0">
                <a:solidFill>
                  <a:srgbClr val="FF0000"/>
                </a:solidFill>
              </a:rPr>
              <a:t>Right </a:t>
            </a:r>
            <a:r>
              <a:rPr lang="en-CA" sz="2400" b="1" dirty="0" err="1">
                <a:solidFill>
                  <a:srgbClr val="FF0000"/>
                </a:solidFill>
              </a:rPr>
              <a:t>ptr</a:t>
            </a:r>
            <a:endParaRPr lang="en-CA" sz="2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43BA19-49B0-9B76-2BD8-FDC5D2678217}"/>
              </a:ext>
            </a:extLst>
          </p:cNvPr>
          <p:cNvCxnSpPr>
            <a:cxnSpLocks/>
          </p:cNvCxnSpPr>
          <p:nvPr/>
        </p:nvCxnSpPr>
        <p:spPr>
          <a:xfrm flipV="1">
            <a:off x="2759242" y="2056448"/>
            <a:ext cx="0" cy="689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3AD5EF-B258-55CB-4917-206682EE1B67}"/>
              </a:ext>
            </a:extLst>
          </p:cNvPr>
          <p:cNvCxnSpPr>
            <a:cxnSpLocks/>
          </p:cNvCxnSpPr>
          <p:nvPr/>
        </p:nvCxnSpPr>
        <p:spPr>
          <a:xfrm flipV="1">
            <a:off x="5342021" y="2056448"/>
            <a:ext cx="0" cy="689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51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FC63F-53DA-DEAC-09BA-40D3C8ACF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B594-3F2C-97E7-2159-B9C0B363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47492D-1086-64FC-E7DE-FF01AD9FDBEC}"/>
              </a:ext>
            </a:extLst>
          </p:cNvPr>
          <p:cNvGraphicFramePr>
            <a:graphicFrameLocks noGrp="1"/>
          </p:cNvGraphicFramePr>
          <p:nvPr/>
        </p:nvGraphicFramePr>
        <p:xfrm>
          <a:off x="2032008" y="1690688"/>
          <a:ext cx="81279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322298261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92474198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4357536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08224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406056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64276479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7992196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82263120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59137412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1499640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08244189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21654807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1508684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66967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16676261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842018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513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933BF09-68D1-1F96-BEBF-4418B6A2EA7E}"/>
              </a:ext>
            </a:extLst>
          </p:cNvPr>
          <p:cNvSpPr txBox="1"/>
          <p:nvPr/>
        </p:nvSpPr>
        <p:spPr>
          <a:xfrm>
            <a:off x="10315631" y="365125"/>
            <a:ext cx="1038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Pivot: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77875-42F4-40E0-3E72-E1CA7DBD7C6B}"/>
              </a:ext>
            </a:extLst>
          </p:cNvPr>
          <p:cNvSpPr txBox="1"/>
          <p:nvPr/>
        </p:nvSpPr>
        <p:spPr>
          <a:xfrm>
            <a:off x="5409754" y="365125"/>
            <a:ext cx="1372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Left </a:t>
            </a:r>
            <a:r>
              <a:rPr lang="en-CA" sz="2400" b="1" dirty="0" err="1"/>
              <a:t>ptr</a:t>
            </a:r>
            <a:endParaRPr lang="en-CA" sz="2400" b="1" dirty="0"/>
          </a:p>
          <a:p>
            <a:r>
              <a:rPr lang="en-CA" sz="2400" b="1" dirty="0">
                <a:solidFill>
                  <a:srgbClr val="FF0000"/>
                </a:solidFill>
              </a:rPr>
              <a:t>Right </a:t>
            </a:r>
            <a:r>
              <a:rPr lang="en-CA" sz="2400" b="1" dirty="0" err="1">
                <a:solidFill>
                  <a:srgbClr val="FF0000"/>
                </a:solidFill>
              </a:rPr>
              <a:t>ptr</a:t>
            </a:r>
            <a:endParaRPr lang="en-CA" sz="2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FB187F-3943-96FC-7E07-EE0286E18C5A}"/>
              </a:ext>
            </a:extLst>
          </p:cNvPr>
          <p:cNvCxnSpPr>
            <a:cxnSpLocks/>
          </p:cNvCxnSpPr>
          <p:nvPr/>
        </p:nvCxnSpPr>
        <p:spPr>
          <a:xfrm flipV="1">
            <a:off x="2759242" y="2056448"/>
            <a:ext cx="0" cy="689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BC907E-A77F-33DE-856D-50E53C2FE43C}"/>
              </a:ext>
            </a:extLst>
          </p:cNvPr>
          <p:cNvCxnSpPr>
            <a:cxnSpLocks/>
          </p:cNvCxnSpPr>
          <p:nvPr/>
        </p:nvCxnSpPr>
        <p:spPr>
          <a:xfrm flipV="1">
            <a:off x="4828674" y="2056448"/>
            <a:ext cx="0" cy="689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319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1A8EF-9EA0-8CF8-6383-D28224967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8A51-3B66-3B21-57CC-004CB152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13DC8B-924C-A7BF-7F31-F839FDEB4F6C}"/>
              </a:ext>
            </a:extLst>
          </p:cNvPr>
          <p:cNvGraphicFramePr>
            <a:graphicFrameLocks noGrp="1"/>
          </p:cNvGraphicFramePr>
          <p:nvPr/>
        </p:nvGraphicFramePr>
        <p:xfrm>
          <a:off x="2032008" y="1690688"/>
          <a:ext cx="81279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322298261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92474198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4357536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08224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406056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64276479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7992196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82263120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59137412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1499640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08244189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21654807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1508684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66967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16676261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842018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513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BAF0FE7-1BBD-D9E7-E77F-0B17A3B49366}"/>
              </a:ext>
            </a:extLst>
          </p:cNvPr>
          <p:cNvSpPr txBox="1"/>
          <p:nvPr/>
        </p:nvSpPr>
        <p:spPr>
          <a:xfrm>
            <a:off x="10315631" y="365125"/>
            <a:ext cx="1038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Pivot: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1CDF6E-A8CE-4053-EBFD-7D1D2EEFAEE4}"/>
              </a:ext>
            </a:extLst>
          </p:cNvPr>
          <p:cNvSpPr txBox="1"/>
          <p:nvPr/>
        </p:nvSpPr>
        <p:spPr>
          <a:xfrm>
            <a:off x="5409754" y="365125"/>
            <a:ext cx="1372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Left </a:t>
            </a:r>
            <a:r>
              <a:rPr lang="en-CA" sz="2400" b="1" dirty="0" err="1"/>
              <a:t>ptr</a:t>
            </a:r>
            <a:endParaRPr lang="en-CA" sz="2400" b="1" dirty="0"/>
          </a:p>
          <a:p>
            <a:r>
              <a:rPr lang="en-CA" sz="2400" b="1" dirty="0">
                <a:solidFill>
                  <a:srgbClr val="FF0000"/>
                </a:solidFill>
              </a:rPr>
              <a:t>Right </a:t>
            </a:r>
            <a:r>
              <a:rPr lang="en-CA" sz="2400" b="1" dirty="0" err="1">
                <a:solidFill>
                  <a:srgbClr val="FF0000"/>
                </a:solidFill>
              </a:rPr>
              <a:t>ptr</a:t>
            </a:r>
            <a:endParaRPr lang="en-CA" sz="2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C0EFA4-9701-2D15-1E6D-A39B56496E33}"/>
              </a:ext>
            </a:extLst>
          </p:cNvPr>
          <p:cNvCxnSpPr>
            <a:cxnSpLocks/>
          </p:cNvCxnSpPr>
          <p:nvPr/>
        </p:nvCxnSpPr>
        <p:spPr>
          <a:xfrm flipV="1">
            <a:off x="2759242" y="2056448"/>
            <a:ext cx="0" cy="689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E2D9FA-89A6-8886-973B-C5EA8E68BBA7}"/>
              </a:ext>
            </a:extLst>
          </p:cNvPr>
          <p:cNvCxnSpPr>
            <a:cxnSpLocks/>
          </p:cNvCxnSpPr>
          <p:nvPr/>
        </p:nvCxnSpPr>
        <p:spPr>
          <a:xfrm flipV="1">
            <a:off x="4251158" y="2056448"/>
            <a:ext cx="0" cy="689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300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F9E05-EAC7-22D0-4EB0-DB70BE022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9718-E62B-2B67-3B96-027B5BA1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D52F97-134B-1287-782F-35FB8B7C6745}"/>
              </a:ext>
            </a:extLst>
          </p:cNvPr>
          <p:cNvGraphicFramePr>
            <a:graphicFrameLocks noGrp="1"/>
          </p:cNvGraphicFramePr>
          <p:nvPr/>
        </p:nvGraphicFramePr>
        <p:xfrm>
          <a:off x="2032008" y="1690688"/>
          <a:ext cx="81279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322298261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92474198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4357536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08224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406056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64276479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7992196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82263120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59137412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1499640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08244189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21654807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1508684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66967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16676261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842018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513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7B41AE-CB0A-59ED-40ED-5801DA645E95}"/>
              </a:ext>
            </a:extLst>
          </p:cNvPr>
          <p:cNvSpPr txBox="1"/>
          <p:nvPr/>
        </p:nvSpPr>
        <p:spPr>
          <a:xfrm>
            <a:off x="10315631" y="365125"/>
            <a:ext cx="1038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Pivot: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C1576-45E5-888F-EBD3-655973576304}"/>
              </a:ext>
            </a:extLst>
          </p:cNvPr>
          <p:cNvSpPr txBox="1"/>
          <p:nvPr/>
        </p:nvSpPr>
        <p:spPr>
          <a:xfrm>
            <a:off x="5409754" y="365125"/>
            <a:ext cx="1372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Left </a:t>
            </a:r>
            <a:r>
              <a:rPr lang="en-CA" sz="2400" b="1" dirty="0" err="1"/>
              <a:t>ptr</a:t>
            </a:r>
            <a:endParaRPr lang="en-CA" sz="2400" b="1" dirty="0"/>
          </a:p>
          <a:p>
            <a:r>
              <a:rPr lang="en-CA" sz="2400" b="1" dirty="0">
                <a:solidFill>
                  <a:srgbClr val="FF0000"/>
                </a:solidFill>
              </a:rPr>
              <a:t>Right </a:t>
            </a:r>
            <a:r>
              <a:rPr lang="en-CA" sz="2400" b="1" dirty="0" err="1">
                <a:solidFill>
                  <a:srgbClr val="FF0000"/>
                </a:solidFill>
              </a:rPr>
              <a:t>ptr</a:t>
            </a:r>
            <a:endParaRPr lang="en-CA" sz="2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1073A3-04E4-0EE0-BAA9-5D21306FFD1C}"/>
              </a:ext>
            </a:extLst>
          </p:cNvPr>
          <p:cNvCxnSpPr>
            <a:cxnSpLocks/>
          </p:cNvCxnSpPr>
          <p:nvPr/>
        </p:nvCxnSpPr>
        <p:spPr>
          <a:xfrm flipV="1">
            <a:off x="2759242" y="2056448"/>
            <a:ext cx="0" cy="689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FE5B59-91D5-13DC-284F-90B7627645DD}"/>
              </a:ext>
            </a:extLst>
          </p:cNvPr>
          <p:cNvCxnSpPr>
            <a:cxnSpLocks/>
          </p:cNvCxnSpPr>
          <p:nvPr/>
        </p:nvCxnSpPr>
        <p:spPr>
          <a:xfrm flipV="1">
            <a:off x="3785937" y="2056448"/>
            <a:ext cx="0" cy="689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377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6ABE6-31A5-E40B-9E77-2BDFB29EF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B654-760B-2203-A774-74C18C9D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492AF4-F5AC-83C8-C8C4-F04B4B2A69F6}"/>
              </a:ext>
            </a:extLst>
          </p:cNvPr>
          <p:cNvGraphicFramePr>
            <a:graphicFrameLocks noGrp="1"/>
          </p:cNvGraphicFramePr>
          <p:nvPr/>
        </p:nvGraphicFramePr>
        <p:xfrm>
          <a:off x="2032008" y="1690688"/>
          <a:ext cx="81279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322298261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92474198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4357536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08224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406056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64276479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7992196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82263120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59137412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1499640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08244189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21654807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1508684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66967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16676261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842018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513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3AADF39-4F14-6488-3502-A54248365070}"/>
              </a:ext>
            </a:extLst>
          </p:cNvPr>
          <p:cNvSpPr txBox="1"/>
          <p:nvPr/>
        </p:nvSpPr>
        <p:spPr>
          <a:xfrm>
            <a:off x="10315631" y="365125"/>
            <a:ext cx="1038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Pivot: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EB725-2F56-EA6A-3860-5F7377C1E661}"/>
              </a:ext>
            </a:extLst>
          </p:cNvPr>
          <p:cNvSpPr txBox="1"/>
          <p:nvPr/>
        </p:nvSpPr>
        <p:spPr>
          <a:xfrm>
            <a:off x="5409754" y="365125"/>
            <a:ext cx="1372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Left </a:t>
            </a:r>
            <a:r>
              <a:rPr lang="en-CA" sz="2400" b="1" dirty="0" err="1"/>
              <a:t>ptr</a:t>
            </a:r>
            <a:endParaRPr lang="en-CA" sz="2400" b="1" dirty="0"/>
          </a:p>
          <a:p>
            <a:r>
              <a:rPr lang="en-CA" sz="2400" b="1" dirty="0">
                <a:solidFill>
                  <a:srgbClr val="FF0000"/>
                </a:solidFill>
              </a:rPr>
              <a:t>Right </a:t>
            </a:r>
            <a:r>
              <a:rPr lang="en-CA" sz="2400" b="1" dirty="0" err="1">
                <a:solidFill>
                  <a:srgbClr val="FF0000"/>
                </a:solidFill>
              </a:rPr>
              <a:t>ptr</a:t>
            </a:r>
            <a:endParaRPr lang="en-CA" sz="2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3020FA-85BE-3A7B-EDF5-B7EC983F1727}"/>
              </a:ext>
            </a:extLst>
          </p:cNvPr>
          <p:cNvCxnSpPr>
            <a:cxnSpLocks/>
          </p:cNvCxnSpPr>
          <p:nvPr/>
        </p:nvCxnSpPr>
        <p:spPr>
          <a:xfrm flipV="1">
            <a:off x="2759242" y="2056448"/>
            <a:ext cx="0" cy="689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973BD9-C7B6-8347-8B2B-2D5A06B10B67}"/>
              </a:ext>
            </a:extLst>
          </p:cNvPr>
          <p:cNvCxnSpPr>
            <a:cxnSpLocks/>
          </p:cNvCxnSpPr>
          <p:nvPr/>
        </p:nvCxnSpPr>
        <p:spPr>
          <a:xfrm flipV="1">
            <a:off x="3240505" y="2056448"/>
            <a:ext cx="0" cy="689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153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1D128-14D7-67F7-90C4-56EAA47CA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A216-F93E-5DAA-B327-0D12A0FF6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1E04E6-4B09-D6DE-2D2C-85B1F2480E37}"/>
              </a:ext>
            </a:extLst>
          </p:cNvPr>
          <p:cNvGraphicFramePr>
            <a:graphicFrameLocks noGrp="1"/>
          </p:cNvGraphicFramePr>
          <p:nvPr/>
        </p:nvGraphicFramePr>
        <p:xfrm>
          <a:off x="2032008" y="1690688"/>
          <a:ext cx="81279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322298261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92474198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4357536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08224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406056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64276479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7992196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82263120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59137412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1499640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08244189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21654807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1508684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66967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16676261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842018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513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C20989D-9CB9-3C46-9241-E441BE6A3517}"/>
              </a:ext>
            </a:extLst>
          </p:cNvPr>
          <p:cNvSpPr txBox="1"/>
          <p:nvPr/>
        </p:nvSpPr>
        <p:spPr>
          <a:xfrm>
            <a:off x="10315631" y="365125"/>
            <a:ext cx="1038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Pivot: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7A108A-8AF6-0F64-480B-2A58E616BC93}"/>
              </a:ext>
            </a:extLst>
          </p:cNvPr>
          <p:cNvSpPr txBox="1"/>
          <p:nvPr/>
        </p:nvSpPr>
        <p:spPr>
          <a:xfrm>
            <a:off x="5409754" y="365125"/>
            <a:ext cx="1372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Left </a:t>
            </a:r>
            <a:r>
              <a:rPr lang="en-CA" sz="2400" b="1" dirty="0" err="1"/>
              <a:t>ptr</a:t>
            </a:r>
            <a:endParaRPr lang="en-CA" sz="2400" b="1" dirty="0"/>
          </a:p>
          <a:p>
            <a:r>
              <a:rPr lang="en-CA" sz="2400" b="1" dirty="0">
                <a:solidFill>
                  <a:srgbClr val="FF0000"/>
                </a:solidFill>
              </a:rPr>
              <a:t>Right </a:t>
            </a:r>
            <a:r>
              <a:rPr lang="en-CA" sz="2400" b="1" dirty="0" err="1">
                <a:solidFill>
                  <a:srgbClr val="FF0000"/>
                </a:solidFill>
              </a:rPr>
              <a:t>ptr</a:t>
            </a:r>
            <a:endParaRPr lang="en-CA" sz="2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F3102F-92E6-B550-8B3F-EAECC49E2458}"/>
              </a:ext>
            </a:extLst>
          </p:cNvPr>
          <p:cNvCxnSpPr>
            <a:cxnSpLocks/>
          </p:cNvCxnSpPr>
          <p:nvPr/>
        </p:nvCxnSpPr>
        <p:spPr>
          <a:xfrm flipV="1">
            <a:off x="2759242" y="2056448"/>
            <a:ext cx="0" cy="689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829D9D-C4FB-6405-0C2E-8F2EADB276D6}"/>
              </a:ext>
            </a:extLst>
          </p:cNvPr>
          <p:cNvCxnSpPr>
            <a:cxnSpLocks/>
          </p:cNvCxnSpPr>
          <p:nvPr/>
        </p:nvCxnSpPr>
        <p:spPr>
          <a:xfrm flipV="1">
            <a:off x="2903621" y="2056448"/>
            <a:ext cx="0" cy="689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958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116ED-0B55-D0AA-0AB9-728681265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D1D4-25C4-1EAA-E1B9-6C0CDA9F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5B9CB1-A9C6-E1AB-A9E9-86DA137C23A9}"/>
              </a:ext>
            </a:extLst>
          </p:cNvPr>
          <p:cNvGraphicFramePr>
            <a:graphicFrameLocks noGrp="1"/>
          </p:cNvGraphicFramePr>
          <p:nvPr/>
        </p:nvGraphicFramePr>
        <p:xfrm>
          <a:off x="2032008" y="1690688"/>
          <a:ext cx="81279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322298261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92474198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4357536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08224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406056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64276479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7992196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82263120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59137412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1499640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08244189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21654807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1508684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66967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16676261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842018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513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9210C9-7EEE-A310-8B50-CC5A2E9CDBD9}"/>
              </a:ext>
            </a:extLst>
          </p:cNvPr>
          <p:cNvSpPr txBox="1"/>
          <p:nvPr/>
        </p:nvSpPr>
        <p:spPr>
          <a:xfrm>
            <a:off x="10315631" y="365125"/>
            <a:ext cx="1038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Pivot: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1BD3D-F5BD-25EB-1721-62ABEE17F081}"/>
              </a:ext>
            </a:extLst>
          </p:cNvPr>
          <p:cNvSpPr txBox="1"/>
          <p:nvPr/>
        </p:nvSpPr>
        <p:spPr>
          <a:xfrm>
            <a:off x="5409754" y="365125"/>
            <a:ext cx="1372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Left </a:t>
            </a:r>
            <a:r>
              <a:rPr lang="en-CA" sz="2400" b="1" dirty="0" err="1"/>
              <a:t>ptr</a:t>
            </a:r>
            <a:endParaRPr lang="en-CA" sz="2400" b="1" dirty="0"/>
          </a:p>
          <a:p>
            <a:r>
              <a:rPr lang="en-CA" sz="2400" b="1" dirty="0">
                <a:solidFill>
                  <a:srgbClr val="FF0000"/>
                </a:solidFill>
              </a:rPr>
              <a:t>Right </a:t>
            </a:r>
            <a:r>
              <a:rPr lang="en-CA" sz="2400" b="1" dirty="0" err="1">
                <a:solidFill>
                  <a:srgbClr val="FF0000"/>
                </a:solidFill>
              </a:rPr>
              <a:t>ptr</a:t>
            </a:r>
            <a:endParaRPr lang="en-CA" sz="2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2BF387-6AD0-AC3D-BFFD-3941EA7B427B}"/>
              </a:ext>
            </a:extLst>
          </p:cNvPr>
          <p:cNvCxnSpPr>
            <a:cxnSpLocks/>
          </p:cNvCxnSpPr>
          <p:nvPr/>
        </p:nvCxnSpPr>
        <p:spPr>
          <a:xfrm flipV="1">
            <a:off x="2759242" y="2056448"/>
            <a:ext cx="0" cy="689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6EE4D8-CD57-FAD2-712B-5C2E2B8D049C}"/>
              </a:ext>
            </a:extLst>
          </p:cNvPr>
          <p:cNvCxnSpPr>
            <a:cxnSpLocks/>
          </p:cNvCxnSpPr>
          <p:nvPr/>
        </p:nvCxnSpPr>
        <p:spPr>
          <a:xfrm flipV="1">
            <a:off x="2269958" y="2056448"/>
            <a:ext cx="0" cy="689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433E9E8-49F9-47D7-D97D-94CFA6DB99C7}"/>
              </a:ext>
            </a:extLst>
          </p:cNvPr>
          <p:cNvSpPr txBox="1"/>
          <p:nvPr/>
        </p:nvSpPr>
        <p:spPr>
          <a:xfrm>
            <a:off x="10159992" y="1666643"/>
            <a:ext cx="145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 operations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5A14BC-ED2A-CE88-C957-5BBBDF8E7925}"/>
              </a:ext>
            </a:extLst>
          </p:cNvPr>
          <p:cNvSpPr txBox="1"/>
          <p:nvPr/>
        </p:nvSpPr>
        <p:spPr>
          <a:xfrm>
            <a:off x="7406610" y="2345875"/>
            <a:ext cx="421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operations = comparison/insertion/swap</a:t>
            </a:r>
          </a:p>
        </p:txBody>
      </p:sp>
    </p:spTree>
    <p:extLst>
      <p:ext uri="{BB962C8B-B14F-4D97-AF65-F5344CB8AC3E}">
        <p14:creationId xmlns:p14="http://schemas.microsoft.com/office/powerpoint/2010/main" val="87920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67E9-6597-2FEE-10DF-07EE167C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BE3D3-9175-60E3-49E4-15652749E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An example of the worst case would be an already sorted list and an implementation of quick sort that takes the pivot from the lower index.</a:t>
            </a:r>
          </a:p>
          <a:p>
            <a:pPr marL="0" indent="0">
              <a:buNone/>
            </a:pPr>
            <a:r>
              <a:rPr lang="en-CA" dirty="0"/>
              <a:t>	[0, 1, 2, 3, 4, 5, 6, 7, 8, 9, 10, 11, 12, 13, 14, 15]</a:t>
            </a:r>
          </a:p>
        </p:txBody>
      </p:sp>
    </p:spTree>
    <p:extLst>
      <p:ext uri="{BB962C8B-B14F-4D97-AF65-F5344CB8AC3E}">
        <p14:creationId xmlns:p14="http://schemas.microsoft.com/office/powerpoint/2010/main" val="2846975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66CCC-5A9C-3696-EF8E-72F6733C7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4344-9C2F-B4AD-4ADE-634FB4CB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37D97B-EB41-4486-41D5-C3F2BD4FD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558982"/>
              </p:ext>
            </p:extLst>
          </p:nvPr>
        </p:nvGraphicFramePr>
        <p:xfrm>
          <a:off x="2032008" y="1690688"/>
          <a:ext cx="81279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322298261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92474198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4357536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08224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406056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64276479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7992196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82263120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59137412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1499640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08244189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21654807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1508684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66967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16676261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842018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513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98C2EC3-1C0C-76D5-D8A6-46DE5B5812F4}"/>
              </a:ext>
            </a:extLst>
          </p:cNvPr>
          <p:cNvSpPr txBox="1"/>
          <p:nvPr/>
        </p:nvSpPr>
        <p:spPr>
          <a:xfrm>
            <a:off x="10315631" y="365125"/>
            <a:ext cx="1038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Pivot: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ECD64-99E5-A5B1-986D-0E688D7FFC30}"/>
              </a:ext>
            </a:extLst>
          </p:cNvPr>
          <p:cNvSpPr txBox="1"/>
          <p:nvPr/>
        </p:nvSpPr>
        <p:spPr>
          <a:xfrm>
            <a:off x="5409754" y="365125"/>
            <a:ext cx="1372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Left </a:t>
            </a:r>
            <a:r>
              <a:rPr lang="en-CA" sz="2400" b="1" dirty="0" err="1"/>
              <a:t>ptr</a:t>
            </a:r>
            <a:endParaRPr lang="en-CA" sz="2400" b="1" dirty="0"/>
          </a:p>
          <a:p>
            <a:r>
              <a:rPr lang="en-CA" sz="2400" b="1" dirty="0">
                <a:solidFill>
                  <a:srgbClr val="FF0000"/>
                </a:solidFill>
              </a:rPr>
              <a:t>Right </a:t>
            </a:r>
            <a:r>
              <a:rPr lang="en-CA" sz="2400" b="1" dirty="0" err="1">
                <a:solidFill>
                  <a:srgbClr val="FF0000"/>
                </a:solidFill>
              </a:rPr>
              <a:t>ptr</a:t>
            </a:r>
            <a:endParaRPr lang="en-CA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6556B7-62C5-4079-2543-644E0205D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292225"/>
              </p:ext>
            </p:extLst>
          </p:nvPr>
        </p:nvGraphicFramePr>
        <p:xfrm>
          <a:off x="2540007" y="2121751"/>
          <a:ext cx="7619985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92474198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4357536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08224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406056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64276479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7992196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82263120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59137412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1499640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08244189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21654807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1508684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66967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16676261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842018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5136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E4AB9C5-C02A-E09B-75B0-0C41F8E85784}"/>
              </a:ext>
            </a:extLst>
          </p:cNvPr>
          <p:cNvSpPr txBox="1"/>
          <p:nvPr/>
        </p:nvSpPr>
        <p:spPr>
          <a:xfrm>
            <a:off x="10159992" y="166664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 ops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329245-6795-7574-8658-1EC5AE222EC2}"/>
              </a:ext>
            </a:extLst>
          </p:cNvPr>
          <p:cNvSpPr txBox="1"/>
          <p:nvPr/>
        </p:nvSpPr>
        <p:spPr>
          <a:xfrm>
            <a:off x="10159992" y="209485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 - 1 ops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1CBECD7-2688-976A-DDC0-7776F34F9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664207"/>
              </p:ext>
            </p:extLst>
          </p:nvPr>
        </p:nvGraphicFramePr>
        <p:xfrm>
          <a:off x="1892991" y="2121751"/>
          <a:ext cx="50799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7992">
                  <a:extLst>
                    <a:ext uri="{9D8B030D-6E8A-4147-A177-3AD203B41FA5}">
                      <a16:colId xmlns:a16="http://schemas.microsoft.com/office/drawing/2014/main" val="200315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980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010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F2A5D-744B-DB1F-E453-240CBF56F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2E5E-4EA0-BEB4-48A5-73131328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AF01D5-5DB6-E8AA-51E0-AAE5C02E4432}"/>
              </a:ext>
            </a:extLst>
          </p:cNvPr>
          <p:cNvGraphicFramePr>
            <a:graphicFrameLocks noGrp="1"/>
          </p:cNvGraphicFramePr>
          <p:nvPr/>
        </p:nvGraphicFramePr>
        <p:xfrm>
          <a:off x="2032008" y="1690688"/>
          <a:ext cx="81279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322298261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92474198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4357536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08224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406056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64276479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7992196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82263120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59137412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1499640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08244189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21654807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1508684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66967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16676261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842018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513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5EA79E2-9E4F-C13A-0712-C640E441215B}"/>
              </a:ext>
            </a:extLst>
          </p:cNvPr>
          <p:cNvSpPr txBox="1"/>
          <p:nvPr/>
        </p:nvSpPr>
        <p:spPr>
          <a:xfrm>
            <a:off x="10315631" y="365125"/>
            <a:ext cx="1038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Pivot: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14ACC5-82A2-495C-8BF3-46B446AD3EF5}"/>
              </a:ext>
            </a:extLst>
          </p:cNvPr>
          <p:cNvSpPr txBox="1"/>
          <p:nvPr/>
        </p:nvSpPr>
        <p:spPr>
          <a:xfrm>
            <a:off x="5409754" y="365125"/>
            <a:ext cx="1372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Left </a:t>
            </a:r>
            <a:r>
              <a:rPr lang="en-CA" sz="2400" b="1" dirty="0" err="1"/>
              <a:t>ptr</a:t>
            </a:r>
            <a:endParaRPr lang="en-CA" sz="2400" b="1" dirty="0"/>
          </a:p>
          <a:p>
            <a:r>
              <a:rPr lang="en-CA" sz="2400" b="1" dirty="0">
                <a:solidFill>
                  <a:srgbClr val="FF0000"/>
                </a:solidFill>
              </a:rPr>
              <a:t>Right </a:t>
            </a:r>
            <a:r>
              <a:rPr lang="en-CA" sz="2400" b="1" dirty="0" err="1">
                <a:solidFill>
                  <a:srgbClr val="FF0000"/>
                </a:solidFill>
              </a:rPr>
              <a:t>ptr</a:t>
            </a:r>
            <a:endParaRPr lang="en-CA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701E35A-3C04-2FBB-9E73-9658AD46E963}"/>
              </a:ext>
            </a:extLst>
          </p:cNvPr>
          <p:cNvGraphicFramePr>
            <a:graphicFrameLocks noGrp="1"/>
          </p:cNvGraphicFramePr>
          <p:nvPr/>
        </p:nvGraphicFramePr>
        <p:xfrm>
          <a:off x="2540007" y="2121751"/>
          <a:ext cx="7619985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92474198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4357536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08224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406056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64276479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7992196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82263120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59137412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1499640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08244189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21654807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1508684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66967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16676261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842018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513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561ACF-85F1-2B39-43ED-724F41FE8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732164"/>
              </p:ext>
            </p:extLst>
          </p:nvPr>
        </p:nvGraphicFramePr>
        <p:xfrm>
          <a:off x="1892991" y="2121751"/>
          <a:ext cx="50799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7992">
                  <a:extLst>
                    <a:ext uri="{9D8B030D-6E8A-4147-A177-3AD203B41FA5}">
                      <a16:colId xmlns:a16="http://schemas.microsoft.com/office/drawing/2014/main" val="200315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98095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98E7E5-2ACF-3A1A-3BCB-85C3A79BA959}"/>
              </a:ext>
            </a:extLst>
          </p:cNvPr>
          <p:cNvSpPr txBox="1"/>
          <p:nvPr/>
        </p:nvSpPr>
        <p:spPr>
          <a:xfrm>
            <a:off x="10159992" y="166664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 ops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F1BB86-8792-3A58-598F-97A5E571AA69}"/>
              </a:ext>
            </a:extLst>
          </p:cNvPr>
          <p:cNvSpPr txBox="1"/>
          <p:nvPr/>
        </p:nvSpPr>
        <p:spPr>
          <a:xfrm>
            <a:off x="10159992" y="209485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 - 1 ops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1419413-3483-E700-8267-EC98B71CB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866763"/>
              </p:ext>
            </p:extLst>
          </p:nvPr>
        </p:nvGraphicFramePr>
        <p:xfrm>
          <a:off x="3048006" y="2551014"/>
          <a:ext cx="7111986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244357536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08224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406056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64276479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7992196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82263120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59137412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1499640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08244189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21654807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1508684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66967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16676261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842018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5136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124F3F-FA7B-1021-A68F-C49A2E926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45313"/>
              </p:ext>
            </p:extLst>
          </p:nvPr>
        </p:nvGraphicFramePr>
        <p:xfrm>
          <a:off x="1753960" y="2545934"/>
          <a:ext cx="50799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7992">
                  <a:extLst>
                    <a:ext uri="{9D8B030D-6E8A-4147-A177-3AD203B41FA5}">
                      <a16:colId xmlns:a16="http://schemas.microsoft.com/office/drawing/2014/main" val="200315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98095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1680EE0-C8F6-C1EA-728C-63BAD8D4D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760873"/>
              </p:ext>
            </p:extLst>
          </p:nvPr>
        </p:nvGraphicFramePr>
        <p:xfrm>
          <a:off x="2400983" y="2545934"/>
          <a:ext cx="50799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7992">
                  <a:extLst>
                    <a:ext uri="{9D8B030D-6E8A-4147-A177-3AD203B41FA5}">
                      <a16:colId xmlns:a16="http://schemas.microsoft.com/office/drawing/2014/main" val="200315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98095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CFE4017-3C4C-71D4-557D-08578E44A8C0}"/>
              </a:ext>
            </a:extLst>
          </p:cNvPr>
          <p:cNvSpPr txBox="1"/>
          <p:nvPr/>
        </p:nvSpPr>
        <p:spPr>
          <a:xfrm>
            <a:off x="10159992" y="2500664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 - 2 ops</a:t>
            </a:r>
          </a:p>
        </p:txBody>
      </p:sp>
    </p:spTree>
    <p:extLst>
      <p:ext uri="{BB962C8B-B14F-4D97-AF65-F5344CB8AC3E}">
        <p14:creationId xmlns:p14="http://schemas.microsoft.com/office/powerpoint/2010/main" val="3451381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746BB-95FF-69D3-1C7D-CDE581331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2AD4-5FB3-CA27-AF99-008E7EA6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FE71ED-18E9-D1B3-5D45-3C5FC8525E54}"/>
              </a:ext>
            </a:extLst>
          </p:cNvPr>
          <p:cNvGraphicFramePr>
            <a:graphicFrameLocks noGrp="1"/>
          </p:cNvGraphicFramePr>
          <p:nvPr/>
        </p:nvGraphicFramePr>
        <p:xfrm>
          <a:off x="2032008" y="1690688"/>
          <a:ext cx="81279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322298261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92474198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4357536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08224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406056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64276479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7992196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82263120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59137412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1499640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08244189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21654807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1508684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66967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16676261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842018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513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A0D6368-1051-B13F-4CA2-B9D248CA6F51}"/>
              </a:ext>
            </a:extLst>
          </p:cNvPr>
          <p:cNvSpPr txBox="1"/>
          <p:nvPr/>
        </p:nvSpPr>
        <p:spPr>
          <a:xfrm>
            <a:off x="10315631" y="365125"/>
            <a:ext cx="1038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Pivot: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2496D-55F5-74B9-6AE6-E429D136990F}"/>
              </a:ext>
            </a:extLst>
          </p:cNvPr>
          <p:cNvSpPr txBox="1"/>
          <p:nvPr/>
        </p:nvSpPr>
        <p:spPr>
          <a:xfrm>
            <a:off x="5409754" y="365125"/>
            <a:ext cx="1372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Left </a:t>
            </a:r>
            <a:r>
              <a:rPr lang="en-CA" sz="2400" b="1" dirty="0" err="1"/>
              <a:t>ptr</a:t>
            </a:r>
            <a:endParaRPr lang="en-CA" sz="2400" b="1" dirty="0"/>
          </a:p>
          <a:p>
            <a:r>
              <a:rPr lang="en-CA" sz="2400" b="1" dirty="0">
                <a:solidFill>
                  <a:srgbClr val="FF0000"/>
                </a:solidFill>
              </a:rPr>
              <a:t>Right </a:t>
            </a:r>
            <a:r>
              <a:rPr lang="en-CA" sz="2400" b="1" dirty="0" err="1">
                <a:solidFill>
                  <a:srgbClr val="FF0000"/>
                </a:solidFill>
              </a:rPr>
              <a:t>ptr</a:t>
            </a:r>
            <a:endParaRPr lang="en-CA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98AE8B-3B8C-A473-83D6-CA2CB2DA77B9}"/>
              </a:ext>
            </a:extLst>
          </p:cNvPr>
          <p:cNvGraphicFramePr>
            <a:graphicFrameLocks noGrp="1"/>
          </p:cNvGraphicFramePr>
          <p:nvPr/>
        </p:nvGraphicFramePr>
        <p:xfrm>
          <a:off x="2540007" y="2121751"/>
          <a:ext cx="7619985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92474198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4357536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08224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406056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64276479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7992196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82263120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59137412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1499640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08244189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21654807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1508684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66967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16676261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842018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513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2F4B5EA-3593-BE42-2296-019380A3CC70}"/>
              </a:ext>
            </a:extLst>
          </p:cNvPr>
          <p:cNvGraphicFramePr>
            <a:graphicFrameLocks noGrp="1"/>
          </p:cNvGraphicFramePr>
          <p:nvPr/>
        </p:nvGraphicFramePr>
        <p:xfrm>
          <a:off x="1892991" y="2121751"/>
          <a:ext cx="50799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7992">
                  <a:extLst>
                    <a:ext uri="{9D8B030D-6E8A-4147-A177-3AD203B41FA5}">
                      <a16:colId xmlns:a16="http://schemas.microsoft.com/office/drawing/2014/main" val="200315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98095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05A2861-457D-290E-92D8-20B501B1E4FD}"/>
              </a:ext>
            </a:extLst>
          </p:cNvPr>
          <p:cNvSpPr txBox="1"/>
          <p:nvPr/>
        </p:nvSpPr>
        <p:spPr>
          <a:xfrm>
            <a:off x="10159992" y="166664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 ops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80C42-29C7-51B9-C6B7-D5A5302DC56B}"/>
              </a:ext>
            </a:extLst>
          </p:cNvPr>
          <p:cNvSpPr txBox="1"/>
          <p:nvPr/>
        </p:nvSpPr>
        <p:spPr>
          <a:xfrm>
            <a:off x="10159992" y="209485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 - 1 ops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F58E452-84A0-B826-3FE2-47154D381895}"/>
              </a:ext>
            </a:extLst>
          </p:cNvPr>
          <p:cNvGraphicFramePr>
            <a:graphicFrameLocks noGrp="1"/>
          </p:cNvGraphicFramePr>
          <p:nvPr/>
        </p:nvGraphicFramePr>
        <p:xfrm>
          <a:off x="3048006" y="2551014"/>
          <a:ext cx="7111986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244357536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08224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406056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64276479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7992196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82263120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59137412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1499640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08244189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21654807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1508684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66967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16676261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842018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5136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0F97B7B-AA93-DCE1-4964-809FBB7FAE0B}"/>
              </a:ext>
            </a:extLst>
          </p:cNvPr>
          <p:cNvGraphicFramePr>
            <a:graphicFrameLocks noGrp="1"/>
          </p:cNvGraphicFramePr>
          <p:nvPr/>
        </p:nvGraphicFramePr>
        <p:xfrm>
          <a:off x="1753960" y="2545934"/>
          <a:ext cx="50799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7992">
                  <a:extLst>
                    <a:ext uri="{9D8B030D-6E8A-4147-A177-3AD203B41FA5}">
                      <a16:colId xmlns:a16="http://schemas.microsoft.com/office/drawing/2014/main" val="200315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98095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A8B3979-A7C5-1996-BA63-02CDFDC9EEC2}"/>
              </a:ext>
            </a:extLst>
          </p:cNvPr>
          <p:cNvGraphicFramePr>
            <a:graphicFrameLocks noGrp="1"/>
          </p:cNvGraphicFramePr>
          <p:nvPr/>
        </p:nvGraphicFramePr>
        <p:xfrm>
          <a:off x="2400983" y="2545934"/>
          <a:ext cx="50799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7992">
                  <a:extLst>
                    <a:ext uri="{9D8B030D-6E8A-4147-A177-3AD203B41FA5}">
                      <a16:colId xmlns:a16="http://schemas.microsoft.com/office/drawing/2014/main" val="200315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98095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131E441-81D7-72C2-1CF8-4583D1212EEB}"/>
              </a:ext>
            </a:extLst>
          </p:cNvPr>
          <p:cNvSpPr txBox="1"/>
          <p:nvPr/>
        </p:nvSpPr>
        <p:spPr>
          <a:xfrm>
            <a:off x="10159992" y="2500664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 - 2 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F37038-BC64-9F56-A990-20CB99BC1D96}"/>
              </a:ext>
            </a:extLst>
          </p:cNvPr>
          <p:cNvSpPr txBox="1"/>
          <p:nvPr/>
        </p:nvSpPr>
        <p:spPr>
          <a:xfrm>
            <a:off x="5526613" y="3016250"/>
            <a:ext cx="800219" cy="6734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CA" sz="4000" dirty="0"/>
              <a:t>...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F6D049-E37C-7C88-D582-C85A5BB94372}"/>
              </a:ext>
            </a:extLst>
          </p:cNvPr>
          <p:cNvSpPr txBox="1"/>
          <p:nvPr/>
        </p:nvSpPr>
        <p:spPr>
          <a:xfrm>
            <a:off x="8565787" y="3492023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...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81C73A8-0D58-E632-1ECB-12E9338CC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824566"/>
              </p:ext>
            </p:extLst>
          </p:nvPr>
        </p:nvGraphicFramePr>
        <p:xfrm>
          <a:off x="9144792" y="3629769"/>
          <a:ext cx="10152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7600">
                  <a:extLst>
                    <a:ext uri="{9D8B030D-6E8A-4147-A177-3AD203B41FA5}">
                      <a16:colId xmlns:a16="http://schemas.microsoft.com/office/drawing/2014/main" val="3439705167"/>
                    </a:ext>
                  </a:extLst>
                </a:gridCol>
                <a:gridCol w="507600">
                  <a:extLst>
                    <a:ext uri="{9D8B030D-6E8A-4147-A177-3AD203B41FA5}">
                      <a16:colId xmlns:a16="http://schemas.microsoft.com/office/drawing/2014/main" val="1517114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439912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CC7EC3-FFBC-7CD0-16D2-866CC7CBD02A}"/>
              </a:ext>
            </a:extLst>
          </p:cNvPr>
          <p:cNvCxnSpPr>
            <a:cxnSpLocks/>
          </p:cNvCxnSpPr>
          <p:nvPr/>
        </p:nvCxnSpPr>
        <p:spPr>
          <a:xfrm flipV="1">
            <a:off x="9801726" y="4000609"/>
            <a:ext cx="0" cy="689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676A2D-5811-17EB-0EAA-769330F5C09D}"/>
              </a:ext>
            </a:extLst>
          </p:cNvPr>
          <p:cNvCxnSpPr>
            <a:cxnSpLocks/>
          </p:cNvCxnSpPr>
          <p:nvPr/>
        </p:nvCxnSpPr>
        <p:spPr>
          <a:xfrm flipV="1">
            <a:off x="10026873" y="4000609"/>
            <a:ext cx="0" cy="689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4DBA1F-4FEA-A978-531A-3CBD9B086B0E}"/>
              </a:ext>
            </a:extLst>
          </p:cNvPr>
          <p:cNvSpPr txBox="1"/>
          <p:nvPr/>
        </p:nvSpPr>
        <p:spPr>
          <a:xfrm>
            <a:off x="10159992" y="359271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 ops</a:t>
            </a:r>
          </a:p>
        </p:txBody>
      </p:sp>
    </p:spTree>
    <p:extLst>
      <p:ext uri="{BB962C8B-B14F-4D97-AF65-F5344CB8AC3E}">
        <p14:creationId xmlns:p14="http://schemas.microsoft.com/office/powerpoint/2010/main" val="2091952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4A74-4BE2-A483-619E-C1F405DA8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3EB5-CCDE-3981-4235-F5D6784D2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The plot displays a quadratic function, inline with what we expect of O(n</a:t>
            </a:r>
            <a:r>
              <a:rPr lang="en-CA" baseline="30000" dirty="0"/>
              <a:t>2</a:t>
            </a:r>
            <a:r>
              <a:rPr lang="en-CA" dirty="0"/>
              <a:t>).</a:t>
            </a:r>
          </a:p>
        </p:txBody>
      </p:sp>
      <p:pic>
        <p:nvPicPr>
          <p:cNvPr id="5" name="Picture 4" descr="A graph with a red line and blue dots&#10;&#10;AI-generated content may be incorrect.">
            <a:extLst>
              <a:ext uri="{FF2B5EF4-FFF2-40B4-BE49-F238E27FC236}">
                <a16:creationId xmlns:a16="http://schemas.microsoft.com/office/drawing/2014/main" id="{DAB39836-3877-EF74-B044-24AE021D6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0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BBD9-91BC-154B-BAD2-D046F88D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F9A4D8-02FE-1F98-6A64-38CBB2BAC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497903"/>
              </p:ext>
            </p:extLst>
          </p:nvPr>
        </p:nvGraphicFramePr>
        <p:xfrm>
          <a:off x="2032008" y="1690688"/>
          <a:ext cx="81279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322298261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92474198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4357536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08224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406056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64276479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7992196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82263120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59137412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1499640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08244189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21654807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1508684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66967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16676261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842018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5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43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3E300-0576-3711-CE32-020183C98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015B-D45D-3A68-CE39-6DE3895B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860EE8-9F36-DF9E-9C33-F17C8932DE84}"/>
              </a:ext>
            </a:extLst>
          </p:cNvPr>
          <p:cNvGraphicFramePr>
            <a:graphicFrameLocks noGrp="1"/>
          </p:cNvGraphicFramePr>
          <p:nvPr/>
        </p:nvGraphicFramePr>
        <p:xfrm>
          <a:off x="2032008" y="1690688"/>
          <a:ext cx="81279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322298261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92474198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4357536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08224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406056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64276479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7992196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82263120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59137412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1499640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08244189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21654807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1508684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66967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16676261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842018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513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A7CCECD-6148-B684-1E2F-D63315C245FC}"/>
              </a:ext>
            </a:extLst>
          </p:cNvPr>
          <p:cNvSpPr txBox="1"/>
          <p:nvPr/>
        </p:nvSpPr>
        <p:spPr>
          <a:xfrm>
            <a:off x="10315631" y="365125"/>
            <a:ext cx="1038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Pivot: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8D967-71BF-DACE-C8CD-5CB799447317}"/>
              </a:ext>
            </a:extLst>
          </p:cNvPr>
          <p:cNvSpPr txBox="1"/>
          <p:nvPr/>
        </p:nvSpPr>
        <p:spPr>
          <a:xfrm>
            <a:off x="5409754" y="365125"/>
            <a:ext cx="1372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Left </a:t>
            </a:r>
            <a:r>
              <a:rPr lang="en-CA" sz="2400" b="1" dirty="0" err="1"/>
              <a:t>ptr</a:t>
            </a:r>
            <a:endParaRPr lang="en-CA" sz="2400" b="1" dirty="0"/>
          </a:p>
          <a:p>
            <a:r>
              <a:rPr lang="en-CA" sz="2400" b="1" dirty="0">
                <a:solidFill>
                  <a:srgbClr val="FF0000"/>
                </a:solidFill>
              </a:rPr>
              <a:t>Right </a:t>
            </a:r>
            <a:r>
              <a:rPr lang="en-CA" sz="2400" b="1" dirty="0" err="1">
                <a:solidFill>
                  <a:srgbClr val="FF0000"/>
                </a:solidFill>
              </a:rPr>
              <a:t>ptr</a:t>
            </a:r>
            <a:endParaRPr lang="en-CA" sz="2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BB51A2-84AF-75A9-0786-E28BBF43AB58}"/>
              </a:ext>
            </a:extLst>
          </p:cNvPr>
          <p:cNvCxnSpPr>
            <a:cxnSpLocks/>
          </p:cNvCxnSpPr>
          <p:nvPr/>
        </p:nvCxnSpPr>
        <p:spPr>
          <a:xfrm flipV="1">
            <a:off x="2759242" y="2056448"/>
            <a:ext cx="0" cy="689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0AE451-B28D-6B4B-CD6E-D955E9288F5E}"/>
              </a:ext>
            </a:extLst>
          </p:cNvPr>
          <p:cNvCxnSpPr>
            <a:cxnSpLocks/>
          </p:cNvCxnSpPr>
          <p:nvPr/>
        </p:nvCxnSpPr>
        <p:spPr>
          <a:xfrm flipV="1">
            <a:off x="9857874" y="2056448"/>
            <a:ext cx="0" cy="689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50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9A2D0-9E16-A0A6-F8C4-BAC14A39B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9586-C8F5-C0A4-5E9B-B1DC30C2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097EA7-005B-8F07-CEDF-D737B8E3AA9B}"/>
              </a:ext>
            </a:extLst>
          </p:cNvPr>
          <p:cNvGraphicFramePr>
            <a:graphicFrameLocks noGrp="1"/>
          </p:cNvGraphicFramePr>
          <p:nvPr/>
        </p:nvGraphicFramePr>
        <p:xfrm>
          <a:off x="2032008" y="1690688"/>
          <a:ext cx="81279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322298261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92474198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4357536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08224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406056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64276479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7992196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82263120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59137412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1499640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08244189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21654807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1508684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66967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16676261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842018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513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C64F159-5CC6-7244-2B4A-75ACED7F876F}"/>
              </a:ext>
            </a:extLst>
          </p:cNvPr>
          <p:cNvSpPr txBox="1"/>
          <p:nvPr/>
        </p:nvSpPr>
        <p:spPr>
          <a:xfrm>
            <a:off x="10315631" y="365125"/>
            <a:ext cx="1038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Pivot: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ACFDF4-CB4B-4B6B-A212-26186553FDE9}"/>
              </a:ext>
            </a:extLst>
          </p:cNvPr>
          <p:cNvSpPr txBox="1"/>
          <p:nvPr/>
        </p:nvSpPr>
        <p:spPr>
          <a:xfrm>
            <a:off x="5409754" y="365125"/>
            <a:ext cx="1372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Left </a:t>
            </a:r>
            <a:r>
              <a:rPr lang="en-CA" sz="2400" b="1" dirty="0" err="1"/>
              <a:t>ptr</a:t>
            </a:r>
            <a:endParaRPr lang="en-CA" sz="2400" b="1" dirty="0"/>
          </a:p>
          <a:p>
            <a:r>
              <a:rPr lang="en-CA" sz="2400" b="1" dirty="0">
                <a:solidFill>
                  <a:srgbClr val="FF0000"/>
                </a:solidFill>
              </a:rPr>
              <a:t>Right </a:t>
            </a:r>
            <a:r>
              <a:rPr lang="en-CA" sz="2400" b="1" dirty="0" err="1">
                <a:solidFill>
                  <a:srgbClr val="FF0000"/>
                </a:solidFill>
              </a:rPr>
              <a:t>ptr</a:t>
            </a:r>
            <a:endParaRPr lang="en-CA" sz="2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5BEE5A-9F9A-8F70-B3B4-1FEF4EF02600}"/>
              </a:ext>
            </a:extLst>
          </p:cNvPr>
          <p:cNvCxnSpPr>
            <a:cxnSpLocks/>
          </p:cNvCxnSpPr>
          <p:nvPr/>
        </p:nvCxnSpPr>
        <p:spPr>
          <a:xfrm flipV="1">
            <a:off x="2759242" y="2056448"/>
            <a:ext cx="0" cy="689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EA01FA-5ACF-B829-C4FE-C354A80AA028}"/>
              </a:ext>
            </a:extLst>
          </p:cNvPr>
          <p:cNvCxnSpPr>
            <a:cxnSpLocks/>
          </p:cNvCxnSpPr>
          <p:nvPr/>
        </p:nvCxnSpPr>
        <p:spPr>
          <a:xfrm flipV="1">
            <a:off x="9360569" y="2056448"/>
            <a:ext cx="0" cy="689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82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C2433-75CD-4929-BF21-B8C3E1FB3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9CE0-2396-A10A-D97A-F637A665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7F56A8-827A-BF6B-EF66-D8F9A6FA8F30}"/>
              </a:ext>
            </a:extLst>
          </p:cNvPr>
          <p:cNvGraphicFramePr>
            <a:graphicFrameLocks noGrp="1"/>
          </p:cNvGraphicFramePr>
          <p:nvPr/>
        </p:nvGraphicFramePr>
        <p:xfrm>
          <a:off x="2032008" y="1690688"/>
          <a:ext cx="81279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322298261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92474198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4357536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08224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406056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64276479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7992196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82263120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59137412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1499640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08244189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21654807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1508684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66967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16676261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842018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513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BB6373E-4010-07E0-6FA9-467F67B2D61D}"/>
              </a:ext>
            </a:extLst>
          </p:cNvPr>
          <p:cNvSpPr txBox="1"/>
          <p:nvPr/>
        </p:nvSpPr>
        <p:spPr>
          <a:xfrm>
            <a:off x="10315631" y="365125"/>
            <a:ext cx="1038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Pivot: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D1CE9-1FA9-5A7C-CD8D-8DBCFBB36FAB}"/>
              </a:ext>
            </a:extLst>
          </p:cNvPr>
          <p:cNvSpPr txBox="1"/>
          <p:nvPr/>
        </p:nvSpPr>
        <p:spPr>
          <a:xfrm>
            <a:off x="5409754" y="365125"/>
            <a:ext cx="1372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Left </a:t>
            </a:r>
            <a:r>
              <a:rPr lang="en-CA" sz="2400" b="1" dirty="0" err="1"/>
              <a:t>ptr</a:t>
            </a:r>
            <a:endParaRPr lang="en-CA" sz="2400" b="1" dirty="0"/>
          </a:p>
          <a:p>
            <a:r>
              <a:rPr lang="en-CA" sz="2400" b="1" dirty="0">
                <a:solidFill>
                  <a:srgbClr val="FF0000"/>
                </a:solidFill>
              </a:rPr>
              <a:t>Right </a:t>
            </a:r>
            <a:r>
              <a:rPr lang="en-CA" sz="2400" b="1" dirty="0" err="1">
                <a:solidFill>
                  <a:srgbClr val="FF0000"/>
                </a:solidFill>
              </a:rPr>
              <a:t>ptr</a:t>
            </a:r>
            <a:endParaRPr lang="en-CA" sz="2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93F9C6-A353-6998-B33E-F429BCD671E4}"/>
              </a:ext>
            </a:extLst>
          </p:cNvPr>
          <p:cNvCxnSpPr>
            <a:cxnSpLocks/>
          </p:cNvCxnSpPr>
          <p:nvPr/>
        </p:nvCxnSpPr>
        <p:spPr>
          <a:xfrm flipV="1">
            <a:off x="2759242" y="2056448"/>
            <a:ext cx="0" cy="689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C3E37E-7315-424A-04E6-FB7028571861}"/>
              </a:ext>
            </a:extLst>
          </p:cNvPr>
          <p:cNvCxnSpPr>
            <a:cxnSpLocks/>
          </p:cNvCxnSpPr>
          <p:nvPr/>
        </p:nvCxnSpPr>
        <p:spPr>
          <a:xfrm flipV="1">
            <a:off x="8895348" y="2056448"/>
            <a:ext cx="0" cy="689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28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31BC7-695A-B0A2-BD8D-7B871D845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C9E0-6F47-C129-535E-F1A4A8637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49B655-889F-C834-1D37-56A826840582}"/>
              </a:ext>
            </a:extLst>
          </p:cNvPr>
          <p:cNvGraphicFramePr>
            <a:graphicFrameLocks noGrp="1"/>
          </p:cNvGraphicFramePr>
          <p:nvPr/>
        </p:nvGraphicFramePr>
        <p:xfrm>
          <a:off x="2032008" y="1690688"/>
          <a:ext cx="81279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322298261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92474198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4357536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08224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406056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64276479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7992196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82263120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59137412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1499640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08244189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21654807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1508684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66967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16676261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842018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513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952289-1DED-02BF-9616-DA173AE37488}"/>
              </a:ext>
            </a:extLst>
          </p:cNvPr>
          <p:cNvSpPr txBox="1"/>
          <p:nvPr/>
        </p:nvSpPr>
        <p:spPr>
          <a:xfrm>
            <a:off x="10315631" y="365125"/>
            <a:ext cx="1038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Pivot: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6F26F-BE9E-1741-AE48-2B7F09520603}"/>
              </a:ext>
            </a:extLst>
          </p:cNvPr>
          <p:cNvSpPr txBox="1"/>
          <p:nvPr/>
        </p:nvSpPr>
        <p:spPr>
          <a:xfrm>
            <a:off x="5409754" y="365125"/>
            <a:ext cx="1372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Left </a:t>
            </a:r>
            <a:r>
              <a:rPr lang="en-CA" sz="2400" b="1" dirty="0" err="1"/>
              <a:t>ptr</a:t>
            </a:r>
            <a:endParaRPr lang="en-CA" sz="2400" b="1" dirty="0"/>
          </a:p>
          <a:p>
            <a:r>
              <a:rPr lang="en-CA" sz="2400" b="1" dirty="0">
                <a:solidFill>
                  <a:srgbClr val="FF0000"/>
                </a:solidFill>
              </a:rPr>
              <a:t>Right </a:t>
            </a:r>
            <a:r>
              <a:rPr lang="en-CA" sz="2400" b="1" dirty="0" err="1">
                <a:solidFill>
                  <a:srgbClr val="FF0000"/>
                </a:solidFill>
              </a:rPr>
              <a:t>ptr</a:t>
            </a:r>
            <a:endParaRPr lang="en-CA" sz="2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9A7DAC-246D-85B3-FB87-CFE3D2B79F67}"/>
              </a:ext>
            </a:extLst>
          </p:cNvPr>
          <p:cNvCxnSpPr>
            <a:cxnSpLocks/>
          </p:cNvCxnSpPr>
          <p:nvPr/>
        </p:nvCxnSpPr>
        <p:spPr>
          <a:xfrm flipV="1">
            <a:off x="2759242" y="2056448"/>
            <a:ext cx="0" cy="689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9F8B79-35AD-01AB-3A24-53D00B304711}"/>
              </a:ext>
            </a:extLst>
          </p:cNvPr>
          <p:cNvCxnSpPr>
            <a:cxnSpLocks/>
          </p:cNvCxnSpPr>
          <p:nvPr/>
        </p:nvCxnSpPr>
        <p:spPr>
          <a:xfrm flipV="1">
            <a:off x="8382001" y="2056448"/>
            <a:ext cx="0" cy="689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03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F4707-807A-078E-78B6-8ACF242A5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D161-978E-B97E-0A33-A121E59AC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10F83E-7EA3-8310-7FF6-C287C6B86CF9}"/>
              </a:ext>
            </a:extLst>
          </p:cNvPr>
          <p:cNvGraphicFramePr>
            <a:graphicFrameLocks noGrp="1"/>
          </p:cNvGraphicFramePr>
          <p:nvPr/>
        </p:nvGraphicFramePr>
        <p:xfrm>
          <a:off x="2032008" y="1690688"/>
          <a:ext cx="81279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322298261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92474198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4357536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08224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406056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64276479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7992196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82263120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59137412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1499640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08244189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21654807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1508684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66967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16676261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842018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513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0BA40F7-5DC0-502C-696F-F33CE3E0F07F}"/>
              </a:ext>
            </a:extLst>
          </p:cNvPr>
          <p:cNvSpPr txBox="1"/>
          <p:nvPr/>
        </p:nvSpPr>
        <p:spPr>
          <a:xfrm>
            <a:off x="10315631" y="365125"/>
            <a:ext cx="1038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Pivot: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D9D24-A4B8-1184-C8FE-3B1CC02F64E3}"/>
              </a:ext>
            </a:extLst>
          </p:cNvPr>
          <p:cNvSpPr txBox="1"/>
          <p:nvPr/>
        </p:nvSpPr>
        <p:spPr>
          <a:xfrm>
            <a:off x="5409754" y="365125"/>
            <a:ext cx="1372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Left </a:t>
            </a:r>
            <a:r>
              <a:rPr lang="en-CA" sz="2400" b="1" dirty="0" err="1"/>
              <a:t>ptr</a:t>
            </a:r>
            <a:endParaRPr lang="en-CA" sz="2400" b="1" dirty="0"/>
          </a:p>
          <a:p>
            <a:r>
              <a:rPr lang="en-CA" sz="2400" b="1" dirty="0">
                <a:solidFill>
                  <a:srgbClr val="FF0000"/>
                </a:solidFill>
              </a:rPr>
              <a:t>Right </a:t>
            </a:r>
            <a:r>
              <a:rPr lang="en-CA" sz="2400" b="1" dirty="0" err="1">
                <a:solidFill>
                  <a:srgbClr val="FF0000"/>
                </a:solidFill>
              </a:rPr>
              <a:t>ptr</a:t>
            </a:r>
            <a:endParaRPr lang="en-CA" sz="2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00BB81-1C50-E00C-7014-57257DB0A17E}"/>
              </a:ext>
            </a:extLst>
          </p:cNvPr>
          <p:cNvCxnSpPr>
            <a:cxnSpLocks/>
          </p:cNvCxnSpPr>
          <p:nvPr/>
        </p:nvCxnSpPr>
        <p:spPr>
          <a:xfrm flipV="1">
            <a:off x="2759242" y="2056448"/>
            <a:ext cx="0" cy="689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9E0198-C051-9A1E-5A41-7E13B8418D65}"/>
              </a:ext>
            </a:extLst>
          </p:cNvPr>
          <p:cNvCxnSpPr>
            <a:cxnSpLocks/>
          </p:cNvCxnSpPr>
          <p:nvPr/>
        </p:nvCxnSpPr>
        <p:spPr>
          <a:xfrm flipV="1">
            <a:off x="7868654" y="2056448"/>
            <a:ext cx="0" cy="689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56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65C27-1523-CA54-2F04-5AD635590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CC7B-9662-C689-5CE6-49A6D67F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58735F-8772-7947-1F63-07A2E7D793F3}"/>
              </a:ext>
            </a:extLst>
          </p:cNvPr>
          <p:cNvGraphicFramePr>
            <a:graphicFrameLocks noGrp="1"/>
          </p:cNvGraphicFramePr>
          <p:nvPr/>
        </p:nvGraphicFramePr>
        <p:xfrm>
          <a:off x="2032008" y="1690688"/>
          <a:ext cx="812798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322298261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92474198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4357536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08224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406056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64276479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7992196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82263120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59137412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1499640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08244189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21654807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41508684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99266967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16676261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842018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513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C29AC97-AD25-635C-25EF-BD7D961514C6}"/>
              </a:ext>
            </a:extLst>
          </p:cNvPr>
          <p:cNvSpPr txBox="1"/>
          <p:nvPr/>
        </p:nvSpPr>
        <p:spPr>
          <a:xfrm>
            <a:off x="10315631" y="365125"/>
            <a:ext cx="1038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Pivot: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7B64C-8A6E-B3B6-62E5-3A42CB75A437}"/>
              </a:ext>
            </a:extLst>
          </p:cNvPr>
          <p:cNvSpPr txBox="1"/>
          <p:nvPr/>
        </p:nvSpPr>
        <p:spPr>
          <a:xfrm>
            <a:off x="5409754" y="365125"/>
            <a:ext cx="1372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Left </a:t>
            </a:r>
            <a:r>
              <a:rPr lang="en-CA" sz="2400" b="1" dirty="0" err="1"/>
              <a:t>ptr</a:t>
            </a:r>
            <a:endParaRPr lang="en-CA" sz="2400" b="1" dirty="0"/>
          </a:p>
          <a:p>
            <a:r>
              <a:rPr lang="en-CA" sz="2400" b="1" dirty="0">
                <a:solidFill>
                  <a:srgbClr val="FF0000"/>
                </a:solidFill>
              </a:rPr>
              <a:t>Right </a:t>
            </a:r>
            <a:r>
              <a:rPr lang="en-CA" sz="2400" b="1" dirty="0" err="1">
                <a:solidFill>
                  <a:srgbClr val="FF0000"/>
                </a:solidFill>
              </a:rPr>
              <a:t>ptr</a:t>
            </a:r>
            <a:endParaRPr lang="en-CA" sz="2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7A0014-9087-B60B-5D1A-B4E107587751}"/>
              </a:ext>
            </a:extLst>
          </p:cNvPr>
          <p:cNvCxnSpPr>
            <a:cxnSpLocks/>
          </p:cNvCxnSpPr>
          <p:nvPr/>
        </p:nvCxnSpPr>
        <p:spPr>
          <a:xfrm flipV="1">
            <a:off x="2759242" y="2056448"/>
            <a:ext cx="0" cy="689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37D8A0-C98E-FE28-553C-E372746F8516}"/>
              </a:ext>
            </a:extLst>
          </p:cNvPr>
          <p:cNvCxnSpPr>
            <a:cxnSpLocks/>
          </p:cNvCxnSpPr>
          <p:nvPr/>
        </p:nvCxnSpPr>
        <p:spPr>
          <a:xfrm flipV="1">
            <a:off x="7403433" y="2056448"/>
            <a:ext cx="0" cy="689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864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795</Words>
  <Application>Microsoft Office PowerPoint</Application>
  <PresentationFormat>Widescreen</PresentationFormat>
  <Paragraphs>503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Malgun Gothic</vt:lpstr>
      <vt:lpstr>Aptos</vt:lpstr>
      <vt:lpstr>Aptos Display</vt:lpstr>
      <vt:lpstr>Arial</vt:lpstr>
      <vt:lpstr>Office Theme</vt:lpstr>
      <vt:lpstr>Question 1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Stephen Ravelo</dc:creator>
  <cp:lastModifiedBy>Stephen Ravelo</cp:lastModifiedBy>
  <cp:revision>3</cp:revision>
  <dcterms:created xsi:type="dcterms:W3CDTF">2025-02-22T02:16:56Z</dcterms:created>
  <dcterms:modified xsi:type="dcterms:W3CDTF">2025-02-22T04:43:36Z</dcterms:modified>
</cp:coreProperties>
</file>