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046332b0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046332b0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ea1b2d7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ea1b2d7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ea1b2d73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ea1b2d73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ea1b2d73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ea1b2d73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046332b0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046332b0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046332b0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046332b0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046332b0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046332b0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046332b0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046332b0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046332b0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046332b0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046332b0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046332b0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046332b0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046332b0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ea1b2d7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ea1b2d7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stephen-tan/california-wildfires" TargetMode="External"/><Relationship Id="rId4" Type="http://schemas.openxmlformats.org/officeDocument/2006/relationships/hyperlink" Target="https://colab.research.google.com/drive/1UkuwF5dD0RgunXAFsXRZMRrsWppAmc2U?usp=sharing" TargetMode="External"/><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kaggle.com/ananthu017/california-wildfire-incidents-20132020" TargetMode="External"/><Relationship Id="rId4" Type="http://schemas.openxmlformats.org/officeDocument/2006/relationships/hyperlink" Target="https://data.cnra.ca.gov/organization/cal-fire/portal/data?res_format=GeoJSON" TargetMode="External"/><Relationship Id="rId5" Type="http://schemas.openxmlformats.org/officeDocument/2006/relationships/hyperlink" Target="https://gis.data.cnra.ca.gov/datasets/a71a85136b0b414ea734fdfbe3d7674a_0" TargetMode="External"/><Relationship Id="rId6" Type="http://schemas.openxmlformats.org/officeDocument/2006/relationships/hyperlink" Target="https://www.ncdc.noaa.gov/climate-information/statistical-weather-and-climate-inform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1" Type="http://schemas.openxmlformats.org/officeDocument/2006/relationships/hyperlink" Target="https://www.sfchronicle.com/projects/california-fire-map/" TargetMode="External"/><Relationship Id="rId10" Type="http://schemas.openxmlformats.org/officeDocument/2006/relationships/hyperlink" Target="https://www.ncdc.noaa.gov/climate-information/statistical-weather-and-climate-information" TargetMode="External"/><Relationship Id="rId13" Type="http://schemas.openxmlformats.org/officeDocument/2006/relationships/hyperlink" Target="https://prism.oregonstate.edu/recent/" TargetMode="External"/><Relationship Id="rId12" Type="http://schemas.openxmlformats.org/officeDocument/2006/relationships/hyperlink" Target="https://data.cnra.ca.gov/organization/cal-fire/portal/data?res_format=GeoJSON"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aggle.com/ananthu017/california-wildfire-incidents-20132020" TargetMode="External"/><Relationship Id="rId4" Type="http://schemas.openxmlformats.org/officeDocument/2006/relationships/hyperlink" Target="https://www.kaggle.com/ananthu017/california-wildfire-incidents-20132020" TargetMode="External"/><Relationship Id="rId9" Type="http://schemas.openxmlformats.org/officeDocument/2006/relationships/hyperlink" Target="https://ncar.ucar.edu/what-we-offer/data-services" TargetMode="External"/><Relationship Id="rId5" Type="http://schemas.openxmlformats.org/officeDocument/2006/relationships/hyperlink" Target="https://www.kaggle.com/jaeyoonpark/heatmap-animation-us-drought-map" TargetMode="External"/><Relationship Id="rId6" Type="http://schemas.openxmlformats.org/officeDocument/2006/relationships/hyperlink" Target="https://idahofirewise.org/fire-ecology-and-management/wildfire-ignition-behavior-and-effects/" TargetMode="External"/><Relationship Id="rId7" Type="http://schemas.openxmlformats.org/officeDocument/2006/relationships/hyperlink" Target="https://www.ncdc.noaa.gov/cdo-web/datasets" TargetMode="External"/><Relationship Id="rId8" Type="http://schemas.openxmlformats.org/officeDocument/2006/relationships/hyperlink" Target="https://www.ncdc.noaa.gov/data-access/satellite-data/satellite-data-access-sorted-satellite-instrumen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97425" y="90925"/>
            <a:ext cx="8520600" cy="1091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California Wildfires</a:t>
            </a:r>
            <a:endParaRPr/>
          </a:p>
        </p:txBody>
      </p:sp>
      <p:sp>
        <p:nvSpPr>
          <p:cNvPr id="55" name="Google Shape;55;p13"/>
          <p:cNvSpPr txBox="1"/>
          <p:nvPr/>
        </p:nvSpPr>
        <p:spPr>
          <a:xfrm>
            <a:off x="2184950" y="4059275"/>
            <a:ext cx="5029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a:t>Jinfang Li, Wendy Mudzinski, Stephen Tan, Rachel Tsuchiyama, Cassie Xu</a:t>
            </a:r>
            <a:endParaRPr/>
          </a:p>
          <a:p>
            <a:pPr indent="0" lvl="0" marL="0" rtl="0" algn="l">
              <a:spcBef>
                <a:spcPts val="0"/>
              </a:spcBef>
              <a:spcAft>
                <a:spcPts val="0"/>
              </a:spcAft>
              <a:buNone/>
            </a:pPr>
            <a:r>
              <a:rPr lang="zh-CN" sz="1000" u="sng">
                <a:solidFill>
                  <a:schemeClr val="hlink"/>
                </a:solidFill>
                <a:hlinkClick r:id="rId3"/>
              </a:rPr>
              <a:t>https://github.com/stephen-tan/california-wildfires</a:t>
            </a:r>
            <a:r>
              <a:rPr lang="zh-CN" sz="1000"/>
              <a:t> GitHub</a:t>
            </a:r>
            <a:endParaRPr sz="1000"/>
          </a:p>
          <a:p>
            <a:pPr indent="0" lvl="0" marL="0" rtl="0" algn="l">
              <a:spcBef>
                <a:spcPts val="0"/>
              </a:spcBef>
              <a:spcAft>
                <a:spcPts val="0"/>
              </a:spcAft>
              <a:buNone/>
            </a:pPr>
            <a:r>
              <a:rPr lang="zh-CN" sz="1000" u="sng">
                <a:solidFill>
                  <a:schemeClr val="hlink"/>
                </a:solidFill>
                <a:hlinkClick r:id="rId4"/>
              </a:rPr>
              <a:t>Data.ipynb - Colaboratory (google.com)</a:t>
            </a:r>
            <a:r>
              <a:rPr lang="zh-CN" sz="1000"/>
              <a:t> Colab</a:t>
            </a:r>
            <a:endParaRPr sz="1000"/>
          </a:p>
        </p:txBody>
      </p:sp>
      <p:pic>
        <p:nvPicPr>
          <p:cNvPr id="56" name="Google Shape;56;p13"/>
          <p:cNvPicPr preferRelativeResize="0"/>
          <p:nvPr/>
        </p:nvPicPr>
        <p:blipFill>
          <a:blip r:embed="rId5">
            <a:alphaModFix/>
          </a:blip>
          <a:stretch>
            <a:fillRect/>
          </a:stretch>
        </p:blipFill>
        <p:spPr>
          <a:xfrm>
            <a:off x="2184950" y="1116449"/>
            <a:ext cx="5029375" cy="2827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idx="1" type="subTitle"/>
          </p:nvPr>
        </p:nvSpPr>
        <p:spPr>
          <a:xfrm>
            <a:off x="246450" y="385775"/>
            <a:ext cx="8585700" cy="3240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zh-CN"/>
              <a:t>Answers Post-Analysis</a:t>
            </a:r>
            <a:endParaRPr/>
          </a:p>
          <a:p>
            <a:pPr indent="0" lvl="0" marL="0" rtl="0" algn="l">
              <a:spcBef>
                <a:spcPts val="0"/>
              </a:spcBef>
              <a:spcAft>
                <a:spcPts val="0"/>
              </a:spcAft>
              <a:buNone/>
            </a:pPr>
            <a:r>
              <a:t/>
            </a:r>
            <a:endParaRPr/>
          </a:p>
          <a:p>
            <a:pPr indent="-300990" lvl="0" marL="457200" rtl="0" algn="l">
              <a:lnSpc>
                <a:spcPct val="115000"/>
              </a:lnSpc>
              <a:spcBef>
                <a:spcPts val="0"/>
              </a:spcBef>
              <a:spcAft>
                <a:spcPts val="0"/>
              </a:spcAft>
              <a:buClr>
                <a:srgbClr val="24292F"/>
              </a:buClr>
              <a:buSzPct val="100000"/>
              <a:buChar char="●"/>
            </a:pPr>
            <a:r>
              <a:rPr lang="zh-CN" sz="2400">
                <a:solidFill>
                  <a:srgbClr val="24292F"/>
                </a:solidFill>
                <a:highlight>
                  <a:srgbClr val="FFFFFF"/>
                </a:highlight>
              </a:rPr>
              <a:t>When and where could the next California wildfire be?</a:t>
            </a:r>
            <a:endParaRPr sz="2400">
              <a:solidFill>
                <a:srgbClr val="24292F"/>
              </a:solidFill>
              <a:highlight>
                <a:srgbClr val="FFFFFF"/>
              </a:highlight>
            </a:endParaRPr>
          </a:p>
          <a:p>
            <a:pPr indent="0" lvl="0" marL="457200" rtl="0" algn="l">
              <a:lnSpc>
                <a:spcPct val="115000"/>
              </a:lnSpc>
              <a:spcBef>
                <a:spcPts val="1200"/>
              </a:spcBef>
              <a:spcAft>
                <a:spcPts val="0"/>
              </a:spcAft>
              <a:buNone/>
            </a:pPr>
            <a:r>
              <a:t/>
            </a:r>
            <a:endParaRPr sz="2400">
              <a:solidFill>
                <a:srgbClr val="24292F"/>
              </a:solidFill>
              <a:highlight>
                <a:srgbClr val="FFFFFF"/>
              </a:highlight>
            </a:endParaRPr>
          </a:p>
          <a:p>
            <a:pPr indent="-300990" lvl="0" marL="457200" rtl="0" algn="l">
              <a:lnSpc>
                <a:spcPct val="115000"/>
              </a:lnSpc>
              <a:spcBef>
                <a:spcPts val="1200"/>
              </a:spcBef>
              <a:spcAft>
                <a:spcPts val="0"/>
              </a:spcAft>
              <a:buClr>
                <a:srgbClr val="24292F"/>
              </a:buClr>
              <a:buSzPct val="100000"/>
              <a:buChar char="●"/>
            </a:pPr>
            <a:r>
              <a:rPr lang="zh-CN" sz="2400">
                <a:solidFill>
                  <a:srgbClr val="24292F"/>
                </a:solidFill>
                <a:highlight>
                  <a:srgbClr val="FFFFFF"/>
                </a:highlight>
              </a:rPr>
              <a:t>How does temperature play a role in fire season?</a:t>
            </a:r>
            <a:endParaRPr sz="2400">
              <a:solidFill>
                <a:srgbClr val="24292F"/>
              </a:solidFill>
              <a:highlight>
                <a:srgbClr val="FFFFFF"/>
              </a:highlight>
            </a:endParaRPr>
          </a:p>
          <a:p>
            <a:pPr indent="0" lvl="0" marL="457200" rtl="0" algn="l">
              <a:lnSpc>
                <a:spcPct val="115000"/>
              </a:lnSpc>
              <a:spcBef>
                <a:spcPts val="1200"/>
              </a:spcBef>
              <a:spcAft>
                <a:spcPts val="0"/>
              </a:spcAft>
              <a:buNone/>
            </a:pPr>
            <a:r>
              <a:t/>
            </a:r>
            <a:endParaRPr sz="2400">
              <a:solidFill>
                <a:srgbClr val="24292F"/>
              </a:solidFill>
              <a:highlight>
                <a:srgbClr val="FFFFFF"/>
              </a:highlight>
            </a:endParaRPr>
          </a:p>
          <a:p>
            <a:pPr indent="-300990" lvl="0" marL="457200" rtl="0" algn="l">
              <a:lnSpc>
                <a:spcPct val="115000"/>
              </a:lnSpc>
              <a:spcBef>
                <a:spcPts val="1200"/>
              </a:spcBef>
              <a:spcAft>
                <a:spcPts val="0"/>
              </a:spcAft>
              <a:buClr>
                <a:srgbClr val="24292F"/>
              </a:buClr>
              <a:buSzPct val="100000"/>
              <a:buChar char="●"/>
            </a:pPr>
            <a:r>
              <a:rPr lang="zh-CN" sz="2400">
                <a:solidFill>
                  <a:srgbClr val="24292F"/>
                </a:solidFill>
                <a:highlight>
                  <a:srgbClr val="FFFFFF"/>
                </a:highlight>
              </a:rPr>
              <a:t>Are there specific counties that are more prone to wildfires?</a:t>
            </a:r>
            <a:endParaRPr sz="2400">
              <a:solidFill>
                <a:srgbClr val="24292F"/>
              </a:solidFill>
              <a:highlight>
                <a:srgbClr val="FFFFFF"/>
              </a:highlight>
            </a:endParaRPr>
          </a:p>
          <a:p>
            <a:pPr indent="0" lvl="0" marL="457200" rtl="0" algn="l">
              <a:lnSpc>
                <a:spcPct val="115000"/>
              </a:lnSpc>
              <a:spcBef>
                <a:spcPts val="1200"/>
              </a:spcBef>
              <a:spcAft>
                <a:spcPts val="0"/>
              </a:spcAft>
              <a:buNone/>
            </a:pPr>
            <a:r>
              <a:t/>
            </a:r>
            <a:endParaRPr sz="2400">
              <a:solidFill>
                <a:srgbClr val="24292F"/>
              </a:solidFill>
              <a:highlight>
                <a:srgbClr val="FFFFFF"/>
              </a:highlight>
            </a:endParaRPr>
          </a:p>
          <a:p>
            <a:pPr indent="-300990" lvl="0" marL="457200" rtl="0" algn="l">
              <a:lnSpc>
                <a:spcPct val="115000"/>
              </a:lnSpc>
              <a:spcBef>
                <a:spcPts val="1200"/>
              </a:spcBef>
              <a:spcAft>
                <a:spcPts val="0"/>
              </a:spcAft>
              <a:buClr>
                <a:srgbClr val="24292F"/>
              </a:buClr>
              <a:buSzPct val="100000"/>
              <a:buChar char="●"/>
            </a:pPr>
            <a:r>
              <a:rPr lang="zh-CN" sz="2400">
                <a:solidFill>
                  <a:srgbClr val="24292F"/>
                </a:solidFill>
                <a:highlight>
                  <a:srgbClr val="FFFFFF"/>
                </a:highlight>
              </a:rPr>
              <a:t>What's the main factor to cause a wildfire?</a:t>
            </a:r>
            <a:endParaRPr sz="2400">
              <a:solidFill>
                <a:srgbClr val="24292F"/>
              </a:solidFill>
              <a:highlight>
                <a:srgbClr val="FFFFFF"/>
              </a:highlight>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p:nvPr/>
        </p:nvSpPr>
        <p:spPr>
          <a:xfrm>
            <a:off x="725725" y="653150"/>
            <a:ext cx="2890500" cy="119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California map (Avg Temp by Location</a:t>
            </a:r>
            <a:endParaRPr/>
          </a:p>
        </p:txBody>
      </p:sp>
      <p:sp>
        <p:nvSpPr>
          <p:cNvPr id="110" name="Google Shape;110;p23"/>
          <p:cNvSpPr/>
          <p:nvPr/>
        </p:nvSpPr>
        <p:spPr>
          <a:xfrm>
            <a:off x="3803300" y="585175"/>
            <a:ext cx="2524800" cy="126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CN">
                <a:solidFill>
                  <a:schemeClr val="dk1"/>
                </a:solidFill>
              </a:rPr>
              <a:t>Visualized temperature data</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（Top 20 Bar Chart)</a:t>
            </a:r>
            <a:endParaRPr>
              <a:solidFill>
                <a:schemeClr val="dk1"/>
              </a:solidFill>
            </a:endParaRPr>
          </a:p>
          <a:p>
            <a:pPr indent="0" lvl="0" marL="0" rtl="0" algn="l">
              <a:spcBef>
                <a:spcPts val="0"/>
              </a:spcBef>
              <a:spcAft>
                <a:spcPts val="0"/>
              </a:spcAft>
              <a:buNone/>
            </a:pPr>
            <a:r>
              <a:t/>
            </a:r>
            <a:endParaRPr/>
          </a:p>
        </p:txBody>
      </p:sp>
      <p:sp>
        <p:nvSpPr>
          <p:cNvPr id="111" name="Google Shape;111;p23"/>
          <p:cNvSpPr/>
          <p:nvPr/>
        </p:nvSpPr>
        <p:spPr>
          <a:xfrm>
            <a:off x="6515250" y="532800"/>
            <a:ext cx="1720800" cy="203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Filter by year (2013-2019)</a:t>
            </a:r>
            <a:endParaRPr/>
          </a:p>
          <a:p>
            <a:pPr indent="0" lvl="0" marL="0" rtl="0" algn="l">
              <a:spcBef>
                <a:spcPts val="0"/>
              </a:spcBef>
              <a:spcAft>
                <a:spcPts val="0"/>
              </a:spcAft>
              <a:buNone/>
            </a:pPr>
            <a:r>
              <a:t/>
            </a:r>
            <a:endParaRPr/>
          </a:p>
        </p:txBody>
      </p:sp>
      <p:sp>
        <p:nvSpPr>
          <p:cNvPr id="112" name="Google Shape;112;p23"/>
          <p:cNvSpPr/>
          <p:nvPr/>
        </p:nvSpPr>
        <p:spPr>
          <a:xfrm>
            <a:off x="6634775" y="2741725"/>
            <a:ext cx="1601400" cy="180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Filter by county</a:t>
            </a:r>
            <a:endParaRPr/>
          </a:p>
        </p:txBody>
      </p:sp>
      <p:sp>
        <p:nvSpPr>
          <p:cNvPr id="113" name="Google Shape;113;p23"/>
          <p:cNvSpPr/>
          <p:nvPr/>
        </p:nvSpPr>
        <p:spPr>
          <a:xfrm>
            <a:off x="3833450" y="1984800"/>
            <a:ext cx="2464500" cy="126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solidFill>
                  <a:schemeClr val="dk1"/>
                </a:solidFill>
              </a:rPr>
              <a:t>Visualized precipitation/humidity data</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(Top 20 Bar Chart)</a:t>
            </a:r>
            <a:endParaRPr>
              <a:solidFill>
                <a:schemeClr val="dk1"/>
              </a:solidFill>
            </a:endParaRPr>
          </a:p>
        </p:txBody>
      </p:sp>
      <p:sp>
        <p:nvSpPr>
          <p:cNvPr id="114" name="Google Shape;114;p23"/>
          <p:cNvSpPr txBox="1"/>
          <p:nvPr/>
        </p:nvSpPr>
        <p:spPr>
          <a:xfrm>
            <a:off x="725725" y="132600"/>
            <a:ext cx="20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Dashboard Outline</a:t>
            </a:r>
            <a:endParaRPr/>
          </a:p>
        </p:txBody>
      </p:sp>
      <p:sp>
        <p:nvSpPr>
          <p:cNvPr id="115" name="Google Shape;115;p23"/>
          <p:cNvSpPr/>
          <p:nvPr/>
        </p:nvSpPr>
        <p:spPr>
          <a:xfrm>
            <a:off x="3833450" y="3350150"/>
            <a:ext cx="2464500" cy="119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solidFill>
                  <a:schemeClr val="dk1"/>
                </a:solidFill>
              </a:rPr>
              <a:t>Visualized arcers burned data</a:t>
            </a:r>
            <a:endParaRPr>
              <a:solidFill>
                <a:schemeClr val="dk1"/>
              </a:solidFill>
            </a:endParaRPr>
          </a:p>
          <a:p>
            <a:pPr indent="0" lvl="0" marL="0" rtl="0" algn="l">
              <a:spcBef>
                <a:spcPts val="0"/>
              </a:spcBef>
              <a:spcAft>
                <a:spcPts val="0"/>
              </a:spcAft>
              <a:buNone/>
            </a:pPr>
            <a:r>
              <a:rPr lang="zh-CN">
                <a:solidFill>
                  <a:schemeClr val="dk1"/>
                </a:solidFill>
              </a:rPr>
              <a:t>(Top 20 Bar Chart)</a:t>
            </a:r>
            <a:endParaRPr>
              <a:solidFill>
                <a:schemeClr val="dk1"/>
              </a:solidFill>
            </a:endParaRPr>
          </a:p>
        </p:txBody>
      </p:sp>
      <p:sp>
        <p:nvSpPr>
          <p:cNvPr id="116" name="Google Shape;116;p23"/>
          <p:cNvSpPr/>
          <p:nvPr/>
        </p:nvSpPr>
        <p:spPr>
          <a:xfrm>
            <a:off x="725650" y="2001638"/>
            <a:ext cx="2890500" cy="119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California map (Rainfall by Location</a:t>
            </a:r>
            <a:endParaRPr/>
          </a:p>
        </p:txBody>
      </p:sp>
      <p:sp>
        <p:nvSpPr>
          <p:cNvPr id="117" name="Google Shape;117;p23"/>
          <p:cNvSpPr/>
          <p:nvPr/>
        </p:nvSpPr>
        <p:spPr>
          <a:xfrm>
            <a:off x="725725" y="3350150"/>
            <a:ext cx="2890500" cy="119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California map (Arcers Burned by Location)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nvSpPr>
        <p:spPr>
          <a:xfrm>
            <a:off x="725725" y="132600"/>
            <a:ext cx="20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Database Outline</a:t>
            </a:r>
            <a:endParaRPr/>
          </a:p>
        </p:txBody>
      </p:sp>
      <p:sp>
        <p:nvSpPr>
          <p:cNvPr id="123" name="Google Shape;123;p24"/>
          <p:cNvSpPr/>
          <p:nvPr/>
        </p:nvSpPr>
        <p:spPr>
          <a:xfrm>
            <a:off x="725725" y="809550"/>
            <a:ext cx="2407800" cy="396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California WildFires (2013-2020) </a:t>
            </a:r>
            <a:r>
              <a:rPr lang="zh-CN"/>
              <a:t>dataset</a:t>
            </a:r>
            <a:endParaRPr/>
          </a:p>
          <a:p>
            <a:pPr indent="-317500" lvl="0" marL="457200" rtl="0" algn="l">
              <a:spcBef>
                <a:spcPts val="0"/>
              </a:spcBef>
              <a:spcAft>
                <a:spcPts val="0"/>
              </a:spcAft>
              <a:buSzPts val="1400"/>
              <a:buChar char="-"/>
            </a:pPr>
            <a:r>
              <a:rPr lang="zh-CN"/>
              <a:t>AcresBurned</a:t>
            </a:r>
            <a:endParaRPr/>
          </a:p>
          <a:p>
            <a:pPr indent="-317500" lvl="0" marL="457200" rtl="0" algn="l">
              <a:spcBef>
                <a:spcPts val="0"/>
              </a:spcBef>
              <a:spcAft>
                <a:spcPts val="0"/>
              </a:spcAft>
              <a:buSzPts val="1400"/>
              <a:buChar char="-"/>
            </a:pPr>
            <a:r>
              <a:rPr lang="zh-CN"/>
              <a:t>AdminUnit</a:t>
            </a:r>
            <a:endParaRPr/>
          </a:p>
          <a:p>
            <a:pPr indent="-317500" lvl="0" marL="457200" rtl="0" algn="l">
              <a:spcBef>
                <a:spcPts val="0"/>
              </a:spcBef>
              <a:spcAft>
                <a:spcPts val="0"/>
              </a:spcAft>
              <a:buSzPts val="1400"/>
              <a:buChar char="-"/>
            </a:pPr>
            <a:r>
              <a:rPr lang="zh-CN"/>
              <a:t>Counties</a:t>
            </a:r>
            <a:endParaRPr/>
          </a:p>
          <a:p>
            <a:pPr indent="-317500" lvl="0" marL="457200" rtl="0" algn="l">
              <a:spcBef>
                <a:spcPts val="0"/>
              </a:spcBef>
              <a:spcAft>
                <a:spcPts val="0"/>
              </a:spcAft>
              <a:buSzPts val="1400"/>
              <a:buChar char="-"/>
            </a:pPr>
            <a:r>
              <a:rPr lang="zh-CN"/>
              <a:t>CountyIds</a:t>
            </a:r>
            <a:endParaRPr/>
          </a:p>
          <a:p>
            <a:pPr indent="-317500" lvl="0" marL="457200" rtl="0" algn="l">
              <a:spcBef>
                <a:spcPts val="0"/>
              </a:spcBef>
              <a:spcAft>
                <a:spcPts val="0"/>
              </a:spcAft>
              <a:buSzPts val="1400"/>
              <a:buChar char="-"/>
            </a:pPr>
            <a:r>
              <a:rPr lang="zh-CN"/>
              <a:t>Extinguished</a:t>
            </a:r>
            <a:endParaRPr/>
          </a:p>
          <a:p>
            <a:pPr indent="-317500" lvl="0" marL="457200" rtl="0" algn="l">
              <a:spcBef>
                <a:spcPts val="0"/>
              </a:spcBef>
              <a:spcAft>
                <a:spcPts val="0"/>
              </a:spcAft>
              <a:buSzPts val="1400"/>
              <a:buChar char="-"/>
            </a:pPr>
            <a:r>
              <a:rPr lang="zh-CN"/>
              <a:t>Latitude</a:t>
            </a:r>
            <a:endParaRPr/>
          </a:p>
          <a:p>
            <a:pPr indent="-317500" lvl="0" marL="457200" rtl="0" algn="l">
              <a:spcBef>
                <a:spcPts val="0"/>
              </a:spcBef>
              <a:spcAft>
                <a:spcPts val="0"/>
              </a:spcAft>
              <a:buSzPts val="1400"/>
              <a:buChar char="-"/>
            </a:pPr>
            <a:r>
              <a:rPr lang="zh-CN"/>
              <a:t>Longitude</a:t>
            </a:r>
            <a:endParaRPr/>
          </a:p>
          <a:p>
            <a:pPr indent="-317500" lvl="0" marL="457200" rtl="0" algn="l">
              <a:spcBef>
                <a:spcPts val="0"/>
              </a:spcBef>
              <a:spcAft>
                <a:spcPts val="0"/>
              </a:spcAft>
              <a:buSzPts val="1400"/>
              <a:buChar char="-"/>
            </a:pPr>
            <a:r>
              <a:rPr lang="zh-CN"/>
              <a:t>Started</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Label (Prediction) = </a:t>
            </a:r>
            <a:r>
              <a:rPr b="1" lang="zh-CN"/>
              <a:t>County</a:t>
            </a:r>
            <a:endParaRPr b="1"/>
          </a:p>
        </p:txBody>
      </p:sp>
      <p:sp>
        <p:nvSpPr>
          <p:cNvPr id="124" name="Google Shape;124;p24"/>
          <p:cNvSpPr/>
          <p:nvPr/>
        </p:nvSpPr>
        <p:spPr>
          <a:xfrm>
            <a:off x="3368100" y="809550"/>
            <a:ext cx="2407800" cy="396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California_County_Boundaries.geojson</a:t>
            </a:r>
            <a:endParaRPr/>
          </a:p>
          <a:p>
            <a:pPr indent="-317500" lvl="0" marL="457200" rtl="0" algn="l">
              <a:spcBef>
                <a:spcPts val="0"/>
              </a:spcBef>
              <a:spcAft>
                <a:spcPts val="0"/>
              </a:spcAft>
              <a:buSzPts val="1400"/>
              <a:buChar char="-"/>
            </a:pPr>
            <a:r>
              <a:t/>
            </a:r>
            <a:endParaRPr/>
          </a:p>
        </p:txBody>
      </p:sp>
      <p:sp>
        <p:nvSpPr>
          <p:cNvPr id="125" name="Google Shape;125;p24"/>
          <p:cNvSpPr/>
          <p:nvPr/>
        </p:nvSpPr>
        <p:spPr>
          <a:xfrm>
            <a:off x="6010475" y="809550"/>
            <a:ext cx="2407800" cy="396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California rainfall dataset</a:t>
            </a:r>
            <a:endParaRPr/>
          </a:p>
          <a:p>
            <a:pPr indent="-317500" lvl="0" marL="457200" rtl="0" algn="l">
              <a:spcBef>
                <a:spcPts val="0"/>
              </a:spcBef>
              <a:spcAft>
                <a:spcPts val="0"/>
              </a:spcAft>
              <a:buSzPts val="1400"/>
              <a:buChar char="-"/>
            </a:pPr>
            <a:r>
              <a:rPr lang="zh-CN"/>
              <a:t>Precipitation</a:t>
            </a:r>
            <a:endParaRPr/>
          </a:p>
          <a:p>
            <a:pPr indent="-317500" lvl="0" marL="457200" rtl="0" algn="l">
              <a:spcBef>
                <a:spcPts val="0"/>
              </a:spcBef>
              <a:spcAft>
                <a:spcPts val="0"/>
              </a:spcAft>
              <a:buSzPts val="1400"/>
              <a:buChar char="-"/>
            </a:pPr>
            <a:r>
              <a:rPr lang="zh-CN"/>
              <a:t>Mean Temperature</a:t>
            </a:r>
            <a:endParaRPr/>
          </a:p>
          <a:p>
            <a:pPr indent="-317500" lvl="0" marL="457200" rtl="0" algn="l">
              <a:spcBef>
                <a:spcPts val="0"/>
              </a:spcBef>
              <a:spcAft>
                <a:spcPts val="0"/>
              </a:spcAft>
              <a:buSzPts val="1400"/>
              <a:buChar char="-"/>
            </a:pPr>
            <a:r>
              <a:rPr lang="zh-CN"/>
              <a:t>Min Temperature</a:t>
            </a:r>
            <a:endParaRPr/>
          </a:p>
          <a:p>
            <a:pPr indent="-317500" lvl="0" marL="457200" rtl="0" algn="l">
              <a:spcBef>
                <a:spcPts val="0"/>
              </a:spcBef>
              <a:spcAft>
                <a:spcPts val="0"/>
              </a:spcAft>
              <a:buSzPts val="1400"/>
              <a:buChar char="-"/>
            </a:pPr>
            <a:r>
              <a:rPr lang="zh-CN"/>
              <a:t>Max Temperature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nvSpPr>
        <p:spPr>
          <a:xfrm>
            <a:off x="273500" y="298375"/>
            <a:ext cx="4672500" cy="24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Roles</a:t>
            </a:r>
            <a:endParaRPr/>
          </a:p>
          <a:p>
            <a:pPr indent="0" lvl="0" marL="0" rtl="0" algn="l">
              <a:spcBef>
                <a:spcPts val="0"/>
              </a:spcBef>
              <a:spcAft>
                <a:spcPts val="0"/>
              </a:spcAft>
              <a:buNone/>
            </a:pPr>
            <a:r>
              <a:t/>
            </a:r>
            <a:endParaRPr/>
          </a:p>
          <a:p>
            <a:pPr indent="0" lvl="0" marL="190500" marR="190500" rtl="0" algn="l">
              <a:lnSpc>
                <a:spcPct val="146668"/>
              </a:lnSpc>
              <a:spcBef>
                <a:spcPts val="0"/>
              </a:spcBef>
              <a:spcAft>
                <a:spcPts val="0"/>
              </a:spcAft>
              <a:buClr>
                <a:schemeClr val="dk1"/>
              </a:buClr>
              <a:buSzPts val="1100"/>
              <a:buFont typeface="Arial"/>
              <a:buNone/>
            </a:pPr>
            <a:r>
              <a:rPr lang="zh-CN" sz="1150">
                <a:solidFill>
                  <a:srgbClr val="1D1C1D"/>
                </a:solidFill>
                <a:highlight>
                  <a:srgbClr val="FFFFFF"/>
                </a:highlight>
              </a:rPr>
              <a:t>Rachel - triangle</a:t>
            </a:r>
            <a:endParaRPr sz="1150">
              <a:solidFill>
                <a:srgbClr val="1D1C1D"/>
              </a:solidFill>
              <a:highlight>
                <a:srgbClr val="FFFFFF"/>
              </a:highlight>
            </a:endParaRPr>
          </a:p>
          <a:p>
            <a:pPr indent="0" lvl="0" marL="0" marR="266700" rtl="0" algn="r">
              <a:lnSpc>
                <a:spcPct val="146668"/>
              </a:lnSpc>
              <a:spcBef>
                <a:spcPts val="0"/>
              </a:spcBef>
              <a:spcAft>
                <a:spcPts val="0"/>
              </a:spcAft>
              <a:buClr>
                <a:schemeClr val="dk1"/>
              </a:buClr>
              <a:buSzPts val="1100"/>
              <a:buFont typeface="Arial"/>
              <a:buNone/>
            </a:pPr>
            <a:r>
              <a:t/>
            </a:r>
            <a:endParaRPr sz="900">
              <a:solidFill>
                <a:schemeClr val="hlink"/>
              </a:solidFill>
              <a:highlight>
                <a:srgbClr val="FFFFFF"/>
              </a:highlight>
            </a:endParaRPr>
          </a:p>
          <a:p>
            <a:pPr indent="0" lvl="0" marL="190500" marR="190500" rtl="0" algn="l">
              <a:lnSpc>
                <a:spcPct val="146668"/>
              </a:lnSpc>
              <a:spcBef>
                <a:spcPts val="0"/>
              </a:spcBef>
              <a:spcAft>
                <a:spcPts val="0"/>
              </a:spcAft>
              <a:buClr>
                <a:schemeClr val="dk1"/>
              </a:buClr>
              <a:buSzPts val="1100"/>
              <a:buFont typeface="Arial"/>
              <a:buNone/>
            </a:pPr>
            <a:r>
              <a:rPr lang="zh-CN" sz="1150">
                <a:solidFill>
                  <a:srgbClr val="1D1C1D"/>
                </a:solidFill>
                <a:highlight>
                  <a:srgbClr val="FFFFFF"/>
                </a:highlight>
              </a:rPr>
              <a:t>Wendy, Jinfang - X</a:t>
            </a:r>
            <a:r>
              <a:rPr lang="zh-CN" sz="1000">
                <a:solidFill>
                  <a:srgbClr val="1D1C1D"/>
                </a:solidFill>
                <a:highlight>
                  <a:srgbClr val="FFFFFF"/>
                </a:highlight>
              </a:rPr>
              <a:t> </a:t>
            </a:r>
            <a:endParaRPr sz="1000">
              <a:solidFill>
                <a:srgbClr val="1D1C1D"/>
              </a:solidFill>
              <a:highlight>
                <a:srgbClr val="FFFFFF"/>
              </a:highlight>
            </a:endParaRPr>
          </a:p>
          <a:p>
            <a:pPr indent="0" lvl="0" marL="0" marR="266700" rtl="0" algn="r">
              <a:lnSpc>
                <a:spcPct val="146668"/>
              </a:lnSpc>
              <a:spcBef>
                <a:spcPts val="0"/>
              </a:spcBef>
              <a:spcAft>
                <a:spcPts val="0"/>
              </a:spcAft>
              <a:buClr>
                <a:schemeClr val="dk1"/>
              </a:buClr>
              <a:buSzPts val="1100"/>
              <a:buFont typeface="Arial"/>
              <a:buNone/>
            </a:pPr>
            <a:r>
              <a:t/>
            </a:r>
            <a:endParaRPr sz="900">
              <a:solidFill>
                <a:schemeClr val="hlink"/>
              </a:solidFill>
              <a:highlight>
                <a:srgbClr val="FFFFFF"/>
              </a:highlight>
            </a:endParaRPr>
          </a:p>
          <a:p>
            <a:pPr indent="0" lvl="0" marL="190500" marR="190500" rtl="0" algn="l">
              <a:lnSpc>
                <a:spcPct val="146668"/>
              </a:lnSpc>
              <a:spcBef>
                <a:spcPts val="0"/>
              </a:spcBef>
              <a:spcAft>
                <a:spcPts val="0"/>
              </a:spcAft>
              <a:buClr>
                <a:schemeClr val="dk1"/>
              </a:buClr>
              <a:buSzPts val="1100"/>
              <a:buFont typeface="Arial"/>
              <a:buNone/>
            </a:pPr>
            <a:r>
              <a:rPr lang="zh-CN" sz="1150">
                <a:solidFill>
                  <a:srgbClr val="1D1C1D"/>
                </a:solidFill>
                <a:highlight>
                  <a:srgbClr val="FFFFFF"/>
                </a:highlight>
              </a:rPr>
              <a:t>Stephen - circle</a:t>
            </a:r>
            <a:endParaRPr sz="1150">
              <a:solidFill>
                <a:srgbClr val="1D1C1D"/>
              </a:solidFill>
              <a:highlight>
                <a:srgbClr val="FFFFFF"/>
              </a:highlight>
            </a:endParaRPr>
          </a:p>
          <a:p>
            <a:pPr indent="0" lvl="0" marL="0" marR="266700" rtl="0" algn="r">
              <a:lnSpc>
                <a:spcPct val="146668"/>
              </a:lnSpc>
              <a:spcBef>
                <a:spcPts val="0"/>
              </a:spcBef>
              <a:spcAft>
                <a:spcPts val="0"/>
              </a:spcAft>
              <a:buClr>
                <a:schemeClr val="dk1"/>
              </a:buClr>
              <a:buSzPts val="1100"/>
              <a:buFont typeface="Arial"/>
              <a:buNone/>
            </a:pPr>
            <a:r>
              <a:t/>
            </a:r>
            <a:endParaRPr sz="900">
              <a:solidFill>
                <a:schemeClr val="hlink"/>
              </a:solidFill>
              <a:highlight>
                <a:srgbClr val="FFFFFF"/>
              </a:highlight>
            </a:endParaRPr>
          </a:p>
          <a:p>
            <a:pPr indent="0" lvl="0" marL="190500" marR="190500" rtl="0" algn="l">
              <a:lnSpc>
                <a:spcPct val="146668"/>
              </a:lnSpc>
              <a:spcBef>
                <a:spcPts val="0"/>
              </a:spcBef>
              <a:spcAft>
                <a:spcPts val="0"/>
              </a:spcAft>
              <a:buClr>
                <a:schemeClr val="dk1"/>
              </a:buClr>
              <a:buSzPts val="1100"/>
              <a:buFont typeface="Arial"/>
              <a:buNone/>
            </a:pPr>
            <a:r>
              <a:rPr lang="zh-CN" sz="1150">
                <a:solidFill>
                  <a:srgbClr val="1D1C1D"/>
                </a:solidFill>
                <a:highlight>
                  <a:srgbClr val="FFFFFF"/>
                </a:highlight>
              </a:rPr>
              <a:t>Cassie - square</a:t>
            </a:r>
            <a:endParaRPr sz="1150">
              <a:solidFill>
                <a:srgbClr val="1D1C1D"/>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subTitle"/>
          </p:nvPr>
        </p:nvSpPr>
        <p:spPr>
          <a:xfrm>
            <a:off x="369625" y="1311325"/>
            <a:ext cx="7595700" cy="260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600">
                <a:solidFill>
                  <a:schemeClr val="dk1"/>
                </a:solidFill>
              </a:rPr>
              <a:t>As we live in a state with high incidence of wildfires, we believe it is significant to use past wild fire data and precipitation and temperature data to predict what we may experience in the next fire season in order to spread out awareness to eliminate economic and personal injuries.</a:t>
            </a:r>
            <a:endParaRPr sz="1600">
              <a:solidFill>
                <a:schemeClr val="dk1"/>
              </a:solidFill>
            </a:endParaRPr>
          </a:p>
          <a:p>
            <a:pPr indent="0" lvl="0" marL="457200" rtl="0" algn="l">
              <a:spcBef>
                <a:spcPts val="0"/>
              </a:spcBef>
              <a:spcAft>
                <a:spcPts val="0"/>
              </a:spcAft>
              <a:buNone/>
            </a:pPr>
            <a:r>
              <a:t/>
            </a:r>
            <a:endParaRPr sz="2500"/>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pic>
        <p:nvPicPr>
          <p:cNvPr id="66" name="Google Shape;66;p15"/>
          <p:cNvPicPr preferRelativeResize="0"/>
          <p:nvPr/>
        </p:nvPicPr>
        <p:blipFill>
          <a:blip r:embed="rId3">
            <a:alphaModFix/>
          </a:blip>
          <a:stretch>
            <a:fillRect/>
          </a:stretch>
        </p:blipFill>
        <p:spPr>
          <a:xfrm>
            <a:off x="0" y="0"/>
            <a:ext cx="9144000" cy="1108900"/>
          </a:xfrm>
          <a:prstGeom prst="rect">
            <a:avLst/>
          </a:prstGeom>
          <a:noFill/>
          <a:ln>
            <a:noFill/>
          </a:ln>
        </p:spPr>
      </p:pic>
      <p:sp>
        <p:nvSpPr>
          <p:cNvPr id="67" name="Google Shape;67;p15"/>
          <p:cNvSpPr txBox="1"/>
          <p:nvPr/>
        </p:nvSpPr>
        <p:spPr>
          <a:xfrm>
            <a:off x="369625" y="237625"/>
            <a:ext cx="630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CN" sz="2800">
                <a:solidFill>
                  <a:srgbClr val="F8F8F8"/>
                </a:solidFill>
              </a:rPr>
              <a:t>Why We Chose Wildfires</a:t>
            </a:r>
            <a:endParaRPr>
              <a:solidFill>
                <a:srgbClr val="F8F8F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subTitle"/>
          </p:nvPr>
        </p:nvSpPr>
        <p:spPr>
          <a:xfrm>
            <a:off x="226800" y="428650"/>
            <a:ext cx="8690400" cy="46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zh-CN"/>
              <a:t>Description of Source Data</a:t>
            </a:r>
            <a:endParaRPr/>
          </a:p>
          <a:p>
            <a:pPr indent="0" lvl="0" marL="0" rtl="0" algn="l">
              <a:spcBef>
                <a:spcPts val="0"/>
              </a:spcBef>
              <a:spcAft>
                <a:spcPts val="0"/>
              </a:spcAft>
              <a:buClr>
                <a:schemeClr val="dk1"/>
              </a:buClr>
              <a:buSzPts val="1100"/>
              <a:buFont typeface="Arial"/>
              <a:buNone/>
            </a:pPr>
            <a:r>
              <a:t/>
            </a:r>
            <a:endParaRPr/>
          </a:p>
          <a:p>
            <a:pPr indent="-355600" lvl="0" marL="457200" rtl="0" algn="l">
              <a:spcBef>
                <a:spcPts val="0"/>
              </a:spcBef>
              <a:spcAft>
                <a:spcPts val="0"/>
              </a:spcAft>
              <a:buSzPts val="2000"/>
              <a:buChar char="●"/>
            </a:pPr>
            <a:r>
              <a:rPr lang="zh-CN" sz="2000"/>
              <a:t>California Wildfires dataset from </a:t>
            </a:r>
            <a:r>
              <a:rPr lang="zh-CN" sz="2000" u="sng">
                <a:solidFill>
                  <a:schemeClr val="hlink"/>
                </a:solidFill>
                <a:hlinkClick r:id="rId3"/>
              </a:rPr>
              <a:t>Cal Fire</a:t>
            </a:r>
            <a:r>
              <a:rPr lang="zh-CN" sz="2000"/>
              <a:t>, downloaded from Kaggle.com</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zh-CN" sz="2000"/>
              <a:t>California Counties Boundares </a:t>
            </a:r>
            <a:r>
              <a:rPr lang="zh-CN" sz="2000" u="sng">
                <a:solidFill>
                  <a:schemeClr val="hlink"/>
                </a:solidFill>
                <a:hlinkClick r:id="rId4"/>
              </a:rPr>
              <a:t>geoJSON file</a:t>
            </a:r>
            <a:r>
              <a:rPr lang="zh-CN" sz="2000"/>
              <a:t> from the CNRA - California Natural Resources Agency</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zh-CN" sz="2000" u="sng">
                <a:solidFill>
                  <a:schemeClr val="hlink"/>
                </a:solidFill>
                <a:hlinkClick r:id="rId5"/>
              </a:rPr>
              <a:t>Drought Data</a:t>
            </a:r>
            <a:r>
              <a:rPr lang="zh-CN" sz="2000"/>
              <a:t> from the CNRA</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zh-CN" sz="2000" u="sng">
                <a:solidFill>
                  <a:schemeClr val="hlink"/>
                </a:solidFill>
                <a:hlinkClick r:id="rId6"/>
              </a:rPr>
              <a:t>Statistical Weather and Climate Information</a:t>
            </a:r>
            <a:r>
              <a:rPr lang="zh-CN" sz="2000"/>
              <a:t> from the NOAA - National Oceanic and Atmospheric Administration</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subTitle"/>
          </p:nvPr>
        </p:nvSpPr>
        <p:spPr>
          <a:xfrm>
            <a:off x="246450" y="385775"/>
            <a:ext cx="8585700" cy="3240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zh-CN" sz="3852"/>
              <a:t>Questions We Hope to Answer</a:t>
            </a:r>
            <a:endParaRPr sz="3852"/>
          </a:p>
          <a:p>
            <a:pPr indent="0" lvl="0" marL="0" rtl="0" algn="l">
              <a:spcBef>
                <a:spcPts val="0"/>
              </a:spcBef>
              <a:spcAft>
                <a:spcPts val="0"/>
              </a:spcAft>
              <a:buNone/>
            </a:pPr>
            <a:r>
              <a:t/>
            </a:r>
            <a:endParaRPr/>
          </a:p>
          <a:p>
            <a:pPr indent="-300990" lvl="0" marL="457200" rtl="0" algn="l">
              <a:lnSpc>
                <a:spcPct val="115000"/>
              </a:lnSpc>
              <a:spcBef>
                <a:spcPts val="0"/>
              </a:spcBef>
              <a:spcAft>
                <a:spcPts val="0"/>
              </a:spcAft>
              <a:buClr>
                <a:srgbClr val="24292F"/>
              </a:buClr>
              <a:buSzPct val="100000"/>
              <a:buChar char="●"/>
            </a:pPr>
            <a:r>
              <a:rPr lang="zh-CN" sz="2400">
                <a:solidFill>
                  <a:srgbClr val="24292F"/>
                </a:solidFill>
                <a:highlight>
                  <a:srgbClr val="FFFFFF"/>
                </a:highlight>
              </a:rPr>
              <a:t>When and where could the next California wildfire be?</a:t>
            </a:r>
            <a:endParaRPr sz="2400">
              <a:solidFill>
                <a:srgbClr val="24292F"/>
              </a:solidFill>
              <a:highlight>
                <a:srgbClr val="FFFFFF"/>
              </a:highlight>
            </a:endParaRPr>
          </a:p>
          <a:p>
            <a:pPr indent="0" lvl="0" marL="457200" rtl="0" algn="l">
              <a:lnSpc>
                <a:spcPct val="115000"/>
              </a:lnSpc>
              <a:spcBef>
                <a:spcPts val="1200"/>
              </a:spcBef>
              <a:spcAft>
                <a:spcPts val="0"/>
              </a:spcAft>
              <a:buNone/>
            </a:pPr>
            <a:r>
              <a:t/>
            </a:r>
            <a:endParaRPr sz="2400">
              <a:solidFill>
                <a:srgbClr val="24292F"/>
              </a:solidFill>
              <a:highlight>
                <a:srgbClr val="FFFFFF"/>
              </a:highlight>
            </a:endParaRPr>
          </a:p>
          <a:p>
            <a:pPr indent="-300990" lvl="0" marL="457200" rtl="0" algn="l">
              <a:lnSpc>
                <a:spcPct val="115000"/>
              </a:lnSpc>
              <a:spcBef>
                <a:spcPts val="1200"/>
              </a:spcBef>
              <a:spcAft>
                <a:spcPts val="0"/>
              </a:spcAft>
              <a:buClr>
                <a:srgbClr val="24292F"/>
              </a:buClr>
              <a:buSzPct val="100000"/>
              <a:buChar char="●"/>
            </a:pPr>
            <a:r>
              <a:rPr lang="zh-CN" sz="2400">
                <a:solidFill>
                  <a:srgbClr val="24292F"/>
                </a:solidFill>
                <a:highlight>
                  <a:srgbClr val="FFFFFF"/>
                </a:highlight>
              </a:rPr>
              <a:t>How does temperature play a role in fire season?</a:t>
            </a:r>
            <a:endParaRPr sz="2400">
              <a:solidFill>
                <a:srgbClr val="24292F"/>
              </a:solidFill>
              <a:highlight>
                <a:srgbClr val="FFFFFF"/>
              </a:highlight>
            </a:endParaRPr>
          </a:p>
          <a:p>
            <a:pPr indent="0" lvl="0" marL="457200" rtl="0" algn="l">
              <a:lnSpc>
                <a:spcPct val="115000"/>
              </a:lnSpc>
              <a:spcBef>
                <a:spcPts val="1200"/>
              </a:spcBef>
              <a:spcAft>
                <a:spcPts val="0"/>
              </a:spcAft>
              <a:buNone/>
            </a:pPr>
            <a:r>
              <a:t/>
            </a:r>
            <a:endParaRPr sz="2400">
              <a:solidFill>
                <a:srgbClr val="24292F"/>
              </a:solidFill>
              <a:highlight>
                <a:srgbClr val="FFFFFF"/>
              </a:highlight>
            </a:endParaRPr>
          </a:p>
          <a:p>
            <a:pPr indent="-300990" lvl="0" marL="457200" rtl="0" algn="l">
              <a:lnSpc>
                <a:spcPct val="115000"/>
              </a:lnSpc>
              <a:spcBef>
                <a:spcPts val="1200"/>
              </a:spcBef>
              <a:spcAft>
                <a:spcPts val="0"/>
              </a:spcAft>
              <a:buClr>
                <a:srgbClr val="24292F"/>
              </a:buClr>
              <a:buSzPct val="100000"/>
              <a:buChar char="●"/>
            </a:pPr>
            <a:r>
              <a:rPr lang="zh-CN" sz="2400">
                <a:solidFill>
                  <a:srgbClr val="24292F"/>
                </a:solidFill>
                <a:highlight>
                  <a:srgbClr val="FFFFFF"/>
                </a:highlight>
              </a:rPr>
              <a:t>Are there specific counties that are more prone to wildfires?</a:t>
            </a:r>
            <a:endParaRPr sz="2400">
              <a:solidFill>
                <a:srgbClr val="24292F"/>
              </a:solidFill>
              <a:highlight>
                <a:srgbClr val="FFFFFF"/>
              </a:highlight>
            </a:endParaRPr>
          </a:p>
          <a:p>
            <a:pPr indent="0" lvl="0" marL="457200" rtl="0" algn="l">
              <a:lnSpc>
                <a:spcPct val="115000"/>
              </a:lnSpc>
              <a:spcBef>
                <a:spcPts val="1200"/>
              </a:spcBef>
              <a:spcAft>
                <a:spcPts val="0"/>
              </a:spcAft>
              <a:buNone/>
            </a:pPr>
            <a:r>
              <a:t/>
            </a:r>
            <a:endParaRPr sz="2400">
              <a:solidFill>
                <a:srgbClr val="24292F"/>
              </a:solidFill>
              <a:highlight>
                <a:srgbClr val="FFFFFF"/>
              </a:highlight>
            </a:endParaRPr>
          </a:p>
          <a:p>
            <a:pPr indent="-300990" lvl="0" marL="457200" rtl="0" algn="l">
              <a:lnSpc>
                <a:spcPct val="115000"/>
              </a:lnSpc>
              <a:spcBef>
                <a:spcPts val="1200"/>
              </a:spcBef>
              <a:spcAft>
                <a:spcPts val="0"/>
              </a:spcAft>
              <a:buClr>
                <a:srgbClr val="24292F"/>
              </a:buClr>
              <a:buSzPct val="100000"/>
              <a:buChar char="●"/>
            </a:pPr>
            <a:r>
              <a:rPr lang="zh-CN" sz="2400">
                <a:solidFill>
                  <a:srgbClr val="24292F"/>
                </a:solidFill>
                <a:highlight>
                  <a:srgbClr val="FFFFFF"/>
                </a:highlight>
              </a:rPr>
              <a:t>What's the main factor to cause a wildfire?</a:t>
            </a:r>
            <a:endParaRPr sz="2400">
              <a:solidFill>
                <a:srgbClr val="24292F"/>
              </a:solidFill>
              <a:highlight>
                <a:srgbClr val="FFFFFF"/>
              </a:highlight>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subTitle"/>
          </p:nvPr>
        </p:nvSpPr>
        <p:spPr>
          <a:xfrm>
            <a:off x="246450" y="385775"/>
            <a:ext cx="8754600" cy="4457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zh-CN"/>
              <a:t>Description of the Data Exploration Phase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Conducted research on various national weather websites</a:t>
            </a:r>
            <a:endParaRPr/>
          </a:p>
          <a:p>
            <a:pPr indent="0" lvl="0" marL="0" rtl="0" algn="l">
              <a:spcBef>
                <a:spcPts val="0"/>
              </a:spcBef>
              <a:spcAft>
                <a:spcPts val="0"/>
              </a:spcAft>
              <a:buNone/>
            </a:pPr>
            <a:r>
              <a:rPr lang="zh-CN"/>
              <a:t>Gained inspiration from Kaggle</a:t>
            </a:r>
            <a:endParaRPr/>
          </a:p>
          <a:p>
            <a:pPr indent="0" lvl="0" marL="0" rtl="0" algn="l">
              <a:spcBef>
                <a:spcPts val="0"/>
              </a:spcBef>
              <a:spcAft>
                <a:spcPts val="0"/>
              </a:spcAft>
              <a:buClr>
                <a:schemeClr val="dk1"/>
              </a:buClr>
              <a:buSzPct val="37500"/>
              <a:buFont typeface="Arial"/>
              <a:buNone/>
            </a:pPr>
            <a:r>
              <a:rPr lang="zh-CN" sz="2933">
                <a:solidFill>
                  <a:srgbClr val="1D1C1D"/>
                </a:solidFill>
                <a:highlight>
                  <a:srgbClr val="FFFFFF"/>
                </a:highlight>
              </a:rPr>
              <a:t>Quite a bit of data cleansing was necessary including:</a:t>
            </a:r>
            <a:endParaRPr sz="2933">
              <a:solidFill>
                <a:srgbClr val="1D1C1D"/>
              </a:solidFill>
              <a:highlight>
                <a:srgbClr val="FFFFFF"/>
              </a:highlight>
            </a:endParaRPr>
          </a:p>
          <a:p>
            <a:pPr indent="-331044" lvl="0" marL="723900" rtl="0" algn="l">
              <a:lnSpc>
                <a:spcPct val="115000"/>
              </a:lnSpc>
              <a:spcBef>
                <a:spcPts val="0"/>
              </a:spcBef>
              <a:spcAft>
                <a:spcPts val="0"/>
              </a:spcAft>
              <a:buClr>
                <a:srgbClr val="1D1C1D"/>
              </a:buClr>
              <a:buSzPct val="100000"/>
              <a:buChar char="●"/>
            </a:pPr>
            <a:r>
              <a:rPr lang="zh-CN" sz="2933">
                <a:solidFill>
                  <a:srgbClr val="1D1C1D"/>
                </a:solidFill>
                <a:highlight>
                  <a:srgbClr val="FFFFFF"/>
                </a:highlight>
              </a:rPr>
              <a:t>drop null rows</a:t>
            </a:r>
            <a:endParaRPr sz="2933">
              <a:solidFill>
                <a:srgbClr val="1D1C1D"/>
              </a:solidFill>
              <a:highlight>
                <a:srgbClr val="FFFFFF"/>
              </a:highlight>
            </a:endParaRPr>
          </a:p>
          <a:p>
            <a:pPr indent="-331044" lvl="0" marL="723900" rtl="0" algn="l">
              <a:lnSpc>
                <a:spcPct val="115000"/>
              </a:lnSpc>
              <a:spcBef>
                <a:spcPts val="0"/>
              </a:spcBef>
              <a:spcAft>
                <a:spcPts val="0"/>
              </a:spcAft>
              <a:buClr>
                <a:srgbClr val="1D1C1D"/>
              </a:buClr>
              <a:buSzPct val="100000"/>
              <a:buChar char="●"/>
            </a:pPr>
            <a:r>
              <a:rPr lang="zh-CN" sz="2933">
                <a:solidFill>
                  <a:srgbClr val="1D1C1D"/>
                </a:solidFill>
                <a:highlight>
                  <a:srgbClr val="FFFFFF"/>
                </a:highlight>
              </a:rPr>
              <a:t>created new columns since there were no primary keys in any of the tables</a:t>
            </a:r>
            <a:endParaRPr sz="2933">
              <a:solidFill>
                <a:srgbClr val="1D1C1D"/>
              </a:solidFill>
              <a:highlight>
                <a:srgbClr val="FFFFFF"/>
              </a:highlight>
            </a:endParaRPr>
          </a:p>
          <a:p>
            <a:pPr indent="-331044" lvl="0" marL="990600" rtl="0" algn="l">
              <a:lnSpc>
                <a:spcPct val="115000"/>
              </a:lnSpc>
              <a:spcBef>
                <a:spcPts val="0"/>
              </a:spcBef>
              <a:spcAft>
                <a:spcPts val="0"/>
              </a:spcAft>
              <a:buClr>
                <a:srgbClr val="1D1C1D"/>
              </a:buClr>
              <a:buSzPct val="100000"/>
              <a:buChar char="●"/>
            </a:pPr>
            <a:r>
              <a:rPr lang="zh-CN" sz="2933">
                <a:solidFill>
                  <a:srgbClr val="1D1C1D"/>
                </a:solidFill>
                <a:highlight>
                  <a:srgbClr val="FFFFFF"/>
                </a:highlight>
              </a:rPr>
              <a:t>these keys were created by concatenating county IDs with measurement year</a:t>
            </a:r>
            <a:endParaRPr sz="2933">
              <a:solidFill>
                <a:srgbClr val="1D1C1D"/>
              </a:solidFill>
              <a:highlight>
                <a:srgbClr val="FFFFFF"/>
              </a:highlight>
            </a:endParaRPr>
          </a:p>
          <a:p>
            <a:pPr indent="-331044" lvl="0" marL="723900" rtl="0" algn="l">
              <a:lnSpc>
                <a:spcPct val="115000"/>
              </a:lnSpc>
              <a:spcBef>
                <a:spcPts val="0"/>
              </a:spcBef>
              <a:spcAft>
                <a:spcPts val="0"/>
              </a:spcAft>
              <a:buClr>
                <a:srgbClr val="1D1C1D"/>
              </a:buClr>
              <a:buSzPct val="100000"/>
              <a:buChar char="●"/>
            </a:pPr>
            <a:r>
              <a:rPr lang="zh-CN" sz="2933">
                <a:solidFill>
                  <a:srgbClr val="1D1C1D"/>
                </a:solidFill>
                <a:highlight>
                  <a:srgbClr val="FFFFFF"/>
                </a:highlight>
              </a:rPr>
              <a:t>combined weather (rainfall and temperature) data first, since both of those datasets were from the same source</a:t>
            </a:r>
            <a:endParaRPr sz="2933">
              <a:solidFill>
                <a:srgbClr val="1D1C1D"/>
              </a:solidFill>
              <a:highlight>
                <a:srgbClr val="FFFFFF"/>
              </a:highlight>
            </a:endParaRPr>
          </a:p>
          <a:p>
            <a:pPr indent="-331044" lvl="0" marL="723900" rtl="0" algn="l">
              <a:lnSpc>
                <a:spcPct val="115000"/>
              </a:lnSpc>
              <a:spcBef>
                <a:spcPts val="0"/>
              </a:spcBef>
              <a:spcAft>
                <a:spcPts val="0"/>
              </a:spcAft>
              <a:buClr>
                <a:srgbClr val="1D1C1D"/>
              </a:buClr>
              <a:buSzPct val="100000"/>
              <a:buChar char="●"/>
            </a:pPr>
            <a:r>
              <a:rPr lang="zh-CN" sz="2933">
                <a:solidFill>
                  <a:srgbClr val="1D1C1D"/>
                </a:solidFill>
                <a:highlight>
                  <a:srgbClr val="FFFFFF"/>
                </a:highlight>
              </a:rPr>
              <a:t>combined weather data with kaggle wildfire dataset based on the keys created with measurement year and county IDs</a:t>
            </a:r>
            <a:endParaRPr sz="2933">
              <a:solidFill>
                <a:srgbClr val="1D1C1D"/>
              </a:solidFill>
              <a:highlight>
                <a:srgbClr val="FFFFFF"/>
              </a:highlight>
            </a:endParaRPr>
          </a:p>
          <a:p>
            <a:pPr indent="-331044" lvl="0" marL="723900" rtl="0" algn="l">
              <a:lnSpc>
                <a:spcPct val="115000"/>
              </a:lnSpc>
              <a:spcBef>
                <a:spcPts val="0"/>
              </a:spcBef>
              <a:spcAft>
                <a:spcPts val="0"/>
              </a:spcAft>
              <a:buClr>
                <a:srgbClr val="1D1C1D"/>
              </a:buClr>
              <a:buSzPct val="100000"/>
              <a:buChar char="●"/>
            </a:pPr>
            <a:r>
              <a:rPr lang="zh-CN" sz="2933">
                <a:solidFill>
                  <a:srgbClr val="1D1C1D"/>
                </a:solidFill>
                <a:highlight>
                  <a:srgbClr val="FFFFFF"/>
                </a:highlight>
              </a:rPr>
              <a:t>created a new primary key for the wildfire data set, which has measurement year, county ID, and acres burned</a:t>
            </a:r>
            <a:endParaRPr sz="2933">
              <a:solidFill>
                <a:srgbClr val="1D1C1D"/>
              </a:solidFill>
              <a:highlight>
                <a:srgbClr val="FFFFFF"/>
              </a:highlight>
            </a:endParaRPr>
          </a:p>
          <a:p>
            <a:pPr indent="-331044" lvl="0" marL="990600" rtl="0" algn="l">
              <a:lnSpc>
                <a:spcPct val="115000"/>
              </a:lnSpc>
              <a:spcBef>
                <a:spcPts val="0"/>
              </a:spcBef>
              <a:spcAft>
                <a:spcPts val="0"/>
              </a:spcAft>
              <a:buClr>
                <a:srgbClr val="1D1C1D"/>
              </a:buClr>
              <a:buSzPct val="100000"/>
              <a:buChar char="●"/>
            </a:pPr>
            <a:r>
              <a:rPr lang="zh-CN" sz="2933">
                <a:solidFill>
                  <a:srgbClr val="1D1C1D"/>
                </a:solidFill>
                <a:highlight>
                  <a:srgbClr val="FFFFFF"/>
                </a:highlight>
              </a:rPr>
              <a:t>this key needed to be added to a new column because some counties had multiple fires within the same year</a:t>
            </a:r>
            <a:endParaRPr sz="2933">
              <a:solidFill>
                <a:srgbClr val="1D1C1D"/>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idx="1" type="subTitle"/>
          </p:nvPr>
        </p:nvSpPr>
        <p:spPr>
          <a:xfrm>
            <a:off x="246450" y="385775"/>
            <a:ext cx="8585700" cy="324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zh-CN"/>
              <a:t>Description of the Analysis Phase: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Initial analysis shows that with the dataset provided, and with varying inclement challenges, it’s difficult to provide an absolute prediction.  </a:t>
            </a:r>
            <a:r>
              <a:rPr lang="zh-CN"/>
              <a:t>To some extent fires are started accidentally and can spread quite quickly due to it’s surrounding environment.  Based on past data, our model shows that we can predict at 88% accuracy.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0"/>
          <p:cNvPicPr preferRelativeResize="0"/>
          <p:nvPr/>
        </p:nvPicPr>
        <p:blipFill>
          <a:blip r:embed="rId3">
            <a:alphaModFix/>
          </a:blip>
          <a:stretch>
            <a:fillRect/>
          </a:stretch>
        </p:blipFill>
        <p:spPr>
          <a:xfrm>
            <a:off x="231788" y="873963"/>
            <a:ext cx="8680424" cy="3395575"/>
          </a:xfrm>
          <a:prstGeom prst="rect">
            <a:avLst/>
          </a:prstGeom>
          <a:noFill/>
          <a:ln>
            <a:noFill/>
          </a:ln>
        </p:spPr>
      </p:pic>
      <p:sp>
        <p:nvSpPr>
          <p:cNvPr id="93" name="Google Shape;93;p20"/>
          <p:cNvSpPr txBox="1"/>
          <p:nvPr/>
        </p:nvSpPr>
        <p:spPr>
          <a:xfrm>
            <a:off x="353625" y="235750"/>
            <a:ext cx="27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ERD Diagram on Relational DB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 9.9</a:t>
            </a:r>
            <a:endParaRPr/>
          </a:p>
        </p:txBody>
      </p:sp>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zh-CN" sz="1050">
                <a:solidFill>
                  <a:srgbClr val="FF0000"/>
                </a:solidFill>
                <a:highlight>
                  <a:srgbClr val="F8F8F8"/>
                </a:highlight>
                <a:uFill>
                  <a:noFill/>
                </a:uFill>
                <a:hlinkClick r:id="rId3">
                  <a:extLst>
                    <a:ext uri="{A12FA001-AC4F-418D-AE19-62706E023703}">
                      <ahyp:hlinkClr val="tx"/>
                    </a:ext>
                  </a:extLst>
                </a:hlinkClick>
              </a:rPr>
              <a:t>https://www.kaggle.com/ananthu017/california-wildfire-incidents-20132020</a:t>
            </a:r>
            <a:r>
              <a:rPr lang="zh-CN" sz="1050">
                <a:solidFill>
                  <a:srgbClr val="FF0000"/>
                </a:solidFill>
              </a:rPr>
              <a:t> </a:t>
            </a:r>
            <a:r>
              <a:rPr b="1" lang="zh-CN" sz="1050" u="sng">
                <a:solidFill>
                  <a:srgbClr val="FF0000"/>
                </a:solidFill>
                <a:highlight>
                  <a:srgbClr val="F8F8F8"/>
                </a:highlight>
                <a:hlinkClick r:id="rId4">
                  <a:extLst>
                    <a:ext uri="{A12FA001-AC4F-418D-AE19-62706E023703}">
                      <ahyp:hlinkClr val="tx"/>
                    </a:ext>
                  </a:extLst>
                </a:hlinkClick>
              </a:rPr>
              <a:t>California WildFires (2013-2020)</a:t>
            </a:r>
            <a:endParaRPr sz="1050">
              <a:solidFill>
                <a:srgbClr val="FF0000"/>
              </a:solidFill>
            </a:endParaRPr>
          </a:p>
          <a:p>
            <a:pPr indent="0" lvl="0" marL="0" rtl="0" algn="l">
              <a:spcBef>
                <a:spcPts val="1200"/>
              </a:spcBef>
              <a:spcAft>
                <a:spcPts val="0"/>
              </a:spcAft>
              <a:buNone/>
            </a:pPr>
            <a:r>
              <a:rPr lang="zh-CN" sz="1050" u="sng">
                <a:solidFill>
                  <a:schemeClr val="hlink"/>
                </a:solidFill>
                <a:highlight>
                  <a:srgbClr val="F8F8F8"/>
                </a:highlight>
                <a:hlinkClick r:id="rId5"/>
              </a:rPr>
              <a:t>https://www.kaggle.com/jaeyoonpark/heatmap-animation-us-drought-map</a:t>
            </a:r>
            <a:r>
              <a:rPr lang="zh-CN" sz="1050"/>
              <a:t> </a:t>
            </a:r>
            <a:r>
              <a:rPr lang="zh-CN" sz="1050">
                <a:solidFill>
                  <a:srgbClr val="1D1C1D"/>
                </a:solidFill>
                <a:highlight>
                  <a:srgbClr val="F8F8F8"/>
                </a:highlight>
              </a:rPr>
              <a:t>Heatmap animation - US Drought map</a:t>
            </a:r>
            <a:endParaRPr sz="1050"/>
          </a:p>
          <a:p>
            <a:pPr indent="0" lvl="0" marL="0" rtl="0" algn="l">
              <a:spcBef>
                <a:spcPts val="1200"/>
              </a:spcBef>
              <a:spcAft>
                <a:spcPts val="0"/>
              </a:spcAft>
              <a:buNone/>
            </a:pPr>
            <a:r>
              <a:rPr lang="zh-CN" sz="1050">
                <a:solidFill>
                  <a:schemeClr val="hlink"/>
                </a:solidFill>
                <a:highlight>
                  <a:srgbClr val="F8F8F8"/>
                </a:highlight>
                <a:uFill>
                  <a:noFill/>
                </a:uFill>
                <a:hlinkClick r:id="rId6"/>
              </a:rPr>
              <a:t>https://idahofirewise.org/fire-ecology-and-management/wildfire-ignition-behavior-and-effects/</a:t>
            </a:r>
            <a:endParaRPr sz="1050"/>
          </a:p>
          <a:p>
            <a:pPr indent="0" lvl="0" marL="0" rtl="0" algn="l">
              <a:spcBef>
                <a:spcPts val="1200"/>
              </a:spcBef>
              <a:spcAft>
                <a:spcPts val="0"/>
              </a:spcAft>
              <a:buNone/>
            </a:pPr>
            <a:r>
              <a:rPr lang="zh-CN" sz="1050">
                <a:solidFill>
                  <a:schemeClr val="hlink"/>
                </a:solidFill>
                <a:highlight>
                  <a:srgbClr val="F8F8F8"/>
                </a:highlight>
                <a:uFill>
                  <a:noFill/>
                </a:uFill>
                <a:hlinkClick r:id="rId7"/>
              </a:rPr>
              <a:t>https://www.ncdc.noaa.gov/cdo-web/datasets</a:t>
            </a:r>
            <a:endParaRPr sz="1050"/>
          </a:p>
          <a:p>
            <a:pPr indent="0" lvl="0" marL="0" rtl="0" algn="l">
              <a:spcBef>
                <a:spcPts val="1200"/>
              </a:spcBef>
              <a:spcAft>
                <a:spcPts val="0"/>
              </a:spcAft>
              <a:buNone/>
            </a:pPr>
            <a:r>
              <a:rPr lang="zh-CN" sz="1050" u="sng">
                <a:solidFill>
                  <a:schemeClr val="hlink"/>
                </a:solidFill>
                <a:highlight>
                  <a:srgbClr val="F8F8F8"/>
                </a:highlight>
                <a:hlinkClick r:id="rId8"/>
              </a:rPr>
              <a:t>https://www.ncdc.noaa.gov/data-access/satellite-data/satellite-data-access-sorted-satellite-instrument</a:t>
            </a:r>
            <a:endParaRPr sz="1050"/>
          </a:p>
          <a:p>
            <a:pPr indent="0" lvl="0" marL="0" rtl="0" algn="l">
              <a:spcBef>
                <a:spcPts val="1200"/>
              </a:spcBef>
              <a:spcAft>
                <a:spcPts val="0"/>
              </a:spcAft>
              <a:buNone/>
            </a:pPr>
            <a:r>
              <a:rPr lang="zh-CN" sz="1050">
                <a:solidFill>
                  <a:schemeClr val="hlink"/>
                </a:solidFill>
                <a:highlight>
                  <a:srgbClr val="F8F8F8"/>
                </a:highlight>
                <a:uFill>
                  <a:noFill/>
                </a:uFill>
                <a:hlinkClick r:id="rId9"/>
              </a:rPr>
              <a:t>https://ncar.ucar.edu/what-we-offer/data-services</a:t>
            </a:r>
            <a:endParaRPr sz="1050"/>
          </a:p>
          <a:p>
            <a:pPr indent="0" lvl="0" marL="0" rtl="0" algn="l">
              <a:spcBef>
                <a:spcPts val="1200"/>
              </a:spcBef>
              <a:spcAft>
                <a:spcPts val="0"/>
              </a:spcAft>
              <a:buNone/>
            </a:pPr>
            <a:r>
              <a:rPr lang="zh-CN" sz="1050" u="sng">
                <a:solidFill>
                  <a:schemeClr val="hlink"/>
                </a:solidFill>
                <a:highlight>
                  <a:srgbClr val="F8F8F8"/>
                </a:highlight>
                <a:hlinkClick r:id="rId10"/>
              </a:rPr>
              <a:t>https://www.ncdc.noaa.gov/climate-information/statistical-weather-and-climate-information</a:t>
            </a:r>
            <a:endParaRPr sz="1050"/>
          </a:p>
          <a:p>
            <a:pPr indent="0" lvl="0" marL="0" rtl="0" algn="l">
              <a:spcBef>
                <a:spcPts val="1200"/>
              </a:spcBef>
              <a:spcAft>
                <a:spcPts val="0"/>
              </a:spcAft>
              <a:buNone/>
            </a:pPr>
            <a:r>
              <a:rPr lang="zh-CN" sz="1050" u="sng">
                <a:solidFill>
                  <a:schemeClr val="hlink"/>
                </a:solidFill>
                <a:hlinkClick r:id="rId11"/>
              </a:rPr>
              <a:t>California Fire Map: Tracking wildfires near me, across SF Bay Area, Caldor Fire in Tahoe, Dixie Fire (sfchronicle.com)</a:t>
            </a:r>
            <a:endParaRPr sz="1050"/>
          </a:p>
          <a:p>
            <a:pPr indent="0" lvl="0" marL="0" rtl="0" algn="l">
              <a:spcBef>
                <a:spcPts val="1200"/>
              </a:spcBef>
              <a:spcAft>
                <a:spcPts val="0"/>
              </a:spcAft>
              <a:buNone/>
            </a:pPr>
            <a:r>
              <a:rPr lang="zh-CN" sz="1050" u="sng">
                <a:solidFill>
                  <a:schemeClr val="hlink"/>
                </a:solidFill>
                <a:hlinkClick r:id="rId12"/>
              </a:rPr>
              <a:t>California Natural Resources Agency Open Data</a:t>
            </a:r>
            <a:endParaRPr sz="1050"/>
          </a:p>
          <a:p>
            <a:pPr indent="0" lvl="0" marL="0" rtl="0" algn="l">
              <a:spcBef>
                <a:spcPts val="1200"/>
              </a:spcBef>
              <a:spcAft>
                <a:spcPts val="0"/>
              </a:spcAft>
              <a:buNone/>
            </a:pPr>
            <a:r>
              <a:rPr lang="zh-CN" sz="1050" u="sng">
                <a:solidFill>
                  <a:schemeClr val="hlink"/>
                </a:solidFill>
                <a:hlinkClick r:id="rId13"/>
              </a:rPr>
              <a:t>PRISM Climate Group, Oregon State U</a:t>
            </a:r>
            <a:endParaRPr sz="1050"/>
          </a:p>
          <a:p>
            <a:pPr indent="0" lvl="0" marL="0" rtl="0" algn="l">
              <a:spcBef>
                <a:spcPts val="1200"/>
              </a:spcBef>
              <a:spcAft>
                <a:spcPts val="0"/>
              </a:spcAft>
              <a:buNone/>
            </a:pPr>
            <a:r>
              <a:rPr lang="zh-CN" sz="1050">
                <a:solidFill>
                  <a:srgbClr val="FF0000"/>
                </a:solidFill>
              </a:rPr>
              <a:t>https://www.ncdc.noaa.gov/cag/county/mapping/4/pcp/202003/1/mean</a:t>
            </a:r>
            <a:endParaRPr sz="1050">
              <a:solidFill>
                <a:srgbClr val="FF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