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046332b0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046332b0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5591f9276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5591f9276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5591f9276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5591f9276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046332b0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046332b0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5591f92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5591f92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rgbClr val="202124"/>
                </a:solidFill>
                <a:highlight>
                  <a:srgbClr val="FFFFFF"/>
                </a:highlight>
                <a:latin typeface="Roboto"/>
                <a:ea typeface="Roboto"/>
                <a:cs typeface="Roboto"/>
                <a:sym typeface="Roboto"/>
              </a:rPr>
              <a:t>Softmax converts a vector of values to a probability distribution. Used bc good for multiclass classification</a:t>
            </a:r>
            <a:endParaRPr>
              <a:solidFill>
                <a:srgbClr val="595959"/>
              </a:solidFill>
            </a:endParaRPr>
          </a:p>
          <a:p>
            <a:pPr indent="0" lvl="0" marL="0" rtl="0" algn="l">
              <a:spcBef>
                <a:spcPts val="0"/>
              </a:spcBef>
              <a:spcAft>
                <a:spcPts val="0"/>
              </a:spcAft>
              <a:buClr>
                <a:schemeClr val="dk1"/>
              </a:buClr>
              <a:buSzPts val="1100"/>
              <a:buFont typeface="Arial"/>
              <a:buNone/>
            </a:pPr>
            <a:r>
              <a:rPr lang="zh-CN" sz="1150">
                <a:solidFill>
                  <a:srgbClr val="595959"/>
                </a:solidFill>
              </a:rPr>
              <a:t>Initial analysis shows that with the dataset provided, and with varying inclement challenges, it’s difficult to provide an absolute prediction.  To some extent fires are started accidentally and can spread quite quickly due to it’s surrounding environment.  Based on past data, our model shows that we can predict at 88% accuracy.  </a:t>
            </a:r>
            <a:endParaRPr sz="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5591f9276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5591f9276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200">
                <a:solidFill>
                  <a:srgbClr val="595959"/>
                </a:solidFill>
              </a:rPr>
              <a:t>Due to our insufficient amount of data, we were not able to predict when and where the next wildfire would be. We determined that more environmental data would increase the accuracy of our model.</a:t>
            </a:r>
            <a:r>
              <a:rPr lang="zh-CN" sz="2800">
                <a:solidFill>
                  <a:srgbClr val="595959"/>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ea1b2d7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ea1b2d7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5591f9276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5591f9276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5591f927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5591f927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046332b0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046332b0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5591f9276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5591f9276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046332b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046332b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5591f9276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5591f9276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5591f9276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5591f9276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046332b0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046332b0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ea1b2d73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ea1b2d73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github.com/stephen-tan/california-wildfi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www.kaggle.com/ananthu017/california-wildfire-incidents-20132020" TargetMode="External"/><Relationship Id="rId5" Type="http://schemas.openxmlformats.org/officeDocument/2006/relationships/hyperlink" Target="https://data.cnra.ca.gov/organization/cal-fire/portal/data?res_format=GeoJSON" TargetMode="External"/><Relationship Id="rId6" Type="http://schemas.openxmlformats.org/officeDocument/2006/relationships/hyperlink" Target="https://gis.data.cnra.ca.gov/datasets/a71a85136b0b414ea734fdfbe3d7674a_0" TargetMode="External"/><Relationship Id="rId7" Type="http://schemas.openxmlformats.org/officeDocument/2006/relationships/hyperlink" Target="https://www.ncdc.noaa.gov/climate-information/statistical-weather-and-climate-inform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
            <a:ext cx="9144000" cy="5141493"/>
          </a:xfrm>
          <a:prstGeom prst="rect">
            <a:avLst/>
          </a:prstGeom>
          <a:noFill/>
          <a:ln>
            <a:noFill/>
          </a:ln>
        </p:spPr>
      </p:pic>
      <p:sp>
        <p:nvSpPr>
          <p:cNvPr id="55" name="Google Shape;55;p13"/>
          <p:cNvSpPr txBox="1"/>
          <p:nvPr>
            <p:ph type="ctrTitle"/>
          </p:nvPr>
        </p:nvSpPr>
        <p:spPr>
          <a:xfrm>
            <a:off x="0" y="2026200"/>
            <a:ext cx="9144000" cy="109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zh-CN" sz="7500">
                <a:solidFill>
                  <a:schemeClr val="lt1"/>
                </a:solidFill>
              </a:rPr>
              <a:t>California Wildfires</a:t>
            </a:r>
            <a:endParaRPr b="1" sz="7500">
              <a:solidFill>
                <a:schemeClr val="lt1"/>
              </a:solidFill>
            </a:endParaRPr>
          </a:p>
        </p:txBody>
      </p:sp>
      <p:sp>
        <p:nvSpPr>
          <p:cNvPr id="56" name="Google Shape;56;p13"/>
          <p:cNvSpPr txBox="1"/>
          <p:nvPr/>
        </p:nvSpPr>
        <p:spPr>
          <a:xfrm>
            <a:off x="1401800" y="3993775"/>
            <a:ext cx="6595800" cy="794100"/>
          </a:xfrm>
          <a:prstGeom prst="rect">
            <a:avLst/>
          </a:prstGeom>
          <a:solidFill>
            <a:srgbClr val="FCE5CD">
              <a:alpha val="68160"/>
            </a:srgbClr>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zh-CN"/>
              <a:t>Jinfang Li, Wendy Mudzinski, Stephen Tan, Rachel Tsuchiyama, Cassie Xu</a:t>
            </a:r>
            <a:endParaRPr b="1"/>
          </a:p>
          <a:p>
            <a:pPr indent="0" lvl="0" marL="0" rtl="0" algn="ctr">
              <a:lnSpc>
                <a:spcPct val="150000"/>
              </a:lnSpc>
              <a:spcBef>
                <a:spcPts val="0"/>
              </a:spcBef>
              <a:spcAft>
                <a:spcPts val="0"/>
              </a:spcAft>
              <a:buNone/>
            </a:pPr>
            <a:r>
              <a:rPr b="1" lang="zh-CN" sz="1000" u="sng">
                <a:solidFill>
                  <a:srgbClr val="660000"/>
                </a:solidFill>
                <a:hlinkClick r:id="rId4">
                  <a:extLst>
                    <a:ext uri="{A12FA001-AC4F-418D-AE19-62706E023703}">
                      <ahyp:hlinkClr val="tx"/>
                    </a:ext>
                  </a:extLst>
                </a:hlinkClick>
              </a:rPr>
              <a:t>https://github.com/stephen-tan/california-wildfires</a:t>
            </a:r>
            <a:endParaRPr sz="1000">
              <a:solidFill>
                <a:srgbClr val="66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29" name="Google Shape;129;p22"/>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Entity Relationship Diagram</a:t>
            </a:r>
            <a:endParaRPr b="1">
              <a:solidFill>
                <a:srgbClr val="F8F8F8"/>
              </a:solidFill>
            </a:endParaRPr>
          </a:p>
        </p:txBody>
      </p:sp>
      <p:sp>
        <p:nvSpPr>
          <p:cNvPr id="130" name="Google Shape;130;p22"/>
          <p:cNvSpPr txBox="1"/>
          <p:nvPr>
            <p:ph idx="4294967295" type="subTitle"/>
          </p:nvPr>
        </p:nvSpPr>
        <p:spPr>
          <a:xfrm>
            <a:off x="369625" y="1179975"/>
            <a:ext cx="87546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Created 2 unique fields for </a:t>
            </a:r>
            <a:r>
              <a:rPr lang="zh-CN"/>
              <a:t>primary</a:t>
            </a:r>
            <a:r>
              <a:rPr lang="zh-CN"/>
              <a:t> and foreign keys (PK and FK, respectively)</a:t>
            </a:r>
            <a:endParaRPr/>
          </a:p>
          <a:p>
            <a:pPr indent="-342900" lvl="0" marL="457200" rtl="0" algn="l">
              <a:spcBef>
                <a:spcPts val="1200"/>
              </a:spcBef>
              <a:spcAft>
                <a:spcPts val="0"/>
              </a:spcAft>
              <a:buSzPts val="1800"/>
              <a:buChar char="-"/>
            </a:pPr>
            <a:r>
              <a:rPr b="1" lang="zh-CN"/>
              <a:t>MeasurementID (FK) </a:t>
            </a:r>
            <a:r>
              <a:rPr lang="zh-CN"/>
              <a:t>⇒</a:t>
            </a:r>
            <a:r>
              <a:rPr lang="zh-CN"/>
              <a:t> Year—LocationID</a:t>
            </a:r>
            <a:endParaRPr/>
          </a:p>
          <a:p>
            <a:pPr indent="-342900" lvl="0" marL="457200" rtl="0" algn="l">
              <a:spcBef>
                <a:spcPts val="0"/>
              </a:spcBef>
              <a:spcAft>
                <a:spcPts val="0"/>
              </a:spcAft>
              <a:buSzPts val="1800"/>
              <a:buChar char="-"/>
            </a:pPr>
            <a:r>
              <a:rPr b="1" lang="zh-CN">
                <a:solidFill>
                  <a:srgbClr val="3C78D8"/>
                </a:solidFill>
              </a:rPr>
              <a:t>UniqueID (PK)</a:t>
            </a:r>
            <a:r>
              <a:rPr b="1" lang="zh-CN"/>
              <a:t> </a:t>
            </a:r>
            <a:r>
              <a:rPr lang="zh-CN"/>
              <a:t>⇒ Year—Month—MeasurementID—AcresBurned</a:t>
            </a:r>
            <a:endParaRPr/>
          </a:p>
        </p:txBody>
      </p:sp>
      <p:grpSp>
        <p:nvGrpSpPr>
          <p:cNvPr id="131" name="Google Shape;131;p22"/>
          <p:cNvGrpSpPr/>
          <p:nvPr/>
        </p:nvGrpSpPr>
        <p:grpSpPr>
          <a:xfrm>
            <a:off x="904500" y="2505625"/>
            <a:ext cx="7334999" cy="2428450"/>
            <a:chOff x="904500" y="1179975"/>
            <a:chExt cx="7334999" cy="2428450"/>
          </a:xfrm>
        </p:grpSpPr>
        <p:pic>
          <p:nvPicPr>
            <p:cNvPr id="132" name="Google Shape;132;p22"/>
            <p:cNvPicPr preferRelativeResize="0"/>
            <p:nvPr/>
          </p:nvPicPr>
          <p:blipFill rotWithShape="1">
            <a:blip r:embed="rId4">
              <a:alphaModFix/>
            </a:blip>
            <a:srcRect b="4657" l="0" r="0" t="2740"/>
            <a:stretch/>
          </p:blipFill>
          <p:spPr>
            <a:xfrm>
              <a:off x="904500" y="1179975"/>
              <a:ext cx="7334999" cy="2428450"/>
            </a:xfrm>
            <a:prstGeom prst="rect">
              <a:avLst/>
            </a:prstGeom>
            <a:noFill/>
            <a:ln>
              <a:noFill/>
            </a:ln>
          </p:spPr>
        </p:pic>
        <p:sp>
          <p:nvSpPr>
            <p:cNvPr id="133" name="Google Shape;133;p22"/>
            <p:cNvSpPr txBox="1"/>
            <p:nvPr/>
          </p:nvSpPr>
          <p:spPr>
            <a:xfrm>
              <a:off x="1400975" y="1444750"/>
              <a:ext cx="45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a:solidFill>
                    <a:srgbClr val="3C78D8"/>
                  </a:solidFill>
                </a:rPr>
                <a:t>PK</a:t>
              </a:r>
              <a:endParaRPr b="1">
                <a:solidFill>
                  <a:srgbClr val="3C78D8"/>
                </a:solidFill>
              </a:endParaRPr>
            </a:p>
          </p:txBody>
        </p:sp>
        <p:sp>
          <p:nvSpPr>
            <p:cNvPr id="134" name="Google Shape;134;p22"/>
            <p:cNvSpPr txBox="1"/>
            <p:nvPr/>
          </p:nvSpPr>
          <p:spPr>
            <a:xfrm>
              <a:off x="1400975" y="1883975"/>
              <a:ext cx="45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a:solidFill>
                    <a:schemeClr val="dk2"/>
                  </a:solidFill>
                </a:rPr>
                <a:t>FK</a:t>
              </a:r>
              <a:endParaRPr b="1">
                <a:solidFill>
                  <a:schemeClr val="dk2"/>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40" name="Google Shape;140;p23"/>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Final Database Overview</a:t>
            </a:r>
            <a:endParaRPr b="1">
              <a:solidFill>
                <a:srgbClr val="F8F8F8"/>
              </a:solidFill>
            </a:endParaRPr>
          </a:p>
        </p:txBody>
      </p:sp>
      <p:pic>
        <p:nvPicPr>
          <p:cNvPr id="141" name="Google Shape;141;p23"/>
          <p:cNvPicPr preferRelativeResize="0"/>
          <p:nvPr/>
        </p:nvPicPr>
        <p:blipFill>
          <a:blip r:embed="rId4">
            <a:alphaModFix/>
          </a:blip>
          <a:stretch>
            <a:fillRect/>
          </a:stretch>
        </p:blipFill>
        <p:spPr>
          <a:xfrm>
            <a:off x="154175" y="1429050"/>
            <a:ext cx="8839198" cy="3343610"/>
          </a:xfrm>
          <a:prstGeom prst="rect">
            <a:avLst/>
          </a:prstGeom>
          <a:noFill/>
          <a:ln>
            <a:noFill/>
          </a:ln>
        </p:spPr>
      </p:pic>
      <p:sp>
        <p:nvSpPr>
          <p:cNvPr id="142" name="Google Shape;142;p23"/>
          <p:cNvSpPr/>
          <p:nvPr/>
        </p:nvSpPr>
        <p:spPr>
          <a:xfrm>
            <a:off x="211800" y="1132950"/>
            <a:ext cx="4599000" cy="296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t>Kaggle Wildfire</a:t>
            </a:r>
            <a:endParaRPr b="1"/>
          </a:p>
        </p:txBody>
      </p:sp>
      <p:sp>
        <p:nvSpPr>
          <p:cNvPr id="143" name="Google Shape;143;p23"/>
          <p:cNvSpPr/>
          <p:nvPr/>
        </p:nvSpPr>
        <p:spPr>
          <a:xfrm>
            <a:off x="4810800" y="1132950"/>
            <a:ext cx="4182600" cy="29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t>Weather (Temperature, Rainfall) Data</a:t>
            </a:r>
            <a:endParaRPr b="1"/>
          </a:p>
        </p:txBody>
      </p:sp>
      <p:sp>
        <p:nvSpPr>
          <p:cNvPr id="144" name="Google Shape;144;p23"/>
          <p:cNvSpPr/>
          <p:nvPr/>
        </p:nvSpPr>
        <p:spPr>
          <a:xfrm>
            <a:off x="408025" y="1429100"/>
            <a:ext cx="757200" cy="3343500"/>
          </a:xfrm>
          <a:prstGeom prst="roundRect">
            <a:avLst>
              <a:gd fmla="val 16667" name="adj"/>
            </a:avLst>
          </a:prstGeom>
          <a:solidFill>
            <a:srgbClr val="9FC5E8">
              <a:alpha val="32400"/>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559675" y="4696450"/>
            <a:ext cx="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rgbClr val="3C78D8"/>
                </a:solidFill>
              </a:rPr>
              <a:t>PK</a:t>
            </a:r>
            <a:endParaRPr b="1">
              <a:solidFill>
                <a:srgbClr val="3C78D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49" name="Shape 149"/>
        <p:cNvGrpSpPr/>
        <p:nvPr/>
      </p:nvGrpSpPr>
      <p:grpSpPr>
        <a:xfrm>
          <a:off x="0" y="0"/>
          <a:ext cx="0" cy="0"/>
          <a:chOff x="0" y="0"/>
          <a:chExt cx="0" cy="0"/>
        </a:xfrm>
      </p:grpSpPr>
      <p:sp>
        <p:nvSpPr>
          <p:cNvPr id="150" name="Google Shape;150;p24"/>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sp>
        <p:nvSpPr>
          <p:cNvPr id="151" name="Google Shape;151;p24"/>
          <p:cNvSpPr txBox="1"/>
          <p:nvPr>
            <p:ph type="ctrTitle"/>
          </p:nvPr>
        </p:nvSpPr>
        <p:spPr>
          <a:xfrm>
            <a:off x="358300" y="2026200"/>
            <a:ext cx="8785800" cy="10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sz="4800"/>
              <a:t>Analysis &amp;</a:t>
            </a:r>
            <a:endParaRPr b="1" sz="4800"/>
          </a:p>
          <a:p>
            <a:pPr indent="0" lvl="0" marL="0" rtl="0" algn="l">
              <a:spcBef>
                <a:spcPts val="0"/>
              </a:spcBef>
              <a:spcAft>
                <a:spcPts val="0"/>
              </a:spcAft>
              <a:buNone/>
            </a:pPr>
            <a:r>
              <a:rPr b="1" lang="zh-CN" sz="4800"/>
              <a:t>ML Algorithms</a:t>
            </a:r>
            <a:endParaRPr b="1"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5"/>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57" name="Google Shape;157;p25"/>
          <p:cNvSpPr txBox="1"/>
          <p:nvPr>
            <p:ph idx="1" type="subTitle"/>
          </p:nvPr>
        </p:nvSpPr>
        <p:spPr>
          <a:xfrm>
            <a:off x="196975" y="1255625"/>
            <a:ext cx="8585700" cy="34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100"/>
              <a:t>In order to determine the location of the next wildfire, we used our dataset to train a Dense Neural Network.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b="1" lang="zh-CN" sz="2100"/>
              <a:t>Features</a:t>
            </a:r>
            <a:r>
              <a:rPr lang="zh-CN" sz="2100"/>
              <a:t>:</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b="1" lang="zh-CN" sz="2100"/>
              <a:t>Labels</a:t>
            </a:r>
            <a:r>
              <a:rPr lang="zh-CN" sz="2100"/>
              <a:t>: County names (</a:t>
            </a:r>
            <a:r>
              <a:rPr i="1" lang="zh-CN" sz="2100"/>
              <a:t>converted to dummies</a:t>
            </a:r>
            <a:r>
              <a:rPr lang="zh-CN" sz="2100"/>
              <a:t>)</a:t>
            </a:r>
            <a:endParaRPr sz="2100"/>
          </a:p>
          <a:p>
            <a:pPr indent="0" lvl="0" marL="0" rtl="0" algn="l">
              <a:spcBef>
                <a:spcPts val="0"/>
              </a:spcBef>
              <a:spcAft>
                <a:spcPts val="0"/>
              </a:spcAft>
              <a:buNone/>
            </a:pPr>
            <a:r>
              <a:t/>
            </a:r>
            <a:endParaRPr/>
          </a:p>
        </p:txBody>
      </p:sp>
      <p:pic>
        <p:nvPicPr>
          <p:cNvPr id="158" name="Google Shape;158;p25"/>
          <p:cNvPicPr preferRelativeResize="0"/>
          <p:nvPr/>
        </p:nvPicPr>
        <p:blipFill>
          <a:blip r:embed="rId4">
            <a:alphaModFix/>
          </a:blip>
          <a:stretch>
            <a:fillRect/>
          </a:stretch>
        </p:blipFill>
        <p:spPr>
          <a:xfrm>
            <a:off x="1566871" y="2186000"/>
            <a:ext cx="4954950" cy="1314450"/>
          </a:xfrm>
          <a:prstGeom prst="rect">
            <a:avLst/>
          </a:prstGeom>
          <a:noFill/>
          <a:ln>
            <a:noFill/>
          </a:ln>
        </p:spPr>
      </p:pic>
      <p:sp>
        <p:nvSpPr>
          <p:cNvPr id="159" name="Google Shape;159;p25"/>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Analysis Phase</a:t>
            </a:r>
            <a:endParaRPr b="1">
              <a:solidFill>
                <a:srgbClr val="F8F8F8"/>
              </a:solidFill>
            </a:endParaRPr>
          </a:p>
        </p:txBody>
      </p:sp>
      <p:pic>
        <p:nvPicPr>
          <p:cNvPr id="160" name="Google Shape;160;p25"/>
          <p:cNvPicPr preferRelativeResize="0"/>
          <p:nvPr/>
        </p:nvPicPr>
        <p:blipFill rotWithShape="1">
          <a:blip r:embed="rId5">
            <a:alphaModFix/>
          </a:blip>
          <a:srcRect b="0" l="0" r="3100" t="0"/>
          <a:stretch/>
        </p:blipFill>
        <p:spPr>
          <a:xfrm>
            <a:off x="1566875" y="4002800"/>
            <a:ext cx="6743126" cy="83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5863700" y="376503"/>
            <a:ext cx="3036300" cy="13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sz="2100"/>
              <a:t>Our model was able to predict </a:t>
            </a:r>
            <a:r>
              <a:rPr i="1" lang="zh-CN" sz="2100"/>
              <a:t>location </a:t>
            </a:r>
            <a:r>
              <a:rPr lang="zh-CN" sz="2100"/>
              <a:t>of fires with </a:t>
            </a:r>
            <a:r>
              <a:rPr b="1" lang="zh-CN" sz="2100">
                <a:solidFill>
                  <a:srgbClr val="38761D"/>
                </a:solidFill>
              </a:rPr>
              <a:t>88% accuracy</a:t>
            </a:r>
            <a:r>
              <a:rPr lang="zh-CN" sz="2100"/>
              <a:t>.</a:t>
            </a:r>
            <a:endParaRPr sz="2100"/>
          </a:p>
        </p:txBody>
      </p:sp>
      <p:pic>
        <p:nvPicPr>
          <p:cNvPr id="166" name="Google Shape;166;p26"/>
          <p:cNvPicPr preferRelativeResize="0"/>
          <p:nvPr/>
        </p:nvPicPr>
        <p:blipFill>
          <a:blip r:embed="rId3">
            <a:alphaModFix/>
          </a:blip>
          <a:stretch>
            <a:fillRect/>
          </a:stretch>
        </p:blipFill>
        <p:spPr>
          <a:xfrm>
            <a:off x="772550" y="233800"/>
            <a:ext cx="4941300" cy="2112050"/>
          </a:xfrm>
          <a:prstGeom prst="rect">
            <a:avLst/>
          </a:prstGeom>
          <a:noFill/>
          <a:ln>
            <a:noFill/>
          </a:ln>
        </p:spPr>
      </p:pic>
      <p:pic>
        <p:nvPicPr>
          <p:cNvPr id="167" name="Google Shape;167;p26"/>
          <p:cNvPicPr preferRelativeResize="0"/>
          <p:nvPr/>
        </p:nvPicPr>
        <p:blipFill>
          <a:blip r:embed="rId4">
            <a:alphaModFix/>
          </a:blip>
          <a:stretch>
            <a:fillRect/>
          </a:stretch>
        </p:blipFill>
        <p:spPr>
          <a:xfrm>
            <a:off x="4762983" y="2445800"/>
            <a:ext cx="3869268" cy="2626275"/>
          </a:xfrm>
          <a:prstGeom prst="rect">
            <a:avLst/>
          </a:prstGeom>
          <a:noFill/>
          <a:ln>
            <a:noFill/>
          </a:ln>
        </p:spPr>
      </p:pic>
      <p:pic>
        <p:nvPicPr>
          <p:cNvPr id="168" name="Google Shape;168;p26"/>
          <p:cNvPicPr preferRelativeResize="0"/>
          <p:nvPr/>
        </p:nvPicPr>
        <p:blipFill>
          <a:blip r:embed="rId5">
            <a:alphaModFix/>
          </a:blip>
          <a:stretch>
            <a:fillRect/>
          </a:stretch>
        </p:blipFill>
        <p:spPr>
          <a:xfrm>
            <a:off x="1120925" y="2445800"/>
            <a:ext cx="2656350" cy="2626275"/>
          </a:xfrm>
          <a:prstGeom prst="rect">
            <a:avLst/>
          </a:prstGeom>
          <a:noFill/>
          <a:ln>
            <a:noFill/>
          </a:ln>
        </p:spPr>
      </p:pic>
      <p:sp>
        <p:nvSpPr>
          <p:cNvPr id="169" name="Google Shape;169;p26"/>
          <p:cNvSpPr txBox="1"/>
          <p:nvPr/>
        </p:nvSpPr>
        <p:spPr>
          <a:xfrm>
            <a:off x="342900" y="2728925"/>
            <a:ext cx="101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Test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subTitle"/>
          </p:nvPr>
        </p:nvSpPr>
        <p:spPr>
          <a:xfrm>
            <a:off x="142725" y="890800"/>
            <a:ext cx="8644200" cy="1009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zh-CN"/>
              <a:t>Therefore, we used our model to predict where a wildfire would start this month. </a:t>
            </a:r>
            <a:endParaRPr/>
          </a:p>
        </p:txBody>
      </p:sp>
      <p:pic>
        <p:nvPicPr>
          <p:cNvPr id="175" name="Google Shape;175;p27"/>
          <p:cNvPicPr preferRelativeResize="0"/>
          <p:nvPr/>
        </p:nvPicPr>
        <p:blipFill>
          <a:blip r:embed="rId3">
            <a:alphaModFix/>
          </a:blip>
          <a:stretch>
            <a:fillRect/>
          </a:stretch>
        </p:blipFill>
        <p:spPr>
          <a:xfrm>
            <a:off x="844525" y="2026075"/>
            <a:ext cx="7067550" cy="282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8"/>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81" name="Google Shape;181;p28"/>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Tableau Dashboard</a:t>
            </a:r>
            <a:endParaRPr b="1">
              <a:solidFill>
                <a:srgbClr val="F8F8F8"/>
              </a:solidFill>
            </a:endParaRPr>
          </a:p>
        </p:txBody>
      </p:sp>
      <p:pic>
        <p:nvPicPr>
          <p:cNvPr id="182" name="Google Shape;182;p28"/>
          <p:cNvPicPr preferRelativeResize="0"/>
          <p:nvPr/>
        </p:nvPicPr>
        <p:blipFill>
          <a:blip r:embed="rId4">
            <a:alphaModFix/>
          </a:blip>
          <a:stretch>
            <a:fillRect/>
          </a:stretch>
        </p:blipFill>
        <p:spPr>
          <a:xfrm>
            <a:off x="2398700" y="1154675"/>
            <a:ext cx="4350148" cy="38100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subTitle"/>
          </p:nvPr>
        </p:nvSpPr>
        <p:spPr>
          <a:xfrm>
            <a:off x="246650" y="2019500"/>
            <a:ext cx="8466300" cy="13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Lookback-What We Would Have Done Differently</a:t>
            </a:r>
            <a:endParaRPr/>
          </a:p>
          <a:p>
            <a:pPr indent="0" lvl="0" marL="0" rtl="0" algn="ctr">
              <a:spcBef>
                <a:spcPts val="0"/>
              </a:spcBef>
              <a:spcAft>
                <a:spcPts val="0"/>
              </a:spcAft>
              <a:buNone/>
            </a:pPr>
            <a:r>
              <a:t/>
            </a:r>
            <a:endParaRPr/>
          </a:p>
          <a:p>
            <a:pPr indent="0" lvl="0" marL="457200" rtl="0" algn="ctr">
              <a:lnSpc>
                <a:spcPct val="115000"/>
              </a:lnSpc>
              <a:spcBef>
                <a:spcPts val="300"/>
              </a:spcBef>
              <a:spcAft>
                <a:spcPts val="0"/>
              </a:spcAft>
              <a:buNone/>
            </a:pPr>
            <a:r>
              <a:t/>
            </a:r>
            <a:endParaRPr sz="2000">
              <a:solidFill>
                <a:srgbClr val="24292F"/>
              </a:solidFill>
              <a:highlight>
                <a:srgbClr val="FFFFFF"/>
              </a:highlight>
            </a:endParaRPr>
          </a:p>
          <a:p>
            <a:pPr indent="0" lvl="0" marL="0" rtl="0" algn="ctr">
              <a:spcBef>
                <a:spcPts val="1200"/>
              </a:spcBef>
              <a:spcAft>
                <a:spcPts val="0"/>
              </a:spcAft>
              <a:buNone/>
            </a:pPr>
            <a:r>
              <a:t/>
            </a:r>
            <a:endParaRPr/>
          </a:p>
          <a:p>
            <a:pPr indent="0" lvl="0" marL="0" rtl="0" algn="ctr">
              <a:spcBef>
                <a:spcPts val="0"/>
              </a:spcBef>
              <a:spcAft>
                <a:spcPts val="0"/>
              </a:spcAft>
              <a:buNone/>
            </a:pPr>
            <a:r>
              <a:t/>
            </a:r>
            <a:endParaRPr/>
          </a:p>
        </p:txBody>
      </p:sp>
      <p:sp>
        <p:nvSpPr>
          <p:cNvPr id="188" name="Google Shape;188;p29"/>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pic>
        <p:nvPicPr>
          <p:cNvPr id="189" name="Google Shape;189;p29"/>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62" name="Google Shape;62;p14"/>
          <p:cNvSpPr txBox="1"/>
          <p:nvPr>
            <p:ph idx="1" type="subTitle"/>
          </p:nvPr>
        </p:nvSpPr>
        <p:spPr>
          <a:xfrm>
            <a:off x="82700" y="1311325"/>
            <a:ext cx="9064800" cy="34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Clr>
                <a:schemeClr val="dk2"/>
              </a:buClr>
              <a:buSzPts val="2000"/>
              <a:buChar char="●"/>
            </a:pPr>
            <a:r>
              <a:rPr lang="zh-CN" sz="2000"/>
              <a:t>A high incidence of wildfires continuously in California.  (e.g. Fire Glass)</a:t>
            </a:r>
            <a:endParaRPr sz="2000"/>
          </a:p>
          <a:p>
            <a:pPr indent="0" lvl="0" marL="0" rtl="0" algn="l">
              <a:spcBef>
                <a:spcPts val="0"/>
              </a:spcBef>
              <a:spcAft>
                <a:spcPts val="0"/>
              </a:spcAft>
              <a:buNone/>
            </a:pPr>
            <a:r>
              <a:t/>
            </a:r>
            <a:endParaRPr sz="2000"/>
          </a:p>
          <a:p>
            <a:pPr indent="-355600" lvl="0" marL="457200" rtl="0" algn="l">
              <a:lnSpc>
                <a:spcPct val="115000"/>
              </a:lnSpc>
              <a:spcBef>
                <a:spcPts val="0"/>
              </a:spcBef>
              <a:spcAft>
                <a:spcPts val="0"/>
              </a:spcAft>
              <a:buClr>
                <a:schemeClr val="dk2"/>
              </a:buClr>
              <a:buSzPts val="2000"/>
              <a:buChar char="●"/>
            </a:pPr>
            <a:r>
              <a:rPr lang="zh-CN" sz="2000"/>
              <a:t>A huge economic hardship and time consuming.</a:t>
            </a:r>
            <a:endParaRPr sz="2000"/>
          </a:p>
          <a:p>
            <a:pPr indent="0" lvl="0" marL="457200" rtl="0" algn="l">
              <a:spcBef>
                <a:spcPts val="0"/>
              </a:spcBef>
              <a:spcAft>
                <a:spcPts val="0"/>
              </a:spcAft>
              <a:buNone/>
            </a:pPr>
            <a:r>
              <a:t/>
            </a:r>
            <a:endParaRPr sz="2000"/>
          </a:p>
          <a:p>
            <a:pPr indent="-355600" lvl="0" marL="457200" rtl="0" algn="l">
              <a:lnSpc>
                <a:spcPct val="115000"/>
              </a:lnSpc>
              <a:spcBef>
                <a:spcPts val="0"/>
              </a:spcBef>
              <a:spcAft>
                <a:spcPts val="0"/>
              </a:spcAft>
              <a:buClr>
                <a:schemeClr val="dk2"/>
              </a:buClr>
              <a:buSzPts val="2000"/>
              <a:buChar char="●"/>
            </a:pPr>
            <a:r>
              <a:rPr lang="zh-CN" sz="2000"/>
              <a:t>a Incalculable personal injury and family broken.</a:t>
            </a:r>
            <a:endParaRPr sz="2000"/>
          </a:p>
          <a:p>
            <a:pPr indent="0" lvl="0" marL="457200" rtl="0" algn="l">
              <a:spcBef>
                <a:spcPts val="0"/>
              </a:spcBef>
              <a:spcAft>
                <a:spcPts val="0"/>
              </a:spcAft>
              <a:buNone/>
            </a:pPr>
            <a:r>
              <a:t/>
            </a:r>
            <a:endParaRPr sz="2000"/>
          </a:p>
          <a:p>
            <a:pPr indent="-355600" lvl="0" marL="457200" rtl="0" algn="l">
              <a:lnSpc>
                <a:spcPct val="115000"/>
              </a:lnSpc>
              <a:spcBef>
                <a:spcPts val="0"/>
              </a:spcBef>
              <a:spcAft>
                <a:spcPts val="0"/>
              </a:spcAft>
              <a:buClr>
                <a:schemeClr val="dk2"/>
              </a:buClr>
              <a:buSzPts val="2000"/>
              <a:buChar char="●"/>
            </a:pPr>
            <a:r>
              <a:rPr lang="zh-CN" sz="2000"/>
              <a:t>Predict next fire can help people to prevent in advance.</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ctr">
              <a:spcBef>
                <a:spcPts val="0"/>
              </a:spcBef>
              <a:spcAft>
                <a:spcPts val="0"/>
              </a:spcAft>
              <a:buNone/>
            </a:pPr>
            <a:r>
              <a:t/>
            </a:r>
            <a:endParaRPr sz="2000"/>
          </a:p>
        </p:txBody>
      </p:sp>
      <p:sp>
        <p:nvSpPr>
          <p:cNvPr id="63" name="Google Shape;63;p14"/>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Why We Chose Wildfires</a:t>
            </a:r>
            <a:endParaRPr b="1">
              <a:solidFill>
                <a:srgbClr val="F8F8F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69" name="Google Shape;69;p15"/>
          <p:cNvSpPr txBox="1"/>
          <p:nvPr>
            <p:ph idx="1" type="subTitle"/>
          </p:nvPr>
        </p:nvSpPr>
        <p:spPr>
          <a:xfrm>
            <a:off x="501525" y="1198225"/>
            <a:ext cx="7979400" cy="29280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t/>
            </a:r>
            <a:endParaRPr sz="2000">
              <a:solidFill>
                <a:srgbClr val="24292F"/>
              </a:solidFill>
              <a:highlight>
                <a:srgbClr val="FFFFFF"/>
              </a:highlight>
            </a:endParaRPr>
          </a:p>
          <a:p>
            <a:pPr indent="-355600" lvl="0" marL="457200" rtl="0" algn="l">
              <a:spcBef>
                <a:spcPts val="1200"/>
              </a:spcBef>
              <a:spcAft>
                <a:spcPts val="0"/>
              </a:spcAft>
              <a:buClr>
                <a:schemeClr val="dk2"/>
              </a:buClr>
              <a:buSzPts val="2000"/>
              <a:buChar char="●"/>
            </a:pPr>
            <a:r>
              <a:rPr lang="zh-CN" sz="2000"/>
              <a:t>Where and when could the next California wildfire be?</a:t>
            </a:r>
            <a:endParaRPr sz="2000"/>
          </a:p>
          <a:p>
            <a:pPr indent="0" lvl="0" marL="0" rtl="0" algn="l">
              <a:spcBef>
                <a:spcPts val="0"/>
              </a:spcBef>
              <a:spcAft>
                <a:spcPts val="0"/>
              </a:spcAft>
              <a:buNone/>
            </a:pPr>
            <a:r>
              <a:t/>
            </a:r>
            <a:endParaRPr sz="2000"/>
          </a:p>
          <a:p>
            <a:pPr indent="-355600" lvl="0" marL="457200" rtl="0" algn="l">
              <a:spcBef>
                <a:spcPts val="0"/>
              </a:spcBef>
              <a:spcAft>
                <a:spcPts val="0"/>
              </a:spcAft>
              <a:buClr>
                <a:schemeClr val="dk2"/>
              </a:buClr>
              <a:buSzPts val="2000"/>
              <a:buChar char="●"/>
            </a:pPr>
            <a:r>
              <a:rPr lang="zh-CN" sz="2000"/>
              <a:t>How does temperature play a role in fire season?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Clr>
                <a:schemeClr val="dk2"/>
              </a:buClr>
              <a:buSzPts val="2000"/>
              <a:buChar char="●"/>
            </a:pPr>
            <a:r>
              <a:rPr lang="zh-CN" sz="2000"/>
              <a:t>Are there specific counties that are more prone to wildfires?</a:t>
            </a:r>
            <a:endParaRPr sz="2000"/>
          </a:p>
          <a:p>
            <a:pPr indent="0" lvl="0" marL="45720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Clr>
                <a:schemeClr val="dk2"/>
              </a:buClr>
              <a:buSzPts val="2000"/>
              <a:buChar char="●"/>
            </a:pPr>
            <a:r>
              <a:rPr lang="zh-CN" sz="2000"/>
              <a:t>What is the main factor to cause a wildfires?</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5"/>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Questions We Hope to Answer</a:t>
            </a:r>
            <a:endParaRPr b="1">
              <a:solidFill>
                <a:srgbClr val="F8F8F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74" name="Shape 74"/>
        <p:cNvGrpSpPr/>
        <p:nvPr/>
      </p:nvGrpSpPr>
      <p:grpSpPr>
        <a:xfrm>
          <a:off x="0" y="0"/>
          <a:ext cx="0" cy="0"/>
          <a:chOff x="0" y="0"/>
          <a:chExt cx="0" cy="0"/>
        </a:xfrm>
      </p:grpSpPr>
      <p:sp>
        <p:nvSpPr>
          <p:cNvPr id="75" name="Google Shape;75;p16"/>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sp>
        <p:nvSpPr>
          <p:cNvPr id="76" name="Google Shape;76;p16"/>
          <p:cNvSpPr txBox="1"/>
          <p:nvPr>
            <p:ph type="ctrTitle"/>
          </p:nvPr>
        </p:nvSpPr>
        <p:spPr>
          <a:xfrm>
            <a:off x="358300" y="2026200"/>
            <a:ext cx="7954500" cy="10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sz="4800"/>
              <a:t>Technologies &amp;</a:t>
            </a:r>
            <a:endParaRPr b="1" sz="4800"/>
          </a:p>
          <a:p>
            <a:pPr indent="0" lvl="0" marL="0" rtl="0" algn="l">
              <a:spcBef>
                <a:spcPts val="0"/>
              </a:spcBef>
              <a:spcAft>
                <a:spcPts val="0"/>
              </a:spcAft>
              <a:buNone/>
            </a:pPr>
            <a:r>
              <a:rPr b="1" lang="zh-CN" sz="4800"/>
              <a:t>Tools &amp;</a:t>
            </a:r>
            <a:endParaRPr b="1" sz="4800"/>
          </a:p>
          <a:p>
            <a:pPr indent="0" lvl="0" marL="0" rtl="0" algn="l">
              <a:spcBef>
                <a:spcPts val="0"/>
              </a:spcBef>
              <a:spcAft>
                <a:spcPts val="0"/>
              </a:spcAft>
              <a:buNone/>
            </a:pPr>
            <a:r>
              <a:rPr b="1" lang="zh-CN" sz="4800"/>
              <a:t>Languages &amp;</a:t>
            </a:r>
            <a:endParaRPr b="1" sz="4800"/>
          </a:p>
          <a:p>
            <a:pPr indent="0" lvl="0" marL="0" rtl="0" algn="l">
              <a:spcBef>
                <a:spcPts val="0"/>
              </a:spcBef>
              <a:spcAft>
                <a:spcPts val="0"/>
              </a:spcAft>
              <a:buNone/>
            </a:pPr>
            <a:r>
              <a:rPr b="1" lang="zh-CN" sz="4800"/>
              <a:t>Algorithms Used</a:t>
            </a:r>
            <a:endParaRPr b="1"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82" name="Google Shape;82;p17"/>
          <p:cNvSpPr txBox="1"/>
          <p:nvPr>
            <p:ph idx="1" type="subTitle"/>
          </p:nvPr>
        </p:nvSpPr>
        <p:spPr>
          <a:xfrm>
            <a:off x="226800" y="428650"/>
            <a:ext cx="8690400" cy="33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355600" lvl="0" marL="457200" rtl="0" algn="l">
              <a:spcBef>
                <a:spcPts val="0"/>
              </a:spcBef>
              <a:spcAft>
                <a:spcPts val="0"/>
              </a:spcAft>
              <a:buSzPts val="2000"/>
              <a:buChar char="●"/>
            </a:pPr>
            <a:r>
              <a:rPr lang="zh-CN" sz="2000"/>
              <a:t>Visual Studio, JavaScript, pgAdmin, PostgreSQL DB</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GitHub, Jupyter Notebook, Tableau</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Machine Learning - Dense Neural Network, 6 layers, CCE-Categorical Crossentropy Loss</a:t>
            </a:r>
            <a:endParaRPr sz="2000"/>
          </a:p>
        </p:txBody>
      </p:sp>
      <p:sp>
        <p:nvSpPr>
          <p:cNvPr id="83" name="Google Shape;83;p17"/>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Technologies &amp; Tools</a:t>
            </a:r>
            <a:endParaRPr b="1">
              <a:solidFill>
                <a:srgbClr val="F8F8F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89" name="Google Shape;89;p18"/>
          <p:cNvSpPr txBox="1"/>
          <p:nvPr>
            <p:ph idx="1" type="subTitle"/>
          </p:nvPr>
        </p:nvSpPr>
        <p:spPr>
          <a:xfrm>
            <a:off x="226800" y="428650"/>
            <a:ext cx="8441400" cy="46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355600" lvl="0" marL="457200" rtl="0" algn="l">
              <a:spcBef>
                <a:spcPts val="0"/>
              </a:spcBef>
              <a:spcAft>
                <a:spcPts val="0"/>
              </a:spcAft>
              <a:buSzPts val="2000"/>
              <a:buChar char="●"/>
            </a:pPr>
            <a:r>
              <a:rPr lang="zh-CN" sz="2000"/>
              <a:t>California Wildfires dataset from </a:t>
            </a:r>
            <a:r>
              <a:rPr lang="zh-CN" sz="2000" u="sng">
                <a:solidFill>
                  <a:schemeClr val="hlink"/>
                </a:solidFill>
                <a:hlinkClick r:id="rId4"/>
              </a:rPr>
              <a:t>Cal Fire</a:t>
            </a:r>
            <a:r>
              <a:rPr lang="zh-CN" sz="2000"/>
              <a:t> </a:t>
            </a:r>
            <a:r>
              <a:rPr lang="zh-CN" sz="2000"/>
              <a:t>from Kaggle.com</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California Counties Boundaries </a:t>
            </a:r>
            <a:r>
              <a:rPr lang="zh-CN" sz="2000" u="sng">
                <a:solidFill>
                  <a:schemeClr val="hlink"/>
                </a:solidFill>
                <a:hlinkClick r:id="rId5"/>
              </a:rPr>
              <a:t>geoJSON file</a:t>
            </a:r>
            <a:r>
              <a:rPr lang="zh-CN" sz="2000"/>
              <a:t> from the CNRA</a:t>
            </a:r>
            <a:r>
              <a:rPr lang="zh-CN" sz="2000"/>
              <a:t> - </a:t>
            </a:r>
            <a:r>
              <a:rPr lang="zh-CN" sz="2000"/>
              <a:t>(California Natural Resources Agency)</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u="sng">
                <a:solidFill>
                  <a:schemeClr val="hlink"/>
                </a:solidFill>
                <a:hlinkClick r:id="rId6"/>
              </a:rPr>
              <a:t>Drought Data</a:t>
            </a:r>
            <a:r>
              <a:rPr lang="zh-CN" sz="2000"/>
              <a:t> from the CNRA</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u="sng">
                <a:solidFill>
                  <a:schemeClr val="hlink"/>
                </a:solidFill>
                <a:hlinkClick r:id="rId7"/>
              </a:rPr>
              <a:t>Statistical Weather and Climate Information</a:t>
            </a:r>
            <a:r>
              <a:rPr lang="zh-CN" sz="2000"/>
              <a:t> from the NOAA - (National Oceanic and Atmospheric Administration)</a:t>
            </a:r>
            <a:endParaRPr sz="2000"/>
          </a:p>
        </p:txBody>
      </p:sp>
      <p:sp>
        <p:nvSpPr>
          <p:cNvPr id="90" name="Google Shape;90;p18"/>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Description of Source Data</a:t>
            </a:r>
            <a:endParaRPr b="1">
              <a:solidFill>
                <a:srgbClr val="F8F8F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94" name="Shape 94"/>
        <p:cNvGrpSpPr/>
        <p:nvPr/>
      </p:nvGrpSpPr>
      <p:grpSpPr>
        <a:xfrm>
          <a:off x="0" y="0"/>
          <a:ext cx="0" cy="0"/>
          <a:chOff x="0" y="0"/>
          <a:chExt cx="0" cy="0"/>
        </a:xfrm>
      </p:grpSpPr>
      <p:sp>
        <p:nvSpPr>
          <p:cNvPr id="95" name="Google Shape;95;p19"/>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sp>
        <p:nvSpPr>
          <p:cNvPr id="96" name="Google Shape;96;p19"/>
          <p:cNvSpPr txBox="1"/>
          <p:nvPr>
            <p:ph type="ctrTitle"/>
          </p:nvPr>
        </p:nvSpPr>
        <p:spPr>
          <a:xfrm>
            <a:off x="358300" y="2026200"/>
            <a:ext cx="7954500" cy="10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sz="4800"/>
              <a:t>Data Exploration</a:t>
            </a:r>
            <a:endParaRPr b="1"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02" name="Google Shape;102;p20"/>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Data Exploration Phase</a:t>
            </a:r>
            <a:endParaRPr b="1">
              <a:solidFill>
                <a:srgbClr val="F8F8F8"/>
              </a:solidFill>
            </a:endParaRPr>
          </a:p>
        </p:txBody>
      </p:sp>
      <p:sp>
        <p:nvSpPr>
          <p:cNvPr id="103" name="Google Shape;103;p20"/>
          <p:cNvSpPr/>
          <p:nvPr/>
        </p:nvSpPr>
        <p:spPr>
          <a:xfrm>
            <a:off x="514513" y="2027150"/>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Kaggle Wildfires Dataset - </a:t>
            </a:r>
            <a:r>
              <a:rPr i="1" lang="zh-CN"/>
              <a:t>40 fields</a:t>
            </a:r>
            <a:endParaRPr i="1"/>
          </a:p>
        </p:txBody>
      </p:sp>
      <p:sp>
        <p:nvSpPr>
          <p:cNvPr id="104" name="Google Shape;104;p20"/>
          <p:cNvSpPr/>
          <p:nvPr/>
        </p:nvSpPr>
        <p:spPr>
          <a:xfrm>
            <a:off x="514513" y="2746873"/>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Weather &amp; Climate Information - </a:t>
            </a:r>
            <a:r>
              <a:rPr i="1" lang="zh-CN"/>
              <a:t>6 fields</a:t>
            </a:r>
            <a:endParaRPr i="1"/>
          </a:p>
        </p:txBody>
      </p:sp>
      <p:sp>
        <p:nvSpPr>
          <p:cNvPr id="105" name="Google Shape;105;p20"/>
          <p:cNvSpPr/>
          <p:nvPr/>
        </p:nvSpPr>
        <p:spPr>
          <a:xfrm>
            <a:off x="3447547" y="2027150"/>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Kaggle Wildfires Dataset - </a:t>
            </a:r>
            <a:r>
              <a:rPr i="1" lang="zh-CN"/>
              <a:t>6</a:t>
            </a:r>
            <a:r>
              <a:rPr i="1" lang="zh-CN"/>
              <a:t> fields</a:t>
            </a:r>
            <a:endParaRPr i="1"/>
          </a:p>
        </p:txBody>
      </p:sp>
      <p:sp>
        <p:nvSpPr>
          <p:cNvPr id="106" name="Google Shape;106;p20"/>
          <p:cNvSpPr/>
          <p:nvPr/>
        </p:nvSpPr>
        <p:spPr>
          <a:xfrm>
            <a:off x="3449531" y="2746873"/>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Weather &amp; Climate Information - </a:t>
            </a:r>
            <a:r>
              <a:rPr i="1" lang="zh-CN"/>
              <a:t>4</a:t>
            </a:r>
            <a:r>
              <a:rPr i="1" lang="zh-CN"/>
              <a:t> fields</a:t>
            </a:r>
            <a:endParaRPr i="1"/>
          </a:p>
        </p:txBody>
      </p:sp>
      <p:sp>
        <p:nvSpPr>
          <p:cNvPr id="107" name="Google Shape;107;p20"/>
          <p:cNvSpPr/>
          <p:nvPr/>
        </p:nvSpPr>
        <p:spPr>
          <a:xfrm>
            <a:off x="6384550" y="2341138"/>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Combined Dataset</a:t>
            </a:r>
            <a:r>
              <a:rPr lang="zh-CN"/>
              <a:t> </a:t>
            </a:r>
            <a:endParaRPr/>
          </a:p>
          <a:p>
            <a:pPr indent="0" lvl="0" marL="0" rtl="0" algn="l">
              <a:spcBef>
                <a:spcPts val="0"/>
              </a:spcBef>
              <a:spcAft>
                <a:spcPts val="0"/>
              </a:spcAft>
              <a:buNone/>
            </a:pPr>
            <a:r>
              <a:rPr lang="zh-CN"/>
              <a:t>- </a:t>
            </a:r>
            <a:r>
              <a:rPr i="1" lang="zh-CN"/>
              <a:t>10</a:t>
            </a:r>
            <a:r>
              <a:rPr i="1" lang="zh-CN"/>
              <a:t> fields</a:t>
            </a:r>
            <a:endParaRPr i="1"/>
          </a:p>
        </p:txBody>
      </p:sp>
      <p:cxnSp>
        <p:nvCxnSpPr>
          <p:cNvPr id="108" name="Google Shape;108;p20"/>
          <p:cNvCxnSpPr>
            <a:stCxn id="103" idx="3"/>
            <a:endCxn id="105" idx="1"/>
          </p:cNvCxnSpPr>
          <p:nvPr/>
        </p:nvCxnSpPr>
        <p:spPr>
          <a:xfrm>
            <a:off x="2763013" y="2314700"/>
            <a:ext cx="6846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0"/>
          <p:cNvCxnSpPr>
            <a:stCxn id="104" idx="3"/>
            <a:endCxn id="106" idx="1"/>
          </p:cNvCxnSpPr>
          <p:nvPr/>
        </p:nvCxnSpPr>
        <p:spPr>
          <a:xfrm>
            <a:off x="2763013" y="3034423"/>
            <a:ext cx="686400" cy="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0"/>
          <p:cNvCxnSpPr>
            <a:stCxn id="105" idx="3"/>
            <a:endCxn id="107" idx="1"/>
          </p:cNvCxnSpPr>
          <p:nvPr/>
        </p:nvCxnSpPr>
        <p:spPr>
          <a:xfrm>
            <a:off x="5696047" y="2314700"/>
            <a:ext cx="688500" cy="3141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111" name="Google Shape;111;p20"/>
          <p:cNvCxnSpPr>
            <a:stCxn id="106" idx="3"/>
            <a:endCxn id="107" idx="1"/>
          </p:cNvCxnSpPr>
          <p:nvPr/>
        </p:nvCxnSpPr>
        <p:spPr>
          <a:xfrm flipH="1" rot="10800000">
            <a:off x="5698031" y="2628823"/>
            <a:ext cx="686400" cy="405600"/>
          </a:xfrm>
          <a:prstGeom prst="bentConnector3">
            <a:avLst>
              <a:gd fmla="val 49994"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17" name="Google Shape;117;p21"/>
          <p:cNvSpPr/>
          <p:nvPr/>
        </p:nvSpPr>
        <p:spPr>
          <a:xfrm>
            <a:off x="411100" y="1515600"/>
            <a:ext cx="2407800" cy="196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a:t>California Wildfires (2013-2020) </a:t>
            </a:r>
            <a:r>
              <a:rPr b="1" lang="zh-CN"/>
              <a:t>dataset</a:t>
            </a:r>
            <a:endParaRPr b="1"/>
          </a:p>
          <a:p>
            <a:pPr indent="-317500" lvl="0" marL="457200" rtl="0" algn="l">
              <a:spcBef>
                <a:spcPts val="0"/>
              </a:spcBef>
              <a:spcAft>
                <a:spcPts val="0"/>
              </a:spcAft>
              <a:buSzPts val="1400"/>
              <a:buChar char="-"/>
            </a:pPr>
            <a:r>
              <a:rPr lang="zh-CN"/>
              <a:t>AcresBurned</a:t>
            </a:r>
            <a:endParaRPr/>
          </a:p>
          <a:p>
            <a:pPr indent="-317500" lvl="0" marL="457200" rtl="0" algn="l">
              <a:spcBef>
                <a:spcPts val="0"/>
              </a:spcBef>
              <a:spcAft>
                <a:spcPts val="0"/>
              </a:spcAft>
              <a:buSzPts val="1400"/>
              <a:buChar char="-"/>
            </a:pPr>
            <a:r>
              <a:rPr lang="zh-CN"/>
              <a:t>Counties</a:t>
            </a:r>
            <a:endParaRPr/>
          </a:p>
          <a:p>
            <a:pPr indent="-317500" lvl="0" marL="457200" rtl="0" algn="l">
              <a:spcBef>
                <a:spcPts val="0"/>
              </a:spcBef>
              <a:spcAft>
                <a:spcPts val="0"/>
              </a:spcAft>
              <a:buSzPts val="1400"/>
              <a:buChar char="-"/>
            </a:pPr>
            <a:r>
              <a:rPr lang="zh-CN"/>
              <a:t>Latitude</a:t>
            </a:r>
            <a:endParaRPr/>
          </a:p>
          <a:p>
            <a:pPr indent="-317500" lvl="0" marL="457200" rtl="0" algn="l">
              <a:spcBef>
                <a:spcPts val="0"/>
              </a:spcBef>
              <a:spcAft>
                <a:spcPts val="0"/>
              </a:spcAft>
              <a:buSzPts val="1400"/>
              <a:buChar char="-"/>
            </a:pPr>
            <a:r>
              <a:rPr lang="zh-CN"/>
              <a:t>Longitude</a:t>
            </a:r>
            <a:endParaRPr/>
          </a:p>
          <a:p>
            <a:pPr indent="-317500" lvl="0" marL="457200" rtl="0" algn="l">
              <a:spcBef>
                <a:spcPts val="0"/>
              </a:spcBef>
              <a:spcAft>
                <a:spcPts val="0"/>
              </a:spcAft>
              <a:buSzPts val="1400"/>
              <a:buChar char="-"/>
            </a:pPr>
            <a:r>
              <a:rPr lang="zh-CN"/>
              <a:t>Month</a:t>
            </a:r>
            <a:endParaRPr/>
          </a:p>
          <a:p>
            <a:pPr indent="-317500" lvl="0" marL="457200" rtl="0" algn="l">
              <a:spcBef>
                <a:spcPts val="0"/>
              </a:spcBef>
              <a:spcAft>
                <a:spcPts val="0"/>
              </a:spcAft>
              <a:buSzPts val="1400"/>
              <a:buChar char="-"/>
            </a:pPr>
            <a:r>
              <a:rPr lang="zh-CN"/>
              <a:t>Year</a:t>
            </a:r>
            <a:endParaRPr/>
          </a:p>
          <a:p>
            <a:pPr indent="0" lvl="0" marL="0" rtl="0" algn="l">
              <a:spcBef>
                <a:spcPts val="0"/>
              </a:spcBef>
              <a:spcAft>
                <a:spcPts val="0"/>
              </a:spcAft>
              <a:buNone/>
            </a:pPr>
            <a:r>
              <a:t/>
            </a:r>
            <a:endParaRPr b="1"/>
          </a:p>
        </p:txBody>
      </p:sp>
      <p:sp>
        <p:nvSpPr>
          <p:cNvPr id="118" name="Google Shape;118;p21"/>
          <p:cNvSpPr/>
          <p:nvPr/>
        </p:nvSpPr>
        <p:spPr>
          <a:xfrm>
            <a:off x="3319400" y="1515600"/>
            <a:ext cx="2407800" cy="196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a:t>California Rainfall dataset</a:t>
            </a:r>
            <a:endParaRPr b="1"/>
          </a:p>
          <a:p>
            <a:pPr indent="-317500" lvl="0" marL="457200" rtl="0" algn="l">
              <a:spcBef>
                <a:spcPts val="0"/>
              </a:spcBef>
              <a:spcAft>
                <a:spcPts val="0"/>
              </a:spcAft>
              <a:buSzPts val="1400"/>
              <a:buChar char="-"/>
            </a:pPr>
            <a:r>
              <a:rPr lang="zh-CN"/>
              <a:t>Precipitation</a:t>
            </a:r>
            <a:endParaRPr/>
          </a:p>
          <a:p>
            <a:pPr indent="-317500" lvl="0" marL="457200" rtl="0" algn="l">
              <a:spcBef>
                <a:spcPts val="0"/>
              </a:spcBef>
              <a:spcAft>
                <a:spcPts val="0"/>
              </a:spcAft>
              <a:buSzPts val="1400"/>
              <a:buChar char="-"/>
            </a:pPr>
            <a:r>
              <a:rPr lang="zh-CN"/>
              <a:t>Mean Temperature</a:t>
            </a:r>
            <a:endParaRPr/>
          </a:p>
          <a:p>
            <a:pPr indent="-317500" lvl="0" marL="457200" rtl="0" algn="l">
              <a:spcBef>
                <a:spcPts val="0"/>
              </a:spcBef>
              <a:spcAft>
                <a:spcPts val="0"/>
              </a:spcAft>
              <a:buSzPts val="1400"/>
              <a:buChar char="-"/>
            </a:pPr>
            <a:r>
              <a:rPr lang="zh-CN"/>
              <a:t>Min Temperature</a:t>
            </a:r>
            <a:endParaRPr/>
          </a:p>
          <a:p>
            <a:pPr indent="-317500" lvl="0" marL="457200" rtl="0" algn="l">
              <a:spcBef>
                <a:spcPts val="0"/>
              </a:spcBef>
              <a:spcAft>
                <a:spcPts val="0"/>
              </a:spcAft>
              <a:buSzPts val="1400"/>
              <a:buChar char="-"/>
            </a:pPr>
            <a:r>
              <a:rPr lang="zh-CN"/>
              <a:t>Max Temperature</a:t>
            </a:r>
            <a:endParaRPr/>
          </a:p>
        </p:txBody>
      </p:sp>
      <p:sp>
        <p:nvSpPr>
          <p:cNvPr id="119" name="Google Shape;119;p21"/>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Database Outline</a:t>
            </a:r>
            <a:endParaRPr b="1">
              <a:solidFill>
                <a:srgbClr val="F8F8F8"/>
              </a:solidFill>
            </a:endParaRPr>
          </a:p>
        </p:txBody>
      </p:sp>
      <p:sp>
        <p:nvSpPr>
          <p:cNvPr id="120" name="Google Shape;120;p21"/>
          <p:cNvSpPr/>
          <p:nvPr/>
        </p:nvSpPr>
        <p:spPr>
          <a:xfrm>
            <a:off x="6328650" y="1515600"/>
            <a:ext cx="2407800" cy="2622000"/>
          </a:xfrm>
          <a:prstGeom prst="roundRect">
            <a:avLst>
              <a:gd fmla="val 16667" name="adj"/>
            </a:avLst>
          </a:prstGeom>
          <a:solidFill>
            <a:srgbClr val="A8360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a:solidFill>
                  <a:srgbClr val="F8F8F8"/>
                </a:solidFill>
              </a:rPr>
              <a:t>Combined </a:t>
            </a:r>
            <a:r>
              <a:rPr b="1" lang="zh-CN">
                <a:solidFill>
                  <a:srgbClr val="F8F8F8"/>
                </a:solidFill>
              </a:rPr>
              <a:t>dataset</a:t>
            </a:r>
            <a:endParaRPr b="1">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AcresBurned</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Counties</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Latitude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Longitude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Month</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Year</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Precipitation</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Mean Temperature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Min Temperature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Max Temperature</a:t>
            </a:r>
            <a:endParaRPr b="1">
              <a:solidFill>
                <a:srgbClr val="F8F8F8"/>
              </a:solidFill>
            </a:endParaRPr>
          </a:p>
        </p:txBody>
      </p:sp>
      <p:sp>
        <p:nvSpPr>
          <p:cNvPr id="121" name="Google Shape;121;p21"/>
          <p:cNvSpPr txBox="1"/>
          <p:nvPr/>
        </p:nvSpPr>
        <p:spPr>
          <a:xfrm>
            <a:off x="2844138" y="2205000"/>
            <a:ext cx="450000" cy="5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t>+</a:t>
            </a:r>
            <a:endParaRPr sz="2600"/>
          </a:p>
        </p:txBody>
      </p:sp>
      <p:sp>
        <p:nvSpPr>
          <p:cNvPr id="122" name="Google Shape;122;p21"/>
          <p:cNvSpPr txBox="1"/>
          <p:nvPr/>
        </p:nvSpPr>
        <p:spPr>
          <a:xfrm>
            <a:off x="5802913" y="2205000"/>
            <a:ext cx="450000" cy="5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t>=</a:t>
            </a:r>
            <a:endParaRPr sz="2600"/>
          </a:p>
        </p:txBody>
      </p:sp>
      <p:sp>
        <p:nvSpPr>
          <p:cNvPr id="123" name="Google Shape;123;p21"/>
          <p:cNvSpPr txBox="1"/>
          <p:nvPr>
            <p:ph idx="4294967295" type="subTitle"/>
          </p:nvPr>
        </p:nvSpPr>
        <p:spPr>
          <a:xfrm>
            <a:off x="833725" y="3784750"/>
            <a:ext cx="4657500" cy="585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zh-CN" sz="2100">
                <a:solidFill>
                  <a:srgbClr val="A61C00"/>
                </a:solidFill>
              </a:rPr>
              <a:t>Issue ⇒ No primary or foreign keys</a:t>
            </a:r>
            <a:endParaRPr b="1" sz="2100">
              <a:solidFill>
                <a:srgbClr val="A61C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