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2" r:id="rId1"/>
  </p:sldMasterIdLst>
  <p:notesMasterIdLst>
    <p:notesMasterId r:id="rId20"/>
  </p:notesMasterIdLst>
  <p:sldIdLst>
    <p:sldId id="256" r:id="rId2"/>
    <p:sldId id="262" r:id="rId3"/>
    <p:sldId id="263" r:id="rId4"/>
    <p:sldId id="257" r:id="rId5"/>
    <p:sldId id="258" r:id="rId6"/>
    <p:sldId id="259" r:id="rId7"/>
    <p:sldId id="264" r:id="rId8"/>
    <p:sldId id="265" r:id="rId9"/>
    <p:sldId id="266" r:id="rId10"/>
    <p:sldId id="260" r:id="rId11"/>
    <p:sldId id="269" r:id="rId12"/>
    <p:sldId id="268" r:id="rId13"/>
    <p:sldId id="261" r:id="rId14"/>
    <p:sldId id="270" r:id="rId15"/>
    <p:sldId id="271" r:id="rId16"/>
    <p:sldId id="272" r:id="rId17"/>
    <p:sldId id="274"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A563A0-147E-AA4F-9F72-3222E0B0334B}" v="369" dt="2024-09-30T04:13:57.5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853"/>
    <p:restoredTop sz="64320"/>
  </p:normalViewPr>
  <p:slideViewPr>
    <p:cSldViewPr snapToGrid="0">
      <p:cViewPr varScale="1">
        <p:scale>
          <a:sx n="141" d="100"/>
          <a:sy n="141" d="100"/>
        </p:scale>
        <p:origin x="3176" y="184"/>
      </p:cViewPr>
      <p:guideLst/>
    </p:cSldViewPr>
  </p:slideViewPr>
  <p:notesTextViewPr>
    <p:cViewPr>
      <p:scale>
        <a:sx n="140" d="100"/>
        <a:sy n="14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041FE4-CEE0-E742-B370-E69564D588B6}" type="datetimeFigureOut">
              <a:rPr lang="en-US" smtClean="0"/>
              <a:t>9/30/24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DA7ED5-25EB-FE4B-9D65-52D5997659D7}" type="slidenum">
              <a:rPr lang="en-US" smtClean="0"/>
              <a:t>‹#›</a:t>
            </a:fld>
            <a:endParaRPr lang="en-US"/>
          </a:p>
        </p:txBody>
      </p:sp>
    </p:spTree>
    <p:extLst>
      <p:ext uri="{BB962C8B-B14F-4D97-AF65-F5344CB8AC3E}">
        <p14:creationId xmlns:p14="http://schemas.microsoft.com/office/powerpoint/2010/main" val="324812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start – I have a nice easy warmup question to get our brains working.</a:t>
            </a:r>
          </a:p>
          <a:p>
            <a:endParaRPr lang="en-US" dirty="0"/>
          </a:p>
          <a:p>
            <a:r>
              <a:rPr lang="en-US" dirty="0"/>
              <a:t>I have some pseudocode up here on the screen – have a quick read – go through the code – what’s the final value of </a:t>
            </a:r>
            <a:r>
              <a:rPr lang="en-US" dirty="0" err="1"/>
              <a:t>i</a:t>
            </a:r>
            <a:r>
              <a:rPr lang="en-US" dirty="0"/>
              <a:t> here?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one should be pretty easy – I think we can all agree that the value of </a:t>
            </a:r>
            <a:r>
              <a:rPr lang="en-US" dirty="0" err="1"/>
              <a:t>i</a:t>
            </a:r>
            <a:r>
              <a:rPr lang="en-US" dirty="0"/>
              <a:t> SHOULD be 1000</a:t>
            </a:r>
          </a:p>
          <a:p>
            <a:endParaRPr lang="en-US" dirty="0"/>
          </a:p>
          <a:p>
            <a:r>
              <a:rPr lang="en-US" dirty="0"/>
              <a:t>And I have a counter app here that does exactly that.</a:t>
            </a:r>
          </a:p>
          <a:p>
            <a:endParaRPr lang="en-US" dirty="0"/>
          </a:p>
          <a:p>
            <a:endParaRPr lang="en-US" dirty="0"/>
          </a:p>
        </p:txBody>
      </p:sp>
      <p:sp>
        <p:nvSpPr>
          <p:cNvPr id="4" name="Slide Number Placeholder 3"/>
          <p:cNvSpPr>
            <a:spLocks noGrp="1"/>
          </p:cNvSpPr>
          <p:nvPr>
            <p:ph type="sldNum" sz="quarter" idx="5"/>
          </p:nvPr>
        </p:nvSpPr>
        <p:spPr/>
        <p:txBody>
          <a:bodyPr/>
          <a:lstStyle/>
          <a:p>
            <a:fld id="{4DDA7ED5-25EB-FE4B-9D65-52D5997659D7}" type="slidenum">
              <a:rPr lang="en-US" smtClean="0"/>
              <a:t>2</a:t>
            </a:fld>
            <a:endParaRPr lang="en-US"/>
          </a:p>
        </p:txBody>
      </p:sp>
    </p:spTree>
    <p:extLst>
      <p:ext uri="{BB962C8B-B14F-4D97-AF65-F5344CB8AC3E}">
        <p14:creationId xmlns:p14="http://schemas.microsoft.com/office/powerpoint/2010/main" val="2365629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 imagine our tasks run in sequence – this is one possibility – where if you have the tasks running, they run in an acceptable order, and after incrementing </a:t>
            </a:r>
            <a:r>
              <a:rPr lang="en-US" dirty="0" err="1"/>
              <a:t>i</a:t>
            </a:r>
            <a:r>
              <a:rPr lang="en-US" dirty="0"/>
              <a:t> twice, we get 2 – which is the expected result</a:t>
            </a:r>
          </a:p>
        </p:txBody>
      </p:sp>
      <p:sp>
        <p:nvSpPr>
          <p:cNvPr id="4" name="Slide Number Placeholder 3"/>
          <p:cNvSpPr>
            <a:spLocks noGrp="1"/>
          </p:cNvSpPr>
          <p:nvPr>
            <p:ph type="sldNum" sz="quarter" idx="5"/>
          </p:nvPr>
        </p:nvSpPr>
        <p:spPr/>
        <p:txBody>
          <a:bodyPr/>
          <a:lstStyle/>
          <a:p>
            <a:fld id="{4DDA7ED5-25EB-FE4B-9D65-52D5997659D7}" type="slidenum">
              <a:rPr lang="en-US" smtClean="0"/>
              <a:t>11</a:t>
            </a:fld>
            <a:endParaRPr lang="en-US"/>
          </a:p>
        </p:txBody>
      </p:sp>
    </p:spTree>
    <p:extLst>
      <p:ext uri="{BB962C8B-B14F-4D97-AF65-F5344CB8AC3E}">
        <p14:creationId xmlns:p14="http://schemas.microsoft.com/office/powerpoint/2010/main" val="2944172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 there is no guarantee that multiple instructions from different threads actually do run in sequence – after all, the whole point in concurrency is that they are running concurrently. And in some cases, you might end up with something like this– where if the read operation on one thread happens before the other thread has updated the value, you can end up with the value being incremented twice, but</a:t>
            </a:r>
          </a:p>
        </p:txBody>
      </p:sp>
      <p:sp>
        <p:nvSpPr>
          <p:cNvPr id="4" name="Slide Number Placeholder 3"/>
          <p:cNvSpPr>
            <a:spLocks noGrp="1"/>
          </p:cNvSpPr>
          <p:nvPr>
            <p:ph type="sldNum" sz="quarter" idx="5"/>
          </p:nvPr>
        </p:nvSpPr>
        <p:spPr/>
        <p:txBody>
          <a:bodyPr/>
          <a:lstStyle/>
          <a:p>
            <a:fld id="{4DDA7ED5-25EB-FE4B-9D65-52D5997659D7}" type="slidenum">
              <a:rPr lang="en-US" smtClean="0"/>
              <a:t>12</a:t>
            </a:fld>
            <a:endParaRPr lang="en-US"/>
          </a:p>
        </p:txBody>
      </p:sp>
    </p:spTree>
    <p:extLst>
      <p:ext uri="{BB962C8B-B14F-4D97-AF65-F5344CB8AC3E}">
        <p14:creationId xmlns:p14="http://schemas.microsoft.com/office/powerpoint/2010/main" val="1308416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 we’ve defined our problem.</a:t>
            </a:r>
          </a:p>
          <a:p>
            <a:endParaRPr lang="en-US" dirty="0"/>
          </a:p>
          <a:p>
            <a:r>
              <a:rPr lang="en-US" dirty="0"/>
              <a:t>Now – we need to decide how we want to fix it. And in order to fix it, we go back to our three conditions – the problems are shared mutable state, multiple threads being involved, and atomic operations – and if we remove one of </a:t>
            </a:r>
          </a:p>
        </p:txBody>
      </p:sp>
      <p:sp>
        <p:nvSpPr>
          <p:cNvPr id="4" name="Slide Number Placeholder 3"/>
          <p:cNvSpPr>
            <a:spLocks noGrp="1"/>
          </p:cNvSpPr>
          <p:nvPr>
            <p:ph type="sldNum" sz="quarter" idx="5"/>
          </p:nvPr>
        </p:nvSpPr>
        <p:spPr/>
        <p:txBody>
          <a:bodyPr/>
          <a:lstStyle/>
          <a:p>
            <a:fld id="{4DDA7ED5-25EB-FE4B-9D65-52D5997659D7}" type="slidenum">
              <a:rPr lang="en-US" smtClean="0"/>
              <a:t>13</a:t>
            </a:fld>
            <a:endParaRPr lang="en-US"/>
          </a:p>
        </p:txBody>
      </p:sp>
    </p:spTree>
    <p:extLst>
      <p:ext uri="{BB962C8B-B14F-4D97-AF65-F5344CB8AC3E}">
        <p14:creationId xmlns:p14="http://schemas.microsoft.com/office/powerpoint/2010/main" val="2784875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recall previously – we talked about how most operations were </a:t>
            </a:r>
            <a:r>
              <a:rPr lang="en-US" b="1" dirty="0"/>
              <a:t>non-atomic</a:t>
            </a:r>
            <a:r>
              <a:rPr lang="en-US" b="0" dirty="0"/>
              <a:t>. And how it was problematic-  because if you can break operations up into multiple operations, you had no guarantee that the threads would run those operations in order.</a:t>
            </a:r>
          </a:p>
          <a:p>
            <a:endParaRPr lang="en-US" b="0" dirty="0"/>
          </a:p>
          <a:p>
            <a:r>
              <a:rPr lang="en-US" b="0" dirty="0"/>
              <a:t>On the other hand, lots of languages give us ways to actually force larger operations to become atomic.</a:t>
            </a:r>
          </a:p>
          <a:p>
            <a:endParaRPr lang="en-US" b="0" dirty="0"/>
          </a:p>
          <a:p>
            <a:r>
              <a:rPr lang="en-US" b="0" dirty="0"/>
              <a:t>An example of this is that in Java, and by extension Kotlin, we have Atomic classes, like </a:t>
            </a:r>
            <a:r>
              <a:rPr lang="en-US" b="0" dirty="0" err="1"/>
              <a:t>AtomicInteger</a:t>
            </a:r>
            <a:r>
              <a:rPr lang="en-US" b="0" dirty="0"/>
              <a:t>.</a:t>
            </a:r>
          </a:p>
        </p:txBody>
      </p:sp>
      <p:sp>
        <p:nvSpPr>
          <p:cNvPr id="4" name="Slide Number Placeholder 3"/>
          <p:cNvSpPr>
            <a:spLocks noGrp="1"/>
          </p:cNvSpPr>
          <p:nvPr>
            <p:ph type="sldNum" sz="quarter" idx="5"/>
          </p:nvPr>
        </p:nvSpPr>
        <p:spPr/>
        <p:txBody>
          <a:bodyPr/>
          <a:lstStyle/>
          <a:p>
            <a:fld id="{4DDA7ED5-25EB-FE4B-9D65-52D5997659D7}" type="slidenum">
              <a:rPr lang="en-US" smtClean="0"/>
              <a:t>14</a:t>
            </a:fld>
            <a:endParaRPr lang="en-US"/>
          </a:p>
        </p:txBody>
      </p:sp>
    </p:spTree>
    <p:extLst>
      <p:ext uri="{BB962C8B-B14F-4D97-AF65-F5344CB8AC3E}">
        <p14:creationId xmlns:p14="http://schemas.microsoft.com/office/powerpoint/2010/main" val="582372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 now – let’s go through a more realistic example. The counter example we’ve gone through so far – isn’t really the most realistic example – this is clearly a case where we don’t really benefit from having asynchronous </a:t>
            </a:r>
            <a:r>
              <a:rPr lang="en-US" dirty="0" err="1"/>
              <a:t>behaviour</a:t>
            </a:r>
            <a:r>
              <a:rPr lang="en-US" dirty="0"/>
              <a:t>.</a:t>
            </a:r>
          </a:p>
          <a:p>
            <a:endParaRPr lang="en-US" dirty="0"/>
          </a:p>
          <a:p>
            <a:r>
              <a:rPr lang="en-US" dirty="0"/>
              <a:t>A more common example of asynchronous </a:t>
            </a:r>
            <a:r>
              <a:rPr lang="en-US" dirty="0" err="1"/>
              <a:t>behaviour</a:t>
            </a:r>
            <a:r>
              <a:rPr lang="en-US" dirty="0"/>
              <a:t> might be database calls. Database calls are a fairly classic example of an IO blocking operation – where it’s an operation that takes a little bit of time, and you don’t necessarily want the operation to happen synchronously – you want the DB call to happen in the background, right?</a:t>
            </a:r>
          </a:p>
          <a:p>
            <a:endParaRPr lang="en-US" dirty="0"/>
          </a:p>
          <a:p>
            <a:r>
              <a:rPr lang="en-US" dirty="0"/>
              <a:t>Databases themselves often run into problems of thread safety and race conditions – it’s a really common problem. At the same time, it’s mostly very much a solved problem – we know that race conditions exist, and we know that databases have these problems – so we’ve created solutions and abstractions for this.</a:t>
            </a:r>
          </a:p>
          <a:p>
            <a:endParaRPr lang="en-US" dirty="0"/>
          </a:p>
          <a:p>
            <a:r>
              <a:rPr lang="en-US" dirty="0"/>
              <a:t>In the case of Android – we have the Room library – which is this magical library that handles all our database calls for us – and it makes sure that the calls are thread safe, it gives us some level of type safety, and it even gives us reactivity </a:t>
            </a:r>
            <a:r>
              <a:rPr lang="en-US" dirty="0" err="1"/>
              <a:t>builtin</a:t>
            </a:r>
            <a:r>
              <a:rPr lang="en-US" dirty="0"/>
              <a:t>! It’s perfect! All we have to do is </a:t>
            </a:r>
            <a:r>
              <a:rPr lang="en-US" dirty="0" err="1"/>
              <a:t>initialise</a:t>
            </a:r>
            <a:r>
              <a:rPr lang="en-US" dirty="0"/>
              <a:t> an instance of a Room object with a database, and it will handle all of our DB calls for us, and we don’t need to worry about anything.</a:t>
            </a:r>
          </a:p>
          <a:p>
            <a:endParaRPr lang="en-US" dirty="0"/>
          </a:p>
          <a:p>
            <a:r>
              <a:rPr lang="en-US" dirty="0"/>
              <a:t>Well – not quite. This model only works if you have a single Room Object for each database.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DDA7ED5-25EB-FE4B-9D65-52D5997659D7}" type="slidenum">
              <a:rPr lang="en-US" smtClean="0"/>
              <a:t>16</a:t>
            </a:fld>
            <a:endParaRPr lang="en-US"/>
          </a:p>
        </p:txBody>
      </p:sp>
    </p:spTree>
    <p:extLst>
      <p:ext uri="{BB962C8B-B14F-4D97-AF65-F5344CB8AC3E}">
        <p14:creationId xmlns:p14="http://schemas.microsoft.com/office/powerpoint/2010/main" val="4008412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had multiple Room objects for each database – this no longer works. You lose the thread safety, and the reactivity actually completely breaks – if you have any Flows being returned by the Room, it no longer gets updated properly, because these objects are not aware of each other.</a:t>
            </a:r>
          </a:p>
          <a:p>
            <a:endParaRPr lang="en-US" dirty="0"/>
          </a:p>
          <a:p>
            <a:r>
              <a:rPr lang="en-US" dirty="0"/>
              <a:t>And this can actually potentially happen if you don’t handle the </a:t>
            </a:r>
            <a:r>
              <a:rPr lang="en-US" dirty="0" err="1"/>
              <a:t>initialisation</a:t>
            </a:r>
            <a:r>
              <a:rPr lang="en-US" dirty="0"/>
              <a:t> properly. If you have a situation where you </a:t>
            </a:r>
            <a:r>
              <a:rPr lang="en-US" dirty="0" err="1"/>
              <a:t>initialise</a:t>
            </a:r>
            <a:r>
              <a:rPr lang="en-US" dirty="0"/>
              <a:t> your Room objects in a lazy manner – in other words, it only gets </a:t>
            </a:r>
            <a:r>
              <a:rPr lang="en-US" dirty="0" err="1"/>
              <a:t>initialised</a:t>
            </a:r>
            <a:r>
              <a:rPr lang="en-US" dirty="0"/>
              <a:t> the first time you use it, then you become exposed to race conditions – because the question of whether or not you already have a database is itself a form of shared mutable state.</a:t>
            </a:r>
          </a:p>
        </p:txBody>
      </p:sp>
      <p:sp>
        <p:nvSpPr>
          <p:cNvPr id="4" name="Slide Number Placeholder 3"/>
          <p:cNvSpPr>
            <a:spLocks noGrp="1"/>
          </p:cNvSpPr>
          <p:nvPr>
            <p:ph type="sldNum" sz="quarter" idx="5"/>
          </p:nvPr>
        </p:nvSpPr>
        <p:spPr/>
        <p:txBody>
          <a:bodyPr/>
          <a:lstStyle/>
          <a:p>
            <a:fld id="{4DDA7ED5-25EB-FE4B-9D65-52D5997659D7}" type="slidenum">
              <a:rPr lang="en-US" smtClean="0"/>
              <a:t>17</a:t>
            </a:fld>
            <a:endParaRPr lang="en-US"/>
          </a:p>
        </p:txBody>
      </p:sp>
    </p:spTree>
    <p:extLst>
      <p:ext uri="{BB962C8B-B14F-4D97-AF65-F5344CB8AC3E}">
        <p14:creationId xmlns:p14="http://schemas.microsoft.com/office/powerpoint/2010/main" val="34012222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A7ED5-25EB-FE4B-9D65-52D5997659D7}" type="slidenum">
              <a:rPr lang="en-US" smtClean="0"/>
              <a:t>18</a:t>
            </a:fld>
            <a:endParaRPr lang="en-US"/>
          </a:p>
        </p:txBody>
      </p:sp>
    </p:spTree>
    <p:extLst>
      <p:ext uri="{BB962C8B-B14F-4D97-AF65-F5344CB8AC3E}">
        <p14:creationId xmlns:p14="http://schemas.microsoft.com/office/powerpoint/2010/main" val="1095265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 here’s the same code – but with a slight difference – instead of the loop running synchronously in sequence – we now have some async </a:t>
            </a:r>
            <a:r>
              <a:rPr lang="en-US" dirty="0" err="1"/>
              <a:t>behaviour</a:t>
            </a:r>
            <a:r>
              <a:rPr lang="en-US" dirty="0"/>
              <a:t>. In this case, this async keyword is going to launch 1000 asynchronous tasks, and these tasks are all going to increment </a:t>
            </a:r>
            <a:r>
              <a:rPr lang="en-US" dirty="0" err="1"/>
              <a:t>i</a:t>
            </a:r>
            <a:r>
              <a:rPr lang="en-US" dirty="0"/>
              <a:t>.</a:t>
            </a:r>
          </a:p>
          <a:p>
            <a:endParaRPr lang="en-US" dirty="0"/>
          </a:p>
          <a:p>
            <a:r>
              <a:rPr lang="en-US" dirty="0"/>
              <a:t>NOW – what do we think the final answer of </a:t>
            </a:r>
            <a:r>
              <a:rPr lang="en-US" dirty="0" err="1"/>
              <a:t>i</a:t>
            </a:r>
            <a:r>
              <a:rPr lang="en-US" dirty="0"/>
              <a:t> would be?</a:t>
            </a:r>
          </a:p>
          <a:p>
            <a:endParaRPr lang="en-US" dirty="0"/>
          </a:p>
          <a:p>
            <a:r>
              <a:rPr lang="en-US" dirty="0"/>
              <a:t>Well – as it turns out – the answer is – not 1000. It’s actually random. And we can see this </a:t>
            </a:r>
            <a:r>
              <a:rPr lang="en-US" dirty="0" err="1"/>
              <a:t>behaviour</a:t>
            </a:r>
            <a:r>
              <a:rPr lang="en-US" dirty="0"/>
              <a:t> on both iOS and Android. Because what we’ve just done is a thread unsafe operation – which is what we’ll be talking in a bit a more detail today.</a:t>
            </a:r>
          </a:p>
        </p:txBody>
      </p:sp>
      <p:sp>
        <p:nvSpPr>
          <p:cNvPr id="4" name="Slide Number Placeholder 3"/>
          <p:cNvSpPr>
            <a:spLocks noGrp="1"/>
          </p:cNvSpPr>
          <p:nvPr>
            <p:ph type="sldNum" sz="quarter" idx="5"/>
          </p:nvPr>
        </p:nvSpPr>
        <p:spPr/>
        <p:txBody>
          <a:bodyPr/>
          <a:lstStyle/>
          <a:p>
            <a:fld id="{4DDA7ED5-25EB-FE4B-9D65-52D5997659D7}" type="slidenum">
              <a:rPr lang="en-US" smtClean="0"/>
              <a:t>3</a:t>
            </a:fld>
            <a:endParaRPr lang="en-US"/>
          </a:p>
        </p:txBody>
      </p:sp>
    </p:spTree>
    <p:extLst>
      <p:ext uri="{BB962C8B-B14F-4D97-AF65-F5344CB8AC3E}">
        <p14:creationId xmlns:p14="http://schemas.microsoft.com/office/powerpoint/2010/main" val="2840424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concurrency itself is a massive topic – so I’m going to be focusing on a very specific part – which is thread-unsafe operations – what causes them, and .</a:t>
            </a:r>
          </a:p>
          <a:p>
            <a:endParaRPr lang="en-US" dirty="0"/>
          </a:p>
          <a:p>
            <a:r>
              <a:rPr lang="en-US" dirty="0"/>
              <a:t>It also raises the question – how much does it actually affect us as mobile </a:t>
            </a:r>
            <a:r>
              <a:rPr lang="en-US" dirty="0" err="1"/>
              <a:t>devs</a:t>
            </a:r>
            <a:r>
              <a:rPr lang="en-US" dirty="0"/>
              <a:t>? Because usually when we go through our day, we don’t really think about concurrency. We usually just see an IO-blocking operation, like an API call or a database call, and we chuck it onto a background thread pool, right? We’ve not backend developers dealing with distributed systems – we usually only have one system we have to deal with on the client side.</a:t>
            </a:r>
          </a:p>
          <a:p>
            <a:endParaRPr lang="en-US" dirty="0"/>
          </a:p>
          <a:p>
            <a:r>
              <a:rPr lang="en-US" dirty="0"/>
              <a:t>And we’re fortunate enough that we have these really nice abstractions, but sometimes these abstractions still go wrong – and we’re going to go through a case at the very end of a somewhat questionable library/abstraction from Google where we actually do have to use a mutex in order for it to work properly.</a:t>
            </a:r>
          </a:p>
        </p:txBody>
      </p:sp>
      <p:sp>
        <p:nvSpPr>
          <p:cNvPr id="4" name="Slide Number Placeholder 3"/>
          <p:cNvSpPr>
            <a:spLocks noGrp="1"/>
          </p:cNvSpPr>
          <p:nvPr>
            <p:ph type="sldNum" sz="quarter" idx="5"/>
          </p:nvPr>
        </p:nvSpPr>
        <p:spPr/>
        <p:txBody>
          <a:bodyPr/>
          <a:lstStyle/>
          <a:p>
            <a:fld id="{4DDA7ED5-25EB-FE4B-9D65-52D5997659D7}" type="slidenum">
              <a:rPr lang="en-US" smtClean="0"/>
              <a:t>4</a:t>
            </a:fld>
            <a:endParaRPr lang="en-US"/>
          </a:p>
        </p:txBody>
      </p:sp>
    </p:spTree>
    <p:extLst>
      <p:ext uri="{BB962C8B-B14F-4D97-AF65-F5344CB8AC3E}">
        <p14:creationId xmlns:p14="http://schemas.microsoft.com/office/powerpoint/2010/main" val="739787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 let’s start off with the basic definition of thread unsafe. A thread unsafe operation is one that does not properly handle access to shared resources properly.</a:t>
            </a:r>
          </a:p>
          <a:p>
            <a:endParaRPr lang="en-US" dirty="0"/>
          </a:p>
          <a:p>
            <a:r>
              <a:rPr lang="en-US" dirty="0"/>
              <a:t>In order for an operation to be thread unsafe, there are three conditions:</a:t>
            </a:r>
          </a:p>
          <a:p>
            <a:endParaRPr lang="en-US" dirty="0"/>
          </a:p>
          <a:p>
            <a:pPr marL="228600" indent="-228600">
              <a:buAutoNum type="arabicPeriod"/>
            </a:pPr>
            <a:r>
              <a:rPr lang="en-US" dirty="0"/>
              <a:t>You must have shared mutable state – some kind of shared variable that’s being updated</a:t>
            </a:r>
          </a:p>
          <a:p>
            <a:pPr marL="228600" indent="-228600">
              <a:buAutoNum type="arabicPeriod"/>
            </a:pPr>
            <a:r>
              <a:rPr lang="en-US" dirty="0"/>
              <a:t>You must have multiple threads accessing that shared mutable state.</a:t>
            </a:r>
          </a:p>
          <a:p>
            <a:pPr marL="228600" indent="-228600">
              <a:buAutoNum type="arabicPeriod"/>
            </a:pPr>
            <a:r>
              <a:rPr lang="en-US" dirty="0"/>
              <a:t>The operation itself must be non-atomic</a:t>
            </a:r>
          </a:p>
          <a:p>
            <a:pPr marL="228600" indent="-228600">
              <a:buAutoNum type="arabicPeriod"/>
            </a:pPr>
            <a:endParaRPr lang="en-US" dirty="0"/>
          </a:p>
          <a:p>
            <a:pPr marL="0" indent="0">
              <a:buNone/>
            </a:pPr>
            <a:r>
              <a:rPr lang="en-US" dirty="0"/>
              <a:t>This can be a little bit abstract, so let’s go back to our example from earlier – which has all three of those characteristics</a:t>
            </a:r>
          </a:p>
        </p:txBody>
      </p:sp>
      <p:sp>
        <p:nvSpPr>
          <p:cNvPr id="4" name="Slide Number Placeholder 3"/>
          <p:cNvSpPr>
            <a:spLocks noGrp="1"/>
          </p:cNvSpPr>
          <p:nvPr>
            <p:ph type="sldNum" sz="quarter" idx="5"/>
          </p:nvPr>
        </p:nvSpPr>
        <p:spPr/>
        <p:txBody>
          <a:bodyPr/>
          <a:lstStyle/>
          <a:p>
            <a:fld id="{4DDA7ED5-25EB-FE4B-9D65-52D5997659D7}" type="slidenum">
              <a:rPr lang="en-US" smtClean="0"/>
              <a:t>5</a:t>
            </a:fld>
            <a:endParaRPr lang="en-US"/>
          </a:p>
        </p:txBody>
      </p:sp>
    </p:spTree>
    <p:extLst>
      <p:ext uri="{BB962C8B-B14F-4D97-AF65-F5344CB8AC3E}">
        <p14:creationId xmlns:p14="http://schemas.microsoft.com/office/powerpoint/2010/main" val="2511046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a:t>
            </a:r>
            <a:r>
              <a:rPr lang="en-US" dirty="0"/>
              <a:t> is our shared mutable state – our shared variable</a:t>
            </a:r>
          </a:p>
        </p:txBody>
      </p:sp>
      <p:sp>
        <p:nvSpPr>
          <p:cNvPr id="4" name="Slide Number Placeholder 3"/>
          <p:cNvSpPr>
            <a:spLocks noGrp="1"/>
          </p:cNvSpPr>
          <p:nvPr>
            <p:ph type="sldNum" sz="quarter" idx="5"/>
          </p:nvPr>
        </p:nvSpPr>
        <p:spPr/>
        <p:txBody>
          <a:bodyPr/>
          <a:lstStyle/>
          <a:p>
            <a:fld id="{4DDA7ED5-25EB-FE4B-9D65-52D5997659D7}" type="slidenum">
              <a:rPr lang="en-US" smtClean="0"/>
              <a:t>6</a:t>
            </a:fld>
            <a:endParaRPr lang="en-US"/>
          </a:p>
        </p:txBody>
      </p:sp>
    </p:spTree>
    <p:extLst>
      <p:ext uri="{BB962C8B-B14F-4D97-AF65-F5344CB8AC3E}">
        <p14:creationId xmlns:p14="http://schemas.microsoft.com/office/powerpoint/2010/main" val="1697011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A7ED5-25EB-FE4B-9D65-52D5997659D7}" type="slidenum">
              <a:rPr lang="en-US" smtClean="0"/>
              <a:t>7</a:t>
            </a:fld>
            <a:endParaRPr lang="en-US"/>
          </a:p>
        </p:txBody>
      </p:sp>
    </p:spTree>
    <p:extLst>
      <p:ext uri="{BB962C8B-B14F-4D97-AF65-F5344CB8AC3E}">
        <p14:creationId xmlns:p14="http://schemas.microsoft.com/office/powerpoint/2010/main" val="3061832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A7ED5-25EB-FE4B-9D65-52D5997659D7}" type="slidenum">
              <a:rPr lang="en-US" smtClean="0"/>
              <a:t>8</a:t>
            </a:fld>
            <a:endParaRPr lang="en-US"/>
          </a:p>
        </p:txBody>
      </p:sp>
    </p:spTree>
    <p:extLst>
      <p:ext uri="{BB962C8B-B14F-4D97-AF65-F5344CB8AC3E}">
        <p14:creationId xmlns:p14="http://schemas.microsoft.com/office/powerpoint/2010/main" val="234273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A7ED5-25EB-FE4B-9D65-52D5997659D7}" type="slidenum">
              <a:rPr lang="en-US" smtClean="0"/>
              <a:t>9</a:t>
            </a:fld>
            <a:endParaRPr lang="en-US"/>
          </a:p>
        </p:txBody>
      </p:sp>
    </p:spTree>
    <p:extLst>
      <p:ext uri="{BB962C8B-B14F-4D97-AF65-F5344CB8AC3E}">
        <p14:creationId xmlns:p14="http://schemas.microsoft.com/office/powerpoint/2010/main" val="239297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 the question then arises – why are these operations problematic with multiple threads?</a:t>
            </a:r>
          </a:p>
          <a:p>
            <a:endParaRPr lang="en-US" dirty="0"/>
          </a:p>
          <a:p>
            <a:pPr marL="171450" indent="-171450">
              <a:buFontTx/>
              <a:buChar char="-"/>
            </a:pPr>
            <a:r>
              <a:rPr lang="en-US" dirty="0"/>
              <a:t>So – let’s go through it in sequence.</a:t>
            </a:r>
          </a:p>
          <a:p>
            <a:pPr marL="171450" indent="-171450">
              <a:buFontTx/>
              <a:buChar char="-"/>
            </a:pPr>
            <a:r>
              <a:rPr lang="en-US" dirty="0"/>
              <a:t>Imagine we have our code here, and it launches 1000 asynchronous tasks</a:t>
            </a:r>
          </a:p>
          <a:p>
            <a:pPr marL="171450" indent="-171450">
              <a:buFontTx/>
              <a:buChar char="-"/>
            </a:pPr>
            <a:r>
              <a:rPr lang="en-US" dirty="0"/>
              <a:t>We also have our shared mutable state in memory – this part of the memory is in the shared heap area, while our code is loaded into individual stacks each with their own instruction pointer</a:t>
            </a:r>
          </a:p>
        </p:txBody>
      </p:sp>
      <p:sp>
        <p:nvSpPr>
          <p:cNvPr id="4" name="Slide Number Placeholder 3"/>
          <p:cNvSpPr>
            <a:spLocks noGrp="1"/>
          </p:cNvSpPr>
          <p:nvPr>
            <p:ph type="sldNum" sz="quarter" idx="5"/>
          </p:nvPr>
        </p:nvSpPr>
        <p:spPr/>
        <p:txBody>
          <a:bodyPr/>
          <a:lstStyle/>
          <a:p>
            <a:fld id="{4DDA7ED5-25EB-FE4B-9D65-52D5997659D7}" type="slidenum">
              <a:rPr lang="en-US" smtClean="0"/>
              <a:t>10</a:t>
            </a:fld>
            <a:endParaRPr lang="en-US"/>
          </a:p>
        </p:txBody>
      </p:sp>
    </p:spTree>
    <p:extLst>
      <p:ext uri="{BB962C8B-B14F-4D97-AF65-F5344CB8AC3E}">
        <p14:creationId xmlns:p14="http://schemas.microsoft.com/office/powerpoint/2010/main" val="3414134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C052B-9A7E-6FAC-720E-8674A6DBBB0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F92646D-FAA8-C81B-3851-4867A26420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71D4676-1FFE-EF6A-3053-48E1BAEEB456}"/>
              </a:ext>
            </a:extLst>
          </p:cNvPr>
          <p:cNvSpPr>
            <a:spLocks noGrp="1"/>
          </p:cNvSpPr>
          <p:nvPr>
            <p:ph type="dt" sz="half" idx="10"/>
          </p:nvPr>
        </p:nvSpPr>
        <p:spPr/>
        <p:txBody>
          <a:bodyPr/>
          <a:lstStyle/>
          <a:p>
            <a:fld id="{362E4B21-DE5D-9B42-9042-4AAC338BC98C}" type="datetimeFigureOut">
              <a:rPr lang="en-US" smtClean="0"/>
              <a:t>9/30/24</a:t>
            </a:fld>
            <a:endParaRPr lang="en-US"/>
          </a:p>
        </p:txBody>
      </p:sp>
      <p:sp>
        <p:nvSpPr>
          <p:cNvPr id="5" name="Footer Placeholder 4">
            <a:extLst>
              <a:ext uri="{FF2B5EF4-FFF2-40B4-BE49-F238E27FC236}">
                <a16:creationId xmlns:a16="http://schemas.microsoft.com/office/drawing/2014/main" id="{7D30A516-BF39-6139-84E4-090F44022A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47DAF-036F-912F-C87B-203A99D970E9}"/>
              </a:ext>
            </a:extLst>
          </p:cNvPr>
          <p:cNvSpPr>
            <a:spLocks noGrp="1"/>
          </p:cNvSpPr>
          <p:nvPr>
            <p:ph type="sldNum" sz="quarter" idx="12"/>
          </p:nvPr>
        </p:nvSpPr>
        <p:spPr/>
        <p:txBody>
          <a:bodyPr/>
          <a:lstStyle/>
          <a:p>
            <a:fld id="{D27D50D3-0F85-6149-8E77-29866B0EE82A}" type="slidenum">
              <a:rPr lang="en-US" smtClean="0"/>
              <a:t>‹#›</a:t>
            </a:fld>
            <a:endParaRPr lang="en-US"/>
          </a:p>
        </p:txBody>
      </p:sp>
    </p:spTree>
    <p:extLst>
      <p:ext uri="{BB962C8B-B14F-4D97-AF65-F5344CB8AC3E}">
        <p14:creationId xmlns:p14="http://schemas.microsoft.com/office/powerpoint/2010/main" val="3970273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27DE6-2AF9-DC08-03A4-63B49F6B41C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DEC3475-4858-1D7E-E6C8-B47428D8E27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97760E3-CACC-9779-3B42-2C415D4125C7}"/>
              </a:ext>
            </a:extLst>
          </p:cNvPr>
          <p:cNvSpPr>
            <a:spLocks noGrp="1"/>
          </p:cNvSpPr>
          <p:nvPr>
            <p:ph type="dt" sz="half" idx="10"/>
          </p:nvPr>
        </p:nvSpPr>
        <p:spPr/>
        <p:txBody>
          <a:bodyPr/>
          <a:lstStyle/>
          <a:p>
            <a:fld id="{362E4B21-DE5D-9B42-9042-4AAC338BC98C}" type="datetimeFigureOut">
              <a:rPr lang="en-US" smtClean="0"/>
              <a:t>9/30/24</a:t>
            </a:fld>
            <a:endParaRPr lang="en-US"/>
          </a:p>
        </p:txBody>
      </p:sp>
      <p:sp>
        <p:nvSpPr>
          <p:cNvPr id="5" name="Footer Placeholder 4">
            <a:extLst>
              <a:ext uri="{FF2B5EF4-FFF2-40B4-BE49-F238E27FC236}">
                <a16:creationId xmlns:a16="http://schemas.microsoft.com/office/drawing/2014/main" id="{F60DF286-D15D-745A-3ED8-2D2C955930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7C511A-C198-3DBB-087D-2EF4A8C9046B}"/>
              </a:ext>
            </a:extLst>
          </p:cNvPr>
          <p:cNvSpPr>
            <a:spLocks noGrp="1"/>
          </p:cNvSpPr>
          <p:nvPr>
            <p:ph type="sldNum" sz="quarter" idx="12"/>
          </p:nvPr>
        </p:nvSpPr>
        <p:spPr/>
        <p:txBody>
          <a:bodyPr/>
          <a:lstStyle/>
          <a:p>
            <a:fld id="{D27D50D3-0F85-6149-8E77-29866B0EE82A}" type="slidenum">
              <a:rPr lang="en-US" smtClean="0"/>
              <a:t>‹#›</a:t>
            </a:fld>
            <a:endParaRPr lang="en-US"/>
          </a:p>
        </p:txBody>
      </p:sp>
    </p:spTree>
    <p:extLst>
      <p:ext uri="{BB962C8B-B14F-4D97-AF65-F5344CB8AC3E}">
        <p14:creationId xmlns:p14="http://schemas.microsoft.com/office/powerpoint/2010/main" val="2452501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39C04A-4AD7-C3E0-DF93-E5567FEFFB1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8BA3AA1-7088-FDB1-1D05-32D0C4216BC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055D91B-E809-EDE1-B165-8E849F633B0B}"/>
              </a:ext>
            </a:extLst>
          </p:cNvPr>
          <p:cNvSpPr>
            <a:spLocks noGrp="1"/>
          </p:cNvSpPr>
          <p:nvPr>
            <p:ph type="dt" sz="half" idx="10"/>
          </p:nvPr>
        </p:nvSpPr>
        <p:spPr/>
        <p:txBody>
          <a:bodyPr/>
          <a:lstStyle/>
          <a:p>
            <a:fld id="{362E4B21-DE5D-9B42-9042-4AAC338BC98C}" type="datetimeFigureOut">
              <a:rPr lang="en-US" smtClean="0"/>
              <a:t>9/30/24</a:t>
            </a:fld>
            <a:endParaRPr lang="en-US"/>
          </a:p>
        </p:txBody>
      </p:sp>
      <p:sp>
        <p:nvSpPr>
          <p:cNvPr id="5" name="Footer Placeholder 4">
            <a:extLst>
              <a:ext uri="{FF2B5EF4-FFF2-40B4-BE49-F238E27FC236}">
                <a16:creationId xmlns:a16="http://schemas.microsoft.com/office/drawing/2014/main" id="{59E8C5E5-8F71-6FE8-7B4D-F6CD59C05C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F3E3BE-0E89-EEF1-7E3D-B20570B8B9AA}"/>
              </a:ext>
            </a:extLst>
          </p:cNvPr>
          <p:cNvSpPr>
            <a:spLocks noGrp="1"/>
          </p:cNvSpPr>
          <p:nvPr>
            <p:ph type="sldNum" sz="quarter" idx="12"/>
          </p:nvPr>
        </p:nvSpPr>
        <p:spPr/>
        <p:txBody>
          <a:bodyPr/>
          <a:lstStyle/>
          <a:p>
            <a:fld id="{D27D50D3-0F85-6149-8E77-29866B0EE82A}" type="slidenum">
              <a:rPr lang="en-US" smtClean="0"/>
              <a:t>‹#›</a:t>
            </a:fld>
            <a:endParaRPr lang="en-US"/>
          </a:p>
        </p:txBody>
      </p:sp>
    </p:spTree>
    <p:extLst>
      <p:ext uri="{BB962C8B-B14F-4D97-AF65-F5344CB8AC3E}">
        <p14:creationId xmlns:p14="http://schemas.microsoft.com/office/powerpoint/2010/main" val="1571272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D7584-8813-AB89-7CC7-1099532C8CF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9CD18DE-1241-02D7-8A5A-E43A45F011B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1F29BB0-2669-CB12-CCBF-73328224257B}"/>
              </a:ext>
            </a:extLst>
          </p:cNvPr>
          <p:cNvSpPr>
            <a:spLocks noGrp="1"/>
          </p:cNvSpPr>
          <p:nvPr>
            <p:ph type="dt" sz="half" idx="10"/>
          </p:nvPr>
        </p:nvSpPr>
        <p:spPr/>
        <p:txBody>
          <a:bodyPr/>
          <a:lstStyle/>
          <a:p>
            <a:fld id="{362E4B21-DE5D-9B42-9042-4AAC338BC98C}" type="datetimeFigureOut">
              <a:rPr lang="en-US" smtClean="0"/>
              <a:t>9/30/24</a:t>
            </a:fld>
            <a:endParaRPr lang="en-US"/>
          </a:p>
        </p:txBody>
      </p:sp>
      <p:sp>
        <p:nvSpPr>
          <p:cNvPr id="5" name="Footer Placeholder 4">
            <a:extLst>
              <a:ext uri="{FF2B5EF4-FFF2-40B4-BE49-F238E27FC236}">
                <a16:creationId xmlns:a16="http://schemas.microsoft.com/office/drawing/2014/main" id="{B5B5CE6F-A1A4-85CC-2C0E-952E7B9FD7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82082-EE00-9030-3A2B-6A2501D5235B}"/>
              </a:ext>
            </a:extLst>
          </p:cNvPr>
          <p:cNvSpPr>
            <a:spLocks noGrp="1"/>
          </p:cNvSpPr>
          <p:nvPr>
            <p:ph type="sldNum" sz="quarter" idx="12"/>
          </p:nvPr>
        </p:nvSpPr>
        <p:spPr/>
        <p:txBody>
          <a:bodyPr/>
          <a:lstStyle/>
          <a:p>
            <a:fld id="{D27D50D3-0F85-6149-8E77-29866B0EE82A}" type="slidenum">
              <a:rPr lang="en-US" smtClean="0"/>
              <a:t>‹#›</a:t>
            </a:fld>
            <a:endParaRPr lang="en-US"/>
          </a:p>
        </p:txBody>
      </p:sp>
    </p:spTree>
    <p:extLst>
      <p:ext uri="{BB962C8B-B14F-4D97-AF65-F5344CB8AC3E}">
        <p14:creationId xmlns:p14="http://schemas.microsoft.com/office/powerpoint/2010/main" val="272350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14433-51B0-4EBC-925F-A987AFB7CEB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A07C8B4-5EA4-E224-0E4B-A319C2C09C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2FE16AD-8BC2-FD2F-328D-D86ECC34DFB8}"/>
              </a:ext>
            </a:extLst>
          </p:cNvPr>
          <p:cNvSpPr>
            <a:spLocks noGrp="1"/>
          </p:cNvSpPr>
          <p:nvPr>
            <p:ph type="dt" sz="half" idx="10"/>
          </p:nvPr>
        </p:nvSpPr>
        <p:spPr/>
        <p:txBody>
          <a:bodyPr/>
          <a:lstStyle/>
          <a:p>
            <a:fld id="{362E4B21-DE5D-9B42-9042-4AAC338BC98C}" type="datetimeFigureOut">
              <a:rPr lang="en-US" smtClean="0"/>
              <a:t>9/30/24</a:t>
            </a:fld>
            <a:endParaRPr lang="en-US"/>
          </a:p>
        </p:txBody>
      </p:sp>
      <p:sp>
        <p:nvSpPr>
          <p:cNvPr id="5" name="Footer Placeholder 4">
            <a:extLst>
              <a:ext uri="{FF2B5EF4-FFF2-40B4-BE49-F238E27FC236}">
                <a16:creationId xmlns:a16="http://schemas.microsoft.com/office/drawing/2014/main" id="{F841B745-4E18-878A-BD69-200F2956AD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8CE41C-383B-7903-3FF4-2FFBEACBD9FF}"/>
              </a:ext>
            </a:extLst>
          </p:cNvPr>
          <p:cNvSpPr>
            <a:spLocks noGrp="1"/>
          </p:cNvSpPr>
          <p:nvPr>
            <p:ph type="sldNum" sz="quarter" idx="12"/>
          </p:nvPr>
        </p:nvSpPr>
        <p:spPr/>
        <p:txBody>
          <a:bodyPr/>
          <a:lstStyle/>
          <a:p>
            <a:fld id="{D27D50D3-0F85-6149-8E77-29866B0EE82A}" type="slidenum">
              <a:rPr lang="en-US" smtClean="0"/>
              <a:t>‹#›</a:t>
            </a:fld>
            <a:endParaRPr lang="en-US"/>
          </a:p>
        </p:txBody>
      </p:sp>
    </p:spTree>
    <p:extLst>
      <p:ext uri="{BB962C8B-B14F-4D97-AF65-F5344CB8AC3E}">
        <p14:creationId xmlns:p14="http://schemas.microsoft.com/office/powerpoint/2010/main" val="2424940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A6C48-7A63-B4F7-9547-20D4EB41F01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D788507-68A1-6887-910B-469B712DC20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9FD960B-A61F-3E89-A094-707F9B8A4D2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6D1920D-4AE8-D0B9-76DD-F8D441409D84}"/>
              </a:ext>
            </a:extLst>
          </p:cNvPr>
          <p:cNvSpPr>
            <a:spLocks noGrp="1"/>
          </p:cNvSpPr>
          <p:nvPr>
            <p:ph type="dt" sz="half" idx="10"/>
          </p:nvPr>
        </p:nvSpPr>
        <p:spPr/>
        <p:txBody>
          <a:bodyPr/>
          <a:lstStyle/>
          <a:p>
            <a:fld id="{362E4B21-DE5D-9B42-9042-4AAC338BC98C}" type="datetimeFigureOut">
              <a:rPr lang="en-US" smtClean="0"/>
              <a:t>9/30/24</a:t>
            </a:fld>
            <a:endParaRPr lang="en-US"/>
          </a:p>
        </p:txBody>
      </p:sp>
      <p:sp>
        <p:nvSpPr>
          <p:cNvPr id="6" name="Footer Placeholder 5">
            <a:extLst>
              <a:ext uri="{FF2B5EF4-FFF2-40B4-BE49-F238E27FC236}">
                <a16:creationId xmlns:a16="http://schemas.microsoft.com/office/drawing/2014/main" id="{2A8F0B1E-B951-4FC4-1BA3-5EA2CD5F32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4B2FEC-E905-B4C5-B77A-E14A81A12848}"/>
              </a:ext>
            </a:extLst>
          </p:cNvPr>
          <p:cNvSpPr>
            <a:spLocks noGrp="1"/>
          </p:cNvSpPr>
          <p:nvPr>
            <p:ph type="sldNum" sz="quarter" idx="12"/>
          </p:nvPr>
        </p:nvSpPr>
        <p:spPr/>
        <p:txBody>
          <a:bodyPr/>
          <a:lstStyle/>
          <a:p>
            <a:fld id="{D27D50D3-0F85-6149-8E77-29866B0EE82A}" type="slidenum">
              <a:rPr lang="en-US" smtClean="0"/>
              <a:t>‹#›</a:t>
            </a:fld>
            <a:endParaRPr lang="en-US"/>
          </a:p>
        </p:txBody>
      </p:sp>
    </p:spTree>
    <p:extLst>
      <p:ext uri="{BB962C8B-B14F-4D97-AF65-F5344CB8AC3E}">
        <p14:creationId xmlns:p14="http://schemas.microsoft.com/office/powerpoint/2010/main" val="2327849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878CA-2630-A1AF-C0C1-A8134CDC194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B41A44D-326F-7616-1A31-103A4232D6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F90A24E-E67F-DD58-8A85-D59E616865C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F4571F9-D2EB-F327-83C7-B2DFB20412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3038F3C-1C0E-01B7-F135-B252074EDC3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41FB2A7-B3F0-F258-F571-D393FE1C1C3F}"/>
              </a:ext>
            </a:extLst>
          </p:cNvPr>
          <p:cNvSpPr>
            <a:spLocks noGrp="1"/>
          </p:cNvSpPr>
          <p:nvPr>
            <p:ph type="dt" sz="half" idx="10"/>
          </p:nvPr>
        </p:nvSpPr>
        <p:spPr/>
        <p:txBody>
          <a:bodyPr/>
          <a:lstStyle/>
          <a:p>
            <a:fld id="{362E4B21-DE5D-9B42-9042-4AAC338BC98C}" type="datetimeFigureOut">
              <a:rPr lang="en-US" smtClean="0"/>
              <a:t>9/30/24</a:t>
            </a:fld>
            <a:endParaRPr lang="en-US"/>
          </a:p>
        </p:txBody>
      </p:sp>
      <p:sp>
        <p:nvSpPr>
          <p:cNvPr id="8" name="Footer Placeholder 7">
            <a:extLst>
              <a:ext uri="{FF2B5EF4-FFF2-40B4-BE49-F238E27FC236}">
                <a16:creationId xmlns:a16="http://schemas.microsoft.com/office/drawing/2014/main" id="{D08C60A9-2A5A-19D7-A2CE-756ABAA96F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A3FC14-348D-1CCA-CCBF-41071E95E312}"/>
              </a:ext>
            </a:extLst>
          </p:cNvPr>
          <p:cNvSpPr>
            <a:spLocks noGrp="1"/>
          </p:cNvSpPr>
          <p:nvPr>
            <p:ph type="sldNum" sz="quarter" idx="12"/>
          </p:nvPr>
        </p:nvSpPr>
        <p:spPr/>
        <p:txBody>
          <a:bodyPr/>
          <a:lstStyle/>
          <a:p>
            <a:fld id="{D27D50D3-0F85-6149-8E77-29866B0EE82A}" type="slidenum">
              <a:rPr lang="en-US" smtClean="0"/>
              <a:t>‹#›</a:t>
            </a:fld>
            <a:endParaRPr lang="en-US"/>
          </a:p>
        </p:txBody>
      </p:sp>
    </p:spTree>
    <p:extLst>
      <p:ext uri="{BB962C8B-B14F-4D97-AF65-F5344CB8AC3E}">
        <p14:creationId xmlns:p14="http://schemas.microsoft.com/office/powerpoint/2010/main" val="2412735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D9DC9-EFB8-3B46-0422-8EE2A6A92CD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4434B6E-4FCC-92CB-B312-2E321D2544C0}"/>
              </a:ext>
            </a:extLst>
          </p:cNvPr>
          <p:cNvSpPr>
            <a:spLocks noGrp="1"/>
          </p:cNvSpPr>
          <p:nvPr>
            <p:ph type="dt" sz="half" idx="10"/>
          </p:nvPr>
        </p:nvSpPr>
        <p:spPr/>
        <p:txBody>
          <a:bodyPr/>
          <a:lstStyle/>
          <a:p>
            <a:fld id="{362E4B21-DE5D-9B42-9042-4AAC338BC98C}" type="datetimeFigureOut">
              <a:rPr lang="en-US" smtClean="0"/>
              <a:t>9/30/24</a:t>
            </a:fld>
            <a:endParaRPr lang="en-US"/>
          </a:p>
        </p:txBody>
      </p:sp>
      <p:sp>
        <p:nvSpPr>
          <p:cNvPr id="4" name="Footer Placeholder 3">
            <a:extLst>
              <a:ext uri="{FF2B5EF4-FFF2-40B4-BE49-F238E27FC236}">
                <a16:creationId xmlns:a16="http://schemas.microsoft.com/office/drawing/2014/main" id="{BB54F08F-E58C-5126-7428-26D68F6532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CBBBB7-EA4C-37EF-AC05-03E07069D0CB}"/>
              </a:ext>
            </a:extLst>
          </p:cNvPr>
          <p:cNvSpPr>
            <a:spLocks noGrp="1"/>
          </p:cNvSpPr>
          <p:nvPr>
            <p:ph type="sldNum" sz="quarter" idx="12"/>
          </p:nvPr>
        </p:nvSpPr>
        <p:spPr/>
        <p:txBody>
          <a:bodyPr/>
          <a:lstStyle/>
          <a:p>
            <a:fld id="{D27D50D3-0F85-6149-8E77-29866B0EE82A}" type="slidenum">
              <a:rPr lang="en-US" smtClean="0"/>
              <a:t>‹#›</a:t>
            </a:fld>
            <a:endParaRPr lang="en-US"/>
          </a:p>
        </p:txBody>
      </p:sp>
    </p:spTree>
    <p:extLst>
      <p:ext uri="{BB962C8B-B14F-4D97-AF65-F5344CB8AC3E}">
        <p14:creationId xmlns:p14="http://schemas.microsoft.com/office/powerpoint/2010/main" val="1362407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BE24F9-C5E9-F155-6850-40D8AC995BE1}"/>
              </a:ext>
            </a:extLst>
          </p:cNvPr>
          <p:cNvSpPr>
            <a:spLocks noGrp="1"/>
          </p:cNvSpPr>
          <p:nvPr>
            <p:ph type="dt" sz="half" idx="10"/>
          </p:nvPr>
        </p:nvSpPr>
        <p:spPr/>
        <p:txBody>
          <a:bodyPr/>
          <a:lstStyle/>
          <a:p>
            <a:fld id="{362E4B21-DE5D-9B42-9042-4AAC338BC98C}" type="datetimeFigureOut">
              <a:rPr lang="en-US" smtClean="0"/>
              <a:t>9/30/24</a:t>
            </a:fld>
            <a:endParaRPr lang="en-US"/>
          </a:p>
        </p:txBody>
      </p:sp>
      <p:sp>
        <p:nvSpPr>
          <p:cNvPr id="3" name="Footer Placeholder 2">
            <a:extLst>
              <a:ext uri="{FF2B5EF4-FFF2-40B4-BE49-F238E27FC236}">
                <a16:creationId xmlns:a16="http://schemas.microsoft.com/office/drawing/2014/main" id="{F6757360-FBE0-5B1B-0CEC-76BF5B34C0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8A6A2A-A3EE-CA92-1E0E-20CA301959C0}"/>
              </a:ext>
            </a:extLst>
          </p:cNvPr>
          <p:cNvSpPr>
            <a:spLocks noGrp="1"/>
          </p:cNvSpPr>
          <p:nvPr>
            <p:ph type="sldNum" sz="quarter" idx="12"/>
          </p:nvPr>
        </p:nvSpPr>
        <p:spPr/>
        <p:txBody>
          <a:bodyPr/>
          <a:lstStyle/>
          <a:p>
            <a:fld id="{D27D50D3-0F85-6149-8E77-29866B0EE82A}" type="slidenum">
              <a:rPr lang="en-US" smtClean="0"/>
              <a:t>‹#›</a:t>
            </a:fld>
            <a:endParaRPr lang="en-US"/>
          </a:p>
        </p:txBody>
      </p:sp>
    </p:spTree>
    <p:extLst>
      <p:ext uri="{BB962C8B-B14F-4D97-AF65-F5344CB8AC3E}">
        <p14:creationId xmlns:p14="http://schemas.microsoft.com/office/powerpoint/2010/main" val="1341685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82390-678E-261F-2B50-E38DBCC4FBF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3543968-6962-F180-05F9-1DF7FB874C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0C87033-4E93-6051-D42A-620B7E48CE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0811862-437E-5EBF-A89D-20B744A287B3}"/>
              </a:ext>
            </a:extLst>
          </p:cNvPr>
          <p:cNvSpPr>
            <a:spLocks noGrp="1"/>
          </p:cNvSpPr>
          <p:nvPr>
            <p:ph type="dt" sz="half" idx="10"/>
          </p:nvPr>
        </p:nvSpPr>
        <p:spPr/>
        <p:txBody>
          <a:bodyPr/>
          <a:lstStyle/>
          <a:p>
            <a:fld id="{362E4B21-DE5D-9B42-9042-4AAC338BC98C}" type="datetimeFigureOut">
              <a:rPr lang="en-US" smtClean="0"/>
              <a:t>9/30/24</a:t>
            </a:fld>
            <a:endParaRPr lang="en-US"/>
          </a:p>
        </p:txBody>
      </p:sp>
      <p:sp>
        <p:nvSpPr>
          <p:cNvPr id="6" name="Footer Placeholder 5">
            <a:extLst>
              <a:ext uri="{FF2B5EF4-FFF2-40B4-BE49-F238E27FC236}">
                <a16:creationId xmlns:a16="http://schemas.microsoft.com/office/drawing/2014/main" id="{72792C23-9BD9-BCD5-F682-18431C8BFC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BCA19-A7C5-2DEF-BF59-487B52B0E3FA}"/>
              </a:ext>
            </a:extLst>
          </p:cNvPr>
          <p:cNvSpPr>
            <a:spLocks noGrp="1"/>
          </p:cNvSpPr>
          <p:nvPr>
            <p:ph type="sldNum" sz="quarter" idx="12"/>
          </p:nvPr>
        </p:nvSpPr>
        <p:spPr/>
        <p:txBody>
          <a:bodyPr/>
          <a:lstStyle/>
          <a:p>
            <a:fld id="{D27D50D3-0F85-6149-8E77-29866B0EE82A}" type="slidenum">
              <a:rPr lang="en-US" smtClean="0"/>
              <a:t>‹#›</a:t>
            </a:fld>
            <a:endParaRPr lang="en-US"/>
          </a:p>
        </p:txBody>
      </p:sp>
    </p:spTree>
    <p:extLst>
      <p:ext uri="{BB962C8B-B14F-4D97-AF65-F5344CB8AC3E}">
        <p14:creationId xmlns:p14="http://schemas.microsoft.com/office/powerpoint/2010/main" val="1311593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0BA12-E079-0442-A64A-8A919DE988A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8A1C590-4E01-267F-5335-27F965417A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C511F2-302D-0E77-D5C3-4B4F7608D0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FF4FDCB-3934-871F-2619-9206CA53420E}"/>
              </a:ext>
            </a:extLst>
          </p:cNvPr>
          <p:cNvSpPr>
            <a:spLocks noGrp="1"/>
          </p:cNvSpPr>
          <p:nvPr>
            <p:ph type="dt" sz="half" idx="10"/>
          </p:nvPr>
        </p:nvSpPr>
        <p:spPr/>
        <p:txBody>
          <a:bodyPr/>
          <a:lstStyle/>
          <a:p>
            <a:fld id="{362E4B21-DE5D-9B42-9042-4AAC338BC98C}" type="datetimeFigureOut">
              <a:rPr lang="en-US" smtClean="0"/>
              <a:t>9/30/24</a:t>
            </a:fld>
            <a:endParaRPr lang="en-US"/>
          </a:p>
        </p:txBody>
      </p:sp>
      <p:sp>
        <p:nvSpPr>
          <p:cNvPr id="6" name="Footer Placeholder 5">
            <a:extLst>
              <a:ext uri="{FF2B5EF4-FFF2-40B4-BE49-F238E27FC236}">
                <a16:creationId xmlns:a16="http://schemas.microsoft.com/office/drawing/2014/main" id="{6CDFAA01-DCA3-31CB-F977-EDCD9D6E3B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778206-88A5-5A64-5FA9-DE1AE494F41C}"/>
              </a:ext>
            </a:extLst>
          </p:cNvPr>
          <p:cNvSpPr>
            <a:spLocks noGrp="1"/>
          </p:cNvSpPr>
          <p:nvPr>
            <p:ph type="sldNum" sz="quarter" idx="12"/>
          </p:nvPr>
        </p:nvSpPr>
        <p:spPr/>
        <p:txBody>
          <a:bodyPr/>
          <a:lstStyle/>
          <a:p>
            <a:fld id="{D27D50D3-0F85-6149-8E77-29866B0EE82A}" type="slidenum">
              <a:rPr lang="en-US" smtClean="0"/>
              <a:t>‹#›</a:t>
            </a:fld>
            <a:endParaRPr lang="en-US"/>
          </a:p>
        </p:txBody>
      </p:sp>
    </p:spTree>
    <p:extLst>
      <p:ext uri="{BB962C8B-B14F-4D97-AF65-F5344CB8AC3E}">
        <p14:creationId xmlns:p14="http://schemas.microsoft.com/office/powerpoint/2010/main" val="2857446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17FEF1-6EC1-3BE6-708D-F8AEBC2C0F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1A1716-A63A-6A54-9078-9F104D58F0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4594930-CAED-EBD3-CE42-CE8F069AEE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2E4B21-DE5D-9B42-9042-4AAC338BC98C}" type="datetimeFigureOut">
              <a:rPr lang="en-US" smtClean="0"/>
              <a:t>9/30/24</a:t>
            </a:fld>
            <a:endParaRPr lang="en-US"/>
          </a:p>
        </p:txBody>
      </p:sp>
      <p:sp>
        <p:nvSpPr>
          <p:cNvPr id="5" name="Footer Placeholder 4">
            <a:extLst>
              <a:ext uri="{FF2B5EF4-FFF2-40B4-BE49-F238E27FC236}">
                <a16:creationId xmlns:a16="http://schemas.microsoft.com/office/drawing/2014/main" id="{3F70177A-78B0-E51A-2CB4-9C7AAADC5F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3F2125-4E22-ADD2-CA18-80307BD2D9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7D50D3-0F85-6149-8E77-29866B0EE82A}" type="slidenum">
              <a:rPr lang="en-US" smtClean="0"/>
              <a:t>‹#›</a:t>
            </a:fld>
            <a:endParaRPr lang="en-US"/>
          </a:p>
        </p:txBody>
      </p:sp>
    </p:spTree>
    <p:extLst>
      <p:ext uri="{BB962C8B-B14F-4D97-AF65-F5344CB8AC3E}">
        <p14:creationId xmlns:p14="http://schemas.microsoft.com/office/powerpoint/2010/main" val="1528300873"/>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80047-3A36-E78B-5703-8DD4E16BC4A9}"/>
              </a:ext>
            </a:extLst>
          </p:cNvPr>
          <p:cNvSpPr>
            <a:spLocks noGrp="1"/>
          </p:cNvSpPr>
          <p:nvPr>
            <p:ph type="ctrTitle"/>
          </p:nvPr>
        </p:nvSpPr>
        <p:spPr>
          <a:xfrm>
            <a:off x="333632" y="735106"/>
            <a:ext cx="11479427" cy="2928470"/>
          </a:xfrm>
        </p:spPr>
        <p:txBody>
          <a:bodyPr anchor="b">
            <a:normAutofit/>
          </a:bodyPr>
          <a:lstStyle/>
          <a:p>
            <a:r>
              <a:rPr lang="en-US" sz="4800" dirty="0">
                <a:solidFill>
                  <a:srgbClr val="FFFFFF"/>
                </a:solidFill>
              </a:rPr>
              <a:t>Concurrency and thread safety</a:t>
            </a:r>
          </a:p>
        </p:txBody>
      </p:sp>
      <p:sp>
        <p:nvSpPr>
          <p:cNvPr id="3" name="Subtitle 2">
            <a:extLst>
              <a:ext uri="{FF2B5EF4-FFF2-40B4-BE49-F238E27FC236}">
                <a16:creationId xmlns:a16="http://schemas.microsoft.com/office/drawing/2014/main" id="{F8D061F5-BD1A-3170-9DC2-716A5F258836}"/>
              </a:ext>
            </a:extLst>
          </p:cNvPr>
          <p:cNvSpPr>
            <a:spLocks noGrp="1"/>
          </p:cNvSpPr>
          <p:nvPr>
            <p:ph type="subTitle" idx="1"/>
          </p:nvPr>
        </p:nvSpPr>
        <p:spPr>
          <a:xfrm>
            <a:off x="1350682" y="4870824"/>
            <a:ext cx="10005951" cy="1458258"/>
          </a:xfrm>
        </p:spPr>
        <p:txBody>
          <a:bodyPr anchor="ctr">
            <a:normAutofit/>
          </a:bodyPr>
          <a:lstStyle/>
          <a:p>
            <a:pPr algn="l"/>
            <a:endParaRPr lang="en-US"/>
          </a:p>
        </p:txBody>
      </p:sp>
    </p:spTree>
    <p:extLst>
      <p:ext uri="{BB962C8B-B14F-4D97-AF65-F5344CB8AC3E}">
        <p14:creationId xmlns:p14="http://schemas.microsoft.com/office/powerpoint/2010/main" val="121668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18C63-F5D6-53B1-3253-F76CAA1A0326}"/>
              </a:ext>
            </a:extLst>
          </p:cNvPr>
          <p:cNvSpPr>
            <a:spLocks noGrp="1"/>
          </p:cNvSpPr>
          <p:nvPr>
            <p:ph type="title"/>
          </p:nvPr>
        </p:nvSpPr>
        <p:spPr>
          <a:xfrm>
            <a:off x="838200" y="6852"/>
            <a:ext cx="10515600" cy="1325563"/>
          </a:xfrm>
        </p:spPr>
        <p:txBody>
          <a:bodyPr/>
          <a:lstStyle/>
          <a:p>
            <a:r>
              <a:rPr lang="en-US" dirty="0"/>
              <a:t>How did we get flaky </a:t>
            </a:r>
            <a:r>
              <a:rPr lang="en-US" dirty="0" err="1"/>
              <a:t>behaviour</a:t>
            </a:r>
            <a:r>
              <a:rPr lang="en-US" dirty="0"/>
              <a:t> previously?</a:t>
            </a:r>
          </a:p>
        </p:txBody>
      </p:sp>
      <p:sp>
        <p:nvSpPr>
          <p:cNvPr id="6" name="Rounded Rectangle 5">
            <a:extLst>
              <a:ext uri="{FF2B5EF4-FFF2-40B4-BE49-F238E27FC236}">
                <a16:creationId xmlns:a16="http://schemas.microsoft.com/office/drawing/2014/main" id="{3569946F-FA0E-B6C9-3295-CA43C4430DC8}"/>
              </a:ext>
            </a:extLst>
          </p:cNvPr>
          <p:cNvSpPr/>
          <p:nvPr/>
        </p:nvSpPr>
        <p:spPr>
          <a:xfrm>
            <a:off x="3796906" y="1624723"/>
            <a:ext cx="6830410" cy="1502979"/>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lvl="2" algn="ctr">
              <a:lnSpc>
                <a:spcPct val="150000"/>
              </a:lnSpc>
            </a:pPr>
            <a:r>
              <a:rPr lang="en-US" sz="3200" b="1" dirty="0">
                <a:solidFill>
                  <a:schemeClr val="tx1"/>
                </a:solidFill>
                <a:latin typeface="Aptos Display" panose="020B0004020202020204" pitchFamily="34" charset="0"/>
                <a:cs typeface="Aptos Mono" panose="020F0502020204030204" pitchFamily="34" charset="0"/>
              </a:rPr>
              <a:t>Memory</a:t>
            </a:r>
          </a:p>
          <a:p>
            <a:pPr marL="0" lvl="2" algn="ctr">
              <a:lnSpc>
                <a:spcPct val="150000"/>
              </a:lnSpc>
            </a:pPr>
            <a:r>
              <a:rPr lang="en-US" sz="3200" dirty="0">
                <a:solidFill>
                  <a:schemeClr val="tx1"/>
                </a:solidFill>
                <a:latin typeface="Aptos Mono" panose="020F0502020204030204" pitchFamily="34" charset="0"/>
                <a:cs typeface="Aptos Mono" panose="020F0502020204030204" pitchFamily="34" charset="0"/>
              </a:rPr>
              <a:t>i = 0</a:t>
            </a:r>
          </a:p>
          <a:p>
            <a:pPr algn="ctr"/>
            <a:endParaRPr lang="en-US" dirty="0"/>
          </a:p>
        </p:txBody>
      </p:sp>
      <p:sp>
        <p:nvSpPr>
          <p:cNvPr id="7" name="Rounded Rectangle 6">
            <a:extLst>
              <a:ext uri="{FF2B5EF4-FFF2-40B4-BE49-F238E27FC236}">
                <a16:creationId xmlns:a16="http://schemas.microsoft.com/office/drawing/2014/main" id="{F0C96A41-58D8-175F-B96A-4F699D40685C}"/>
              </a:ext>
            </a:extLst>
          </p:cNvPr>
          <p:cNvSpPr/>
          <p:nvPr/>
        </p:nvSpPr>
        <p:spPr>
          <a:xfrm>
            <a:off x="4129608" y="3307687"/>
            <a:ext cx="2716267" cy="3144455"/>
          </a:xfrm>
          <a:prstGeom prst="roundRect">
            <a:avLst/>
          </a:prstGeom>
          <a:solidFill>
            <a:schemeClr val="accent1">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lvl="2" algn="ctr"/>
            <a:r>
              <a:rPr lang="en-US" sz="3200" b="1" dirty="0">
                <a:solidFill>
                  <a:schemeClr val="tx1"/>
                </a:solidFill>
                <a:latin typeface="Aptos Display" panose="020B0004020202020204" pitchFamily="34" charset="0"/>
                <a:cs typeface="Aptos Mono" panose="020F0502020204030204" pitchFamily="34" charset="0"/>
              </a:rPr>
              <a:t>Thread 1</a:t>
            </a:r>
          </a:p>
          <a:p>
            <a:pPr marL="0" lvl="2" algn="ctr"/>
            <a:endParaRPr lang="en-US" sz="3200" b="1" dirty="0">
              <a:solidFill>
                <a:schemeClr val="tx1"/>
              </a:solidFill>
              <a:latin typeface="Aptos Display" panose="020B0004020202020204" pitchFamily="34" charset="0"/>
              <a:cs typeface="Aptos Mono" panose="020F0502020204030204" pitchFamily="34" charset="0"/>
            </a:endParaRPr>
          </a:p>
          <a:p>
            <a:pPr marL="0" lvl="2" algn="ctr"/>
            <a:r>
              <a:rPr lang="en-US" sz="2800" dirty="0">
                <a:solidFill>
                  <a:schemeClr val="tx1"/>
                </a:solidFill>
                <a:latin typeface="Aptos Mono" panose="020F0502020204030204" pitchFamily="34" charset="0"/>
                <a:cs typeface="Aptos Mono" panose="020F0502020204030204" pitchFamily="34" charset="0"/>
              </a:rPr>
              <a:t>temp1 ← i</a:t>
            </a:r>
          </a:p>
          <a:p>
            <a:pPr marL="0" lvl="2" algn="ctr"/>
            <a:r>
              <a:rPr lang="en-US" sz="2800" dirty="0">
                <a:solidFill>
                  <a:schemeClr val="tx1"/>
                </a:solidFill>
                <a:latin typeface="Aptos Mono" panose="020F0502020204030204" pitchFamily="34" charset="0"/>
                <a:cs typeface="Aptos Mono" panose="020F0502020204030204" pitchFamily="34" charset="0"/>
              </a:rPr>
              <a:t>temp1++</a:t>
            </a:r>
          </a:p>
          <a:p>
            <a:pPr marL="0" lvl="2" algn="ctr"/>
            <a:r>
              <a:rPr lang="en-US" sz="2800" dirty="0">
                <a:solidFill>
                  <a:schemeClr val="tx1"/>
                </a:solidFill>
                <a:latin typeface="Aptos Mono" panose="020F0502020204030204" pitchFamily="34" charset="0"/>
                <a:cs typeface="Aptos Mono" panose="020F0502020204030204" pitchFamily="34" charset="0"/>
              </a:rPr>
              <a:t>i ← temp1</a:t>
            </a:r>
          </a:p>
          <a:p>
            <a:pPr algn="ctr"/>
            <a:endParaRPr lang="en-US" dirty="0"/>
          </a:p>
        </p:txBody>
      </p:sp>
      <p:sp>
        <p:nvSpPr>
          <p:cNvPr id="9" name="Rounded Rectangle 8">
            <a:extLst>
              <a:ext uri="{FF2B5EF4-FFF2-40B4-BE49-F238E27FC236}">
                <a16:creationId xmlns:a16="http://schemas.microsoft.com/office/drawing/2014/main" id="{868CC806-CF72-E80D-87C9-CE05397B4376}"/>
              </a:ext>
            </a:extLst>
          </p:cNvPr>
          <p:cNvSpPr/>
          <p:nvPr/>
        </p:nvSpPr>
        <p:spPr>
          <a:xfrm>
            <a:off x="7182207" y="3307686"/>
            <a:ext cx="2716267" cy="3144455"/>
          </a:xfrm>
          <a:prstGeom prst="roundRect">
            <a:avLst/>
          </a:prstGeom>
          <a:solidFill>
            <a:schemeClr val="accent4">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lvl="2" algn="ctr"/>
            <a:r>
              <a:rPr lang="en-US" sz="3200" b="1" dirty="0">
                <a:solidFill>
                  <a:schemeClr val="tx1"/>
                </a:solidFill>
                <a:latin typeface="Aptos Display" panose="020B0004020202020204" pitchFamily="34" charset="0"/>
                <a:cs typeface="Aptos Mono" panose="020F0502020204030204" pitchFamily="34" charset="0"/>
              </a:rPr>
              <a:t>Thread 2</a:t>
            </a:r>
          </a:p>
          <a:p>
            <a:pPr marL="0" lvl="2" algn="ctr"/>
            <a:endParaRPr lang="en-US" sz="3200" dirty="0">
              <a:solidFill>
                <a:schemeClr val="tx1"/>
              </a:solidFill>
              <a:latin typeface="Aptos Mono" panose="020F0502020204030204" pitchFamily="34" charset="0"/>
              <a:cs typeface="Aptos Mono" panose="020F0502020204030204" pitchFamily="34" charset="0"/>
            </a:endParaRPr>
          </a:p>
          <a:p>
            <a:pPr marL="0" lvl="2" algn="ctr"/>
            <a:r>
              <a:rPr lang="en-US" sz="2800" dirty="0">
                <a:solidFill>
                  <a:schemeClr val="tx1"/>
                </a:solidFill>
                <a:latin typeface="Aptos Mono" panose="020F0502020204030204" pitchFamily="34" charset="0"/>
                <a:cs typeface="Aptos Mono" panose="020F0502020204030204" pitchFamily="34" charset="0"/>
              </a:rPr>
              <a:t>temp2 ← i</a:t>
            </a:r>
          </a:p>
          <a:p>
            <a:pPr marL="0" lvl="2" algn="ctr"/>
            <a:r>
              <a:rPr lang="en-US" sz="2800" dirty="0">
                <a:solidFill>
                  <a:schemeClr val="tx1"/>
                </a:solidFill>
                <a:latin typeface="Aptos Mono" panose="020F0502020204030204" pitchFamily="34" charset="0"/>
                <a:cs typeface="Aptos Mono" panose="020F0502020204030204" pitchFamily="34" charset="0"/>
              </a:rPr>
              <a:t>temp2++</a:t>
            </a:r>
          </a:p>
          <a:p>
            <a:pPr marL="0" lvl="2" algn="ctr"/>
            <a:r>
              <a:rPr lang="en-US" sz="2800" dirty="0">
                <a:solidFill>
                  <a:schemeClr val="tx1"/>
                </a:solidFill>
                <a:latin typeface="Aptos Mono" panose="020F0502020204030204" pitchFamily="34" charset="0"/>
                <a:cs typeface="Aptos Mono" panose="020F0502020204030204" pitchFamily="34" charset="0"/>
              </a:rPr>
              <a:t>i ← temp2</a:t>
            </a:r>
          </a:p>
          <a:p>
            <a:pPr algn="ctr"/>
            <a:endParaRPr lang="en-US" dirty="0"/>
          </a:p>
        </p:txBody>
      </p:sp>
      <p:sp>
        <p:nvSpPr>
          <p:cNvPr id="13" name="TextBox 12">
            <a:extLst>
              <a:ext uri="{FF2B5EF4-FFF2-40B4-BE49-F238E27FC236}">
                <a16:creationId xmlns:a16="http://schemas.microsoft.com/office/drawing/2014/main" id="{987547E5-E23E-5624-2B3B-48FF523FDAAB}"/>
              </a:ext>
            </a:extLst>
          </p:cNvPr>
          <p:cNvSpPr txBox="1"/>
          <p:nvPr/>
        </p:nvSpPr>
        <p:spPr>
          <a:xfrm>
            <a:off x="10087660" y="4540779"/>
            <a:ext cx="2249215" cy="1384995"/>
          </a:xfrm>
          <a:prstGeom prst="rect">
            <a:avLst/>
          </a:prstGeom>
          <a:noFill/>
        </p:spPr>
        <p:txBody>
          <a:bodyPr wrap="square">
            <a:spAutoFit/>
          </a:bodyPr>
          <a:lstStyle/>
          <a:p>
            <a:r>
              <a:rPr lang="en-AU" sz="2800" dirty="0">
                <a:solidFill>
                  <a:schemeClr val="tx2">
                    <a:lumMod val="75000"/>
                  </a:schemeClr>
                </a:solidFill>
              </a:rPr>
              <a:t>// Read</a:t>
            </a:r>
          </a:p>
          <a:p>
            <a:r>
              <a:rPr lang="en-AU" sz="2800" dirty="0">
                <a:solidFill>
                  <a:schemeClr val="tx2">
                    <a:lumMod val="75000"/>
                  </a:schemeClr>
                </a:solidFill>
              </a:rPr>
              <a:t>// Increment</a:t>
            </a:r>
          </a:p>
          <a:p>
            <a:r>
              <a:rPr lang="en-AU" sz="2800" dirty="0">
                <a:solidFill>
                  <a:schemeClr val="tx2">
                    <a:lumMod val="75000"/>
                  </a:schemeClr>
                </a:solidFill>
              </a:rPr>
              <a:t>// Write</a:t>
            </a:r>
          </a:p>
        </p:txBody>
      </p:sp>
      <p:sp>
        <p:nvSpPr>
          <p:cNvPr id="14" name="Rounded Rectangle 13">
            <a:extLst>
              <a:ext uri="{FF2B5EF4-FFF2-40B4-BE49-F238E27FC236}">
                <a16:creationId xmlns:a16="http://schemas.microsoft.com/office/drawing/2014/main" id="{E64D5F73-4173-161F-14EC-932109D4B4EB}"/>
              </a:ext>
            </a:extLst>
          </p:cNvPr>
          <p:cNvSpPr/>
          <p:nvPr/>
        </p:nvSpPr>
        <p:spPr>
          <a:xfrm>
            <a:off x="384342" y="3079376"/>
            <a:ext cx="2607628" cy="168892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1600" b="1" dirty="0">
                <a:solidFill>
                  <a:schemeClr val="accent4">
                    <a:lumMod val="60000"/>
                    <a:lumOff val="40000"/>
                  </a:schemeClr>
                </a:solidFill>
                <a:latin typeface="Aptos Mono" panose="020F0502020204030204" pitchFamily="34" charset="0"/>
                <a:cs typeface="Aptos Mono" panose="020F0502020204030204" pitchFamily="34" charset="0"/>
              </a:rPr>
              <a:t>SET</a:t>
            </a:r>
            <a:r>
              <a:rPr lang="en-US" sz="1600" b="1" dirty="0">
                <a:latin typeface="Aptos Mono" panose="020F0502020204030204" pitchFamily="34" charset="0"/>
                <a:cs typeface="Aptos Mono" panose="020F0502020204030204" pitchFamily="34" charset="0"/>
              </a:rPr>
              <a:t> </a:t>
            </a:r>
            <a:r>
              <a:rPr lang="en-US" sz="1600" b="1" dirty="0">
                <a:solidFill>
                  <a:schemeClr val="accent5">
                    <a:lumMod val="40000"/>
                    <a:lumOff val="60000"/>
                  </a:schemeClr>
                </a:solidFill>
                <a:latin typeface="Aptos Mono" panose="020F0502020204030204" pitchFamily="34" charset="0"/>
                <a:cs typeface="Aptos Mono" panose="020F0502020204030204" pitchFamily="34" charset="0"/>
              </a:rPr>
              <a:t>i</a:t>
            </a:r>
            <a:r>
              <a:rPr lang="en-US" sz="1600" b="1" dirty="0">
                <a:latin typeface="Aptos Mono" panose="020F0502020204030204" pitchFamily="34" charset="0"/>
                <a:cs typeface="Aptos Mono" panose="020F0502020204030204" pitchFamily="34" charset="0"/>
              </a:rPr>
              <a:t> = 0</a:t>
            </a:r>
          </a:p>
          <a:p>
            <a:r>
              <a:rPr lang="en-US" sz="1600" b="1" dirty="0">
                <a:solidFill>
                  <a:schemeClr val="accent4">
                    <a:lumMod val="60000"/>
                    <a:lumOff val="40000"/>
                  </a:schemeClr>
                </a:solidFill>
                <a:latin typeface="Aptos Mono" panose="020F0502020204030204" pitchFamily="34" charset="0"/>
                <a:cs typeface="Aptos Mono" panose="020F0502020204030204" pitchFamily="34" charset="0"/>
              </a:rPr>
              <a:t>LOOP</a:t>
            </a:r>
            <a:r>
              <a:rPr lang="en-US" sz="1600" b="1" dirty="0">
                <a:latin typeface="Aptos Mono" panose="020F0502020204030204" pitchFamily="34" charset="0"/>
                <a:cs typeface="Aptos Mono" panose="020F0502020204030204" pitchFamily="34" charset="0"/>
              </a:rPr>
              <a:t> 1000 times {</a:t>
            </a:r>
          </a:p>
          <a:p>
            <a:r>
              <a:rPr lang="en-US" sz="1600" b="1" dirty="0">
                <a:latin typeface="Aptos Mono" panose="020F0502020204030204" pitchFamily="34" charset="0"/>
                <a:cs typeface="Aptos Mono" panose="020F0502020204030204" pitchFamily="34" charset="0"/>
              </a:rPr>
              <a:t>  </a:t>
            </a:r>
            <a:r>
              <a:rPr lang="en-US" sz="1600" b="1" dirty="0">
                <a:solidFill>
                  <a:schemeClr val="accent6"/>
                </a:solidFill>
                <a:latin typeface="Aptos Mono" panose="020F0502020204030204" pitchFamily="34" charset="0"/>
                <a:cs typeface="Aptos Mono" panose="020F0502020204030204" pitchFamily="34" charset="0"/>
              </a:rPr>
              <a:t>ASYNC</a:t>
            </a:r>
            <a:r>
              <a:rPr lang="en-US" sz="1600" b="1" dirty="0">
                <a:latin typeface="Aptos Mono" panose="020F0502020204030204" pitchFamily="34" charset="0"/>
                <a:cs typeface="Aptos Mono" panose="020F0502020204030204" pitchFamily="34" charset="0"/>
              </a:rPr>
              <a:t> { </a:t>
            </a:r>
            <a:r>
              <a:rPr lang="en-US" sz="1600" b="1" dirty="0">
                <a:solidFill>
                  <a:schemeClr val="accent5">
                    <a:lumMod val="40000"/>
                    <a:lumOff val="60000"/>
                  </a:schemeClr>
                </a:solidFill>
                <a:latin typeface="Aptos Mono" panose="020F0502020204030204" pitchFamily="34" charset="0"/>
                <a:cs typeface="Aptos Mono" panose="020F0502020204030204" pitchFamily="34" charset="0"/>
              </a:rPr>
              <a:t>i</a:t>
            </a:r>
            <a:r>
              <a:rPr lang="en-US" sz="1600" b="1" dirty="0">
                <a:latin typeface="Aptos Mono" panose="020F0502020204030204" pitchFamily="34" charset="0"/>
                <a:cs typeface="Aptos Mono" panose="020F0502020204030204" pitchFamily="34" charset="0"/>
              </a:rPr>
              <a:t> += 1 }</a:t>
            </a:r>
          </a:p>
          <a:p>
            <a:r>
              <a:rPr lang="en-US" sz="1600" b="1" dirty="0">
                <a:latin typeface="Aptos Mono" panose="020F0502020204030204" pitchFamily="34" charset="0"/>
                <a:cs typeface="Aptos Mono" panose="020F0502020204030204" pitchFamily="34" charset="0"/>
              </a:rPr>
              <a:t>} </a:t>
            </a:r>
          </a:p>
          <a:p>
            <a:pPr algn="ctr"/>
            <a:endParaRPr lang="en-US" sz="1000" dirty="0"/>
          </a:p>
        </p:txBody>
      </p:sp>
      <p:cxnSp>
        <p:nvCxnSpPr>
          <p:cNvPr id="16" name="Straight Connector 15">
            <a:extLst>
              <a:ext uri="{FF2B5EF4-FFF2-40B4-BE49-F238E27FC236}">
                <a16:creationId xmlns:a16="http://schemas.microsoft.com/office/drawing/2014/main" id="{D4ADE2B9-62AE-A863-F331-9605398103CD}"/>
              </a:ext>
            </a:extLst>
          </p:cNvPr>
          <p:cNvCxnSpPr>
            <a:cxnSpLocks/>
          </p:cNvCxnSpPr>
          <p:nvPr/>
        </p:nvCxnSpPr>
        <p:spPr>
          <a:xfrm flipV="1">
            <a:off x="2716306" y="1639351"/>
            <a:ext cx="1080600" cy="1488351"/>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4D841460-A947-0499-1B88-F79B3DF33FB2}"/>
              </a:ext>
            </a:extLst>
          </p:cNvPr>
          <p:cNvCxnSpPr>
            <a:cxnSpLocks/>
          </p:cNvCxnSpPr>
          <p:nvPr/>
        </p:nvCxnSpPr>
        <p:spPr>
          <a:xfrm>
            <a:off x="2716306" y="4717846"/>
            <a:ext cx="1169894" cy="1682954"/>
          </a:xfrm>
          <a:prstGeom prst="line">
            <a:avLst/>
          </a:prstGeom>
          <a:ln w="28575">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48484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3569946F-FA0E-B6C9-3295-CA43C4430DC8}"/>
              </a:ext>
            </a:extLst>
          </p:cNvPr>
          <p:cNvSpPr/>
          <p:nvPr/>
        </p:nvSpPr>
        <p:spPr>
          <a:xfrm>
            <a:off x="2680797" y="1624723"/>
            <a:ext cx="6830410" cy="1502979"/>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lvl="2" algn="ctr">
              <a:lnSpc>
                <a:spcPct val="150000"/>
              </a:lnSpc>
            </a:pPr>
            <a:r>
              <a:rPr lang="en-US" sz="3200" b="1" dirty="0">
                <a:solidFill>
                  <a:schemeClr val="tx1"/>
                </a:solidFill>
                <a:latin typeface="Aptos Display" panose="020B0004020202020204" pitchFamily="34" charset="0"/>
                <a:cs typeface="Aptos Mono" panose="020F0502020204030204" pitchFamily="34" charset="0"/>
              </a:rPr>
              <a:t>Memory</a:t>
            </a:r>
          </a:p>
          <a:p>
            <a:pPr marL="0" lvl="2" algn="ctr">
              <a:lnSpc>
                <a:spcPct val="150000"/>
              </a:lnSpc>
            </a:pPr>
            <a:r>
              <a:rPr lang="en-US" sz="3200" dirty="0">
                <a:solidFill>
                  <a:schemeClr val="tx1"/>
                </a:solidFill>
                <a:latin typeface="Aptos Mono" panose="020F0502020204030204" pitchFamily="34" charset="0"/>
                <a:cs typeface="Aptos Mono" panose="020F0502020204030204" pitchFamily="34" charset="0"/>
              </a:rPr>
              <a:t>i = 0</a:t>
            </a:r>
          </a:p>
          <a:p>
            <a:pPr algn="ctr"/>
            <a:endParaRPr lang="en-US" dirty="0"/>
          </a:p>
        </p:txBody>
      </p:sp>
      <p:sp>
        <p:nvSpPr>
          <p:cNvPr id="13" name="TextBox 12">
            <a:extLst>
              <a:ext uri="{FF2B5EF4-FFF2-40B4-BE49-F238E27FC236}">
                <a16:creationId xmlns:a16="http://schemas.microsoft.com/office/drawing/2014/main" id="{987547E5-E23E-5624-2B3B-48FF523FDAAB}"/>
              </a:ext>
            </a:extLst>
          </p:cNvPr>
          <p:cNvSpPr txBox="1"/>
          <p:nvPr/>
        </p:nvSpPr>
        <p:spPr>
          <a:xfrm>
            <a:off x="7603736" y="3504748"/>
            <a:ext cx="3794891" cy="2677656"/>
          </a:xfrm>
          <a:prstGeom prst="rect">
            <a:avLst/>
          </a:prstGeom>
          <a:noFill/>
        </p:spPr>
        <p:txBody>
          <a:bodyPr wrap="square">
            <a:spAutoFit/>
          </a:bodyPr>
          <a:lstStyle/>
          <a:p>
            <a:r>
              <a:rPr lang="en-AU" sz="2800" dirty="0">
                <a:solidFill>
                  <a:schemeClr val="tx1">
                    <a:lumMod val="85000"/>
                  </a:schemeClr>
                </a:solidFill>
                <a:latin typeface="Aptos Display" panose="020B0004020202020204" pitchFamily="34" charset="0"/>
              </a:rPr>
              <a:t>temp1 </a:t>
            </a:r>
            <a:r>
              <a:rPr lang="en-US" sz="2800" dirty="0">
                <a:solidFill>
                  <a:schemeClr val="tx1">
                    <a:lumMod val="85000"/>
                  </a:schemeClr>
                </a:solidFill>
                <a:latin typeface="Aptos Display" panose="020B0004020202020204" pitchFamily="34" charset="0"/>
                <a:cs typeface="Aptos Mono" panose="020F0502020204030204" pitchFamily="34" charset="0"/>
              </a:rPr>
              <a:t>=</a:t>
            </a:r>
            <a:r>
              <a:rPr lang="en-AU" sz="2800" dirty="0">
                <a:solidFill>
                  <a:schemeClr val="tx1">
                    <a:lumMod val="85000"/>
                  </a:schemeClr>
                </a:solidFill>
                <a:latin typeface="Aptos Display" panose="020B0004020202020204" pitchFamily="34" charset="0"/>
              </a:rPr>
              <a:t> 0</a:t>
            </a:r>
          </a:p>
          <a:p>
            <a:r>
              <a:rPr lang="en-AU" sz="2800" dirty="0">
                <a:solidFill>
                  <a:schemeClr val="tx1">
                    <a:lumMod val="85000"/>
                  </a:schemeClr>
                </a:solidFill>
                <a:latin typeface="Aptos Display" panose="020B0004020202020204" pitchFamily="34" charset="0"/>
              </a:rPr>
              <a:t>temp1 = 1</a:t>
            </a:r>
          </a:p>
          <a:p>
            <a:r>
              <a:rPr lang="en-AU" sz="2800" dirty="0" err="1">
                <a:solidFill>
                  <a:schemeClr val="tx1">
                    <a:lumMod val="85000"/>
                  </a:schemeClr>
                </a:solidFill>
                <a:latin typeface="Aptos Display" panose="020B0004020202020204" pitchFamily="34" charset="0"/>
              </a:rPr>
              <a:t>i</a:t>
            </a:r>
            <a:r>
              <a:rPr lang="en-AU" sz="2800" dirty="0">
                <a:solidFill>
                  <a:schemeClr val="tx1">
                    <a:lumMod val="85000"/>
                  </a:schemeClr>
                </a:solidFill>
                <a:latin typeface="Aptos Display" panose="020B0004020202020204" pitchFamily="34" charset="0"/>
              </a:rPr>
              <a:t> = 1</a:t>
            </a:r>
          </a:p>
          <a:p>
            <a:r>
              <a:rPr lang="en-AU" sz="2800" dirty="0">
                <a:solidFill>
                  <a:schemeClr val="tx1">
                    <a:lumMod val="85000"/>
                  </a:schemeClr>
                </a:solidFill>
                <a:latin typeface="Aptos Display" panose="020B0004020202020204" pitchFamily="34" charset="0"/>
              </a:rPr>
              <a:t>temp2 = 1</a:t>
            </a:r>
          </a:p>
          <a:p>
            <a:r>
              <a:rPr lang="en-AU" sz="2800" dirty="0">
                <a:solidFill>
                  <a:schemeClr val="tx1">
                    <a:lumMod val="85000"/>
                  </a:schemeClr>
                </a:solidFill>
                <a:latin typeface="Aptos Display" panose="020B0004020202020204" pitchFamily="34" charset="0"/>
              </a:rPr>
              <a:t>temp2 = 2</a:t>
            </a:r>
          </a:p>
          <a:p>
            <a:r>
              <a:rPr lang="en-AU" sz="2800" dirty="0" err="1">
                <a:solidFill>
                  <a:schemeClr val="tx1">
                    <a:lumMod val="85000"/>
                  </a:schemeClr>
                </a:solidFill>
                <a:latin typeface="Aptos Display" panose="020B0004020202020204" pitchFamily="34" charset="0"/>
              </a:rPr>
              <a:t>i</a:t>
            </a:r>
            <a:r>
              <a:rPr lang="en-AU" sz="2800" dirty="0">
                <a:solidFill>
                  <a:schemeClr val="tx1">
                    <a:lumMod val="85000"/>
                  </a:schemeClr>
                </a:solidFill>
                <a:latin typeface="Aptos Display" panose="020B0004020202020204" pitchFamily="34" charset="0"/>
              </a:rPr>
              <a:t> </a:t>
            </a:r>
            <a:r>
              <a:rPr lang="en-US" sz="2800" dirty="0">
                <a:solidFill>
                  <a:schemeClr val="tx1">
                    <a:lumMod val="85000"/>
                  </a:schemeClr>
                </a:solidFill>
                <a:latin typeface="Aptos Display" panose="020B0004020202020204" pitchFamily="34" charset="0"/>
                <a:cs typeface="Aptos Mono" panose="020F0502020204030204" pitchFamily="34" charset="0"/>
              </a:rPr>
              <a:t>= 2</a:t>
            </a:r>
            <a:endParaRPr lang="en-AU" sz="2800" dirty="0">
              <a:solidFill>
                <a:schemeClr val="tx1">
                  <a:lumMod val="85000"/>
                </a:schemeClr>
              </a:solidFill>
              <a:latin typeface="Aptos Display" panose="020B0004020202020204" pitchFamily="34" charset="0"/>
            </a:endParaRPr>
          </a:p>
        </p:txBody>
      </p:sp>
      <p:sp>
        <p:nvSpPr>
          <p:cNvPr id="17" name="TextBox 16">
            <a:extLst>
              <a:ext uri="{FF2B5EF4-FFF2-40B4-BE49-F238E27FC236}">
                <a16:creationId xmlns:a16="http://schemas.microsoft.com/office/drawing/2014/main" id="{A26E0AF1-1D84-C57C-C619-CA7990DEEE7F}"/>
              </a:ext>
            </a:extLst>
          </p:cNvPr>
          <p:cNvSpPr txBox="1"/>
          <p:nvPr/>
        </p:nvSpPr>
        <p:spPr>
          <a:xfrm>
            <a:off x="5009321" y="3613932"/>
            <a:ext cx="2304047" cy="369332"/>
          </a:xfrm>
          <a:prstGeom prst="rect">
            <a:avLst/>
          </a:prstGeom>
          <a:solidFill>
            <a:schemeClr val="accent1">
              <a:lumMod val="50000"/>
            </a:schemeClr>
          </a:solidFill>
        </p:spPr>
        <p:txBody>
          <a:bodyPr wrap="square">
            <a:spAutoFit/>
          </a:bodyPr>
          <a:lstStyle/>
          <a:p>
            <a:pPr marL="0" lvl="2" algn="ctr"/>
            <a:r>
              <a:rPr lang="en-US" sz="1800" dirty="0">
                <a:solidFill>
                  <a:schemeClr val="tx1"/>
                </a:solidFill>
                <a:latin typeface="Aptos Mono" panose="020F0502020204030204" pitchFamily="34" charset="0"/>
                <a:cs typeface="Aptos Mono" panose="020F0502020204030204" pitchFamily="34" charset="0"/>
              </a:rPr>
              <a:t>temp1 ← i</a:t>
            </a:r>
          </a:p>
        </p:txBody>
      </p:sp>
      <p:sp>
        <p:nvSpPr>
          <p:cNvPr id="18" name="TextBox 17">
            <a:extLst>
              <a:ext uri="{FF2B5EF4-FFF2-40B4-BE49-F238E27FC236}">
                <a16:creationId xmlns:a16="http://schemas.microsoft.com/office/drawing/2014/main" id="{EE7214DD-A5BD-3F4A-8206-BB1B10F2B58E}"/>
              </a:ext>
            </a:extLst>
          </p:cNvPr>
          <p:cNvSpPr txBox="1"/>
          <p:nvPr/>
        </p:nvSpPr>
        <p:spPr>
          <a:xfrm>
            <a:off x="5009320" y="4040726"/>
            <a:ext cx="2304047" cy="369332"/>
          </a:xfrm>
          <a:prstGeom prst="rect">
            <a:avLst/>
          </a:prstGeom>
          <a:solidFill>
            <a:schemeClr val="accent1">
              <a:lumMod val="50000"/>
            </a:schemeClr>
          </a:solidFill>
        </p:spPr>
        <p:txBody>
          <a:bodyPr wrap="square">
            <a:spAutoFit/>
          </a:bodyPr>
          <a:lstStyle/>
          <a:p>
            <a:pPr marL="0" lvl="2" algn="ctr"/>
            <a:r>
              <a:rPr lang="en-US" sz="1800" dirty="0">
                <a:solidFill>
                  <a:schemeClr val="tx1"/>
                </a:solidFill>
                <a:latin typeface="Aptos Mono" panose="020F0502020204030204" pitchFamily="34" charset="0"/>
                <a:cs typeface="Aptos Mono" panose="020F0502020204030204" pitchFamily="34" charset="0"/>
              </a:rPr>
              <a:t>temp1++</a:t>
            </a:r>
          </a:p>
        </p:txBody>
      </p:sp>
      <p:sp>
        <p:nvSpPr>
          <p:cNvPr id="19" name="TextBox 18">
            <a:extLst>
              <a:ext uri="{FF2B5EF4-FFF2-40B4-BE49-F238E27FC236}">
                <a16:creationId xmlns:a16="http://schemas.microsoft.com/office/drawing/2014/main" id="{391A2DB4-1939-9C44-360A-287F9E69FE89}"/>
              </a:ext>
            </a:extLst>
          </p:cNvPr>
          <p:cNvSpPr txBox="1"/>
          <p:nvPr/>
        </p:nvSpPr>
        <p:spPr>
          <a:xfrm>
            <a:off x="5009320" y="4467520"/>
            <a:ext cx="2304047" cy="369332"/>
          </a:xfrm>
          <a:prstGeom prst="rect">
            <a:avLst/>
          </a:prstGeom>
          <a:solidFill>
            <a:schemeClr val="accent1">
              <a:lumMod val="50000"/>
            </a:schemeClr>
          </a:solidFill>
        </p:spPr>
        <p:txBody>
          <a:bodyPr wrap="square">
            <a:spAutoFit/>
          </a:bodyPr>
          <a:lstStyle/>
          <a:p>
            <a:pPr marL="0" lvl="2" algn="ctr"/>
            <a:r>
              <a:rPr lang="en-US" sz="1800" dirty="0">
                <a:solidFill>
                  <a:schemeClr val="tx1"/>
                </a:solidFill>
                <a:latin typeface="Aptos Mono" panose="020F0502020204030204" pitchFamily="34" charset="0"/>
                <a:cs typeface="Aptos Mono" panose="020F0502020204030204" pitchFamily="34" charset="0"/>
              </a:rPr>
              <a:t>i ← temp1</a:t>
            </a:r>
          </a:p>
        </p:txBody>
      </p:sp>
      <p:sp>
        <p:nvSpPr>
          <p:cNvPr id="20" name="TextBox 19">
            <a:extLst>
              <a:ext uri="{FF2B5EF4-FFF2-40B4-BE49-F238E27FC236}">
                <a16:creationId xmlns:a16="http://schemas.microsoft.com/office/drawing/2014/main" id="{8D3BB09D-C1FD-A22B-F9F3-25E8AF1D1AEC}"/>
              </a:ext>
            </a:extLst>
          </p:cNvPr>
          <p:cNvSpPr txBox="1"/>
          <p:nvPr/>
        </p:nvSpPr>
        <p:spPr>
          <a:xfrm>
            <a:off x="5009320" y="4894314"/>
            <a:ext cx="2304047" cy="369332"/>
          </a:xfrm>
          <a:prstGeom prst="rect">
            <a:avLst/>
          </a:prstGeom>
          <a:solidFill>
            <a:schemeClr val="accent4">
              <a:lumMod val="50000"/>
            </a:schemeClr>
          </a:solidFill>
        </p:spPr>
        <p:txBody>
          <a:bodyPr wrap="square">
            <a:spAutoFit/>
          </a:bodyPr>
          <a:lstStyle/>
          <a:p>
            <a:pPr marL="0" lvl="2" algn="ctr"/>
            <a:r>
              <a:rPr lang="en-US" sz="1800" dirty="0">
                <a:solidFill>
                  <a:schemeClr val="tx1"/>
                </a:solidFill>
                <a:latin typeface="Aptos Mono" panose="020F0502020204030204" pitchFamily="34" charset="0"/>
                <a:cs typeface="Aptos Mono" panose="020F0502020204030204" pitchFamily="34" charset="0"/>
              </a:rPr>
              <a:t>temp2 ← i</a:t>
            </a:r>
          </a:p>
        </p:txBody>
      </p:sp>
      <p:sp>
        <p:nvSpPr>
          <p:cNvPr id="21" name="TextBox 20">
            <a:extLst>
              <a:ext uri="{FF2B5EF4-FFF2-40B4-BE49-F238E27FC236}">
                <a16:creationId xmlns:a16="http://schemas.microsoft.com/office/drawing/2014/main" id="{061BB058-1971-48ED-AA44-F9EA456C59F6}"/>
              </a:ext>
            </a:extLst>
          </p:cNvPr>
          <p:cNvSpPr txBox="1"/>
          <p:nvPr/>
        </p:nvSpPr>
        <p:spPr>
          <a:xfrm>
            <a:off x="5009320" y="5321108"/>
            <a:ext cx="2304047" cy="369332"/>
          </a:xfrm>
          <a:prstGeom prst="rect">
            <a:avLst/>
          </a:prstGeom>
          <a:solidFill>
            <a:schemeClr val="accent4">
              <a:lumMod val="50000"/>
            </a:schemeClr>
          </a:solidFill>
        </p:spPr>
        <p:txBody>
          <a:bodyPr wrap="square">
            <a:spAutoFit/>
          </a:bodyPr>
          <a:lstStyle/>
          <a:p>
            <a:pPr marL="0" lvl="2" algn="ctr"/>
            <a:r>
              <a:rPr lang="en-US" sz="1800" dirty="0">
                <a:solidFill>
                  <a:schemeClr val="tx1"/>
                </a:solidFill>
                <a:latin typeface="Aptos Mono" panose="020F0502020204030204" pitchFamily="34" charset="0"/>
                <a:cs typeface="Aptos Mono" panose="020F0502020204030204" pitchFamily="34" charset="0"/>
              </a:rPr>
              <a:t>temp2++</a:t>
            </a:r>
          </a:p>
        </p:txBody>
      </p:sp>
      <p:sp>
        <p:nvSpPr>
          <p:cNvPr id="22" name="TextBox 21">
            <a:extLst>
              <a:ext uri="{FF2B5EF4-FFF2-40B4-BE49-F238E27FC236}">
                <a16:creationId xmlns:a16="http://schemas.microsoft.com/office/drawing/2014/main" id="{E77D1674-1682-6E29-0D7C-3B33CC6F33F7}"/>
              </a:ext>
            </a:extLst>
          </p:cNvPr>
          <p:cNvSpPr txBox="1"/>
          <p:nvPr/>
        </p:nvSpPr>
        <p:spPr>
          <a:xfrm>
            <a:off x="5009320" y="5747903"/>
            <a:ext cx="2304047" cy="369332"/>
          </a:xfrm>
          <a:prstGeom prst="rect">
            <a:avLst/>
          </a:prstGeom>
          <a:solidFill>
            <a:schemeClr val="accent4">
              <a:lumMod val="50000"/>
            </a:schemeClr>
          </a:solidFill>
        </p:spPr>
        <p:txBody>
          <a:bodyPr wrap="square">
            <a:spAutoFit/>
          </a:bodyPr>
          <a:lstStyle/>
          <a:p>
            <a:pPr marL="0" lvl="2" algn="ctr"/>
            <a:r>
              <a:rPr lang="en-US" sz="1800" dirty="0">
                <a:solidFill>
                  <a:schemeClr val="tx1"/>
                </a:solidFill>
                <a:latin typeface="Aptos Mono" panose="020F0502020204030204" pitchFamily="34" charset="0"/>
                <a:cs typeface="Aptos Mono" panose="020F0502020204030204" pitchFamily="34" charset="0"/>
              </a:rPr>
              <a:t>i ← temp2</a:t>
            </a:r>
            <a:endParaRPr lang="en-US" dirty="0"/>
          </a:p>
        </p:txBody>
      </p:sp>
      <p:sp>
        <p:nvSpPr>
          <p:cNvPr id="3" name="TextBox 2">
            <a:extLst>
              <a:ext uri="{FF2B5EF4-FFF2-40B4-BE49-F238E27FC236}">
                <a16:creationId xmlns:a16="http://schemas.microsoft.com/office/drawing/2014/main" id="{925711C1-D329-8BED-6642-7CF8C0D250F4}"/>
              </a:ext>
            </a:extLst>
          </p:cNvPr>
          <p:cNvSpPr txBox="1"/>
          <p:nvPr/>
        </p:nvSpPr>
        <p:spPr>
          <a:xfrm>
            <a:off x="4854389" y="6231265"/>
            <a:ext cx="2810436" cy="523220"/>
          </a:xfrm>
          <a:prstGeom prst="rect">
            <a:avLst/>
          </a:prstGeom>
          <a:noFill/>
        </p:spPr>
        <p:txBody>
          <a:bodyPr wrap="square">
            <a:spAutoFit/>
          </a:bodyPr>
          <a:lstStyle/>
          <a:p>
            <a:r>
              <a:rPr lang="en-AU" sz="2800" dirty="0">
                <a:solidFill>
                  <a:schemeClr val="tx1">
                    <a:lumMod val="85000"/>
                  </a:schemeClr>
                </a:solidFill>
                <a:latin typeface="Aptos Display" panose="020B0004020202020204" pitchFamily="34" charset="0"/>
              </a:rPr>
              <a:t>Final result: </a:t>
            </a:r>
            <a:r>
              <a:rPr lang="en-AU" sz="2800" dirty="0" err="1">
                <a:solidFill>
                  <a:schemeClr val="tx1">
                    <a:lumMod val="85000"/>
                  </a:schemeClr>
                </a:solidFill>
                <a:latin typeface="Aptos Display" panose="020B0004020202020204" pitchFamily="34" charset="0"/>
              </a:rPr>
              <a:t>i</a:t>
            </a:r>
            <a:r>
              <a:rPr lang="en-AU" sz="2800" dirty="0">
                <a:solidFill>
                  <a:schemeClr val="tx1">
                    <a:lumMod val="85000"/>
                  </a:schemeClr>
                </a:solidFill>
                <a:latin typeface="Aptos Display" panose="020B0004020202020204" pitchFamily="34" charset="0"/>
              </a:rPr>
              <a:t> == 2</a:t>
            </a:r>
          </a:p>
        </p:txBody>
      </p:sp>
      <p:sp>
        <p:nvSpPr>
          <p:cNvPr id="5" name="Title 4">
            <a:extLst>
              <a:ext uri="{FF2B5EF4-FFF2-40B4-BE49-F238E27FC236}">
                <a16:creationId xmlns:a16="http://schemas.microsoft.com/office/drawing/2014/main" id="{79B3B5F0-9D6C-65C1-AAA0-0572085ADF14}"/>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43015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3569946F-FA0E-B6C9-3295-CA43C4430DC8}"/>
              </a:ext>
            </a:extLst>
          </p:cNvPr>
          <p:cNvSpPr/>
          <p:nvPr/>
        </p:nvSpPr>
        <p:spPr>
          <a:xfrm>
            <a:off x="2680797" y="1624723"/>
            <a:ext cx="6830410" cy="1502979"/>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lvl="2" algn="ctr">
              <a:lnSpc>
                <a:spcPct val="150000"/>
              </a:lnSpc>
            </a:pPr>
            <a:r>
              <a:rPr lang="en-US" sz="3200" b="1" dirty="0">
                <a:solidFill>
                  <a:schemeClr val="tx1"/>
                </a:solidFill>
                <a:latin typeface="Aptos Display" panose="020B0004020202020204" pitchFamily="34" charset="0"/>
                <a:cs typeface="Aptos Mono" panose="020F0502020204030204" pitchFamily="34" charset="0"/>
              </a:rPr>
              <a:t>Memory</a:t>
            </a:r>
          </a:p>
          <a:p>
            <a:pPr marL="0" lvl="2" algn="ctr">
              <a:lnSpc>
                <a:spcPct val="150000"/>
              </a:lnSpc>
            </a:pPr>
            <a:r>
              <a:rPr lang="en-US" sz="3200" dirty="0">
                <a:solidFill>
                  <a:schemeClr val="tx1"/>
                </a:solidFill>
                <a:latin typeface="Aptos Mono" panose="020F0502020204030204" pitchFamily="34" charset="0"/>
                <a:cs typeface="Aptos Mono" panose="020F0502020204030204" pitchFamily="34" charset="0"/>
              </a:rPr>
              <a:t>i = 0</a:t>
            </a:r>
          </a:p>
          <a:p>
            <a:pPr algn="ctr"/>
            <a:endParaRPr lang="en-US" dirty="0"/>
          </a:p>
        </p:txBody>
      </p:sp>
      <p:sp>
        <p:nvSpPr>
          <p:cNvPr id="13" name="TextBox 12">
            <a:extLst>
              <a:ext uri="{FF2B5EF4-FFF2-40B4-BE49-F238E27FC236}">
                <a16:creationId xmlns:a16="http://schemas.microsoft.com/office/drawing/2014/main" id="{987547E5-E23E-5624-2B3B-48FF523FDAAB}"/>
              </a:ext>
            </a:extLst>
          </p:cNvPr>
          <p:cNvSpPr txBox="1"/>
          <p:nvPr/>
        </p:nvSpPr>
        <p:spPr>
          <a:xfrm>
            <a:off x="7605977" y="3502992"/>
            <a:ext cx="3794891" cy="2677656"/>
          </a:xfrm>
          <a:prstGeom prst="rect">
            <a:avLst/>
          </a:prstGeom>
          <a:noFill/>
        </p:spPr>
        <p:txBody>
          <a:bodyPr wrap="square">
            <a:spAutoFit/>
          </a:bodyPr>
          <a:lstStyle/>
          <a:p>
            <a:r>
              <a:rPr lang="en-AU" sz="2800" dirty="0">
                <a:solidFill>
                  <a:schemeClr val="tx1">
                    <a:lumMod val="85000"/>
                  </a:schemeClr>
                </a:solidFill>
                <a:latin typeface="Aptos Display" panose="020B0004020202020204" pitchFamily="34" charset="0"/>
              </a:rPr>
              <a:t>temp1 </a:t>
            </a:r>
            <a:r>
              <a:rPr lang="en-US" sz="2800" dirty="0">
                <a:solidFill>
                  <a:schemeClr val="tx1">
                    <a:lumMod val="85000"/>
                  </a:schemeClr>
                </a:solidFill>
                <a:latin typeface="Aptos Display" panose="020B0004020202020204" pitchFamily="34" charset="0"/>
                <a:cs typeface="Aptos Mono" panose="020F0502020204030204" pitchFamily="34" charset="0"/>
              </a:rPr>
              <a:t>=</a:t>
            </a:r>
            <a:r>
              <a:rPr lang="en-AU" sz="2800" dirty="0">
                <a:solidFill>
                  <a:schemeClr val="tx1">
                    <a:lumMod val="85000"/>
                  </a:schemeClr>
                </a:solidFill>
                <a:latin typeface="Aptos Display" panose="020B0004020202020204" pitchFamily="34" charset="0"/>
              </a:rPr>
              <a:t> 0</a:t>
            </a:r>
          </a:p>
          <a:p>
            <a:r>
              <a:rPr lang="en-AU" sz="2800" dirty="0">
                <a:solidFill>
                  <a:schemeClr val="tx1">
                    <a:lumMod val="85000"/>
                  </a:schemeClr>
                </a:solidFill>
                <a:latin typeface="Aptos Display" panose="020B0004020202020204" pitchFamily="34" charset="0"/>
              </a:rPr>
              <a:t>temp1 == 0; temp2 </a:t>
            </a:r>
            <a:r>
              <a:rPr lang="en-US" sz="2800" dirty="0">
                <a:solidFill>
                  <a:schemeClr val="tx1">
                    <a:lumMod val="85000"/>
                  </a:schemeClr>
                </a:solidFill>
                <a:latin typeface="Aptos Display" panose="020B0004020202020204" pitchFamily="34" charset="0"/>
                <a:cs typeface="Aptos Mono" panose="020F0502020204030204" pitchFamily="34" charset="0"/>
              </a:rPr>
              <a:t>=</a:t>
            </a:r>
            <a:r>
              <a:rPr lang="en-AU" sz="2800" dirty="0">
                <a:solidFill>
                  <a:schemeClr val="tx1">
                    <a:lumMod val="85000"/>
                  </a:schemeClr>
                </a:solidFill>
                <a:latin typeface="Aptos Display" panose="020B0004020202020204" pitchFamily="34" charset="0"/>
              </a:rPr>
              <a:t> 0</a:t>
            </a:r>
          </a:p>
          <a:p>
            <a:r>
              <a:rPr lang="en-AU" sz="2800" dirty="0">
                <a:solidFill>
                  <a:schemeClr val="tx1">
                    <a:lumMod val="85000"/>
                  </a:schemeClr>
                </a:solidFill>
                <a:latin typeface="Aptos Display" panose="020B0004020202020204" pitchFamily="34" charset="0"/>
              </a:rPr>
              <a:t>temp1 == 0; temp2 == 1</a:t>
            </a:r>
          </a:p>
          <a:p>
            <a:r>
              <a:rPr lang="en-AU" sz="2800" dirty="0">
                <a:solidFill>
                  <a:schemeClr val="tx1">
                    <a:lumMod val="85000"/>
                  </a:schemeClr>
                </a:solidFill>
                <a:latin typeface="Aptos Display" panose="020B0004020202020204" pitchFamily="34" charset="0"/>
              </a:rPr>
              <a:t>temp1 == 1; temp2 == 1</a:t>
            </a:r>
          </a:p>
          <a:p>
            <a:r>
              <a:rPr lang="en-AU" sz="2800" dirty="0" err="1">
                <a:solidFill>
                  <a:schemeClr val="tx1">
                    <a:lumMod val="85000"/>
                  </a:schemeClr>
                </a:solidFill>
                <a:latin typeface="Aptos Display" panose="020B0004020202020204" pitchFamily="34" charset="0"/>
              </a:rPr>
              <a:t>i</a:t>
            </a:r>
            <a:r>
              <a:rPr lang="en-AU" sz="2800" dirty="0">
                <a:solidFill>
                  <a:schemeClr val="tx1">
                    <a:lumMod val="85000"/>
                  </a:schemeClr>
                </a:solidFill>
                <a:latin typeface="Aptos Display" panose="020B0004020202020204" pitchFamily="34" charset="0"/>
              </a:rPr>
              <a:t> </a:t>
            </a:r>
            <a:r>
              <a:rPr lang="en-US" sz="2800" dirty="0">
                <a:solidFill>
                  <a:schemeClr val="tx1">
                    <a:lumMod val="85000"/>
                  </a:schemeClr>
                </a:solidFill>
                <a:latin typeface="Aptos Display" panose="020B0004020202020204" pitchFamily="34" charset="0"/>
                <a:cs typeface="Aptos Mono" panose="020F0502020204030204" pitchFamily="34" charset="0"/>
              </a:rPr>
              <a:t>=</a:t>
            </a:r>
            <a:r>
              <a:rPr lang="en-AU" sz="2800" dirty="0">
                <a:solidFill>
                  <a:schemeClr val="tx1">
                    <a:lumMod val="85000"/>
                  </a:schemeClr>
                </a:solidFill>
                <a:latin typeface="Aptos Display" panose="020B0004020202020204" pitchFamily="34" charset="0"/>
              </a:rPr>
              <a:t> 1</a:t>
            </a:r>
          </a:p>
          <a:p>
            <a:r>
              <a:rPr lang="en-AU" sz="2800" dirty="0" err="1">
                <a:solidFill>
                  <a:schemeClr val="tx1">
                    <a:lumMod val="85000"/>
                  </a:schemeClr>
                </a:solidFill>
                <a:latin typeface="Aptos Display" panose="020B0004020202020204" pitchFamily="34" charset="0"/>
              </a:rPr>
              <a:t>i</a:t>
            </a:r>
            <a:r>
              <a:rPr lang="en-AU" sz="2800" dirty="0">
                <a:solidFill>
                  <a:schemeClr val="tx1">
                    <a:lumMod val="85000"/>
                  </a:schemeClr>
                </a:solidFill>
                <a:latin typeface="Aptos Display" panose="020B0004020202020204" pitchFamily="34" charset="0"/>
              </a:rPr>
              <a:t> </a:t>
            </a:r>
            <a:r>
              <a:rPr lang="en-US" sz="2800" dirty="0">
                <a:solidFill>
                  <a:schemeClr val="tx1">
                    <a:lumMod val="85000"/>
                  </a:schemeClr>
                </a:solidFill>
                <a:latin typeface="Aptos Display" panose="020B0004020202020204" pitchFamily="34" charset="0"/>
                <a:cs typeface="Aptos Mono" panose="020F0502020204030204" pitchFamily="34" charset="0"/>
              </a:rPr>
              <a:t>=</a:t>
            </a:r>
            <a:r>
              <a:rPr lang="en-AU" sz="2800" dirty="0">
                <a:solidFill>
                  <a:schemeClr val="tx1">
                    <a:lumMod val="85000"/>
                  </a:schemeClr>
                </a:solidFill>
                <a:latin typeface="Aptos Display" panose="020B0004020202020204" pitchFamily="34" charset="0"/>
              </a:rPr>
              <a:t> 1</a:t>
            </a:r>
          </a:p>
        </p:txBody>
      </p:sp>
      <p:sp>
        <p:nvSpPr>
          <p:cNvPr id="17" name="TextBox 16">
            <a:extLst>
              <a:ext uri="{FF2B5EF4-FFF2-40B4-BE49-F238E27FC236}">
                <a16:creationId xmlns:a16="http://schemas.microsoft.com/office/drawing/2014/main" id="{A26E0AF1-1D84-C57C-C619-CA7990DEEE7F}"/>
              </a:ext>
            </a:extLst>
          </p:cNvPr>
          <p:cNvSpPr txBox="1"/>
          <p:nvPr/>
        </p:nvSpPr>
        <p:spPr>
          <a:xfrm>
            <a:off x="5009321" y="3613932"/>
            <a:ext cx="2304047" cy="369332"/>
          </a:xfrm>
          <a:prstGeom prst="rect">
            <a:avLst/>
          </a:prstGeom>
          <a:solidFill>
            <a:schemeClr val="accent1">
              <a:lumMod val="50000"/>
            </a:schemeClr>
          </a:solidFill>
        </p:spPr>
        <p:txBody>
          <a:bodyPr wrap="square">
            <a:spAutoFit/>
          </a:bodyPr>
          <a:lstStyle/>
          <a:p>
            <a:pPr marL="0" lvl="2" algn="ctr"/>
            <a:r>
              <a:rPr lang="en-US" sz="1800" dirty="0">
                <a:solidFill>
                  <a:schemeClr val="tx1"/>
                </a:solidFill>
                <a:latin typeface="Aptos Mono" panose="020F0502020204030204" pitchFamily="34" charset="0"/>
                <a:cs typeface="Aptos Mono" panose="020F0502020204030204" pitchFamily="34" charset="0"/>
              </a:rPr>
              <a:t>temp1 ← i</a:t>
            </a:r>
          </a:p>
        </p:txBody>
      </p:sp>
      <p:sp>
        <p:nvSpPr>
          <p:cNvPr id="18" name="TextBox 17">
            <a:extLst>
              <a:ext uri="{FF2B5EF4-FFF2-40B4-BE49-F238E27FC236}">
                <a16:creationId xmlns:a16="http://schemas.microsoft.com/office/drawing/2014/main" id="{EE7214DD-A5BD-3F4A-8206-BB1B10F2B58E}"/>
              </a:ext>
            </a:extLst>
          </p:cNvPr>
          <p:cNvSpPr txBox="1"/>
          <p:nvPr/>
        </p:nvSpPr>
        <p:spPr>
          <a:xfrm>
            <a:off x="5009321" y="4901766"/>
            <a:ext cx="2304047" cy="369332"/>
          </a:xfrm>
          <a:prstGeom prst="rect">
            <a:avLst/>
          </a:prstGeom>
          <a:solidFill>
            <a:schemeClr val="accent1">
              <a:lumMod val="50000"/>
            </a:schemeClr>
          </a:solidFill>
        </p:spPr>
        <p:txBody>
          <a:bodyPr wrap="square">
            <a:spAutoFit/>
          </a:bodyPr>
          <a:lstStyle/>
          <a:p>
            <a:pPr marL="0" lvl="2" algn="ctr"/>
            <a:r>
              <a:rPr lang="en-US" sz="1800" dirty="0">
                <a:solidFill>
                  <a:schemeClr val="tx1"/>
                </a:solidFill>
                <a:latin typeface="Aptos Mono" panose="020F0502020204030204" pitchFamily="34" charset="0"/>
                <a:cs typeface="Aptos Mono" panose="020F0502020204030204" pitchFamily="34" charset="0"/>
              </a:rPr>
              <a:t>temp1++</a:t>
            </a:r>
          </a:p>
        </p:txBody>
      </p:sp>
      <p:sp>
        <p:nvSpPr>
          <p:cNvPr id="19" name="TextBox 18">
            <a:extLst>
              <a:ext uri="{FF2B5EF4-FFF2-40B4-BE49-F238E27FC236}">
                <a16:creationId xmlns:a16="http://schemas.microsoft.com/office/drawing/2014/main" id="{391A2DB4-1939-9C44-360A-287F9E69FE89}"/>
              </a:ext>
            </a:extLst>
          </p:cNvPr>
          <p:cNvSpPr txBox="1"/>
          <p:nvPr/>
        </p:nvSpPr>
        <p:spPr>
          <a:xfrm>
            <a:off x="5009321" y="5760320"/>
            <a:ext cx="2304047" cy="369332"/>
          </a:xfrm>
          <a:prstGeom prst="rect">
            <a:avLst/>
          </a:prstGeom>
          <a:solidFill>
            <a:schemeClr val="accent1">
              <a:lumMod val="50000"/>
            </a:schemeClr>
          </a:solidFill>
        </p:spPr>
        <p:txBody>
          <a:bodyPr wrap="square">
            <a:spAutoFit/>
          </a:bodyPr>
          <a:lstStyle/>
          <a:p>
            <a:pPr marL="0" lvl="2" algn="ctr"/>
            <a:r>
              <a:rPr lang="en-US" sz="1800" dirty="0">
                <a:solidFill>
                  <a:schemeClr val="tx1"/>
                </a:solidFill>
                <a:latin typeface="Aptos Mono" panose="020F0502020204030204" pitchFamily="34" charset="0"/>
                <a:cs typeface="Aptos Mono" panose="020F0502020204030204" pitchFamily="34" charset="0"/>
              </a:rPr>
              <a:t>i ← temp1</a:t>
            </a:r>
          </a:p>
        </p:txBody>
      </p:sp>
      <p:sp>
        <p:nvSpPr>
          <p:cNvPr id="20" name="TextBox 19">
            <a:extLst>
              <a:ext uri="{FF2B5EF4-FFF2-40B4-BE49-F238E27FC236}">
                <a16:creationId xmlns:a16="http://schemas.microsoft.com/office/drawing/2014/main" id="{8D3BB09D-C1FD-A22B-F9F3-25E8AF1D1AEC}"/>
              </a:ext>
            </a:extLst>
          </p:cNvPr>
          <p:cNvSpPr txBox="1"/>
          <p:nvPr/>
        </p:nvSpPr>
        <p:spPr>
          <a:xfrm>
            <a:off x="5009321" y="4043210"/>
            <a:ext cx="2304047" cy="369332"/>
          </a:xfrm>
          <a:prstGeom prst="rect">
            <a:avLst/>
          </a:prstGeom>
          <a:solidFill>
            <a:schemeClr val="accent4">
              <a:lumMod val="50000"/>
            </a:schemeClr>
          </a:solidFill>
        </p:spPr>
        <p:txBody>
          <a:bodyPr wrap="square">
            <a:spAutoFit/>
          </a:bodyPr>
          <a:lstStyle/>
          <a:p>
            <a:pPr marL="0" lvl="2" algn="ctr"/>
            <a:r>
              <a:rPr lang="en-US" sz="1800" dirty="0">
                <a:solidFill>
                  <a:schemeClr val="tx1"/>
                </a:solidFill>
                <a:latin typeface="Aptos Mono" panose="020F0502020204030204" pitchFamily="34" charset="0"/>
                <a:cs typeface="Aptos Mono" panose="020F0502020204030204" pitchFamily="34" charset="0"/>
              </a:rPr>
              <a:t>temp2 ← i</a:t>
            </a:r>
          </a:p>
        </p:txBody>
      </p:sp>
      <p:sp>
        <p:nvSpPr>
          <p:cNvPr id="21" name="TextBox 20">
            <a:extLst>
              <a:ext uri="{FF2B5EF4-FFF2-40B4-BE49-F238E27FC236}">
                <a16:creationId xmlns:a16="http://schemas.microsoft.com/office/drawing/2014/main" id="{061BB058-1971-48ED-AA44-F9EA456C59F6}"/>
              </a:ext>
            </a:extLst>
          </p:cNvPr>
          <p:cNvSpPr txBox="1"/>
          <p:nvPr/>
        </p:nvSpPr>
        <p:spPr>
          <a:xfrm>
            <a:off x="5009321" y="4472488"/>
            <a:ext cx="2304047" cy="369332"/>
          </a:xfrm>
          <a:prstGeom prst="rect">
            <a:avLst/>
          </a:prstGeom>
          <a:solidFill>
            <a:schemeClr val="accent4">
              <a:lumMod val="50000"/>
            </a:schemeClr>
          </a:solidFill>
        </p:spPr>
        <p:txBody>
          <a:bodyPr wrap="square">
            <a:spAutoFit/>
          </a:bodyPr>
          <a:lstStyle/>
          <a:p>
            <a:pPr marL="0" lvl="2" algn="ctr"/>
            <a:r>
              <a:rPr lang="en-US" sz="1800" dirty="0">
                <a:solidFill>
                  <a:schemeClr val="tx1"/>
                </a:solidFill>
                <a:latin typeface="Aptos Mono" panose="020F0502020204030204" pitchFamily="34" charset="0"/>
                <a:cs typeface="Aptos Mono" panose="020F0502020204030204" pitchFamily="34" charset="0"/>
              </a:rPr>
              <a:t>temp2++</a:t>
            </a:r>
          </a:p>
        </p:txBody>
      </p:sp>
      <p:sp>
        <p:nvSpPr>
          <p:cNvPr id="22" name="TextBox 21">
            <a:extLst>
              <a:ext uri="{FF2B5EF4-FFF2-40B4-BE49-F238E27FC236}">
                <a16:creationId xmlns:a16="http://schemas.microsoft.com/office/drawing/2014/main" id="{E77D1674-1682-6E29-0D7C-3B33CC6F33F7}"/>
              </a:ext>
            </a:extLst>
          </p:cNvPr>
          <p:cNvSpPr txBox="1"/>
          <p:nvPr/>
        </p:nvSpPr>
        <p:spPr>
          <a:xfrm>
            <a:off x="5009320" y="5331044"/>
            <a:ext cx="2304047" cy="369332"/>
          </a:xfrm>
          <a:prstGeom prst="rect">
            <a:avLst/>
          </a:prstGeom>
          <a:solidFill>
            <a:schemeClr val="accent4">
              <a:lumMod val="50000"/>
            </a:schemeClr>
          </a:solidFill>
        </p:spPr>
        <p:txBody>
          <a:bodyPr wrap="square">
            <a:spAutoFit/>
          </a:bodyPr>
          <a:lstStyle/>
          <a:p>
            <a:pPr marL="0" lvl="2" algn="ctr"/>
            <a:r>
              <a:rPr lang="en-US" sz="1800" dirty="0">
                <a:solidFill>
                  <a:schemeClr val="tx1"/>
                </a:solidFill>
                <a:latin typeface="Aptos Mono" panose="020F0502020204030204" pitchFamily="34" charset="0"/>
                <a:cs typeface="Aptos Mono" panose="020F0502020204030204" pitchFamily="34" charset="0"/>
              </a:rPr>
              <a:t>i ← temp2</a:t>
            </a:r>
            <a:endParaRPr lang="en-US" dirty="0"/>
          </a:p>
        </p:txBody>
      </p:sp>
      <p:sp>
        <p:nvSpPr>
          <p:cNvPr id="24" name="TextBox 23">
            <a:extLst>
              <a:ext uri="{FF2B5EF4-FFF2-40B4-BE49-F238E27FC236}">
                <a16:creationId xmlns:a16="http://schemas.microsoft.com/office/drawing/2014/main" id="{8042B862-6EC0-FB2B-6BB1-7E5426190D6C}"/>
              </a:ext>
            </a:extLst>
          </p:cNvPr>
          <p:cNvSpPr txBox="1"/>
          <p:nvPr/>
        </p:nvSpPr>
        <p:spPr>
          <a:xfrm>
            <a:off x="4854389" y="6231265"/>
            <a:ext cx="2810436" cy="523220"/>
          </a:xfrm>
          <a:prstGeom prst="rect">
            <a:avLst/>
          </a:prstGeom>
          <a:noFill/>
        </p:spPr>
        <p:txBody>
          <a:bodyPr wrap="square">
            <a:spAutoFit/>
          </a:bodyPr>
          <a:lstStyle/>
          <a:p>
            <a:r>
              <a:rPr lang="en-AU" sz="2800" dirty="0">
                <a:solidFill>
                  <a:schemeClr val="tx1">
                    <a:lumMod val="85000"/>
                  </a:schemeClr>
                </a:solidFill>
                <a:latin typeface="Aptos Display" panose="020B0004020202020204" pitchFamily="34" charset="0"/>
              </a:rPr>
              <a:t>Final result: </a:t>
            </a:r>
            <a:r>
              <a:rPr lang="en-AU" sz="2800" dirty="0" err="1">
                <a:solidFill>
                  <a:schemeClr val="tx1">
                    <a:lumMod val="85000"/>
                  </a:schemeClr>
                </a:solidFill>
                <a:latin typeface="Aptos Display" panose="020B0004020202020204" pitchFamily="34" charset="0"/>
              </a:rPr>
              <a:t>i</a:t>
            </a:r>
            <a:r>
              <a:rPr lang="en-AU" sz="2800" dirty="0">
                <a:solidFill>
                  <a:schemeClr val="tx1">
                    <a:lumMod val="85000"/>
                  </a:schemeClr>
                </a:solidFill>
                <a:latin typeface="Aptos Display" panose="020B0004020202020204" pitchFamily="34" charset="0"/>
              </a:rPr>
              <a:t> == 1</a:t>
            </a:r>
          </a:p>
        </p:txBody>
      </p:sp>
      <p:sp>
        <p:nvSpPr>
          <p:cNvPr id="4" name="Title 3">
            <a:extLst>
              <a:ext uri="{FF2B5EF4-FFF2-40B4-BE49-F238E27FC236}">
                <a16:creationId xmlns:a16="http://schemas.microsoft.com/office/drawing/2014/main" id="{025046B9-59CA-4667-B268-2EA2BDF6E67B}"/>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968269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B4112-DF68-80D3-2D1A-D2D6BBCF1680}"/>
              </a:ext>
            </a:extLst>
          </p:cNvPr>
          <p:cNvSpPr>
            <a:spLocks noGrp="1"/>
          </p:cNvSpPr>
          <p:nvPr>
            <p:ph type="title"/>
          </p:nvPr>
        </p:nvSpPr>
        <p:spPr/>
        <p:txBody>
          <a:bodyPr/>
          <a:lstStyle/>
          <a:p>
            <a:r>
              <a:rPr lang="en-US" dirty="0"/>
              <a:t>Solutions</a:t>
            </a:r>
          </a:p>
        </p:txBody>
      </p:sp>
      <p:sp>
        <p:nvSpPr>
          <p:cNvPr id="3" name="Content Placeholder 2">
            <a:extLst>
              <a:ext uri="{FF2B5EF4-FFF2-40B4-BE49-F238E27FC236}">
                <a16:creationId xmlns:a16="http://schemas.microsoft.com/office/drawing/2014/main" id="{19FB9BA6-0031-1C77-255E-7C382EC45E77}"/>
              </a:ext>
            </a:extLst>
          </p:cNvPr>
          <p:cNvSpPr>
            <a:spLocks noGrp="1"/>
          </p:cNvSpPr>
          <p:nvPr>
            <p:ph idx="1"/>
          </p:nvPr>
        </p:nvSpPr>
        <p:spPr/>
        <p:txBody>
          <a:bodyPr/>
          <a:lstStyle/>
          <a:p>
            <a:pPr marL="514350" indent="-514350">
              <a:buAutoNum type="arabicPeriod"/>
            </a:pPr>
            <a:r>
              <a:rPr lang="en-US" dirty="0"/>
              <a:t>Make everything synchronous (</a:t>
            </a:r>
            <a:r>
              <a:rPr lang="en-US" dirty="0" err="1"/>
              <a:t>ie</a:t>
            </a:r>
            <a:r>
              <a:rPr lang="en-US" dirty="0"/>
              <a:t> – run everything on one thread)</a:t>
            </a:r>
          </a:p>
          <a:p>
            <a:pPr marL="514350" indent="-514350">
              <a:buAutoNum type="arabicPeriod"/>
            </a:pPr>
            <a:r>
              <a:rPr lang="en-US" dirty="0"/>
              <a:t>Avoid shared mutable state when designing the system</a:t>
            </a:r>
          </a:p>
          <a:p>
            <a:pPr marL="514350" indent="-514350">
              <a:buAutoNum type="arabicPeriod"/>
            </a:pPr>
            <a:r>
              <a:rPr lang="en-US" dirty="0"/>
              <a:t>Atomic operations</a:t>
            </a:r>
          </a:p>
          <a:p>
            <a:pPr marL="514350" indent="-514350">
              <a:buAutoNum type="arabicPeriod"/>
            </a:pPr>
            <a:r>
              <a:rPr lang="en-US" dirty="0"/>
              <a:t>Mutexes</a:t>
            </a:r>
          </a:p>
        </p:txBody>
      </p:sp>
    </p:spTree>
    <p:extLst>
      <p:ext uri="{BB962C8B-B14F-4D97-AF65-F5344CB8AC3E}">
        <p14:creationId xmlns:p14="http://schemas.microsoft.com/office/powerpoint/2010/main" val="331278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D1916-C97A-7269-42D0-9E7DCA0A2128}"/>
              </a:ext>
            </a:extLst>
          </p:cNvPr>
          <p:cNvSpPr>
            <a:spLocks noGrp="1"/>
          </p:cNvSpPr>
          <p:nvPr>
            <p:ph type="title"/>
          </p:nvPr>
        </p:nvSpPr>
        <p:spPr/>
        <p:txBody>
          <a:bodyPr/>
          <a:lstStyle/>
          <a:p>
            <a:r>
              <a:rPr lang="en-US" dirty="0"/>
              <a:t>Atomic operations</a:t>
            </a:r>
          </a:p>
        </p:txBody>
      </p:sp>
      <p:sp>
        <p:nvSpPr>
          <p:cNvPr id="3" name="Content Placeholder 2">
            <a:extLst>
              <a:ext uri="{FF2B5EF4-FFF2-40B4-BE49-F238E27FC236}">
                <a16:creationId xmlns:a16="http://schemas.microsoft.com/office/drawing/2014/main" id="{ABD7D247-193D-A7EF-706C-5ED91F35AA1B}"/>
              </a:ext>
            </a:extLst>
          </p:cNvPr>
          <p:cNvSpPr>
            <a:spLocks noGrp="1"/>
          </p:cNvSpPr>
          <p:nvPr>
            <p:ph idx="1"/>
          </p:nvPr>
        </p:nvSpPr>
        <p:spPr/>
        <p:txBody>
          <a:bodyPr/>
          <a:lstStyle/>
          <a:p>
            <a:r>
              <a:rPr lang="en-US" dirty="0"/>
              <a:t>Some smaller operations can be turned into atomic ones</a:t>
            </a:r>
          </a:p>
          <a:p>
            <a:pPr marL="0" indent="0">
              <a:buNone/>
            </a:pPr>
            <a:endParaRPr lang="en-US" dirty="0"/>
          </a:p>
          <a:p>
            <a:r>
              <a:rPr lang="en-US" dirty="0"/>
              <a:t>In Java/Kotlin we have classes like </a:t>
            </a:r>
            <a:r>
              <a:rPr lang="en-US" dirty="0" err="1"/>
              <a:t>AtomicInteger</a:t>
            </a:r>
            <a:r>
              <a:rPr lang="en-US" dirty="0"/>
              <a:t>, </a:t>
            </a:r>
            <a:r>
              <a:rPr lang="en-US" dirty="0" err="1"/>
              <a:t>AtomicLong</a:t>
            </a:r>
            <a:r>
              <a:rPr lang="en-US" dirty="0"/>
              <a:t> and </a:t>
            </a:r>
            <a:r>
              <a:rPr lang="en-US" dirty="0" err="1"/>
              <a:t>AtomicReference</a:t>
            </a:r>
            <a:r>
              <a:rPr lang="en-US" dirty="0"/>
              <a:t>.</a:t>
            </a:r>
          </a:p>
          <a:p>
            <a:pPr marL="0" indent="0">
              <a:buNone/>
            </a:pPr>
            <a:endParaRPr lang="en-US" dirty="0"/>
          </a:p>
          <a:p>
            <a:r>
              <a:rPr lang="en-US" dirty="0"/>
              <a:t>We can also call .update { } on </a:t>
            </a:r>
            <a:r>
              <a:rPr lang="en-US" dirty="0" err="1"/>
              <a:t>StateFlows</a:t>
            </a:r>
            <a:r>
              <a:rPr lang="en-US" dirty="0"/>
              <a:t>.</a:t>
            </a:r>
          </a:p>
        </p:txBody>
      </p:sp>
    </p:spTree>
    <p:extLst>
      <p:ext uri="{BB962C8B-B14F-4D97-AF65-F5344CB8AC3E}">
        <p14:creationId xmlns:p14="http://schemas.microsoft.com/office/powerpoint/2010/main" val="3141168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060E0-FBEB-AF01-5F7E-5F3DA28C75F2}"/>
              </a:ext>
            </a:extLst>
          </p:cNvPr>
          <p:cNvSpPr>
            <a:spLocks noGrp="1"/>
          </p:cNvSpPr>
          <p:nvPr>
            <p:ph type="title"/>
          </p:nvPr>
        </p:nvSpPr>
        <p:spPr/>
        <p:txBody>
          <a:bodyPr/>
          <a:lstStyle/>
          <a:p>
            <a:r>
              <a:rPr lang="en-US" dirty="0"/>
              <a:t>Mutexes</a:t>
            </a:r>
          </a:p>
        </p:txBody>
      </p:sp>
      <p:sp>
        <p:nvSpPr>
          <p:cNvPr id="3" name="Content Placeholder 2">
            <a:extLst>
              <a:ext uri="{FF2B5EF4-FFF2-40B4-BE49-F238E27FC236}">
                <a16:creationId xmlns:a16="http://schemas.microsoft.com/office/drawing/2014/main" id="{82FF9EE5-7799-AD81-2881-9CF9B5779F76}"/>
              </a:ext>
            </a:extLst>
          </p:cNvPr>
          <p:cNvSpPr>
            <a:spLocks noGrp="1"/>
          </p:cNvSpPr>
          <p:nvPr>
            <p:ph idx="1"/>
          </p:nvPr>
        </p:nvSpPr>
        <p:spPr/>
        <p:txBody>
          <a:bodyPr/>
          <a:lstStyle/>
          <a:p>
            <a:r>
              <a:rPr lang="en-US" dirty="0"/>
              <a:t>Short for </a:t>
            </a:r>
            <a:r>
              <a:rPr lang="en-US" b="1" dirty="0"/>
              <a:t>Mut</a:t>
            </a:r>
            <a:r>
              <a:rPr lang="en-US" dirty="0"/>
              <a:t>ual </a:t>
            </a:r>
            <a:r>
              <a:rPr lang="en-US" b="1" dirty="0"/>
              <a:t>Ex</a:t>
            </a:r>
            <a:r>
              <a:rPr lang="en-US" dirty="0"/>
              <a:t>clusion</a:t>
            </a:r>
          </a:p>
          <a:p>
            <a:endParaRPr lang="en-US" dirty="0"/>
          </a:p>
          <a:p>
            <a:r>
              <a:rPr lang="en-US" dirty="0"/>
              <a:t>Used to surround blocks of code, demarcates that only one thread may execute the block of code at any given time</a:t>
            </a:r>
          </a:p>
          <a:p>
            <a:endParaRPr lang="en-US" dirty="0"/>
          </a:p>
          <a:p>
            <a:r>
              <a:rPr lang="en-US" dirty="0"/>
              <a:t>Any coroutines that attempts to enter a block of code that is locked will be suspended until the lock is released</a:t>
            </a:r>
          </a:p>
        </p:txBody>
      </p:sp>
    </p:spTree>
    <p:extLst>
      <p:ext uri="{BB962C8B-B14F-4D97-AF65-F5344CB8AC3E}">
        <p14:creationId xmlns:p14="http://schemas.microsoft.com/office/powerpoint/2010/main" val="3486464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8EA4A-FB2B-5729-4546-97433632EEE6}"/>
              </a:ext>
            </a:extLst>
          </p:cNvPr>
          <p:cNvSpPr>
            <a:spLocks noGrp="1"/>
          </p:cNvSpPr>
          <p:nvPr>
            <p:ph type="title"/>
          </p:nvPr>
        </p:nvSpPr>
        <p:spPr>
          <a:xfrm>
            <a:off x="439848" y="266823"/>
            <a:ext cx="11752152" cy="1325563"/>
          </a:xfrm>
        </p:spPr>
        <p:txBody>
          <a:bodyPr/>
          <a:lstStyle/>
          <a:p>
            <a:r>
              <a:rPr lang="en-US" dirty="0"/>
              <a:t>A more realistic example of thread-unsafe operations</a:t>
            </a:r>
          </a:p>
        </p:txBody>
      </p:sp>
      <p:sp>
        <p:nvSpPr>
          <p:cNvPr id="4" name="TextBox 3">
            <a:extLst>
              <a:ext uri="{FF2B5EF4-FFF2-40B4-BE49-F238E27FC236}">
                <a16:creationId xmlns:a16="http://schemas.microsoft.com/office/drawing/2014/main" id="{A1EEB13C-F3D5-31B2-E404-C0A9D94EE80B}"/>
              </a:ext>
            </a:extLst>
          </p:cNvPr>
          <p:cNvSpPr txBox="1"/>
          <p:nvPr/>
        </p:nvSpPr>
        <p:spPr>
          <a:xfrm>
            <a:off x="4060041" y="2152415"/>
            <a:ext cx="3275214" cy="408623"/>
          </a:xfrm>
          <a:prstGeom prst="roundRect">
            <a:avLst/>
          </a:prstGeom>
          <a:solidFill>
            <a:schemeClr val="tx2">
              <a:lumMod val="90000"/>
            </a:schemeClr>
          </a:solidFill>
        </p:spPr>
        <p:txBody>
          <a:bodyPr wrap="square" rtlCol="0">
            <a:spAutoFit/>
          </a:bodyPr>
          <a:lstStyle/>
          <a:p>
            <a:pPr algn="ctr"/>
            <a:r>
              <a:rPr lang="en-US" dirty="0">
                <a:solidFill>
                  <a:schemeClr val="bg1"/>
                </a:solidFill>
              </a:rPr>
              <a:t>Embedded DB (SQLite)</a:t>
            </a:r>
          </a:p>
        </p:txBody>
      </p:sp>
      <p:sp>
        <p:nvSpPr>
          <p:cNvPr id="5" name="TextBox 4">
            <a:extLst>
              <a:ext uri="{FF2B5EF4-FFF2-40B4-BE49-F238E27FC236}">
                <a16:creationId xmlns:a16="http://schemas.microsoft.com/office/drawing/2014/main" id="{F2F68619-9825-233B-F5C6-676D765C87DA}"/>
              </a:ext>
            </a:extLst>
          </p:cNvPr>
          <p:cNvSpPr txBox="1"/>
          <p:nvPr/>
        </p:nvSpPr>
        <p:spPr>
          <a:xfrm>
            <a:off x="4060041" y="3590537"/>
            <a:ext cx="3275214" cy="408623"/>
          </a:xfrm>
          <a:prstGeom prst="roundRect">
            <a:avLst/>
          </a:prstGeom>
          <a:solidFill>
            <a:schemeClr val="accent1">
              <a:lumMod val="60000"/>
              <a:lumOff val="40000"/>
            </a:schemeClr>
          </a:solidFill>
        </p:spPr>
        <p:txBody>
          <a:bodyPr wrap="square" rtlCol="0">
            <a:spAutoFit/>
          </a:bodyPr>
          <a:lstStyle/>
          <a:p>
            <a:pPr algn="ctr"/>
            <a:r>
              <a:rPr lang="en-US" dirty="0">
                <a:solidFill>
                  <a:schemeClr val="bg1"/>
                </a:solidFill>
              </a:rPr>
              <a:t>Room Object</a:t>
            </a:r>
          </a:p>
        </p:txBody>
      </p:sp>
      <p:cxnSp>
        <p:nvCxnSpPr>
          <p:cNvPr id="7" name="Straight Connector 6">
            <a:extLst>
              <a:ext uri="{FF2B5EF4-FFF2-40B4-BE49-F238E27FC236}">
                <a16:creationId xmlns:a16="http://schemas.microsoft.com/office/drawing/2014/main" id="{C69EB0D7-3BB1-E73A-810D-D00933FABACF}"/>
              </a:ext>
            </a:extLst>
          </p:cNvPr>
          <p:cNvCxnSpPr>
            <a:cxnSpLocks/>
            <a:stCxn id="4" idx="2"/>
            <a:endCxn id="5" idx="0"/>
          </p:cNvCxnSpPr>
          <p:nvPr/>
        </p:nvCxnSpPr>
        <p:spPr>
          <a:xfrm>
            <a:off x="5697648" y="2561038"/>
            <a:ext cx="0" cy="1029499"/>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8408E612-9658-C405-89B1-0274377976F0}"/>
              </a:ext>
            </a:extLst>
          </p:cNvPr>
          <p:cNvCxnSpPr>
            <a:cxnSpLocks/>
            <a:stCxn id="5" idx="2"/>
          </p:cNvCxnSpPr>
          <p:nvPr/>
        </p:nvCxnSpPr>
        <p:spPr>
          <a:xfrm flipH="1">
            <a:off x="4330987" y="3999160"/>
            <a:ext cx="1366661" cy="14510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3F98CFE-CF9F-F39F-2219-BB44757FB1C0}"/>
              </a:ext>
            </a:extLst>
          </p:cNvPr>
          <p:cNvCxnSpPr>
            <a:cxnSpLocks/>
          </p:cNvCxnSpPr>
          <p:nvPr/>
        </p:nvCxnSpPr>
        <p:spPr>
          <a:xfrm flipH="1">
            <a:off x="5281601" y="3999160"/>
            <a:ext cx="416047" cy="15781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794BD38-8F3B-7B2A-70E3-E0621B55C499}"/>
              </a:ext>
            </a:extLst>
          </p:cNvPr>
          <p:cNvCxnSpPr>
            <a:cxnSpLocks/>
            <a:stCxn id="5" idx="2"/>
          </p:cNvCxnSpPr>
          <p:nvPr/>
        </p:nvCxnSpPr>
        <p:spPr>
          <a:xfrm>
            <a:off x="5697648" y="3999160"/>
            <a:ext cx="624902" cy="16298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0D68EA8-146D-3130-6232-7D5460F1E941}"/>
              </a:ext>
            </a:extLst>
          </p:cNvPr>
          <p:cNvCxnSpPr>
            <a:cxnSpLocks/>
            <a:stCxn id="5" idx="2"/>
          </p:cNvCxnSpPr>
          <p:nvPr/>
        </p:nvCxnSpPr>
        <p:spPr>
          <a:xfrm>
            <a:off x="5697648" y="3999160"/>
            <a:ext cx="1430860" cy="14510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56971D7-2FA9-9328-98C9-4F0D303E29B1}"/>
              </a:ext>
            </a:extLst>
          </p:cNvPr>
          <p:cNvSpPr txBox="1"/>
          <p:nvPr/>
        </p:nvSpPr>
        <p:spPr>
          <a:xfrm>
            <a:off x="3847771" y="5480423"/>
            <a:ext cx="705971" cy="369332"/>
          </a:xfrm>
          <a:prstGeom prst="rect">
            <a:avLst/>
          </a:prstGeom>
          <a:solidFill>
            <a:schemeClr val="accent4">
              <a:lumMod val="20000"/>
              <a:lumOff val="80000"/>
            </a:schemeClr>
          </a:solidFill>
        </p:spPr>
        <p:txBody>
          <a:bodyPr wrap="square" rtlCol="0">
            <a:spAutoFit/>
          </a:bodyPr>
          <a:lstStyle/>
          <a:p>
            <a:r>
              <a:rPr lang="en-US" dirty="0">
                <a:solidFill>
                  <a:schemeClr val="bg1"/>
                </a:solidFill>
              </a:rPr>
              <a:t>DAOs</a:t>
            </a:r>
          </a:p>
        </p:txBody>
      </p:sp>
      <p:sp>
        <p:nvSpPr>
          <p:cNvPr id="29" name="TextBox 28">
            <a:extLst>
              <a:ext uri="{FF2B5EF4-FFF2-40B4-BE49-F238E27FC236}">
                <a16:creationId xmlns:a16="http://schemas.microsoft.com/office/drawing/2014/main" id="{59CEB8EE-AAFD-7F42-C509-5EBEDCE30F86}"/>
              </a:ext>
            </a:extLst>
          </p:cNvPr>
          <p:cNvSpPr txBox="1"/>
          <p:nvPr/>
        </p:nvSpPr>
        <p:spPr>
          <a:xfrm>
            <a:off x="4928615" y="5577289"/>
            <a:ext cx="705971" cy="369332"/>
          </a:xfrm>
          <a:prstGeom prst="rect">
            <a:avLst/>
          </a:prstGeom>
          <a:solidFill>
            <a:schemeClr val="accent4">
              <a:lumMod val="20000"/>
              <a:lumOff val="80000"/>
            </a:schemeClr>
          </a:solidFill>
        </p:spPr>
        <p:txBody>
          <a:bodyPr wrap="square" rtlCol="0">
            <a:spAutoFit/>
          </a:bodyPr>
          <a:lstStyle/>
          <a:p>
            <a:r>
              <a:rPr lang="en-US" dirty="0">
                <a:solidFill>
                  <a:schemeClr val="bg1"/>
                </a:solidFill>
              </a:rPr>
              <a:t>DAOs</a:t>
            </a:r>
          </a:p>
        </p:txBody>
      </p:sp>
      <p:sp>
        <p:nvSpPr>
          <p:cNvPr id="30" name="TextBox 29">
            <a:extLst>
              <a:ext uri="{FF2B5EF4-FFF2-40B4-BE49-F238E27FC236}">
                <a16:creationId xmlns:a16="http://schemas.microsoft.com/office/drawing/2014/main" id="{9A89AD97-93AE-ACFB-98AC-07A517F04807}"/>
              </a:ext>
            </a:extLst>
          </p:cNvPr>
          <p:cNvSpPr txBox="1"/>
          <p:nvPr/>
        </p:nvSpPr>
        <p:spPr>
          <a:xfrm>
            <a:off x="5969564" y="5629039"/>
            <a:ext cx="705971" cy="369332"/>
          </a:xfrm>
          <a:prstGeom prst="rect">
            <a:avLst/>
          </a:prstGeom>
          <a:solidFill>
            <a:schemeClr val="accent4">
              <a:lumMod val="20000"/>
              <a:lumOff val="80000"/>
            </a:schemeClr>
          </a:solidFill>
        </p:spPr>
        <p:txBody>
          <a:bodyPr wrap="square" rtlCol="0">
            <a:spAutoFit/>
          </a:bodyPr>
          <a:lstStyle/>
          <a:p>
            <a:r>
              <a:rPr lang="en-US" dirty="0">
                <a:solidFill>
                  <a:schemeClr val="bg1"/>
                </a:solidFill>
              </a:rPr>
              <a:t>DAOs</a:t>
            </a:r>
          </a:p>
        </p:txBody>
      </p:sp>
      <p:sp>
        <p:nvSpPr>
          <p:cNvPr id="31" name="TextBox 30">
            <a:extLst>
              <a:ext uri="{FF2B5EF4-FFF2-40B4-BE49-F238E27FC236}">
                <a16:creationId xmlns:a16="http://schemas.microsoft.com/office/drawing/2014/main" id="{C01A6930-FC97-E334-F42B-3BA6646BCEF4}"/>
              </a:ext>
            </a:extLst>
          </p:cNvPr>
          <p:cNvSpPr txBox="1"/>
          <p:nvPr/>
        </p:nvSpPr>
        <p:spPr>
          <a:xfrm>
            <a:off x="6864263" y="5450186"/>
            <a:ext cx="705971" cy="369332"/>
          </a:xfrm>
          <a:prstGeom prst="rect">
            <a:avLst/>
          </a:prstGeom>
          <a:solidFill>
            <a:schemeClr val="accent4">
              <a:lumMod val="20000"/>
              <a:lumOff val="80000"/>
            </a:schemeClr>
          </a:solidFill>
        </p:spPr>
        <p:txBody>
          <a:bodyPr wrap="square" rtlCol="0">
            <a:spAutoFit/>
          </a:bodyPr>
          <a:lstStyle/>
          <a:p>
            <a:r>
              <a:rPr lang="en-US" dirty="0">
                <a:solidFill>
                  <a:schemeClr val="bg1"/>
                </a:solidFill>
              </a:rPr>
              <a:t>DAOs</a:t>
            </a:r>
          </a:p>
        </p:txBody>
      </p:sp>
    </p:spTree>
    <p:extLst>
      <p:ext uri="{BB962C8B-B14F-4D97-AF65-F5344CB8AC3E}">
        <p14:creationId xmlns:p14="http://schemas.microsoft.com/office/powerpoint/2010/main" val="1925212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9212C0-796F-4BDB-047F-52568CD05CF2}"/>
              </a:ext>
            </a:extLst>
          </p:cNvPr>
          <p:cNvSpPr txBox="1"/>
          <p:nvPr/>
        </p:nvSpPr>
        <p:spPr>
          <a:xfrm>
            <a:off x="4340698" y="2414664"/>
            <a:ext cx="3275214" cy="408623"/>
          </a:xfrm>
          <a:prstGeom prst="roundRect">
            <a:avLst/>
          </a:prstGeom>
          <a:solidFill>
            <a:schemeClr val="tx2">
              <a:lumMod val="90000"/>
            </a:schemeClr>
          </a:solidFill>
        </p:spPr>
        <p:txBody>
          <a:bodyPr wrap="square" rtlCol="0">
            <a:spAutoFit/>
          </a:bodyPr>
          <a:lstStyle/>
          <a:p>
            <a:pPr algn="ctr"/>
            <a:r>
              <a:rPr lang="en-US" dirty="0">
                <a:solidFill>
                  <a:schemeClr val="bg1"/>
                </a:solidFill>
              </a:rPr>
              <a:t>Embedded DB (SQLite)</a:t>
            </a:r>
          </a:p>
        </p:txBody>
      </p:sp>
      <p:sp>
        <p:nvSpPr>
          <p:cNvPr id="5" name="TextBox 4">
            <a:extLst>
              <a:ext uri="{FF2B5EF4-FFF2-40B4-BE49-F238E27FC236}">
                <a16:creationId xmlns:a16="http://schemas.microsoft.com/office/drawing/2014/main" id="{7D56414E-9663-8EC9-23C7-4FBF6BF01D6E}"/>
              </a:ext>
            </a:extLst>
          </p:cNvPr>
          <p:cNvSpPr txBox="1"/>
          <p:nvPr/>
        </p:nvSpPr>
        <p:spPr>
          <a:xfrm>
            <a:off x="2105562" y="3485857"/>
            <a:ext cx="3275214" cy="408623"/>
          </a:xfrm>
          <a:prstGeom prst="roundRect">
            <a:avLst/>
          </a:prstGeom>
          <a:solidFill>
            <a:schemeClr val="accent1">
              <a:lumMod val="60000"/>
              <a:lumOff val="40000"/>
            </a:schemeClr>
          </a:solidFill>
        </p:spPr>
        <p:txBody>
          <a:bodyPr wrap="square" rtlCol="0">
            <a:spAutoFit/>
          </a:bodyPr>
          <a:lstStyle/>
          <a:p>
            <a:pPr algn="ctr"/>
            <a:r>
              <a:rPr lang="en-US" dirty="0">
                <a:solidFill>
                  <a:schemeClr val="bg1"/>
                </a:solidFill>
              </a:rPr>
              <a:t>Room Object</a:t>
            </a:r>
          </a:p>
        </p:txBody>
      </p:sp>
      <p:cxnSp>
        <p:nvCxnSpPr>
          <p:cNvPr id="6" name="Straight Connector 5">
            <a:extLst>
              <a:ext uri="{FF2B5EF4-FFF2-40B4-BE49-F238E27FC236}">
                <a16:creationId xmlns:a16="http://schemas.microsoft.com/office/drawing/2014/main" id="{343D6091-6274-2E8E-BE23-0BECA263948F}"/>
              </a:ext>
            </a:extLst>
          </p:cNvPr>
          <p:cNvCxnSpPr>
            <a:cxnSpLocks/>
            <a:stCxn id="4" idx="2"/>
            <a:endCxn id="5" idx="0"/>
          </p:cNvCxnSpPr>
          <p:nvPr/>
        </p:nvCxnSpPr>
        <p:spPr>
          <a:xfrm flipH="1">
            <a:off x="3743169" y="2823287"/>
            <a:ext cx="2235136" cy="66257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C3AAB9BE-A715-6A47-286C-4DD63BC6E8BF}"/>
              </a:ext>
            </a:extLst>
          </p:cNvPr>
          <p:cNvCxnSpPr>
            <a:cxnSpLocks/>
            <a:stCxn id="5" idx="2"/>
          </p:cNvCxnSpPr>
          <p:nvPr/>
        </p:nvCxnSpPr>
        <p:spPr>
          <a:xfrm flipH="1">
            <a:off x="2376508" y="3894480"/>
            <a:ext cx="1366661" cy="14510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9B24354-CC9C-11DD-2C10-C9CD3E3170CC}"/>
              </a:ext>
            </a:extLst>
          </p:cNvPr>
          <p:cNvCxnSpPr>
            <a:cxnSpLocks/>
            <a:stCxn id="5" idx="2"/>
          </p:cNvCxnSpPr>
          <p:nvPr/>
        </p:nvCxnSpPr>
        <p:spPr>
          <a:xfrm>
            <a:off x="3743169" y="3894480"/>
            <a:ext cx="0" cy="14584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1DC7621-BEBB-21BA-E92D-4E1ECD33F8E6}"/>
              </a:ext>
            </a:extLst>
          </p:cNvPr>
          <p:cNvSpPr txBox="1"/>
          <p:nvPr/>
        </p:nvSpPr>
        <p:spPr>
          <a:xfrm>
            <a:off x="2003256" y="5352916"/>
            <a:ext cx="705971" cy="369332"/>
          </a:xfrm>
          <a:prstGeom prst="rect">
            <a:avLst/>
          </a:prstGeom>
          <a:solidFill>
            <a:schemeClr val="accent4">
              <a:lumMod val="20000"/>
              <a:lumOff val="80000"/>
            </a:schemeClr>
          </a:solidFill>
        </p:spPr>
        <p:txBody>
          <a:bodyPr wrap="square" rtlCol="0">
            <a:spAutoFit/>
          </a:bodyPr>
          <a:lstStyle/>
          <a:p>
            <a:r>
              <a:rPr lang="en-US" dirty="0">
                <a:solidFill>
                  <a:schemeClr val="bg1"/>
                </a:solidFill>
              </a:rPr>
              <a:t>DAOs</a:t>
            </a:r>
          </a:p>
        </p:txBody>
      </p:sp>
      <p:sp>
        <p:nvSpPr>
          <p:cNvPr id="13" name="TextBox 12">
            <a:extLst>
              <a:ext uri="{FF2B5EF4-FFF2-40B4-BE49-F238E27FC236}">
                <a16:creationId xmlns:a16="http://schemas.microsoft.com/office/drawing/2014/main" id="{D4B50385-2628-4A92-1C8A-1560749F4794}"/>
              </a:ext>
            </a:extLst>
          </p:cNvPr>
          <p:cNvSpPr txBox="1"/>
          <p:nvPr/>
        </p:nvSpPr>
        <p:spPr>
          <a:xfrm>
            <a:off x="3390183" y="5364474"/>
            <a:ext cx="705971" cy="369332"/>
          </a:xfrm>
          <a:prstGeom prst="rect">
            <a:avLst/>
          </a:prstGeom>
          <a:solidFill>
            <a:schemeClr val="accent4">
              <a:lumMod val="20000"/>
              <a:lumOff val="80000"/>
            </a:schemeClr>
          </a:solidFill>
        </p:spPr>
        <p:txBody>
          <a:bodyPr wrap="square" rtlCol="0">
            <a:spAutoFit/>
          </a:bodyPr>
          <a:lstStyle/>
          <a:p>
            <a:r>
              <a:rPr lang="en-US" dirty="0">
                <a:solidFill>
                  <a:schemeClr val="bg1"/>
                </a:solidFill>
              </a:rPr>
              <a:t>DAOs</a:t>
            </a:r>
          </a:p>
        </p:txBody>
      </p:sp>
      <p:sp>
        <p:nvSpPr>
          <p:cNvPr id="18" name="TextBox 17">
            <a:extLst>
              <a:ext uri="{FF2B5EF4-FFF2-40B4-BE49-F238E27FC236}">
                <a16:creationId xmlns:a16="http://schemas.microsoft.com/office/drawing/2014/main" id="{5788973D-D513-E9F5-9014-B5348FE1F994}"/>
              </a:ext>
            </a:extLst>
          </p:cNvPr>
          <p:cNvSpPr txBox="1"/>
          <p:nvPr/>
        </p:nvSpPr>
        <p:spPr>
          <a:xfrm>
            <a:off x="6557727" y="3485857"/>
            <a:ext cx="3275214" cy="408623"/>
          </a:xfrm>
          <a:prstGeom prst="roundRect">
            <a:avLst/>
          </a:prstGeom>
          <a:solidFill>
            <a:schemeClr val="accent1">
              <a:lumMod val="60000"/>
              <a:lumOff val="40000"/>
            </a:schemeClr>
          </a:solidFill>
        </p:spPr>
        <p:txBody>
          <a:bodyPr wrap="square" rtlCol="0">
            <a:spAutoFit/>
          </a:bodyPr>
          <a:lstStyle/>
          <a:p>
            <a:pPr algn="ctr"/>
            <a:r>
              <a:rPr lang="en-US" dirty="0">
                <a:solidFill>
                  <a:schemeClr val="bg1"/>
                </a:solidFill>
              </a:rPr>
              <a:t>Room Object</a:t>
            </a:r>
          </a:p>
        </p:txBody>
      </p:sp>
      <p:cxnSp>
        <p:nvCxnSpPr>
          <p:cNvPr id="19" name="Straight Connector 18">
            <a:extLst>
              <a:ext uri="{FF2B5EF4-FFF2-40B4-BE49-F238E27FC236}">
                <a16:creationId xmlns:a16="http://schemas.microsoft.com/office/drawing/2014/main" id="{5B9A762C-5148-EAB7-D224-D038DF71CB0A}"/>
              </a:ext>
            </a:extLst>
          </p:cNvPr>
          <p:cNvCxnSpPr>
            <a:cxnSpLocks/>
            <a:stCxn id="18" idx="2"/>
            <a:endCxn id="21" idx="0"/>
          </p:cNvCxnSpPr>
          <p:nvPr/>
        </p:nvCxnSpPr>
        <p:spPr>
          <a:xfrm>
            <a:off x="8195334" y="3894480"/>
            <a:ext cx="245324" cy="14584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CBB0459-E5C3-83D5-0BBC-FF51CD9B52D4}"/>
              </a:ext>
            </a:extLst>
          </p:cNvPr>
          <p:cNvCxnSpPr>
            <a:cxnSpLocks/>
            <a:stCxn id="18" idx="2"/>
            <a:endCxn id="22" idx="0"/>
          </p:cNvCxnSpPr>
          <p:nvPr/>
        </p:nvCxnSpPr>
        <p:spPr>
          <a:xfrm>
            <a:off x="8195334" y="3894480"/>
            <a:ext cx="1422275" cy="14584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5EB9D84-BAA3-C4A9-E774-1330E53B1905}"/>
              </a:ext>
            </a:extLst>
          </p:cNvPr>
          <p:cNvSpPr txBox="1"/>
          <p:nvPr/>
        </p:nvSpPr>
        <p:spPr>
          <a:xfrm>
            <a:off x="8087672" y="5352916"/>
            <a:ext cx="705971" cy="369332"/>
          </a:xfrm>
          <a:prstGeom prst="rect">
            <a:avLst/>
          </a:prstGeom>
          <a:solidFill>
            <a:schemeClr val="accent4">
              <a:lumMod val="20000"/>
              <a:lumOff val="80000"/>
            </a:schemeClr>
          </a:solidFill>
        </p:spPr>
        <p:txBody>
          <a:bodyPr wrap="square" rtlCol="0">
            <a:spAutoFit/>
          </a:bodyPr>
          <a:lstStyle/>
          <a:p>
            <a:r>
              <a:rPr lang="en-US" dirty="0">
                <a:solidFill>
                  <a:schemeClr val="bg1"/>
                </a:solidFill>
              </a:rPr>
              <a:t>DAOs</a:t>
            </a:r>
          </a:p>
        </p:txBody>
      </p:sp>
      <p:sp>
        <p:nvSpPr>
          <p:cNvPr id="22" name="TextBox 21">
            <a:extLst>
              <a:ext uri="{FF2B5EF4-FFF2-40B4-BE49-F238E27FC236}">
                <a16:creationId xmlns:a16="http://schemas.microsoft.com/office/drawing/2014/main" id="{7DBA7185-BF6F-0D8E-0F09-A4940AC79A93}"/>
              </a:ext>
            </a:extLst>
          </p:cNvPr>
          <p:cNvSpPr txBox="1"/>
          <p:nvPr/>
        </p:nvSpPr>
        <p:spPr>
          <a:xfrm>
            <a:off x="9264623" y="5352916"/>
            <a:ext cx="705971" cy="369332"/>
          </a:xfrm>
          <a:prstGeom prst="rect">
            <a:avLst/>
          </a:prstGeom>
          <a:solidFill>
            <a:schemeClr val="accent4">
              <a:lumMod val="20000"/>
              <a:lumOff val="80000"/>
            </a:schemeClr>
          </a:solidFill>
        </p:spPr>
        <p:txBody>
          <a:bodyPr wrap="square" rtlCol="0">
            <a:spAutoFit/>
          </a:bodyPr>
          <a:lstStyle/>
          <a:p>
            <a:r>
              <a:rPr lang="en-US" dirty="0">
                <a:solidFill>
                  <a:schemeClr val="bg1"/>
                </a:solidFill>
              </a:rPr>
              <a:t>DAOs</a:t>
            </a:r>
          </a:p>
        </p:txBody>
      </p:sp>
      <p:cxnSp>
        <p:nvCxnSpPr>
          <p:cNvPr id="25" name="Straight Connector 24">
            <a:extLst>
              <a:ext uri="{FF2B5EF4-FFF2-40B4-BE49-F238E27FC236}">
                <a16:creationId xmlns:a16="http://schemas.microsoft.com/office/drawing/2014/main" id="{6681FD71-3E07-2C94-FF3E-044F7A837FE4}"/>
              </a:ext>
            </a:extLst>
          </p:cNvPr>
          <p:cNvCxnSpPr>
            <a:cxnSpLocks/>
            <a:stCxn id="4" idx="2"/>
            <a:endCxn id="18" idx="0"/>
          </p:cNvCxnSpPr>
          <p:nvPr/>
        </p:nvCxnSpPr>
        <p:spPr>
          <a:xfrm>
            <a:off x="5978305" y="2823287"/>
            <a:ext cx="2217029" cy="662570"/>
          </a:xfrm>
          <a:prstGeom prst="line">
            <a:avLst/>
          </a:prstGeom>
        </p:spPr>
        <p:style>
          <a:lnRef idx="1">
            <a:schemeClr val="dk1"/>
          </a:lnRef>
          <a:fillRef idx="0">
            <a:schemeClr val="dk1"/>
          </a:fillRef>
          <a:effectRef idx="0">
            <a:schemeClr val="dk1"/>
          </a:effectRef>
          <a:fontRef idx="minor">
            <a:schemeClr val="tx1"/>
          </a:fontRef>
        </p:style>
      </p:cxnSp>
      <p:pic>
        <p:nvPicPr>
          <p:cNvPr id="46" name="Graphic 45" descr="Badge Cross with solid fill">
            <a:extLst>
              <a:ext uri="{FF2B5EF4-FFF2-40B4-BE49-F238E27FC236}">
                <a16:creationId xmlns:a16="http://schemas.microsoft.com/office/drawing/2014/main" id="{AC06D2A1-2740-E650-3A20-EB8E317EE9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21105" y="1424308"/>
            <a:ext cx="914400" cy="914400"/>
          </a:xfrm>
          <a:prstGeom prst="rect">
            <a:avLst/>
          </a:prstGeom>
        </p:spPr>
      </p:pic>
      <p:sp>
        <p:nvSpPr>
          <p:cNvPr id="2" name="Title 1">
            <a:extLst>
              <a:ext uri="{FF2B5EF4-FFF2-40B4-BE49-F238E27FC236}">
                <a16:creationId xmlns:a16="http://schemas.microsoft.com/office/drawing/2014/main" id="{7BDC8A6A-E754-609F-7CC7-CF4E6D9A9A5B}"/>
              </a:ext>
            </a:extLst>
          </p:cNvPr>
          <p:cNvSpPr>
            <a:spLocks noGrp="1"/>
          </p:cNvSpPr>
          <p:nvPr>
            <p:ph type="title"/>
          </p:nvPr>
        </p:nvSpPr>
        <p:spPr>
          <a:xfrm>
            <a:off x="219924" y="274743"/>
            <a:ext cx="11752152" cy="662570"/>
          </a:xfrm>
        </p:spPr>
        <p:txBody>
          <a:bodyPr>
            <a:normAutofit/>
          </a:bodyPr>
          <a:lstStyle/>
          <a:p>
            <a:pPr algn="ctr"/>
            <a:r>
              <a:rPr lang="en-US" sz="2400" dirty="0"/>
              <a:t>Singletons are not guaranteed to be singletons in a world with multiple threads</a:t>
            </a:r>
          </a:p>
        </p:txBody>
      </p:sp>
    </p:spTree>
    <p:extLst>
      <p:ext uri="{BB962C8B-B14F-4D97-AF65-F5344CB8AC3E}">
        <p14:creationId xmlns:p14="http://schemas.microsoft.com/office/powerpoint/2010/main" val="1983617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D475F-C6C8-0F61-3A38-581FDC14FA22}"/>
              </a:ext>
            </a:extLst>
          </p:cNvPr>
          <p:cNvSpPr>
            <a:spLocks noGrp="1"/>
          </p:cNvSpPr>
          <p:nvPr>
            <p:ph type="title"/>
          </p:nvPr>
        </p:nvSpPr>
        <p:spPr/>
        <p:txBody>
          <a:bodyPr/>
          <a:lstStyle/>
          <a:p>
            <a:r>
              <a:rPr lang="en-US" dirty="0"/>
              <a:t>The points of thread safety</a:t>
            </a:r>
          </a:p>
        </p:txBody>
      </p:sp>
      <p:pic>
        <p:nvPicPr>
          <p:cNvPr id="1028" name="Picture 4" descr="Understanding The Fire Triangle Guide | City Fire Protection">
            <a:extLst>
              <a:ext uri="{FF2B5EF4-FFF2-40B4-BE49-F238E27FC236}">
                <a16:creationId xmlns:a16="http://schemas.microsoft.com/office/drawing/2014/main" id="{3BA70835-3798-4FA4-9864-382F34D29A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5279" y="1690688"/>
            <a:ext cx="2182640" cy="2182640"/>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59BB1E45-F018-501B-03BD-5A4732A6DB80}"/>
              </a:ext>
            </a:extLst>
          </p:cNvPr>
          <p:cNvSpPr>
            <a:spLocks noGrp="1"/>
          </p:cNvSpPr>
          <p:nvPr>
            <p:ph idx="1"/>
          </p:nvPr>
        </p:nvSpPr>
        <p:spPr>
          <a:xfrm>
            <a:off x="838199" y="1825625"/>
            <a:ext cx="10261349" cy="4351338"/>
          </a:xfrm>
        </p:spPr>
        <p:txBody>
          <a:bodyPr/>
          <a:lstStyle/>
          <a:p>
            <a:r>
              <a:rPr lang="en-US" dirty="0"/>
              <a:t>Watch out for situations with</a:t>
            </a:r>
          </a:p>
          <a:p>
            <a:pPr lvl="1"/>
            <a:r>
              <a:rPr lang="en-US" dirty="0"/>
              <a:t>shared mutable state</a:t>
            </a:r>
          </a:p>
          <a:p>
            <a:pPr lvl="1"/>
            <a:r>
              <a:rPr lang="en-US" dirty="0"/>
              <a:t>multiple threads</a:t>
            </a:r>
          </a:p>
          <a:p>
            <a:pPr lvl="1"/>
            <a:r>
              <a:rPr lang="en-US" dirty="0"/>
              <a:t>non-atomic operations</a:t>
            </a:r>
          </a:p>
          <a:p>
            <a:pPr lvl="1"/>
            <a:endParaRPr lang="en-US" dirty="0"/>
          </a:p>
          <a:p>
            <a:pPr marL="457200" lvl="1" indent="0">
              <a:buNone/>
            </a:pPr>
            <a:endParaRPr lang="en-US" dirty="0"/>
          </a:p>
        </p:txBody>
      </p:sp>
    </p:spTree>
    <p:extLst>
      <p:ext uri="{BB962C8B-B14F-4D97-AF65-F5344CB8AC3E}">
        <p14:creationId xmlns:p14="http://schemas.microsoft.com/office/powerpoint/2010/main" val="840371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B97E3-937E-39D4-938E-BAAE37E5141B}"/>
              </a:ext>
            </a:extLst>
          </p:cNvPr>
          <p:cNvSpPr>
            <a:spLocks noGrp="1"/>
          </p:cNvSpPr>
          <p:nvPr>
            <p:ph type="title"/>
          </p:nvPr>
        </p:nvSpPr>
        <p:spPr/>
        <p:txBody>
          <a:bodyPr/>
          <a:lstStyle/>
          <a:p>
            <a:r>
              <a:rPr lang="en-US" sz="4400" b="1" dirty="0"/>
              <a:t>Pseudocode:</a:t>
            </a:r>
            <a:endParaRPr lang="en-US" dirty="0"/>
          </a:p>
        </p:txBody>
      </p:sp>
      <p:sp>
        <p:nvSpPr>
          <p:cNvPr id="3" name="Content Placeholder 2">
            <a:extLst>
              <a:ext uri="{FF2B5EF4-FFF2-40B4-BE49-F238E27FC236}">
                <a16:creationId xmlns:a16="http://schemas.microsoft.com/office/drawing/2014/main" id="{85E32806-ABB9-4F31-9166-C61DB27320A0}"/>
              </a:ext>
            </a:extLst>
          </p:cNvPr>
          <p:cNvSpPr>
            <a:spLocks noGrp="1"/>
          </p:cNvSpPr>
          <p:nvPr>
            <p:ph idx="1"/>
          </p:nvPr>
        </p:nvSpPr>
        <p:spPr/>
        <p:txBody>
          <a:bodyPr>
            <a:normAutofit/>
          </a:bodyPr>
          <a:lstStyle/>
          <a:p>
            <a:pPr marL="0" indent="0">
              <a:buNone/>
            </a:pPr>
            <a:endParaRPr lang="en-US" b="1" dirty="0">
              <a:latin typeface="Aptos Mono" panose="020F0502020204030204" pitchFamily="34" charset="0"/>
              <a:cs typeface="Aptos Mono" panose="020F0502020204030204" pitchFamily="34" charset="0"/>
            </a:endParaRPr>
          </a:p>
          <a:p>
            <a:pPr marL="0" indent="0">
              <a:buNone/>
            </a:pPr>
            <a:endParaRPr lang="en-US" sz="4000" b="1" dirty="0"/>
          </a:p>
          <a:p>
            <a:pPr marL="0" indent="0">
              <a:buNone/>
            </a:pPr>
            <a:endParaRPr lang="en-US" sz="4000" b="1" dirty="0"/>
          </a:p>
          <a:p>
            <a:pPr marL="0" indent="0">
              <a:buNone/>
            </a:pPr>
            <a:endParaRPr lang="en-US" sz="4000" b="1" dirty="0"/>
          </a:p>
          <a:p>
            <a:pPr marL="0" indent="0">
              <a:buNone/>
            </a:pPr>
            <a:endParaRPr lang="en-US" sz="4000" b="1" dirty="0"/>
          </a:p>
          <a:p>
            <a:pPr marL="0" indent="0">
              <a:buNone/>
            </a:pPr>
            <a:r>
              <a:rPr lang="en-US" sz="4000" b="1" dirty="0"/>
              <a:t>What’s the final value of i?</a:t>
            </a:r>
          </a:p>
        </p:txBody>
      </p:sp>
      <p:sp>
        <p:nvSpPr>
          <p:cNvPr id="4" name="Rounded Rectangle 3">
            <a:extLst>
              <a:ext uri="{FF2B5EF4-FFF2-40B4-BE49-F238E27FC236}">
                <a16:creationId xmlns:a16="http://schemas.microsoft.com/office/drawing/2014/main" id="{3D36D9D8-5914-BE1E-666D-275F85789536}"/>
              </a:ext>
            </a:extLst>
          </p:cNvPr>
          <p:cNvSpPr/>
          <p:nvPr/>
        </p:nvSpPr>
        <p:spPr>
          <a:xfrm>
            <a:off x="2310712" y="2261284"/>
            <a:ext cx="7994822" cy="249606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lvl="2"/>
            <a:r>
              <a:rPr lang="en-US" sz="3200" b="1" dirty="0">
                <a:solidFill>
                  <a:schemeClr val="accent4">
                    <a:lumMod val="60000"/>
                    <a:lumOff val="40000"/>
                  </a:schemeClr>
                </a:solidFill>
                <a:latin typeface="Aptos Mono" panose="020F0502020204030204" pitchFamily="34" charset="0"/>
                <a:cs typeface="Aptos Mono" panose="020F0502020204030204" pitchFamily="34" charset="0"/>
              </a:rPr>
              <a:t>SET</a:t>
            </a:r>
            <a:r>
              <a:rPr lang="en-US" sz="3200" b="1" dirty="0">
                <a:latin typeface="Aptos Mono" panose="020F0502020204030204" pitchFamily="34" charset="0"/>
                <a:cs typeface="Aptos Mono" panose="020F0502020204030204" pitchFamily="34" charset="0"/>
              </a:rPr>
              <a:t> </a:t>
            </a:r>
            <a:r>
              <a:rPr lang="en-US" sz="3200" b="1" dirty="0">
                <a:solidFill>
                  <a:schemeClr val="accent5">
                    <a:lumMod val="40000"/>
                    <a:lumOff val="60000"/>
                  </a:schemeClr>
                </a:solidFill>
                <a:latin typeface="Aptos Mono" panose="020F0502020204030204" pitchFamily="34" charset="0"/>
                <a:cs typeface="Aptos Mono" panose="020F0502020204030204" pitchFamily="34" charset="0"/>
              </a:rPr>
              <a:t>i</a:t>
            </a:r>
            <a:r>
              <a:rPr lang="en-US" sz="3200" b="1" dirty="0">
                <a:latin typeface="Aptos Mono" panose="020F0502020204030204" pitchFamily="34" charset="0"/>
                <a:cs typeface="Aptos Mono" panose="020F0502020204030204" pitchFamily="34" charset="0"/>
              </a:rPr>
              <a:t> = 0</a:t>
            </a:r>
          </a:p>
          <a:p>
            <a:pPr lvl="2"/>
            <a:r>
              <a:rPr lang="en-US" sz="3200" b="1" dirty="0">
                <a:solidFill>
                  <a:schemeClr val="accent4">
                    <a:lumMod val="60000"/>
                    <a:lumOff val="40000"/>
                  </a:schemeClr>
                </a:solidFill>
                <a:latin typeface="Aptos Mono" panose="020F0502020204030204" pitchFamily="34" charset="0"/>
                <a:cs typeface="Aptos Mono" panose="020F0502020204030204" pitchFamily="34" charset="0"/>
              </a:rPr>
              <a:t>LOOP</a:t>
            </a:r>
            <a:r>
              <a:rPr lang="en-US" sz="3200" b="1" dirty="0">
                <a:latin typeface="Aptos Mono" panose="020F0502020204030204" pitchFamily="34" charset="0"/>
                <a:cs typeface="Aptos Mono" panose="020F0502020204030204" pitchFamily="34" charset="0"/>
              </a:rPr>
              <a:t> 1000 times {</a:t>
            </a:r>
          </a:p>
          <a:p>
            <a:pPr lvl="2"/>
            <a:r>
              <a:rPr lang="en-US" sz="3200" b="1" dirty="0">
                <a:latin typeface="Aptos Mono" panose="020F0502020204030204" pitchFamily="34" charset="0"/>
                <a:cs typeface="Aptos Mono" panose="020F0502020204030204" pitchFamily="34" charset="0"/>
              </a:rPr>
              <a:t>  </a:t>
            </a:r>
            <a:r>
              <a:rPr lang="en-US" sz="3200" b="1" dirty="0">
                <a:solidFill>
                  <a:schemeClr val="accent5">
                    <a:lumMod val="40000"/>
                    <a:lumOff val="60000"/>
                  </a:schemeClr>
                </a:solidFill>
                <a:latin typeface="Aptos Mono" panose="020F0502020204030204" pitchFamily="34" charset="0"/>
                <a:cs typeface="Aptos Mono" panose="020F0502020204030204" pitchFamily="34" charset="0"/>
              </a:rPr>
              <a:t>i</a:t>
            </a:r>
            <a:r>
              <a:rPr lang="en-US" sz="3200" b="1" dirty="0">
                <a:latin typeface="Aptos Mono" panose="020F0502020204030204" pitchFamily="34" charset="0"/>
                <a:cs typeface="Aptos Mono" panose="020F0502020204030204" pitchFamily="34" charset="0"/>
              </a:rPr>
              <a:t> += 1</a:t>
            </a:r>
          </a:p>
          <a:p>
            <a:pPr lvl="2"/>
            <a:r>
              <a:rPr lang="en-US" sz="3200" b="1" dirty="0">
                <a:latin typeface="Aptos Mono" panose="020F0502020204030204" pitchFamily="34" charset="0"/>
                <a:cs typeface="Aptos Mono" panose="020F0502020204030204" pitchFamily="34" charset="0"/>
              </a:rPr>
              <a:t>} </a:t>
            </a:r>
          </a:p>
          <a:p>
            <a:pPr algn="ctr"/>
            <a:endParaRPr lang="en-US" dirty="0"/>
          </a:p>
        </p:txBody>
      </p:sp>
    </p:spTree>
    <p:extLst>
      <p:ext uri="{BB962C8B-B14F-4D97-AF65-F5344CB8AC3E}">
        <p14:creationId xmlns:p14="http://schemas.microsoft.com/office/powerpoint/2010/main" val="606607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B97E3-937E-39D4-938E-BAAE37E5141B}"/>
              </a:ext>
            </a:extLst>
          </p:cNvPr>
          <p:cNvSpPr>
            <a:spLocks noGrp="1"/>
          </p:cNvSpPr>
          <p:nvPr>
            <p:ph type="title"/>
          </p:nvPr>
        </p:nvSpPr>
        <p:spPr/>
        <p:txBody>
          <a:bodyPr/>
          <a:lstStyle/>
          <a:p>
            <a:r>
              <a:rPr lang="en-US" sz="4400" b="1" dirty="0"/>
              <a:t>Pseudocode:</a:t>
            </a:r>
            <a:endParaRPr lang="en-US" dirty="0"/>
          </a:p>
        </p:txBody>
      </p:sp>
      <p:sp>
        <p:nvSpPr>
          <p:cNvPr id="3" name="Content Placeholder 2">
            <a:extLst>
              <a:ext uri="{FF2B5EF4-FFF2-40B4-BE49-F238E27FC236}">
                <a16:creationId xmlns:a16="http://schemas.microsoft.com/office/drawing/2014/main" id="{85E32806-ABB9-4F31-9166-C61DB27320A0}"/>
              </a:ext>
            </a:extLst>
          </p:cNvPr>
          <p:cNvSpPr>
            <a:spLocks noGrp="1"/>
          </p:cNvSpPr>
          <p:nvPr>
            <p:ph idx="1"/>
          </p:nvPr>
        </p:nvSpPr>
        <p:spPr>
          <a:xfrm>
            <a:off x="838200" y="1825625"/>
            <a:ext cx="10515600" cy="4667250"/>
          </a:xfrm>
        </p:spPr>
        <p:txBody>
          <a:bodyPr>
            <a:normAutofit fontScale="92500" lnSpcReduction="10000"/>
          </a:bodyPr>
          <a:lstStyle/>
          <a:p>
            <a:pPr marL="0" indent="0">
              <a:buNone/>
            </a:pPr>
            <a:endParaRPr lang="en-US" b="1" dirty="0">
              <a:latin typeface="Aptos Mono" panose="020F0502020204030204" pitchFamily="34" charset="0"/>
              <a:cs typeface="Aptos Mono" panose="020F0502020204030204" pitchFamily="34" charset="0"/>
            </a:endParaRPr>
          </a:p>
          <a:p>
            <a:pPr marL="0" indent="0">
              <a:buNone/>
            </a:pPr>
            <a:endParaRPr lang="en-US" sz="4000" b="1" dirty="0"/>
          </a:p>
          <a:p>
            <a:pPr marL="0" indent="0">
              <a:buNone/>
            </a:pPr>
            <a:endParaRPr lang="en-US" sz="4000" b="1" dirty="0"/>
          </a:p>
          <a:p>
            <a:pPr marL="0" indent="0">
              <a:buNone/>
            </a:pPr>
            <a:endParaRPr lang="en-US" sz="4000" b="1" dirty="0"/>
          </a:p>
          <a:p>
            <a:pPr marL="0" indent="0">
              <a:buNone/>
            </a:pPr>
            <a:endParaRPr lang="en-US" sz="4000" b="1" dirty="0"/>
          </a:p>
          <a:p>
            <a:pPr marL="0" indent="0">
              <a:buNone/>
            </a:pPr>
            <a:endParaRPr lang="en-US" sz="4000" b="1" dirty="0"/>
          </a:p>
          <a:p>
            <a:pPr marL="0" indent="0">
              <a:buNone/>
            </a:pPr>
            <a:r>
              <a:rPr lang="en-US" sz="3500" b="1" dirty="0"/>
              <a:t>(where async involves launching an asynchronous task)</a:t>
            </a:r>
          </a:p>
          <a:p>
            <a:pPr marL="0" indent="0">
              <a:buNone/>
            </a:pPr>
            <a:endParaRPr lang="en-US" sz="1700" b="1" dirty="0"/>
          </a:p>
          <a:p>
            <a:pPr marL="0" indent="0">
              <a:buNone/>
            </a:pPr>
            <a:r>
              <a:rPr lang="en-US" sz="3500" b="1" dirty="0"/>
              <a:t>Now what’s the final value of i?</a:t>
            </a:r>
          </a:p>
        </p:txBody>
      </p:sp>
      <p:sp>
        <p:nvSpPr>
          <p:cNvPr id="4" name="Rounded Rectangle 3">
            <a:extLst>
              <a:ext uri="{FF2B5EF4-FFF2-40B4-BE49-F238E27FC236}">
                <a16:creationId xmlns:a16="http://schemas.microsoft.com/office/drawing/2014/main" id="{3D36D9D8-5914-BE1E-666D-275F85789536}"/>
              </a:ext>
            </a:extLst>
          </p:cNvPr>
          <p:cNvSpPr/>
          <p:nvPr/>
        </p:nvSpPr>
        <p:spPr>
          <a:xfrm>
            <a:off x="2310712" y="2261284"/>
            <a:ext cx="7994822" cy="249606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lvl="2"/>
            <a:r>
              <a:rPr lang="en-US" sz="3200" b="1" dirty="0">
                <a:solidFill>
                  <a:schemeClr val="accent4">
                    <a:lumMod val="60000"/>
                    <a:lumOff val="40000"/>
                  </a:schemeClr>
                </a:solidFill>
                <a:latin typeface="Aptos Mono" panose="020F0502020204030204" pitchFamily="34" charset="0"/>
                <a:cs typeface="Aptos Mono" panose="020F0502020204030204" pitchFamily="34" charset="0"/>
              </a:rPr>
              <a:t>SET</a:t>
            </a:r>
            <a:r>
              <a:rPr lang="en-US" sz="3200" b="1" dirty="0">
                <a:latin typeface="Aptos Mono" panose="020F0502020204030204" pitchFamily="34" charset="0"/>
                <a:cs typeface="Aptos Mono" panose="020F0502020204030204" pitchFamily="34" charset="0"/>
              </a:rPr>
              <a:t> </a:t>
            </a:r>
            <a:r>
              <a:rPr lang="en-US" sz="3200" b="1" dirty="0">
                <a:solidFill>
                  <a:schemeClr val="accent5">
                    <a:lumMod val="40000"/>
                    <a:lumOff val="60000"/>
                  </a:schemeClr>
                </a:solidFill>
                <a:latin typeface="Aptos Mono" panose="020F0502020204030204" pitchFamily="34" charset="0"/>
                <a:cs typeface="Aptos Mono" panose="020F0502020204030204" pitchFamily="34" charset="0"/>
              </a:rPr>
              <a:t>i</a:t>
            </a:r>
            <a:r>
              <a:rPr lang="en-US" sz="3200" b="1" dirty="0">
                <a:latin typeface="Aptos Mono" panose="020F0502020204030204" pitchFamily="34" charset="0"/>
                <a:cs typeface="Aptos Mono" panose="020F0502020204030204" pitchFamily="34" charset="0"/>
              </a:rPr>
              <a:t> = 0</a:t>
            </a:r>
          </a:p>
          <a:p>
            <a:pPr lvl="2"/>
            <a:r>
              <a:rPr lang="en-US" sz="3200" b="1" dirty="0">
                <a:solidFill>
                  <a:schemeClr val="accent4">
                    <a:lumMod val="60000"/>
                    <a:lumOff val="40000"/>
                  </a:schemeClr>
                </a:solidFill>
                <a:latin typeface="Aptos Mono" panose="020F0502020204030204" pitchFamily="34" charset="0"/>
                <a:cs typeface="Aptos Mono" panose="020F0502020204030204" pitchFamily="34" charset="0"/>
              </a:rPr>
              <a:t>LOOP</a:t>
            </a:r>
            <a:r>
              <a:rPr lang="en-US" sz="3200" b="1" dirty="0">
                <a:latin typeface="Aptos Mono" panose="020F0502020204030204" pitchFamily="34" charset="0"/>
                <a:cs typeface="Aptos Mono" panose="020F0502020204030204" pitchFamily="34" charset="0"/>
              </a:rPr>
              <a:t> 1000 times {</a:t>
            </a:r>
          </a:p>
          <a:p>
            <a:pPr lvl="2"/>
            <a:r>
              <a:rPr lang="en-US" sz="3200" b="1" dirty="0">
                <a:latin typeface="Aptos Mono" panose="020F0502020204030204" pitchFamily="34" charset="0"/>
                <a:cs typeface="Aptos Mono" panose="020F0502020204030204" pitchFamily="34" charset="0"/>
              </a:rPr>
              <a:t>  </a:t>
            </a:r>
            <a:r>
              <a:rPr lang="en-US" sz="3200" b="1" dirty="0">
                <a:solidFill>
                  <a:schemeClr val="accent6"/>
                </a:solidFill>
                <a:latin typeface="Aptos Mono" panose="020F0502020204030204" pitchFamily="34" charset="0"/>
                <a:cs typeface="Aptos Mono" panose="020F0502020204030204" pitchFamily="34" charset="0"/>
              </a:rPr>
              <a:t>ASYNC</a:t>
            </a:r>
            <a:r>
              <a:rPr lang="en-US" sz="3200" b="1" dirty="0">
                <a:latin typeface="Aptos Mono" panose="020F0502020204030204" pitchFamily="34" charset="0"/>
                <a:cs typeface="Aptos Mono" panose="020F0502020204030204" pitchFamily="34" charset="0"/>
              </a:rPr>
              <a:t> { </a:t>
            </a:r>
            <a:r>
              <a:rPr lang="en-US" sz="3200" b="1" dirty="0">
                <a:solidFill>
                  <a:schemeClr val="accent5">
                    <a:lumMod val="40000"/>
                    <a:lumOff val="60000"/>
                  </a:schemeClr>
                </a:solidFill>
                <a:latin typeface="Aptos Mono" panose="020F0502020204030204" pitchFamily="34" charset="0"/>
                <a:cs typeface="Aptos Mono" panose="020F0502020204030204" pitchFamily="34" charset="0"/>
              </a:rPr>
              <a:t>i</a:t>
            </a:r>
            <a:r>
              <a:rPr lang="en-US" sz="3200" b="1" dirty="0">
                <a:latin typeface="Aptos Mono" panose="020F0502020204030204" pitchFamily="34" charset="0"/>
                <a:cs typeface="Aptos Mono" panose="020F0502020204030204" pitchFamily="34" charset="0"/>
              </a:rPr>
              <a:t> += 1 }</a:t>
            </a:r>
          </a:p>
          <a:p>
            <a:pPr lvl="2"/>
            <a:r>
              <a:rPr lang="en-US" sz="3200" b="1" dirty="0">
                <a:latin typeface="Aptos Mono" panose="020F0502020204030204" pitchFamily="34" charset="0"/>
                <a:cs typeface="Aptos Mono" panose="020F0502020204030204" pitchFamily="34" charset="0"/>
              </a:rPr>
              <a:t>} </a:t>
            </a:r>
          </a:p>
          <a:p>
            <a:pPr algn="ctr"/>
            <a:endParaRPr lang="en-US" dirty="0"/>
          </a:p>
        </p:txBody>
      </p:sp>
    </p:spTree>
    <p:extLst>
      <p:ext uri="{BB962C8B-B14F-4D97-AF65-F5344CB8AC3E}">
        <p14:creationId xmlns:p14="http://schemas.microsoft.com/office/powerpoint/2010/main" val="293012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9FC5A-4D6E-88BD-7DAC-0BA57BA4E10B}"/>
              </a:ext>
            </a:extLst>
          </p:cNvPr>
          <p:cNvSpPr>
            <a:spLocks noGrp="1"/>
          </p:cNvSpPr>
          <p:nvPr>
            <p:ph type="title"/>
          </p:nvPr>
        </p:nvSpPr>
        <p:spPr/>
        <p:txBody>
          <a:bodyPr/>
          <a:lstStyle/>
          <a:p>
            <a:r>
              <a:rPr lang="en-US" dirty="0"/>
              <a:t>Thread-unsafe operations</a:t>
            </a:r>
          </a:p>
        </p:txBody>
      </p:sp>
      <p:sp>
        <p:nvSpPr>
          <p:cNvPr id="3" name="Content Placeholder 2">
            <a:extLst>
              <a:ext uri="{FF2B5EF4-FFF2-40B4-BE49-F238E27FC236}">
                <a16:creationId xmlns:a16="http://schemas.microsoft.com/office/drawing/2014/main" id="{F5DAAFC4-6A88-78E5-8634-AB9A3F5A6DED}"/>
              </a:ext>
            </a:extLst>
          </p:cNvPr>
          <p:cNvSpPr>
            <a:spLocks noGrp="1"/>
          </p:cNvSpPr>
          <p:nvPr>
            <p:ph idx="1"/>
          </p:nvPr>
        </p:nvSpPr>
        <p:spPr/>
        <p:txBody>
          <a:bodyPr/>
          <a:lstStyle/>
          <a:p>
            <a:pPr marL="0" indent="0">
              <a:buNone/>
            </a:pPr>
            <a:r>
              <a:rPr lang="en-US" dirty="0"/>
              <a:t>Concurrency is a massive topic!</a:t>
            </a:r>
          </a:p>
          <a:p>
            <a:pPr marL="0" indent="0">
              <a:buNone/>
            </a:pPr>
            <a:endParaRPr lang="en-US" dirty="0"/>
          </a:p>
          <a:p>
            <a:pPr marL="0" indent="0">
              <a:buNone/>
            </a:pPr>
            <a:r>
              <a:rPr lang="en-US" dirty="0">
                <a:solidFill>
                  <a:schemeClr val="tx1">
                    <a:lumMod val="95000"/>
                  </a:schemeClr>
                </a:solidFill>
              </a:rPr>
              <a:t>Most of the abstractions we use are completely thread-safe!</a:t>
            </a:r>
          </a:p>
          <a:p>
            <a:pPr marL="0" indent="0">
              <a:buNone/>
            </a:pPr>
            <a:endParaRPr lang="en-US" dirty="0">
              <a:solidFill>
                <a:schemeClr val="tx1">
                  <a:lumMod val="95000"/>
                </a:schemeClr>
              </a:solidFill>
            </a:endParaRPr>
          </a:p>
          <a:p>
            <a:pPr marL="0" indent="0">
              <a:buNone/>
            </a:pPr>
            <a:r>
              <a:rPr lang="en-US" dirty="0">
                <a:solidFill>
                  <a:schemeClr val="tx1">
                    <a:lumMod val="95000"/>
                  </a:schemeClr>
                </a:solidFill>
              </a:rPr>
              <a:t>BUT – there are edge cases where they can still go wrong.</a:t>
            </a:r>
          </a:p>
        </p:txBody>
      </p:sp>
    </p:spTree>
    <p:extLst>
      <p:ext uri="{BB962C8B-B14F-4D97-AF65-F5344CB8AC3E}">
        <p14:creationId xmlns:p14="http://schemas.microsoft.com/office/powerpoint/2010/main" val="576635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8EFA-316B-C2EB-75C1-4F426A19DBC2}"/>
              </a:ext>
            </a:extLst>
          </p:cNvPr>
          <p:cNvSpPr>
            <a:spLocks noGrp="1"/>
          </p:cNvSpPr>
          <p:nvPr>
            <p:ph type="title"/>
          </p:nvPr>
        </p:nvSpPr>
        <p:spPr/>
        <p:txBody>
          <a:bodyPr/>
          <a:lstStyle/>
          <a:p>
            <a:r>
              <a:rPr lang="en-US" dirty="0"/>
              <a:t>Criteria for something to be thread-unsafe</a:t>
            </a:r>
          </a:p>
        </p:txBody>
      </p:sp>
      <p:sp>
        <p:nvSpPr>
          <p:cNvPr id="3" name="Content Placeholder 2">
            <a:extLst>
              <a:ext uri="{FF2B5EF4-FFF2-40B4-BE49-F238E27FC236}">
                <a16:creationId xmlns:a16="http://schemas.microsoft.com/office/drawing/2014/main" id="{C7F19B64-845B-A0E9-9CD8-FEF40B790C6F}"/>
              </a:ext>
            </a:extLst>
          </p:cNvPr>
          <p:cNvSpPr>
            <a:spLocks noGrp="1"/>
          </p:cNvSpPr>
          <p:nvPr>
            <p:ph idx="1"/>
          </p:nvPr>
        </p:nvSpPr>
        <p:spPr/>
        <p:txBody>
          <a:bodyPr/>
          <a:lstStyle/>
          <a:p>
            <a:pPr marL="514350" indent="-514350">
              <a:buFont typeface="+mj-lt"/>
              <a:buAutoNum type="arabicPeriod"/>
            </a:pPr>
            <a:r>
              <a:rPr lang="en-US" sz="3200" dirty="0">
                <a:solidFill>
                  <a:schemeClr val="tx1">
                    <a:lumMod val="95000"/>
                  </a:schemeClr>
                </a:solidFill>
              </a:rPr>
              <a:t>There must be </a:t>
            </a:r>
            <a:r>
              <a:rPr lang="en-US" sz="3200" b="1" dirty="0">
                <a:solidFill>
                  <a:schemeClr val="accent4">
                    <a:lumMod val="40000"/>
                    <a:lumOff val="60000"/>
                  </a:schemeClr>
                </a:solidFill>
              </a:rPr>
              <a:t>shared mutable state</a:t>
            </a:r>
            <a:r>
              <a:rPr lang="en-US" sz="3200" dirty="0">
                <a:solidFill>
                  <a:schemeClr val="tx1">
                    <a:lumMod val="95000"/>
                  </a:schemeClr>
                </a:solidFill>
              </a:rPr>
              <a:t>.</a:t>
            </a:r>
          </a:p>
          <a:p>
            <a:pPr marL="514350" indent="-514350">
              <a:buFont typeface="+mj-lt"/>
              <a:buAutoNum type="arabicPeriod"/>
            </a:pPr>
            <a:endParaRPr lang="en-US" sz="3200" dirty="0">
              <a:solidFill>
                <a:schemeClr val="tx1">
                  <a:lumMod val="95000"/>
                </a:schemeClr>
              </a:solidFill>
            </a:endParaRPr>
          </a:p>
          <a:p>
            <a:pPr marL="514350" indent="-514350">
              <a:buFont typeface="+mj-lt"/>
              <a:buAutoNum type="arabicPeriod"/>
            </a:pPr>
            <a:r>
              <a:rPr lang="en-US" sz="3200" dirty="0">
                <a:solidFill>
                  <a:schemeClr val="tx1">
                    <a:lumMod val="95000"/>
                  </a:schemeClr>
                </a:solidFill>
              </a:rPr>
              <a:t>There must be </a:t>
            </a:r>
            <a:r>
              <a:rPr lang="en-US" sz="3200" b="1" dirty="0">
                <a:solidFill>
                  <a:schemeClr val="accent4">
                    <a:lumMod val="40000"/>
                    <a:lumOff val="60000"/>
                  </a:schemeClr>
                </a:solidFill>
              </a:rPr>
              <a:t>multiple threads </a:t>
            </a:r>
            <a:r>
              <a:rPr lang="en-US" sz="3200" dirty="0">
                <a:solidFill>
                  <a:schemeClr val="tx1">
                    <a:lumMod val="95000"/>
                  </a:schemeClr>
                </a:solidFill>
              </a:rPr>
              <a:t>reading that shared mutable </a:t>
            </a:r>
            <a:r>
              <a:rPr lang="en-US" sz="3200">
                <a:solidFill>
                  <a:schemeClr val="tx1">
                    <a:lumMod val="95000"/>
                  </a:schemeClr>
                </a:solidFill>
              </a:rPr>
              <a:t>state and at </a:t>
            </a:r>
            <a:r>
              <a:rPr lang="en-US" sz="3200" dirty="0">
                <a:solidFill>
                  <a:schemeClr val="tx1">
                    <a:lumMod val="95000"/>
                  </a:schemeClr>
                </a:solidFill>
              </a:rPr>
              <a:t>least </a:t>
            </a:r>
            <a:r>
              <a:rPr lang="en-US" sz="3200" b="1" dirty="0">
                <a:solidFill>
                  <a:schemeClr val="accent4">
                    <a:lumMod val="40000"/>
                    <a:lumOff val="60000"/>
                  </a:schemeClr>
                </a:solidFill>
              </a:rPr>
              <a:t>one thread is mutating state</a:t>
            </a:r>
          </a:p>
          <a:p>
            <a:pPr marL="514350" indent="-514350">
              <a:buFont typeface="+mj-lt"/>
              <a:buAutoNum type="arabicPeriod"/>
            </a:pPr>
            <a:endParaRPr lang="en-US" sz="3200" dirty="0">
              <a:solidFill>
                <a:schemeClr val="tx1">
                  <a:lumMod val="95000"/>
                </a:schemeClr>
              </a:solidFill>
            </a:endParaRPr>
          </a:p>
          <a:p>
            <a:pPr marL="514350" indent="-514350">
              <a:buFont typeface="+mj-lt"/>
              <a:buAutoNum type="arabicPeriod"/>
            </a:pPr>
            <a:r>
              <a:rPr lang="en-US" sz="3200" dirty="0">
                <a:solidFill>
                  <a:schemeClr val="tx1">
                    <a:lumMod val="95000"/>
                  </a:schemeClr>
                </a:solidFill>
              </a:rPr>
              <a:t>The threads must be performing a </a:t>
            </a:r>
            <a:r>
              <a:rPr lang="en-US" sz="3200" b="1" dirty="0">
                <a:solidFill>
                  <a:schemeClr val="accent4">
                    <a:lumMod val="40000"/>
                    <a:lumOff val="60000"/>
                  </a:schemeClr>
                </a:solidFill>
              </a:rPr>
              <a:t>non-atomic operation</a:t>
            </a:r>
            <a:endParaRPr lang="en-US" sz="3200" dirty="0">
              <a:solidFill>
                <a:schemeClr val="accent4">
                  <a:lumMod val="40000"/>
                  <a:lumOff val="60000"/>
                </a:schemeClr>
              </a:solidFill>
            </a:endParaRPr>
          </a:p>
          <a:p>
            <a:pPr lvl="1"/>
            <a:endParaRPr lang="en-US" dirty="0">
              <a:solidFill>
                <a:schemeClr val="tx1">
                  <a:lumMod val="95000"/>
                </a:schemeClr>
              </a:solidFill>
            </a:endParaRPr>
          </a:p>
        </p:txBody>
      </p:sp>
    </p:spTree>
    <p:extLst>
      <p:ext uri="{BB962C8B-B14F-4D97-AF65-F5344CB8AC3E}">
        <p14:creationId xmlns:p14="http://schemas.microsoft.com/office/powerpoint/2010/main" val="959741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FCD25-16DB-A487-FEDD-82C333510C86}"/>
              </a:ext>
            </a:extLst>
          </p:cNvPr>
          <p:cNvSpPr>
            <a:spLocks noGrp="1"/>
          </p:cNvSpPr>
          <p:nvPr>
            <p:ph type="title"/>
          </p:nvPr>
        </p:nvSpPr>
        <p:spPr/>
        <p:txBody>
          <a:bodyPr>
            <a:normAutofit/>
          </a:bodyPr>
          <a:lstStyle/>
          <a:p>
            <a:r>
              <a:rPr lang="en-US" sz="3200" dirty="0"/>
              <a:t>1. </a:t>
            </a:r>
            <a:r>
              <a:rPr lang="en-US" sz="3200" dirty="0">
                <a:solidFill>
                  <a:schemeClr val="tx1">
                    <a:lumMod val="95000"/>
                  </a:schemeClr>
                </a:solidFill>
              </a:rPr>
              <a:t>There must be </a:t>
            </a:r>
            <a:r>
              <a:rPr lang="en-US" sz="3200" b="1" dirty="0">
                <a:solidFill>
                  <a:schemeClr val="accent4">
                    <a:lumMod val="40000"/>
                    <a:lumOff val="60000"/>
                  </a:schemeClr>
                </a:solidFill>
              </a:rPr>
              <a:t>shared mutable state</a:t>
            </a:r>
            <a:r>
              <a:rPr lang="en-US" sz="3200" dirty="0">
                <a:solidFill>
                  <a:schemeClr val="tx1">
                    <a:lumMod val="95000"/>
                  </a:schemeClr>
                </a:solidFill>
              </a:rPr>
              <a:t>.</a:t>
            </a:r>
            <a:endParaRPr lang="en-US" sz="3200" dirty="0"/>
          </a:p>
        </p:txBody>
      </p:sp>
      <p:sp>
        <p:nvSpPr>
          <p:cNvPr id="5" name="Rounded Rectangle 4">
            <a:extLst>
              <a:ext uri="{FF2B5EF4-FFF2-40B4-BE49-F238E27FC236}">
                <a16:creationId xmlns:a16="http://schemas.microsoft.com/office/drawing/2014/main" id="{3B285C9A-2FF0-AF90-791A-DA0C7EA313EC}"/>
              </a:ext>
            </a:extLst>
          </p:cNvPr>
          <p:cNvSpPr/>
          <p:nvPr/>
        </p:nvSpPr>
        <p:spPr>
          <a:xfrm>
            <a:off x="3000631" y="2372497"/>
            <a:ext cx="6437872" cy="3311609"/>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lvl="2">
              <a:lnSpc>
                <a:spcPct val="150000"/>
              </a:lnSpc>
            </a:pPr>
            <a:r>
              <a:rPr lang="en-US" sz="3200" b="1" dirty="0">
                <a:solidFill>
                  <a:schemeClr val="accent4">
                    <a:lumMod val="60000"/>
                    <a:lumOff val="40000"/>
                  </a:schemeClr>
                </a:solidFill>
                <a:latin typeface="Aptos Mono" panose="020F0502020204030204" pitchFamily="34" charset="0"/>
                <a:cs typeface="Aptos Mono" panose="020F0502020204030204" pitchFamily="34" charset="0"/>
              </a:rPr>
              <a:t>SET</a:t>
            </a:r>
            <a:r>
              <a:rPr lang="en-US" sz="3200" b="1" dirty="0">
                <a:latin typeface="Aptos Mono" panose="020F0502020204030204" pitchFamily="34" charset="0"/>
                <a:cs typeface="Aptos Mono" panose="020F0502020204030204" pitchFamily="34" charset="0"/>
              </a:rPr>
              <a:t> </a:t>
            </a:r>
            <a:r>
              <a:rPr lang="en-US" sz="3200" b="1" dirty="0">
                <a:solidFill>
                  <a:schemeClr val="accent5">
                    <a:lumMod val="40000"/>
                    <a:lumOff val="60000"/>
                  </a:schemeClr>
                </a:solidFill>
                <a:latin typeface="Aptos Mono" panose="020F0502020204030204" pitchFamily="34" charset="0"/>
                <a:cs typeface="Aptos Mono" panose="020F0502020204030204" pitchFamily="34" charset="0"/>
              </a:rPr>
              <a:t>i</a:t>
            </a:r>
            <a:r>
              <a:rPr lang="en-US" sz="3200" b="1" dirty="0">
                <a:latin typeface="Aptos Mono" panose="020F0502020204030204" pitchFamily="34" charset="0"/>
                <a:cs typeface="Aptos Mono" panose="020F0502020204030204" pitchFamily="34" charset="0"/>
              </a:rPr>
              <a:t> = 0</a:t>
            </a:r>
            <a:endParaRPr lang="en-US" sz="3200" b="1" dirty="0">
              <a:solidFill>
                <a:schemeClr val="accent4">
                  <a:lumMod val="60000"/>
                  <a:lumOff val="40000"/>
                </a:schemeClr>
              </a:solidFill>
              <a:latin typeface="Aptos Mono" panose="020F0502020204030204" pitchFamily="34" charset="0"/>
              <a:cs typeface="Aptos Mono" panose="020F0502020204030204" pitchFamily="34" charset="0"/>
            </a:endParaRPr>
          </a:p>
          <a:p>
            <a:pPr lvl="2">
              <a:lnSpc>
                <a:spcPct val="150000"/>
              </a:lnSpc>
            </a:pPr>
            <a:r>
              <a:rPr lang="en-US" sz="3200" b="1" dirty="0">
                <a:solidFill>
                  <a:schemeClr val="accent4">
                    <a:lumMod val="60000"/>
                    <a:lumOff val="40000"/>
                  </a:schemeClr>
                </a:solidFill>
                <a:latin typeface="Aptos Mono" panose="020F0502020204030204" pitchFamily="34" charset="0"/>
                <a:cs typeface="Aptos Mono" panose="020F0502020204030204" pitchFamily="34" charset="0"/>
              </a:rPr>
              <a:t>LOOP</a:t>
            </a:r>
            <a:r>
              <a:rPr lang="en-US" sz="3200" b="1" dirty="0">
                <a:latin typeface="Aptos Mono" panose="020F0502020204030204" pitchFamily="34" charset="0"/>
                <a:cs typeface="Aptos Mono" panose="020F0502020204030204" pitchFamily="34" charset="0"/>
              </a:rPr>
              <a:t> 1000 times {</a:t>
            </a:r>
          </a:p>
          <a:p>
            <a:pPr lvl="2">
              <a:lnSpc>
                <a:spcPct val="150000"/>
              </a:lnSpc>
            </a:pPr>
            <a:r>
              <a:rPr lang="en-US" sz="3200" b="1" dirty="0">
                <a:latin typeface="Aptos Mono" panose="020F0502020204030204" pitchFamily="34" charset="0"/>
                <a:cs typeface="Aptos Mono" panose="020F0502020204030204" pitchFamily="34" charset="0"/>
              </a:rPr>
              <a:t>  </a:t>
            </a:r>
            <a:r>
              <a:rPr lang="en-US" sz="3200" b="1" dirty="0">
                <a:solidFill>
                  <a:schemeClr val="accent6"/>
                </a:solidFill>
                <a:latin typeface="Aptos Mono" panose="020F0502020204030204" pitchFamily="34" charset="0"/>
                <a:cs typeface="Aptos Mono" panose="020F0502020204030204" pitchFamily="34" charset="0"/>
              </a:rPr>
              <a:t>ASYNC</a:t>
            </a:r>
            <a:r>
              <a:rPr lang="en-US" sz="3200" b="1" dirty="0">
                <a:latin typeface="Aptos Mono" panose="020F0502020204030204" pitchFamily="34" charset="0"/>
                <a:cs typeface="Aptos Mono" panose="020F0502020204030204" pitchFamily="34" charset="0"/>
              </a:rPr>
              <a:t> { </a:t>
            </a:r>
            <a:r>
              <a:rPr lang="en-US" sz="3200" b="1" dirty="0">
                <a:solidFill>
                  <a:schemeClr val="accent5">
                    <a:lumMod val="40000"/>
                    <a:lumOff val="60000"/>
                  </a:schemeClr>
                </a:solidFill>
                <a:latin typeface="Aptos Mono" panose="020F0502020204030204" pitchFamily="34" charset="0"/>
                <a:cs typeface="Aptos Mono" panose="020F0502020204030204" pitchFamily="34" charset="0"/>
              </a:rPr>
              <a:t>i</a:t>
            </a:r>
            <a:r>
              <a:rPr lang="en-US" sz="3200" b="1" dirty="0">
                <a:latin typeface="Aptos Mono" panose="020F0502020204030204" pitchFamily="34" charset="0"/>
                <a:cs typeface="Aptos Mono" panose="020F0502020204030204" pitchFamily="34" charset="0"/>
              </a:rPr>
              <a:t> += 1 }</a:t>
            </a:r>
          </a:p>
          <a:p>
            <a:pPr lvl="2">
              <a:lnSpc>
                <a:spcPct val="150000"/>
              </a:lnSpc>
            </a:pPr>
            <a:r>
              <a:rPr lang="en-US" sz="3200" b="1" dirty="0">
                <a:latin typeface="Aptos Mono" panose="020F0502020204030204" pitchFamily="34" charset="0"/>
                <a:cs typeface="Aptos Mono" panose="020F0502020204030204" pitchFamily="34" charset="0"/>
              </a:rPr>
              <a:t>} </a:t>
            </a:r>
          </a:p>
          <a:p>
            <a:pPr algn="ctr"/>
            <a:endParaRPr lang="en-US" dirty="0"/>
          </a:p>
        </p:txBody>
      </p:sp>
      <p:sp>
        <p:nvSpPr>
          <p:cNvPr id="6" name="Oval 5">
            <a:extLst>
              <a:ext uri="{FF2B5EF4-FFF2-40B4-BE49-F238E27FC236}">
                <a16:creationId xmlns:a16="http://schemas.microsoft.com/office/drawing/2014/main" id="{A60535DC-BF8A-CC28-568B-1909BA047A5C}"/>
              </a:ext>
            </a:extLst>
          </p:cNvPr>
          <p:cNvSpPr/>
          <p:nvPr/>
        </p:nvSpPr>
        <p:spPr>
          <a:xfrm>
            <a:off x="3901750" y="2436995"/>
            <a:ext cx="2718486" cy="817734"/>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8365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FCD25-16DB-A487-FEDD-82C333510C86}"/>
              </a:ext>
            </a:extLst>
          </p:cNvPr>
          <p:cNvSpPr>
            <a:spLocks noGrp="1"/>
          </p:cNvSpPr>
          <p:nvPr>
            <p:ph type="title"/>
          </p:nvPr>
        </p:nvSpPr>
        <p:spPr/>
        <p:txBody>
          <a:bodyPr>
            <a:normAutofit/>
          </a:bodyPr>
          <a:lstStyle/>
          <a:p>
            <a:r>
              <a:rPr lang="en-US" sz="3200" dirty="0">
                <a:solidFill>
                  <a:schemeClr val="tx1">
                    <a:lumMod val="95000"/>
                  </a:schemeClr>
                </a:solidFill>
              </a:rPr>
              <a:t>2. There must be </a:t>
            </a:r>
            <a:r>
              <a:rPr lang="en-US" sz="3200" b="1" dirty="0">
                <a:solidFill>
                  <a:schemeClr val="accent4">
                    <a:lumMod val="40000"/>
                    <a:lumOff val="60000"/>
                  </a:schemeClr>
                </a:solidFill>
              </a:rPr>
              <a:t>multiple threads </a:t>
            </a:r>
            <a:r>
              <a:rPr lang="en-US" sz="3200" dirty="0">
                <a:solidFill>
                  <a:schemeClr val="tx1">
                    <a:lumMod val="95000"/>
                  </a:schemeClr>
                </a:solidFill>
              </a:rPr>
              <a:t>accessing that shared mutable state </a:t>
            </a:r>
          </a:p>
        </p:txBody>
      </p:sp>
      <p:sp>
        <p:nvSpPr>
          <p:cNvPr id="5" name="Rounded Rectangle 4">
            <a:extLst>
              <a:ext uri="{FF2B5EF4-FFF2-40B4-BE49-F238E27FC236}">
                <a16:creationId xmlns:a16="http://schemas.microsoft.com/office/drawing/2014/main" id="{3B285C9A-2FF0-AF90-791A-DA0C7EA313EC}"/>
              </a:ext>
            </a:extLst>
          </p:cNvPr>
          <p:cNvSpPr/>
          <p:nvPr/>
        </p:nvSpPr>
        <p:spPr>
          <a:xfrm>
            <a:off x="3000631" y="2372497"/>
            <a:ext cx="6437872" cy="3311609"/>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lvl="2">
              <a:lnSpc>
                <a:spcPct val="150000"/>
              </a:lnSpc>
            </a:pPr>
            <a:r>
              <a:rPr lang="en-US" sz="3200" b="1" dirty="0">
                <a:solidFill>
                  <a:schemeClr val="accent4">
                    <a:lumMod val="60000"/>
                    <a:lumOff val="40000"/>
                  </a:schemeClr>
                </a:solidFill>
                <a:latin typeface="Aptos Mono" panose="020F0502020204030204" pitchFamily="34" charset="0"/>
                <a:cs typeface="Aptos Mono" panose="020F0502020204030204" pitchFamily="34" charset="0"/>
              </a:rPr>
              <a:t>SET</a:t>
            </a:r>
            <a:r>
              <a:rPr lang="en-US" sz="3200" b="1" dirty="0">
                <a:latin typeface="Aptos Mono" panose="020F0502020204030204" pitchFamily="34" charset="0"/>
                <a:cs typeface="Aptos Mono" panose="020F0502020204030204" pitchFamily="34" charset="0"/>
              </a:rPr>
              <a:t> </a:t>
            </a:r>
            <a:r>
              <a:rPr lang="en-US" sz="3200" b="1" dirty="0">
                <a:solidFill>
                  <a:schemeClr val="accent5">
                    <a:lumMod val="40000"/>
                    <a:lumOff val="60000"/>
                  </a:schemeClr>
                </a:solidFill>
                <a:latin typeface="Aptos Mono" panose="020F0502020204030204" pitchFamily="34" charset="0"/>
                <a:cs typeface="Aptos Mono" panose="020F0502020204030204" pitchFamily="34" charset="0"/>
              </a:rPr>
              <a:t>i</a:t>
            </a:r>
            <a:r>
              <a:rPr lang="en-US" sz="3200" b="1" dirty="0">
                <a:latin typeface="Aptos Mono" panose="020F0502020204030204" pitchFamily="34" charset="0"/>
                <a:cs typeface="Aptos Mono" panose="020F0502020204030204" pitchFamily="34" charset="0"/>
              </a:rPr>
              <a:t> = 0</a:t>
            </a:r>
            <a:endParaRPr lang="en-US" sz="3200" b="1" dirty="0">
              <a:solidFill>
                <a:schemeClr val="accent4">
                  <a:lumMod val="60000"/>
                  <a:lumOff val="40000"/>
                </a:schemeClr>
              </a:solidFill>
              <a:latin typeface="Aptos Mono" panose="020F0502020204030204" pitchFamily="34" charset="0"/>
              <a:cs typeface="Aptos Mono" panose="020F0502020204030204" pitchFamily="34" charset="0"/>
            </a:endParaRPr>
          </a:p>
          <a:p>
            <a:pPr lvl="2">
              <a:lnSpc>
                <a:spcPct val="150000"/>
              </a:lnSpc>
            </a:pPr>
            <a:r>
              <a:rPr lang="en-US" sz="3200" b="1" dirty="0">
                <a:solidFill>
                  <a:schemeClr val="accent4">
                    <a:lumMod val="60000"/>
                    <a:lumOff val="40000"/>
                  </a:schemeClr>
                </a:solidFill>
                <a:latin typeface="Aptos Mono" panose="020F0502020204030204" pitchFamily="34" charset="0"/>
                <a:cs typeface="Aptos Mono" panose="020F0502020204030204" pitchFamily="34" charset="0"/>
              </a:rPr>
              <a:t>LOOP</a:t>
            </a:r>
            <a:r>
              <a:rPr lang="en-US" sz="3200" b="1" dirty="0">
                <a:latin typeface="Aptos Mono" panose="020F0502020204030204" pitchFamily="34" charset="0"/>
                <a:cs typeface="Aptos Mono" panose="020F0502020204030204" pitchFamily="34" charset="0"/>
              </a:rPr>
              <a:t> 1000 times {</a:t>
            </a:r>
          </a:p>
          <a:p>
            <a:pPr lvl="2">
              <a:lnSpc>
                <a:spcPct val="150000"/>
              </a:lnSpc>
            </a:pPr>
            <a:r>
              <a:rPr lang="en-US" sz="3200" b="1" dirty="0">
                <a:latin typeface="Aptos Mono" panose="020F0502020204030204" pitchFamily="34" charset="0"/>
                <a:cs typeface="Aptos Mono" panose="020F0502020204030204" pitchFamily="34" charset="0"/>
              </a:rPr>
              <a:t>  </a:t>
            </a:r>
            <a:r>
              <a:rPr lang="en-US" sz="3200" b="1" dirty="0">
                <a:solidFill>
                  <a:schemeClr val="accent6"/>
                </a:solidFill>
                <a:latin typeface="Aptos Mono" panose="020F0502020204030204" pitchFamily="34" charset="0"/>
                <a:cs typeface="Aptos Mono" panose="020F0502020204030204" pitchFamily="34" charset="0"/>
              </a:rPr>
              <a:t>ASYNC</a:t>
            </a:r>
            <a:r>
              <a:rPr lang="en-US" sz="3200" b="1" dirty="0">
                <a:latin typeface="Aptos Mono" panose="020F0502020204030204" pitchFamily="34" charset="0"/>
                <a:cs typeface="Aptos Mono" panose="020F0502020204030204" pitchFamily="34" charset="0"/>
              </a:rPr>
              <a:t> { </a:t>
            </a:r>
            <a:r>
              <a:rPr lang="en-US" sz="3200" b="1" dirty="0">
                <a:solidFill>
                  <a:schemeClr val="accent5">
                    <a:lumMod val="40000"/>
                    <a:lumOff val="60000"/>
                  </a:schemeClr>
                </a:solidFill>
                <a:latin typeface="Aptos Mono" panose="020F0502020204030204" pitchFamily="34" charset="0"/>
                <a:cs typeface="Aptos Mono" panose="020F0502020204030204" pitchFamily="34" charset="0"/>
              </a:rPr>
              <a:t>i</a:t>
            </a:r>
            <a:r>
              <a:rPr lang="en-US" sz="3200" b="1" dirty="0">
                <a:latin typeface="Aptos Mono" panose="020F0502020204030204" pitchFamily="34" charset="0"/>
                <a:cs typeface="Aptos Mono" panose="020F0502020204030204" pitchFamily="34" charset="0"/>
              </a:rPr>
              <a:t> += 1 }</a:t>
            </a:r>
          </a:p>
          <a:p>
            <a:pPr lvl="2">
              <a:lnSpc>
                <a:spcPct val="150000"/>
              </a:lnSpc>
            </a:pPr>
            <a:r>
              <a:rPr lang="en-US" sz="3200" b="1" dirty="0">
                <a:latin typeface="Aptos Mono" panose="020F0502020204030204" pitchFamily="34" charset="0"/>
                <a:cs typeface="Aptos Mono" panose="020F0502020204030204" pitchFamily="34" charset="0"/>
              </a:rPr>
              <a:t>} </a:t>
            </a:r>
          </a:p>
          <a:p>
            <a:pPr algn="ctr"/>
            <a:endParaRPr lang="en-US" dirty="0"/>
          </a:p>
        </p:txBody>
      </p:sp>
      <p:sp>
        <p:nvSpPr>
          <p:cNvPr id="6" name="Oval 5">
            <a:extLst>
              <a:ext uri="{FF2B5EF4-FFF2-40B4-BE49-F238E27FC236}">
                <a16:creationId xmlns:a16="http://schemas.microsoft.com/office/drawing/2014/main" id="{A60535DC-BF8A-CC28-568B-1909BA047A5C}"/>
              </a:ext>
            </a:extLst>
          </p:cNvPr>
          <p:cNvSpPr/>
          <p:nvPr/>
        </p:nvSpPr>
        <p:spPr>
          <a:xfrm>
            <a:off x="5234152" y="3282509"/>
            <a:ext cx="1343476" cy="616831"/>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F8BE6E20-5DF9-6782-9059-B941843A6458}"/>
              </a:ext>
            </a:extLst>
          </p:cNvPr>
          <p:cNvSpPr/>
          <p:nvPr/>
        </p:nvSpPr>
        <p:spPr>
          <a:xfrm>
            <a:off x="4466897" y="3945582"/>
            <a:ext cx="1629103" cy="752542"/>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AAAA9EA-2967-262A-CBB8-AA9A048294C0}"/>
              </a:ext>
            </a:extLst>
          </p:cNvPr>
          <p:cNvSpPr txBox="1"/>
          <p:nvPr/>
        </p:nvSpPr>
        <p:spPr>
          <a:xfrm>
            <a:off x="1754658" y="5931243"/>
            <a:ext cx="8995719" cy="523220"/>
          </a:xfrm>
          <a:prstGeom prst="rect">
            <a:avLst/>
          </a:prstGeom>
          <a:noFill/>
        </p:spPr>
        <p:txBody>
          <a:bodyPr wrap="square" rtlCol="0">
            <a:spAutoFit/>
          </a:bodyPr>
          <a:lstStyle/>
          <a:p>
            <a:r>
              <a:rPr lang="en-US" sz="2800" dirty="0"/>
              <a:t>* where async involves incrementing in multiple threads</a:t>
            </a:r>
          </a:p>
        </p:txBody>
      </p:sp>
    </p:spTree>
    <p:extLst>
      <p:ext uri="{BB962C8B-B14F-4D97-AF65-F5344CB8AC3E}">
        <p14:creationId xmlns:p14="http://schemas.microsoft.com/office/powerpoint/2010/main" val="2990726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FCD25-16DB-A487-FEDD-82C333510C86}"/>
              </a:ext>
            </a:extLst>
          </p:cNvPr>
          <p:cNvSpPr>
            <a:spLocks noGrp="1"/>
          </p:cNvSpPr>
          <p:nvPr>
            <p:ph type="title"/>
          </p:nvPr>
        </p:nvSpPr>
        <p:spPr/>
        <p:txBody>
          <a:bodyPr>
            <a:normAutofit/>
          </a:bodyPr>
          <a:lstStyle/>
          <a:p>
            <a:r>
              <a:rPr lang="en-US" sz="3200" dirty="0"/>
              <a:t>3. </a:t>
            </a:r>
            <a:r>
              <a:rPr lang="en-US" sz="3200" dirty="0">
                <a:solidFill>
                  <a:schemeClr val="tx1">
                    <a:lumMod val="95000"/>
                  </a:schemeClr>
                </a:solidFill>
              </a:rPr>
              <a:t>The threads must be performing a </a:t>
            </a:r>
            <a:r>
              <a:rPr lang="en-US" sz="3200" b="1" dirty="0">
                <a:solidFill>
                  <a:schemeClr val="accent4">
                    <a:lumMod val="40000"/>
                    <a:lumOff val="60000"/>
                  </a:schemeClr>
                </a:solidFill>
              </a:rPr>
              <a:t>non-atomic operation.</a:t>
            </a:r>
            <a:endParaRPr lang="en-US" sz="3200" dirty="0"/>
          </a:p>
        </p:txBody>
      </p:sp>
      <p:sp>
        <p:nvSpPr>
          <p:cNvPr id="7" name="Rounded Rectangle 6">
            <a:extLst>
              <a:ext uri="{FF2B5EF4-FFF2-40B4-BE49-F238E27FC236}">
                <a16:creationId xmlns:a16="http://schemas.microsoft.com/office/drawing/2014/main" id="{58CFE9BD-3601-2A0E-1898-48C2A91EA2CB}"/>
              </a:ext>
            </a:extLst>
          </p:cNvPr>
          <p:cNvSpPr/>
          <p:nvPr/>
        </p:nvSpPr>
        <p:spPr>
          <a:xfrm>
            <a:off x="3000631" y="2372497"/>
            <a:ext cx="6437872" cy="3311609"/>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lvl="2">
              <a:lnSpc>
                <a:spcPct val="150000"/>
              </a:lnSpc>
            </a:pPr>
            <a:r>
              <a:rPr lang="en-US" sz="3200" b="1" dirty="0">
                <a:solidFill>
                  <a:schemeClr val="accent4">
                    <a:lumMod val="60000"/>
                    <a:lumOff val="40000"/>
                  </a:schemeClr>
                </a:solidFill>
                <a:latin typeface="Aptos Mono" panose="020F0502020204030204" pitchFamily="34" charset="0"/>
                <a:cs typeface="Aptos Mono" panose="020F0502020204030204" pitchFamily="34" charset="0"/>
              </a:rPr>
              <a:t>SET</a:t>
            </a:r>
            <a:r>
              <a:rPr lang="en-US" sz="3200" b="1" dirty="0">
                <a:latin typeface="Aptos Mono" panose="020F0502020204030204" pitchFamily="34" charset="0"/>
                <a:cs typeface="Aptos Mono" panose="020F0502020204030204" pitchFamily="34" charset="0"/>
              </a:rPr>
              <a:t> </a:t>
            </a:r>
            <a:r>
              <a:rPr lang="en-US" sz="3200" b="1" dirty="0">
                <a:solidFill>
                  <a:schemeClr val="accent5">
                    <a:lumMod val="40000"/>
                    <a:lumOff val="60000"/>
                  </a:schemeClr>
                </a:solidFill>
                <a:latin typeface="Aptos Mono" panose="020F0502020204030204" pitchFamily="34" charset="0"/>
                <a:cs typeface="Aptos Mono" panose="020F0502020204030204" pitchFamily="34" charset="0"/>
              </a:rPr>
              <a:t>i</a:t>
            </a:r>
            <a:r>
              <a:rPr lang="en-US" sz="3200" b="1" dirty="0">
                <a:latin typeface="Aptos Mono" panose="020F0502020204030204" pitchFamily="34" charset="0"/>
                <a:cs typeface="Aptos Mono" panose="020F0502020204030204" pitchFamily="34" charset="0"/>
              </a:rPr>
              <a:t> = 0</a:t>
            </a:r>
            <a:endParaRPr lang="en-US" sz="3200" b="1" dirty="0">
              <a:solidFill>
                <a:schemeClr val="accent4">
                  <a:lumMod val="60000"/>
                  <a:lumOff val="40000"/>
                </a:schemeClr>
              </a:solidFill>
              <a:latin typeface="Aptos Mono" panose="020F0502020204030204" pitchFamily="34" charset="0"/>
              <a:cs typeface="Aptos Mono" panose="020F0502020204030204" pitchFamily="34" charset="0"/>
            </a:endParaRPr>
          </a:p>
          <a:p>
            <a:pPr lvl="2">
              <a:lnSpc>
                <a:spcPct val="150000"/>
              </a:lnSpc>
            </a:pPr>
            <a:r>
              <a:rPr lang="en-US" sz="3200" b="1" dirty="0">
                <a:solidFill>
                  <a:schemeClr val="accent4">
                    <a:lumMod val="60000"/>
                    <a:lumOff val="40000"/>
                  </a:schemeClr>
                </a:solidFill>
                <a:latin typeface="Aptos Mono" panose="020F0502020204030204" pitchFamily="34" charset="0"/>
                <a:cs typeface="Aptos Mono" panose="020F0502020204030204" pitchFamily="34" charset="0"/>
              </a:rPr>
              <a:t>LOOP</a:t>
            </a:r>
            <a:r>
              <a:rPr lang="en-US" sz="3200" b="1" dirty="0">
                <a:latin typeface="Aptos Mono" panose="020F0502020204030204" pitchFamily="34" charset="0"/>
                <a:cs typeface="Aptos Mono" panose="020F0502020204030204" pitchFamily="34" charset="0"/>
              </a:rPr>
              <a:t> 1000 times {</a:t>
            </a:r>
          </a:p>
          <a:p>
            <a:pPr lvl="2">
              <a:lnSpc>
                <a:spcPct val="150000"/>
              </a:lnSpc>
            </a:pPr>
            <a:r>
              <a:rPr lang="en-US" sz="3200" b="1" dirty="0">
                <a:latin typeface="Aptos Mono" panose="020F0502020204030204" pitchFamily="34" charset="0"/>
                <a:cs typeface="Aptos Mono" panose="020F0502020204030204" pitchFamily="34" charset="0"/>
              </a:rPr>
              <a:t>  </a:t>
            </a:r>
            <a:r>
              <a:rPr lang="en-US" sz="3200" b="1" dirty="0">
                <a:solidFill>
                  <a:schemeClr val="accent6"/>
                </a:solidFill>
                <a:latin typeface="Aptos Mono" panose="020F0502020204030204" pitchFamily="34" charset="0"/>
                <a:cs typeface="Aptos Mono" panose="020F0502020204030204" pitchFamily="34" charset="0"/>
              </a:rPr>
              <a:t>ASYNC</a:t>
            </a:r>
            <a:r>
              <a:rPr lang="en-US" sz="3200" b="1" dirty="0">
                <a:latin typeface="Aptos Mono" panose="020F0502020204030204" pitchFamily="34" charset="0"/>
                <a:cs typeface="Aptos Mono" panose="020F0502020204030204" pitchFamily="34" charset="0"/>
              </a:rPr>
              <a:t> { </a:t>
            </a:r>
            <a:r>
              <a:rPr lang="en-US" sz="3200" b="1" dirty="0">
                <a:solidFill>
                  <a:schemeClr val="accent5">
                    <a:lumMod val="40000"/>
                    <a:lumOff val="60000"/>
                  </a:schemeClr>
                </a:solidFill>
                <a:latin typeface="Aptos Mono" panose="020F0502020204030204" pitchFamily="34" charset="0"/>
                <a:cs typeface="Aptos Mono" panose="020F0502020204030204" pitchFamily="34" charset="0"/>
              </a:rPr>
              <a:t>i</a:t>
            </a:r>
            <a:r>
              <a:rPr lang="en-US" sz="3200" b="1" dirty="0">
                <a:latin typeface="Aptos Mono" panose="020F0502020204030204" pitchFamily="34" charset="0"/>
                <a:cs typeface="Aptos Mono" panose="020F0502020204030204" pitchFamily="34" charset="0"/>
              </a:rPr>
              <a:t> += 1 }</a:t>
            </a:r>
          </a:p>
          <a:p>
            <a:pPr lvl="2">
              <a:lnSpc>
                <a:spcPct val="150000"/>
              </a:lnSpc>
            </a:pPr>
            <a:r>
              <a:rPr lang="en-US" sz="3200" b="1" dirty="0">
                <a:latin typeface="Aptos Mono" panose="020F0502020204030204" pitchFamily="34" charset="0"/>
                <a:cs typeface="Aptos Mono" panose="020F0502020204030204" pitchFamily="34" charset="0"/>
              </a:rPr>
              <a:t>} </a:t>
            </a:r>
          </a:p>
          <a:p>
            <a:pPr algn="ctr"/>
            <a:endParaRPr lang="en-US" dirty="0"/>
          </a:p>
        </p:txBody>
      </p:sp>
      <p:sp>
        <p:nvSpPr>
          <p:cNvPr id="9" name="Oval 8">
            <a:extLst>
              <a:ext uri="{FF2B5EF4-FFF2-40B4-BE49-F238E27FC236}">
                <a16:creationId xmlns:a16="http://schemas.microsoft.com/office/drawing/2014/main" id="{12140C6D-3052-C7C0-30D8-C701A6F8CB2E}"/>
              </a:ext>
            </a:extLst>
          </p:cNvPr>
          <p:cNvSpPr/>
          <p:nvPr/>
        </p:nvSpPr>
        <p:spPr>
          <a:xfrm>
            <a:off x="5990897" y="3945581"/>
            <a:ext cx="2816772" cy="752542"/>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2983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FCD25-16DB-A487-FEDD-82C333510C86}"/>
              </a:ext>
            </a:extLst>
          </p:cNvPr>
          <p:cNvSpPr>
            <a:spLocks noGrp="1"/>
          </p:cNvSpPr>
          <p:nvPr>
            <p:ph type="title"/>
          </p:nvPr>
        </p:nvSpPr>
        <p:spPr/>
        <p:txBody>
          <a:bodyPr>
            <a:normAutofit/>
          </a:bodyPr>
          <a:lstStyle/>
          <a:p>
            <a:r>
              <a:rPr lang="en-US" sz="3200" dirty="0"/>
              <a:t>3. </a:t>
            </a:r>
            <a:r>
              <a:rPr lang="en-US" sz="3200" dirty="0">
                <a:solidFill>
                  <a:schemeClr val="tx1">
                    <a:lumMod val="95000"/>
                  </a:schemeClr>
                </a:solidFill>
              </a:rPr>
              <a:t>The threads must be performing a </a:t>
            </a:r>
            <a:r>
              <a:rPr lang="en-US" sz="3200" b="1" dirty="0">
                <a:solidFill>
                  <a:schemeClr val="accent4">
                    <a:lumMod val="40000"/>
                    <a:lumOff val="60000"/>
                  </a:schemeClr>
                </a:solidFill>
              </a:rPr>
              <a:t>non-atomic operation.</a:t>
            </a:r>
            <a:endParaRPr lang="en-US" sz="3200" dirty="0"/>
          </a:p>
        </p:txBody>
      </p:sp>
      <p:sp>
        <p:nvSpPr>
          <p:cNvPr id="5" name="Rounded Rectangle 4">
            <a:extLst>
              <a:ext uri="{FF2B5EF4-FFF2-40B4-BE49-F238E27FC236}">
                <a16:creationId xmlns:a16="http://schemas.microsoft.com/office/drawing/2014/main" id="{3B285C9A-2FF0-AF90-791A-DA0C7EA313EC}"/>
              </a:ext>
            </a:extLst>
          </p:cNvPr>
          <p:cNvSpPr/>
          <p:nvPr/>
        </p:nvSpPr>
        <p:spPr>
          <a:xfrm>
            <a:off x="4523390" y="1463131"/>
            <a:ext cx="3145220" cy="107484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lvl="2" algn="ctr">
              <a:lnSpc>
                <a:spcPct val="200000"/>
              </a:lnSpc>
            </a:pPr>
            <a:r>
              <a:rPr lang="en-US" sz="3200" b="1" dirty="0">
                <a:solidFill>
                  <a:schemeClr val="tx1"/>
                </a:solidFill>
                <a:latin typeface="Aptos Mono" panose="020F0502020204030204" pitchFamily="34" charset="0"/>
                <a:cs typeface="Aptos Mono" panose="020F0502020204030204" pitchFamily="34" charset="0"/>
              </a:rPr>
              <a:t>{ i += 1 }</a:t>
            </a:r>
          </a:p>
          <a:p>
            <a:pPr algn="ctr"/>
            <a:endParaRPr lang="en-US" dirty="0"/>
          </a:p>
        </p:txBody>
      </p:sp>
      <p:sp>
        <p:nvSpPr>
          <p:cNvPr id="7" name="Rounded Rectangle 6">
            <a:extLst>
              <a:ext uri="{FF2B5EF4-FFF2-40B4-BE49-F238E27FC236}">
                <a16:creationId xmlns:a16="http://schemas.microsoft.com/office/drawing/2014/main" id="{75178F51-875B-3242-838E-8E666A39E141}"/>
              </a:ext>
            </a:extLst>
          </p:cNvPr>
          <p:cNvSpPr/>
          <p:nvPr/>
        </p:nvSpPr>
        <p:spPr>
          <a:xfrm>
            <a:off x="1197523" y="3840739"/>
            <a:ext cx="9965120" cy="2066761"/>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457200" lvl="1" indent="0">
              <a:spcBef>
                <a:spcPts val="200"/>
              </a:spcBef>
              <a:spcAft>
                <a:spcPts val="200"/>
              </a:spcAft>
              <a:buNone/>
            </a:pPr>
            <a:r>
              <a:rPr lang="en-AU" sz="2800" dirty="0"/>
              <a:t>MOV R1, [</a:t>
            </a:r>
            <a:r>
              <a:rPr lang="en-AU" sz="2800" dirty="0" err="1"/>
              <a:t>i</a:t>
            </a:r>
            <a:r>
              <a:rPr lang="en-AU" sz="2800" dirty="0"/>
              <a:t>] ; </a:t>
            </a:r>
            <a:r>
              <a:rPr lang="en-AU" sz="2800" dirty="0">
                <a:solidFill>
                  <a:schemeClr val="tx2">
                    <a:lumMod val="75000"/>
                  </a:schemeClr>
                </a:solidFill>
              </a:rPr>
              <a:t>// </a:t>
            </a:r>
            <a:r>
              <a:rPr lang="en-AU" sz="2800" b="1" i="1" dirty="0">
                <a:solidFill>
                  <a:schemeClr val="tx2">
                    <a:lumMod val="75000"/>
                  </a:schemeClr>
                </a:solidFill>
              </a:rPr>
              <a:t>Read</a:t>
            </a:r>
            <a:r>
              <a:rPr lang="en-AU" sz="2800" i="1" dirty="0">
                <a:solidFill>
                  <a:schemeClr val="tx2">
                    <a:lumMod val="75000"/>
                  </a:schemeClr>
                </a:solidFill>
              </a:rPr>
              <a:t> the value of </a:t>
            </a:r>
            <a:r>
              <a:rPr lang="en-AU" sz="2800" i="1" dirty="0" err="1">
                <a:solidFill>
                  <a:schemeClr val="tx2">
                    <a:lumMod val="75000"/>
                  </a:schemeClr>
                </a:solidFill>
              </a:rPr>
              <a:t>i</a:t>
            </a:r>
            <a:r>
              <a:rPr lang="en-AU" sz="2800" i="1" dirty="0">
                <a:solidFill>
                  <a:schemeClr val="tx2">
                    <a:lumMod val="75000"/>
                  </a:schemeClr>
                </a:solidFill>
              </a:rPr>
              <a:t> into the register</a:t>
            </a:r>
          </a:p>
          <a:p>
            <a:pPr marL="457200" lvl="1" indent="0">
              <a:spcBef>
                <a:spcPts val="200"/>
              </a:spcBef>
              <a:spcAft>
                <a:spcPts val="200"/>
              </a:spcAft>
              <a:buNone/>
            </a:pPr>
            <a:r>
              <a:rPr lang="en-AU" sz="2800" dirty="0"/>
              <a:t>R1 INC R1 ; </a:t>
            </a:r>
            <a:r>
              <a:rPr lang="en-AU" sz="2800" dirty="0">
                <a:solidFill>
                  <a:schemeClr val="tx2">
                    <a:lumMod val="75000"/>
                  </a:schemeClr>
                </a:solidFill>
              </a:rPr>
              <a:t>// </a:t>
            </a:r>
            <a:r>
              <a:rPr lang="en-AU" sz="2800" b="1" i="1" dirty="0">
                <a:solidFill>
                  <a:schemeClr val="tx2">
                    <a:lumMod val="75000"/>
                  </a:schemeClr>
                </a:solidFill>
              </a:rPr>
              <a:t>Increment</a:t>
            </a:r>
            <a:r>
              <a:rPr lang="en-AU" sz="2800" i="1" dirty="0">
                <a:solidFill>
                  <a:schemeClr val="tx2">
                    <a:lumMod val="75000"/>
                  </a:schemeClr>
                </a:solidFill>
              </a:rPr>
              <a:t> the value in register </a:t>
            </a:r>
          </a:p>
          <a:p>
            <a:pPr marL="457200" lvl="1" indent="0">
              <a:spcBef>
                <a:spcPts val="200"/>
              </a:spcBef>
              <a:spcAft>
                <a:spcPts val="200"/>
              </a:spcAft>
              <a:buNone/>
            </a:pPr>
            <a:r>
              <a:rPr lang="en-AU" sz="2800" dirty="0"/>
              <a:t>R1 MOV [</a:t>
            </a:r>
            <a:r>
              <a:rPr lang="en-AU" sz="2800" dirty="0" err="1"/>
              <a:t>i</a:t>
            </a:r>
            <a:r>
              <a:rPr lang="en-AU" sz="2800" dirty="0"/>
              <a:t>], R1 ; </a:t>
            </a:r>
            <a:r>
              <a:rPr lang="en-AU" sz="2800" dirty="0">
                <a:solidFill>
                  <a:schemeClr val="tx2">
                    <a:lumMod val="75000"/>
                  </a:schemeClr>
                </a:solidFill>
              </a:rPr>
              <a:t>//</a:t>
            </a:r>
            <a:r>
              <a:rPr lang="en-AU" sz="2800" i="1" dirty="0">
                <a:solidFill>
                  <a:schemeClr val="tx2">
                    <a:lumMod val="75000"/>
                  </a:schemeClr>
                </a:solidFill>
              </a:rPr>
              <a:t> </a:t>
            </a:r>
            <a:r>
              <a:rPr lang="en-AU" sz="2800" b="1" i="1" dirty="0">
                <a:solidFill>
                  <a:schemeClr val="tx2">
                    <a:lumMod val="75000"/>
                  </a:schemeClr>
                </a:solidFill>
              </a:rPr>
              <a:t>Write</a:t>
            </a:r>
            <a:r>
              <a:rPr lang="en-AU" sz="2800" i="1" dirty="0">
                <a:solidFill>
                  <a:schemeClr val="tx2">
                    <a:lumMod val="75000"/>
                  </a:schemeClr>
                </a:solidFill>
              </a:rPr>
              <a:t> register value to memory location </a:t>
            </a:r>
            <a:r>
              <a:rPr lang="en-AU" sz="2800" i="1" dirty="0" err="1">
                <a:solidFill>
                  <a:schemeClr val="tx2">
                    <a:lumMod val="75000"/>
                  </a:schemeClr>
                </a:solidFill>
              </a:rPr>
              <a:t>i</a:t>
            </a:r>
            <a:endParaRPr lang="en-US" sz="1200" i="1" dirty="0">
              <a:solidFill>
                <a:schemeClr val="tx2">
                  <a:lumMod val="75000"/>
                </a:schemeClr>
              </a:solidFill>
            </a:endParaRPr>
          </a:p>
        </p:txBody>
      </p:sp>
      <p:sp>
        <p:nvSpPr>
          <p:cNvPr id="8" name="TextBox 7">
            <a:extLst>
              <a:ext uri="{FF2B5EF4-FFF2-40B4-BE49-F238E27FC236}">
                <a16:creationId xmlns:a16="http://schemas.microsoft.com/office/drawing/2014/main" id="{064B572E-B155-EABB-7F43-31055BCC7525}"/>
              </a:ext>
            </a:extLst>
          </p:cNvPr>
          <p:cNvSpPr txBox="1"/>
          <p:nvPr/>
        </p:nvSpPr>
        <p:spPr>
          <a:xfrm>
            <a:off x="608222" y="2727691"/>
            <a:ext cx="11218607" cy="923330"/>
          </a:xfrm>
          <a:prstGeom prst="rect">
            <a:avLst/>
          </a:prstGeom>
          <a:noFill/>
        </p:spPr>
        <p:txBody>
          <a:bodyPr wrap="square" rtlCol="0">
            <a:spAutoFit/>
          </a:bodyPr>
          <a:lstStyle/>
          <a:p>
            <a:pPr algn="ctr"/>
            <a:r>
              <a:rPr lang="en-US" dirty="0"/>
              <a:t>An ‘atomic operation’ means an operation that is indivisible, that can’t be split into multiple steps.</a:t>
            </a:r>
          </a:p>
          <a:p>
            <a:pPr algn="ctr"/>
            <a:endParaRPr lang="en-US" dirty="0"/>
          </a:p>
          <a:p>
            <a:pPr algn="ctr"/>
            <a:r>
              <a:rPr lang="en-US" dirty="0"/>
              <a:t>Almost nothing is atomic – even something as small as incrementing an integer.</a:t>
            </a:r>
          </a:p>
        </p:txBody>
      </p:sp>
      <p:sp>
        <p:nvSpPr>
          <p:cNvPr id="10" name="TextBox 9">
            <a:extLst>
              <a:ext uri="{FF2B5EF4-FFF2-40B4-BE49-F238E27FC236}">
                <a16:creationId xmlns:a16="http://schemas.microsoft.com/office/drawing/2014/main" id="{0FEF56EC-53F3-DFA2-E4DB-71BCD8D6D304}"/>
              </a:ext>
            </a:extLst>
          </p:cNvPr>
          <p:cNvSpPr txBox="1"/>
          <p:nvPr/>
        </p:nvSpPr>
        <p:spPr>
          <a:xfrm>
            <a:off x="1272409" y="6123543"/>
            <a:ext cx="9890234" cy="646331"/>
          </a:xfrm>
          <a:prstGeom prst="rect">
            <a:avLst/>
          </a:prstGeom>
          <a:noFill/>
        </p:spPr>
        <p:txBody>
          <a:bodyPr wrap="square">
            <a:spAutoFit/>
          </a:bodyPr>
          <a:lstStyle/>
          <a:p>
            <a:pPr algn="ctr"/>
            <a:r>
              <a:rPr lang="en-US" dirty="0"/>
              <a:t>Even reading from a 64-bit integer is considered ‘volatile’ (technically requires two instructions) – risk of corrupted data if not handled properly</a:t>
            </a:r>
          </a:p>
        </p:txBody>
      </p:sp>
    </p:spTree>
    <p:extLst>
      <p:ext uri="{BB962C8B-B14F-4D97-AF65-F5344CB8AC3E}">
        <p14:creationId xmlns:p14="http://schemas.microsoft.com/office/powerpoint/2010/main" val="2467595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904e03f7-cc20-4ffd-8d15-32929abca38e}" enabled="0" method="" siteId="{904e03f7-cc20-4ffd-8d15-32929abca38e}" removed="1"/>
</clbl:labelList>
</file>

<file path=docProps/app.xml><?xml version="1.0" encoding="utf-8"?>
<Properties xmlns="http://schemas.openxmlformats.org/officeDocument/2006/extended-properties" xmlns:vt="http://schemas.openxmlformats.org/officeDocument/2006/docPropsVTypes">
  <Template/>
  <TotalTime>5450</TotalTime>
  <Words>1908</Words>
  <Application>Microsoft Macintosh PowerPoint</Application>
  <PresentationFormat>Widescreen</PresentationFormat>
  <Paragraphs>222</Paragraphs>
  <Slides>18</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Aptos Display</vt:lpstr>
      <vt:lpstr>Aptos Mono</vt:lpstr>
      <vt:lpstr>Arial</vt:lpstr>
      <vt:lpstr>Calibri</vt:lpstr>
      <vt:lpstr>Calibri Light</vt:lpstr>
      <vt:lpstr>Office Theme</vt:lpstr>
      <vt:lpstr>Concurrency and thread safety</vt:lpstr>
      <vt:lpstr>Pseudocode:</vt:lpstr>
      <vt:lpstr>Pseudocode:</vt:lpstr>
      <vt:lpstr>Thread-unsafe operations</vt:lpstr>
      <vt:lpstr>Criteria for something to be thread-unsafe</vt:lpstr>
      <vt:lpstr>1. There must be shared mutable state.</vt:lpstr>
      <vt:lpstr>2. There must be multiple threads accessing that shared mutable state </vt:lpstr>
      <vt:lpstr>3. The threads must be performing a non-atomic operation.</vt:lpstr>
      <vt:lpstr>3. The threads must be performing a non-atomic operation.</vt:lpstr>
      <vt:lpstr>How did we get flaky behaviour previously?</vt:lpstr>
      <vt:lpstr>PowerPoint Presentation</vt:lpstr>
      <vt:lpstr>PowerPoint Presentation</vt:lpstr>
      <vt:lpstr>Solutions</vt:lpstr>
      <vt:lpstr>Atomic operations</vt:lpstr>
      <vt:lpstr>Mutexes</vt:lpstr>
      <vt:lpstr>A more realistic example of thread-unsafe operations</vt:lpstr>
      <vt:lpstr>Singletons are not guaranteed to be singletons in a world with multiple threads</vt:lpstr>
      <vt:lpstr>The points of thread safety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Stephen Choo</dc:creator>
  <cp:lastModifiedBy>Stephen Choo</cp:lastModifiedBy>
  <cp:revision>2</cp:revision>
  <dcterms:created xsi:type="dcterms:W3CDTF">2024-05-21T08:40:45Z</dcterms:created>
  <dcterms:modified xsi:type="dcterms:W3CDTF">2024-09-30T04:15:49Z</dcterms:modified>
</cp:coreProperties>
</file>