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9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5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1176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9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4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160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4A4DE7-96A9-4E37-8B2D-366ACCCF6D9C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4FD41B-531D-49C4-87F9-2D09B2A747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00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World happiness report </a:t>
            </a:r>
            <a:br>
              <a:rPr lang="en-SG" dirty="0" smtClean="0"/>
            </a:br>
            <a:r>
              <a:rPr lang="en-SG" dirty="0" smtClean="0"/>
              <a:t>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https://www.kaggle.com/ajaypalsinghlo/world-happiness-report-2021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9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</a:t>
            </a:r>
            <a:r>
              <a:rPr lang="en-SG" dirty="0" err="1" smtClean="0"/>
              <a:t>S.E.Asia</a:t>
            </a:r>
            <a:r>
              <a:rPr lang="en-SG" dirty="0" smtClean="0"/>
              <a:t> countries rank?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2191266"/>
            <a:ext cx="5267325" cy="3588758"/>
          </a:xfrm>
        </p:spPr>
      </p:pic>
      <p:sp>
        <p:nvSpPr>
          <p:cNvPr id="5" name="TextBox 4"/>
          <p:cNvSpPr txBox="1"/>
          <p:nvPr/>
        </p:nvSpPr>
        <p:spPr>
          <a:xfrm>
            <a:off x="6474941" y="2314832"/>
            <a:ext cx="4695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Singapore ranks high in terms of happiness score.</a:t>
            </a:r>
          </a:p>
          <a:p>
            <a:pPr marL="342900" indent="-342900">
              <a:buAutoNum type="arabicPeriod"/>
            </a:pPr>
            <a:r>
              <a:rPr lang="en-SG" dirty="0" smtClean="0"/>
              <a:t>Myanmar ranks lowest with the current situation in the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6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Timeline for happiness score </a:t>
            </a:r>
            <a:br>
              <a:rPr lang="en-SG" dirty="0" smtClean="0"/>
            </a:br>
            <a:r>
              <a:rPr lang="en-SG" dirty="0" smtClean="0"/>
              <a:t>from 2005 to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03" y="2215979"/>
            <a:ext cx="8393202" cy="4117710"/>
          </a:xfrm>
        </p:spPr>
      </p:pic>
      <p:sp>
        <p:nvSpPr>
          <p:cNvPr id="5" name="TextBox 4"/>
          <p:cNvSpPr txBox="1"/>
          <p:nvPr/>
        </p:nvSpPr>
        <p:spPr>
          <a:xfrm>
            <a:off x="8963899" y="1690688"/>
            <a:ext cx="2890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In 2020, N. America, Australia and N. Zealand scores the highest, follow by Western Europe. And is consistently high in the last 15 years.</a:t>
            </a:r>
          </a:p>
          <a:p>
            <a:pPr marL="342900" indent="-342900">
              <a:buAutoNum type="arabicPeriod"/>
            </a:pPr>
            <a:r>
              <a:rPr lang="en-SG" dirty="0" smtClean="0"/>
              <a:t>Latin America, Central &amp; </a:t>
            </a:r>
            <a:r>
              <a:rPr lang="en-SG" dirty="0" err="1" smtClean="0"/>
              <a:t>E.Europe</a:t>
            </a:r>
            <a:r>
              <a:rPr lang="en-SG" dirty="0" smtClean="0"/>
              <a:t>, </a:t>
            </a:r>
            <a:r>
              <a:rPr lang="en-SG" dirty="0" err="1" smtClean="0"/>
              <a:t>S.E.Asia</a:t>
            </a:r>
            <a:r>
              <a:rPr lang="en-SG" dirty="0" smtClean="0"/>
              <a:t>, </a:t>
            </a:r>
            <a:r>
              <a:rPr lang="en-SG" dirty="0" err="1" smtClean="0"/>
              <a:t>E.Asia</a:t>
            </a:r>
            <a:r>
              <a:rPr lang="en-SG" dirty="0" smtClean="0"/>
              <a:t> and Middle East., </a:t>
            </a:r>
            <a:r>
              <a:rPr lang="en-SG" dirty="0" err="1" smtClean="0"/>
              <a:t>Commonweath</a:t>
            </a:r>
            <a:r>
              <a:rPr lang="en-SG" dirty="0" smtClean="0"/>
              <a:t> of states are consistently average.</a:t>
            </a:r>
          </a:p>
          <a:p>
            <a:pPr marL="342900" indent="-342900">
              <a:buAutoNum type="arabicPeriod"/>
            </a:pPr>
            <a:r>
              <a:rPr lang="en-SG" dirty="0" smtClean="0"/>
              <a:t>South Asia and Sub-Saharan Africa are consistently ranking the lowest of all.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smtClean="0"/>
              <a:t>Developed nations with </a:t>
            </a:r>
            <a:r>
              <a:rPr lang="en-SG" sz="2400" u="sng" dirty="0" smtClean="0"/>
              <a:t>high GDP per </a:t>
            </a:r>
            <a:r>
              <a:rPr lang="en-SG" sz="2400" u="sng" dirty="0" err="1" smtClean="0"/>
              <a:t>captita</a:t>
            </a:r>
            <a:r>
              <a:rPr lang="en-SG" sz="2400" u="sng" dirty="0" smtClean="0"/>
              <a:t> </a:t>
            </a:r>
            <a:r>
              <a:rPr lang="en-SG" sz="2400" dirty="0" smtClean="0"/>
              <a:t>scores high in the 6 factors and high in Happiness with </a:t>
            </a:r>
            <a:r>
              <a:rPr lang="en-SG" sz="2400" dirty="0" err="1" smtClean="0"/>
              <a:t>N.America</a:t>
            </a:r>
            <a:r>
              <a:rPr lang="en-SG" sz="2400" dirty="0" smtClean="0"/>
              <a:t>, Australia, N. Zealand and Western Europe leading.</a:t>
            </a:r>
          </a:p>
          <a:p>
            <a:r>
              <a:rPr lang="en-SG" sz="2400" dirty="0" smtClean="0"/>
              <a:t>The under developed nations with </a:t>
            </a:r>
            <a:r>
              <a:rPr lang="en-SG" sz="2400" u="sng" dirty="0" smtClean="0"/>
              <a:t>low GDP per capita </a:t>
            </a:r>
            <a:r>
              <a:rPr lang="en-SG" sz="2400" dirty="0" smtClean="0"/>
              <a:t>namely the Sub-Saharan Africa and South Asia scores the lowest in Happiness.</a:t>
            </a:r>
          </a:p>
          <a:p>
            <a:r>
              <a:rPr lang="en-SG" sz="2400" dirty="0" smtClean="0"/>
              <a:t>Developing nations such as </a:t>
            </a:r>
            <a:r>
              <a:rPr lang="en-SG" sz="2400" dirty="0" err="1" smtClean="0"/>
              <a:t>S.E.Asia</a:t>
            </a:r>
            <a:r>
              <a:rPr lang="en-SG" sz="2400" dirty="0" smtClean="0"/>
              <a:t>, East Asia, Latin America </a:t>
            </a:r>
            <a:r>
              <a:rPr lang="en-SG" sz="2400" dirty="0" err="1" smtClean="0"/>
              <a:t>etc</a:t>
            </a:r>
            <a:r>
              <a:rPr lang="en-SG" sz="2400" dirty="0" smtClean="0"/>
              <a:t> has average scores in Happiness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9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Summary and conclusion (</a:t>
            </a:r>
            <a:r>
              <a:rPr lang="en-SG" dirty="0" err="1" smtClean="0"/>
              <a:t>con’t</a:t>
            </a:r>
            <a:r>
              <a:rPr lang="en-S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sz="2400" dirty="0" smtClean="0"/>
              <a:t>In order to increase Happiness, there is need to increase these 4 factors which have </a:t>
            </a:r>
            <a:r>
              <a:rPr lang="en-SG" sz="2400" u="sng" dirty="0" smtClean="0"/>
              <a:t>high weightage and strong links </a:t>
            </a:r>
            <a:r>
              <a:rPr lang="en-SG" sz="2400" dirty="0" smtClean="0"/>
              <a:t>with Happiness:</a:t>
            </a:r>
          </a:p>
          <a:p>
            <a:pPr lvl="1"/>
            <a:r>
              <a:rPr lang="en-SG" dirty="0" smtClean="0"/>
              <a:t>Family &amp; social support </a:t>
            </a:r>
          </a:p>
          <a:p>
            <a:pPr lvl="1"/>
            <a:r>
              <a:rPr lang="en-SG" dirty="0" smtClean="0"/>
              <a:t>Healthy life expectancy</a:t>
            </a:r>
          </a:p>
          <a:p>
            <a:pPr lvl="1"/>
            <a:r>
              <a:rPr lang="en-SG" dirty="0" smtClean="0"/>
              <a:t>Income</a:t>
            </a:r>
          </a:p>
          <a:p>
            <a:pPr lvl="1"/>
            <a:r>
              <a:rPr lang="en-SG" dirty="0" smtClean="0"/>
              <a:t>Freedom to make life choices</a:t>
            </a:r>
          </a:p>
          <a:p>
            <a:r>
              <a:rPr lang="en-SG" sz="2400" dirty="0" smtClean="0"/>
              <a:t>There is a need also to fix the perception of these 2 factors which have </a:t>
            </a:r>
            <a:r>
              <a:rPr lang="en-SG" sz="2400" u="sng" dirty="0" smtClean="0"/>
              <a:t>negative effects</a:t>
            </a:r>
            <a:r>
              <a:rPr lang="en-SG" sz="2400" dirty="0" smtClean="0"/>
              <a:t> on Happiness:</a:t>
            </a:r>
          </a:p>
          <a:p>
            <a:pPr lvl="1"/>
            <a:r>
              <a:rPr lang="en-SG" dirty="0" smtClean="0"/>
              <a:t>Perception of Generosity</a:t>
            </a:r>
          </a:p>
          <a:p>
            <a:pPr lvl="1"/>
            <a:r>
              <a:rPr lang="en-SG" dirty="0" smtClean="0"/>
              <a:t>Perception of corruption and trust in government machineries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596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dirty="0" smtClean="0"/>
              <a:t>The Gallup World Poll conducted a worldwide survey to find our how happy the people are.  The values are obtained from 6 factors namely income, family social support, healthy life expectancy, freedom to make choices, sense of generosity, perception of corruption in government.</a:t>
            </a:r>
          </a:p>
          <a:p>
            <a:pPr marL="514350" indent="-514350">
              <a:buAutoNum type="arabicPeriod"/>
            </a:pPr>
            <a:r>
              <a:rPr lang="en-SG" dirty="0" smtClean="0"/>
              <a:t>The score is summarised into a single aka ‘happiness score’.</a:t>
            </a:r>
          </a:p>
          <a:p>
            <a:pPr marL="514350" indent="-514350">
              <a:buAutoNum type="arabicPeriod"/>
            </a:pPr>
            <a:r>
              <a:rPr lang="en-SG" dirty="0" smtClean="0"/>
              <a:t>The purpose of the report is to compare regional blocs of countries in all the 6 factors in relations to ‘happiness score’.</a:t>
            </a:r>
          </a:p>
          <a:p>
            <a:pPr marL="514350" indent="-514350">
              <a:buAutoNum type="arabicPeriod"/>
            </a:pPr>
            <a:r>
              <a:rPr lang="en-SG" dirty="0" smtClean="0"/>
              <a:t>To rank South East Asia countries in terms of ‘happiness score.’</a:t>
            </a:r>
          </a:p>
        </p:txBody>
      </p:sp>
    </p:spTree>
    <p:extLst>
      <p:ext uri="{BB962C8B-B14F-4D97-AF65-F5344CB8AC3E}">
        <p14:creationId xmlns:p14="http://schemas.microsoft.com/office/powerpoint/2010/main" val="26186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family &amp; social support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7" y="2072760"/>
            <a:ext cx="7015610" cy="4351338"/>
          </a:xfrm>
        </p:spPr>
      </p:pic>
      <p:sp>
        <p:nvSpPr>
          <p:cNvPr id="6" name="TextBox 5"/>
          <p:cNvSpPr txBox="1"/>
          <p:nvPr/>
        </p:nvSpPr>
        <p:spPr>
          <a:xfrm>
            <a:off x="7743568" y="2281881"/>
            <a:ext cx="40694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600" dirty="0" smtClean="0"/>
              <a:t>Family &amp; social support &amp; Happiness scores are relatively high in developed countries in Western Europe, N. America, Australia, New Zealand.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However in South Asia, Sub-Saharan Africa, East Asia, the scores are relatively low.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The middle comes from South East Asia, Latin America and Central and Eastern Europe.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There is a </a:t>
            </a:r>
            <a:r>
              <a:rPr lang="en-SG" sz="1600" dirty="0" smtClean="0">
                <a:solidFill>
                  <a:srgbClr val="FF0000"/>
                </a:solidFill>
              </a:rPr>
              <a:t>STRONG</a:t>
            </a:r>
            <a:r>
              <a:rPr lang="en-SG" sz="1600" dirty="0" smtClean="0"/>
              <a:t> relationship between Family &amp; social support and happiness as indicated by the ‘</a:t>
            </a:r>
            <a:r>
              <a:rPr lang="en-SG" sz="1600" dirty="0" smtClean="0">
                <a:solidFill>
                  <a:srgbClr val="FF0000"/>
                </a:solidFill>
              </a:rPr>
              <a:t>RED</a:t>
            </a:r>
            <a:r>
              <a:rPr lang="en-SG" sz="1600" dirty="0" smtClean="0"/>
              <a:t>’ arrow</a:t>
            </a:r>
            <a:r>
              <a:rPr lang="en-SG" dirty="0" smtClean="0"/>
              <a:t>.</a:t>
            </a:r>
          </a:p>
          <a:p>
            <a:pPr marL="342900" indent="-342900">
              <a:buAutoNum type="arabicPeriod"/>
            </a:pPr>
            <a:r>
              <a:rPr lang="en-SG" sz="1600" dirty="0" smtClean="0">
                <a:solidFill>
                  <a:srgbClr val="FF0000"/>
                </a:solidFill>
              </a:rPr>
              <a:t>Correlation of 0.75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07502" y="3261280"/>
            <a:ext cx="5271796" cy="16421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How does a healthy life expectancy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7" y="1973906"/>
            <a:ext cx="6764352" cy="4351338"/>
          </a:xfrm>
        </p:spPr>
      </p:pic>
      <p:sp>
        <p:nvSpPr>
          <p:cNvPr id="6" name="TextBox 5"/>
          <p:cNvSpPr txBox="1"/>
          <p:nvPr/>
        </p:nvSpPr>
        <p:spPr>
          <a:xfrm>
            <a:off x="7306962" y="2051222"/>
            <a:ext cx="4481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Developed nations in Western Europe, N. America, Australia and New Zealand scores high in healthy life expectancy and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Sub-Saharan Africa lacks behind.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 middle of the road consist of Latin America, Central &amp; Eastern Europe, East Asia, South East Asia and Middle East and North Africa.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There is a </a:t>
            </a:r>
            <a:r>
              <a:rPr lang="en-SG" dirty="0" smtClean="0">
                <a:solidFill>
                  <a:srgbClr val="FF0000"/>
                </a:solidFill>
              </a:rPr>
              <a:t>STRONG</a:t>
            </a:r>
            <a:r>
              <a:rPr lang="en-SG" dirty="0" smtClean="0"/>
              <a:t> relationship between healthy life expectancy and happiness as indicated by the ‘</a:t>
            </a:r>
            <a:r>
              <a:rPr lang="en-SG" dirty="0" smtClean="0">
                <a:solidFill>
                  <a:srgbClr val="FF0000"/>
                </a:solidFill>
              </a:rPr>
              <a:t>RED</a:t>
            </a:r>
            <a:r>
              <a:rPr lang="en-SG" dirty="0" smtClean="0"/>
              <a:t>’ arrow.</a:t>
            </a: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FF0000"/>
                </a:solidFill>
              </a:rPr>
              <a:t>Correlation of 0.77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75657" y="2957804"/>
            <a:ext cx="5654351" cy="1866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9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a income relates to Happiness?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7" y="2080998"/>
            <a:ext cx="6758971" cy="4351338"/>
          </a:xfrm>
        </p:spPr>
      </p:pic>
      <p:sp>
        <p:nvSpPr>
          <p:cNvPr id="6" name="TextBox 5"/>
          <p:cNvSpPr txBox="1"/>
          <p:nvPr/>
        </p:nvSpPr>
        <p:spPr>
          <a:xfrm>
            <a:off x="7257535" y="2224216"/>
            <a:ext cx="4563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Western Europe, N. America, some Middle Eastern, N. African countries, Central and Eastern Europe scores high in income and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Sub-Saharan Africa, South Asia scores low.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 middle ones are Latin </a:t>
            </a:r>
            <a:r>
              <a:rPr lang="en-SG" dirty="0" err="1" smtClean="0"/>
              <a:t>Amercia</a:t>
            </a:r>
            <a:r>
              <a:rPr lang="en-SG" dirty="0" smtClean="0"/>
              <a:t>, Middle East, East Asia and South East Asia.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There is a </a:t>
            </a:r>
            <a:r>
              <a:rPr lang="en-SG" dirty="0" smtClean="0">
                <a:solidFill>
                  <a:srgbClr val="FF0000"/>
                </a:solidFill>
              </a:rPr>
              <a:t>STRONG </a:t>
            </a:r>
            <a:r>
              <a:rPr lang="en-SG" dirty="0" smtClean="0"/>
              <a:t>relationship between income and happiness as indicated by the ‘</a:t>
            </a:r>
            <a:r>
              <a:rPr lang="en-SG" dirty="0" smtClean="0">
                <a:solidFill>
                  <a:srgbClr val="FF0000"/>
                </a:solidFill>
              </a:rPr>
              <a:t>RED</a:t>
            </a:r>
            <a:r>
              <a:rPr lang="en-SG" dirty="0" smtClean="0"/>
              <a:t>’ arrow.</a:t>
            </a:r>
          </a:p>
          <a:p>
            <a:pPr marL="342900" indent="-342900">
              <a:buFontTx/>
              <a:buAutoNum type="arabicPeriod"/>
            </a:pPr>
            <a:r>
              <a:rPr lang="en-SG" dirty="0" smtClean="0">
                <a:solidFill>
                  <a:srgbClr val="FF0000"/>
                </a:solidFill>
              </a:rPr>
              <a:t>Correlation of 0.79</a:t>
            </a:r>
            <a:endParaRPr lang="en-SG" dirty="0" smtClean="0"/>
          </a:p>
          <a:p>
            <a:pPr marL="342900" indent="-342900">
              <a:buAutoNum type="arabicPeriod"/>
            </a:pPr>
            <a:endParaRPr lang="en-SG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3061" y="2817846"/>
            <a:ext cx="5822302" cy="2146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a freedom to make choices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6" y="2064522"/>
            <a:ext cx="680510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545859" y="2207741"/>
            <a:ext cx="42507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600" dirty="0" smtClean="0"/>
              <a:t>Western Europe, N. America, Australia and N. Zealand, Latin America scores relatively higher in freedom, happiness scores.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Sub-Saharan Africa and Middle East and N. Africa scores are across a wide spectrum but do not contribute to happiness.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Middle ones are Central and Eastern Europe.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South Asia scores high in freedom to make choices, but do not contributes to happiness.</a:t>
            </a:r>
          </a:p>
          <a:p>
            <a:pPr marL="342900" indent="-342900">
              <a:buAutoNum type="arabicPeriod"/>
            </a:pPr>
            <a:r>
              <a:rPr lang="en-SG" sz="1600" dirty="0" smtClean="0"/>
              <a:t>There is a </a:t>
            </a:r>
            <a:r>
              <a:rPr lang="en-SG" sz="1600" dirty="0" smtClean="0">
                <a:solidFill>
                  <a:srgbClr val="7030A0"/>
                </a:solidFill>
              </a:rPr>
              <a:t>MILD</a:t>
            </a:r>
            <a:r>
              <a:rPr lang="en-SG" sz="1600" dirty="0" smtClean="0">
                <a:solidFill>
                  <a:srgbClr val="7030A0"/>
                </a:solidFill>
              </a:rPr>
              <a:t> </a:t>
            </a:r>
            <a:r>
              <a:rPr lang="en-SG" sz="1600" dirty="0" smtClean="0"/>
              <a:t>relationship between freedom and happiness as indicated by the ‘</a:t>
            </a:r>
            <a:r>
              <a:rPr lang="en-SG" sz="1600" dirty="0" smtClean="0">
                <a:solidFill>
                  <a:srgbClr val="7030A0"/>
                </a:solidFill>
              </a:rPr>
              <a:t>PURPLE</a:t>
            </a:r>
            <a:r>
              <a:rPr lang="en-SG" sz="1600" dirty="0" smtClean="0"/>
              <a:t>’ arrow.</a:t>
            </a:r>
          </a:p>
          <a:p>
            <a:pPr marL="342900" indent="-342900">
              <a:buFontTx/>
              <a:buAutoNum type="arabicPeriod"/>
            </a:pPr>
            <a:r>
              <a:rPr lang="en-SG" sz="1600" dirty="0" smtClean="0">
                <a:solidFill>
                  <a:schemeClr val="accent6">
                    <a:lumMod val="75000"/>
                  </a:schemeClr>
                </a:solidFill>
              </a:rPr>
              <a:t>Correlation of 0.60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36710" y="3498980"/>
            <a:ext cx="4935894" cy="122231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8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does a generosity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6" y="2072760"/>
            <a:ext cx="68943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455243" y="2166551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South East Asia scores higher relatively in generosity but do not contribute to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 rest scores relatively low to negative in generosity.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There is a </a:t>
            </a:r>
            <a:r>
              <a:rPr lang="en-SG" dirty="0" smtClean="0">
                <a:solidFill>
                  <a:srgbClr val="7030A0"/>
                </a:solidFill>
              </a:rPr>
              <a:t>NEGATIVE </a:t>
            </a:r>
            <a:r>
              <a:rPr lang="en-SG" dirty="0" smtClean="0"/>
              <a:t>relationship between generosity and happiness as indicated by the ‘</a:t>
            </a:r>
            <a:r>
              <a:rPr lang="en-SG" dirty="0" smtClean="0">
                <a:solidFill>
                  <a:srgbClr val="7030A0"/>
                </a:solidFill>
              </a:rPr>
              <a:t>PURPLE</a:t>
            </a:r>
            <a:r>
              <a:rPr lang="en-SG" dirty="0" smtClean="0"/>
              <a:t>’ arrow. 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7030A0"/>
                </a:solidFill>
              </a:rPr>
              <a:t>Correlation of -0.017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94318" y="3368351"/>
            <a:ext cx="5019870" cy="12409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4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How does a perception of corruption in government  relates to Happiness?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9" y="2089236"/>
            <a:ext cx="684127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710616" y="2108886"/>
            <a:ext cx="4011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Western Europe, N. America, Australia and N. Zealand scores lowest on perception of corruption in government, and scores high on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The rest scores between the middle  and high spectrum and scores relatively average in happiness.</a:t>
            </a:r>
          </a:p>
          <a:p>
            <a:pPr marL="342900" indent="-342900">
              <a:buAutoNum type="arabicPeriod"/>
            </a:pPr>
            <a:r>
              <a:rPr lang="en-SG" dirty="0" smtClean="0"/>
              <a:t>We see a </a:t>
            </a:r>
            <a:r>
              <a:rPr lang="en-SG" dirty="0" smtClean="0">
                <a:solidFill>
                  <a:srgbClr val="7030A0"/>
                </a:solidFill>
              </a:rPr>
              <a:t>NEGATIVE </a:t>
            </a:r>
            <a:r>
              <a:rPr lang="en-SG" dirty="0" smtClean="0"/>
              <a:t>relationship between perception of corruption and happiness as indicated by the ‘</a:t>
            </a:r>
            <a:r>
              <a:rPr lang="en-SG" dirty="0" smtClean="0">
                <a:solidFill>
                  <a:srgbClr val="7030A0"/>
                </a:solidFill>
              </a:rPr>
              <a:t>PURPLE</a:t>
            </a:r>
            <a:r>
              <a:rPr lang="en-SG" dirty="0" smtClean="0"/>
              <a:t>’ arrow.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7030A0"/>
                </a:solidFill>
              </a:rPr>
              <a:t>Correlation of -0.42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75454" y="2481943"/>
            <a:ext cx="5141166" cy="165151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Ranking of happiness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4" y="2356022"/>
            <a:ext cx="6848475" cy="3768317"/>
          </a:xfrm>
        </p:spPr>
      </p:pic>
      <p:sp>
        <p:nvSpPr>
          <p:cNvPr id="5" name="TextBox 4"/>
          <p:cNvSpPr txBox="1"/>
          <p:nvPr/>
        </p:nvSpPr>
        <p:spPr>
          <a:xfrm>
            <a:off x="7727092" y="2487827"/>
            <a:ext cx="3756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 smtClean="0"/>
              <a:t>This is the ranking of overall happiness scores.</a:t>
            </a:r>
          </a:p>
          <a:p>
            <a:pPr marL="342900" indent="-342900">
              <a:buAutoNum type="arabicPeriod"/>
            </a:pPr>
            <a:r>
              <a:rPr lang="en-SG" dirty="0" smtClean="0"/>
              <a:t>N. America, Australia, N. Zealand and Western Europe maintains a wide margin as compared to the rest of the countries.</a:t>
            </a:r>
          </a:p>
          <a:p>
            <a:pPr marL="342900" indent="-342900">
              <a:buAutoNum type="arabicPeriod"/>
            </a:pPr>
            <a:r>
              <a:rPr lang="en-SG" dirty="0" smtClean="0"/>
              <a:t>South Asia lacks behind by almost 40% behind N. America.</a:t>
            </a:r>
          </a:p>
        </p:txBody>
      </p:sp>
    </p:spTree>
    <p:extLst>
      <p:ext uri="{BB962C8B-B14F-4D97-AF65-F5344CB8AC3E}">
        <p14:creationId xmlns:p14="http://schemas.microsoft.com/office/powerpoint/2010/main" val="15428110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1038</TotalTime>
  <Words>898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World happiness report  2021</vt:lpstr>
      <vt:lpstr>Background</vt:lpstr>
      <vt:lpstr>How does family &amp; social support relates to Happiness?</vt:lpstr>
      <vt:lpstr>How does a healthy life expectancy relates to Happiness?</vt:lpstr>
      <vt:lpstr>How does a income relates to Happiness?</vt:lpstr>
      <vt:lpstr>How does a freedom to make choices relates to Happiness?</vt:lpstr>
      <vt:lpstr>How does a generosity relates to Happiness?</vt:lpstr>
      <vt:lpstr>How does a perception of corruption in government  relates to Happiness?</vt:lpstr>
      <vt:lpstr>Ranking of happiness scores</vt:lpstr>
      <vt:lpstr>How does S.E.Asia countries rank?</vt:lpstr>
      <vt:lpstr>Timeline for happiness score  from 2005 to 2020</vt:lpstr>
      <vt:lpstr>Summary and conclusion</vt:lpstr>
      <vt:lpstr>Summary and conclusion (con’t)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 2021</dc:title>
  <dc:creator>stephen chan</dc:creator>
  <cp:lastModifiedBy>stephen chan</cp:lastModifiedBy>
  <cp:revision>24</cp:revision>
  <dcterms:created xsi:type="dcterms:W3CDTF">2021-06-13T14:49:59Z</dcterms:created>
  <dcterms:modified xsi:type="dcterms:W3CDTF">2021-06-14T08:08:40Z</dcterms:modified>
</cp:coreProperties>
</file>