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4DE7-96A9-4E37-8B2D-366ACCCF6D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D41B-531D-49C4-87F9-2D09B2A74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8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4DE7-96A9-4E37-8B2D-366ACCCF6D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D41B-531D-49C4-87F9-2D09B2A74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4DE7-96A9-4E37-8B2D-366ACCCF6D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D41B-531D-49C4-87F9-2D09B2A74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4DE7-96A9-4E37-8B2D-366ACCCF6D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D41B-531D-49C4-87F9-2D09B2A74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7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4DE7-96A9-4E37-8B2D-366ACCCF6D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D41B-531D-49C4-87F9-2D09B2A74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4DE7-96A9-4E37-8B2D-366ACCCF6D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D41B-531D-49C4-87F9-2D09B2A74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0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4DE7-96A9-4E37-8B2D-366ACCCF6D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D41B-531D-49C4-87F9-2D09B2A74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4DE7-96A9-4E37-8B2D-366ACCCF6D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D41B-531D-49C4-87F9-2D09B2A74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1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4DE7-96A9-4E37-8B2D-366ACCCF6D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D41B-531D-49C4-87F9-2D09B2A74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4DE7-96A9-4E37-8B2D-366ACCCF6D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D41B-531D-49C4-87F9-2D09B2A74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2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4DE7-96A9-4E37-8B2D-366ACCCF6D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D41B-531D-49C4-87F9-2D09B2A74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6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A4DE7-96A9-4E37-8B2D-366ACCCF6D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FD41B-531D-49C4-87F9-2D09B2A74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3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World happiness report </a:t>
            </a:r>
            <a:br>
              <a:rPr lang="en-SG" dirty="0" smtClean="0"/>
            </a:br>
            <a:r>
              <a:rPr lang="en-SG" dirty="0" smtClean="0"/>
              <a:t>2021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https://www.kaggle.com/ajaypalsinghlo/world-happiness-report-2021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9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How does </a:t>
            </a:r>
            <a:r>
              <a:rPr lang="en-SG" dirty="0" err="1" smtClean="0"/>
              <a:t>S.E.Asia</a:t>
            </a:r>
            <a:r>
              <a:rPr lang="en-SG" dirty="0" smtClean="0"/>
              <a:t> countries rank?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" y="2191266"/>
            <a:ext cx="5267325" cy="3588758"/>
          </a:xfrm>
        </p:spPr>
      </p:pic>
      <p:sp>
        <p:nvSpPr>
          <p:cNvPr id="5" name="TextBox 4"/>
          <p:cNvSpPr txBox="1"/>
          <p:nvPr/>
        </p:nvSpPr>
        <p:spPr>
          <a:xfrm>
            <a:off x="6474941" y="2314832"/>
            <a:ext cx="4695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 smtClean="0"/>
              <a:t>Singapore ranks high in terms of happiness score.</a:t>
            </a:r>
          </a:p>
          <a:p>
            <a:pPr marL="342900" indent="-342900">
              <a:buAutoNum type="arabicPeriod"/>
            </a:pPr>
            <a:r>
              <a:rPr lang="en-SG" dirty="0" smtClean="0"/>
              <a:t>Myanmar ranks lowest with the current situation in the country.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6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Timeline for happiness score </a:t>
            </a:r>
            <a:br>
              <a:rPr lang="en-SG" dirty="0" smtClean="0"/>
            </a:br>
            <a:r>
              <a:rPr lang="en-SG" dirty="0" smtClean="0"/>
              <a:t>from 2005 to 2020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63899" y="1690688"/>
            <a:ext cx="28903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 smtClean="0"/>
              <a:t>In 2020, N. America, Australia and N. Zealand scores the highest, follow by Western Europe. And is consistently high in the last 15 years.</a:t>
            </a:r>
          </a:p>
          <a:p>
            <a:pPr marL="342900" indent="-342900">
              <a:buAutoNum type="arabicPeriod"/>
            </a:pPr>
            <a:r>
              <a:rPr lang="en-SG" dirty="0" smtClean="0"/>
              <a:t>Latin America, Central &amp; </a:t>
            </a:r>
            <a:r>
              <a:rPr lang="en-SG" dirty="0" err="1" smtClean="0"/>
              <a:t>E.Europe</a:t>
            </a:r>
            <a:r>
              <a:rPr lang="en-SG" dirty="0" smtClean="0"/>
              <a:t>, </a:t>
            </a:r>
            <a:r>
              <a:rPr lang="en-SG" dirty="0" err="1" smtClean="0"/>
              <a:t>S.E.Asia</a:t>
            </a:r>
            <a:r>
              <a:rPr lang="en-SG" dirty="0" smtClean="0"/>
              <a:t>, </a:t>
            </a:r>
            <a:r>
              <a:rPr lang="en-SG" dirty="0" err="1" smtClean="0"/>
              <a:t>E.Asia</a:t>
            </a:r>
            <a:r>
              <a:rPr lang="en-SG" dirty="0" smtClean="0"/>
              <a:t> and Middle East., </a:t>
            </a:r>
            <a:r>
              <a:rPr lang="en-SG" dirty="0" err="1" smtClean="0"/>
              <a:t>Commonweath</a:t>
            </a:r>
            <a:r>
              <a:rPr lang="en-SG" dirty="0" smtClean="0"/>
              <a:t> of states are consistently average.</a:t>
            </a:r>
          </a:p>
          <a:p>
            <a:pPr marL="342900" indent="-342900">
              <a:buAutoNum type="arabicPeriod"/>
            </a:pPr>
            <a:r>
              <a:rPr lang="en-SG" dirty="0" smtClean="0"/>
              <a:t>South Asia and Sub-Saharan Africa are consistently ranking the lowest of all.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03" y="2215979"/>
            <a:ext cx="8393202" cy="4117710"/>
          </a:xfrm>
        </p:spPr>
      </p:pic>
    </p:spTree>
    <p:extLst>
      <p:ext uri="{BB962C8B-B14F-4D97-AF65-F5344CB8AC3E}">
        <p14:creationId xmlns:p14="http://schemas.microsoft.com/office/powerpoint/2010/main" val="157015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Summary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SG" dirty="0" smtClean="0"/>
              <a:t>Developed nations with high GDP per </a:t>
            </a:r>
            <a:r>
              <a:rPr lang="en-SG" dirty="0" err="1" smtClean="0"/>
              <a:t>captita</a:t>
            </a:r>
            <a:r>
              <a:rPr lang="en-SG" dirty="0" smtClean="0"/>
              <a:t> scores high in the 6 factors and high in happiness with </a:t>
            </a:r>
            <a:r>
              <a:rPr lang="en-SG" dirty="0" err="1" smtClean="0"/>
              <a:t>N.America</a:t>
            </a:r>
            <a:r>
              <a:rPr lang="en-SG" dirty="0" smtClean="0"/>
              <a:t>, Australia, N. Zealand and Western Europe leading.</a:t>
            </a:r>
          </a:p>
          <a:p>
            <a:pPr marL="514350" indent="-514350">
              <a:buAutoNum type="arabicPeriod"/>
            </a:pPr>
            <a:r>
              <a:rPr lang="en-SG" dirty="0" smtClean="0"/>
              <a:t>The under developed nations with low GDP per capita namely the Sub-Saharan Africa and South Asia scores the lowest in happiness.</a:t>
            </a:r>
          </a:p>
          <a:p>
            <a:pPr marL="514350" indent="-514350">
              <a:buAutoNum type="arabicPeriod"/>
            </a:pPr>
            <a:r>
              <a:rPr lang="en-SG" dirty="0" smtClean="0"/>
              <a:t>The nations which scores lower in happiness has high scores in perception of corruption indicated little trust in government machineries and also has lower GDP per capita.</a:t>
            </a:r>
          </a:p>
          <a:p>
            <a:pPr marL="514350" indent="-514350">
              <a:buAutoNum type="arabicPeriod"/>
            </a:pPr>
            <a:r>
              <a:rPr lang="en-SG" dirty="0" smtClean="0"/>
              <a:t>These also has lower health and life expectancy and experience relatively less family and social support.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9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SG" dirty="0" smtClean="0"/>
              <a:t>The Gallup World Poll conducted a worldwide survey to find our how happy the people are.  The values are obtained from 6 factors namely income, family social support, healthy life expectancy, freedom to make choices, sense of generosity, perception of corruption in government.</a:t>
            </a:r>
          </a:p>
          <a:p>
            <a:pPr marL="514350" indent="-514350">
              <a:buAutoNum type="arabicPeriod"/>
            </a:pPr>
            <a:r>
              <a:rPr lang="en-SG" dirty="0" smtClean="0"/>
              <a:t>The score is summarised into a single aka ‘happiness score’.</a:t>
            </a:r>
          </a:p>
          <a:p>
            <a:pPr marL="514350" indent="-514350">
              <a:buAutoNum type="arabicPeriod"/>
            </a:pPr>
            <a:r>
              <a:rPr lang="en-SG" dirty="0" smtClean="0"/>
              <a:t>The purpose of the report is to compare regional blocs of countries in all the 6 factors in relations to ‘happiness score’.</a:t>
            </a:r>
          </a:p>
          <a:p>
            <a:pPr marL="514350" indent="-514350">
              <a:buAutoNum type="arabicPeriod"/>
            </a:pPr>
            <a:r>
              <a:rPr lang="en-SG" dirty="0" smtClean="0"/>
              <a:t>To rank South East Asia countries in terms of ‘happiness score.’</a:t>
            </a:r>
          </a:p>
        </p:txBody>
      </p:sp>
    </p:spTree>
    <p:extLst>
      <p:ext uri="{BB962C8B-B14F-4D97-AF65-F5344CB8AC3E}">
        <p14:creationId xmlns:p14="http://schemas.microsoft.com/office/powerpoint/2010/main" val="261861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How does family &amp; social support relates to Happiness?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87" y="2072760"/>
            <a:ext cx="7015610" cy="4351338"/>
          </a:xfrm>
        </p:spPr>
      </p:pic>
      <p:sp>
        <p:nvSpPr>
          <p:cNvPr id="6" name="TextBox 5"/>
          <p:cNvSpPr txBox="1"/>
          <p:nvPr/>
        </p:nvSpPr>
        <p:spPr>
          <a:xfrm>
            <a:off x="7743568" y="2281881"/>
            <a:ext cx="406949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sz="1600" dirty="0" smtClean="0"/>
              <a:t>Family &amp; social support &amp; Happiness scores are relatively high in developed countries in Western Europe, N. America, Australia, New Zealand.</a:t>
            </a:r>
          </a:p>
          <a:p>
            <a:pPr marL="342900" indent="-342900">
              <a:buAutoNum type="arabicPeriod"/>
            </a:pPr>
            <a:r>
              <a:rPr lang="en-SG" sz="1600" dirty="0" smtClean="0"/>
              <a:t>However in South Asia, Sub-Saharan Africa, East Asia, the scores are relatively low.</a:t>
            </a:r>
          </a:p>
          <a:p>
            <a:pPr marL="342900" indent="-342900">
              <a:buAutoNum type="arabicPeriod"/>
            </a:pPr>
            <a:r>
              <a:rPr lang="en-SG" sz="1600" dirty="0" smtClean="0"/>
              <a:t>The middle comes from South East Asia, Latin America and Central and Eastern Europe.</a:t>
            </a:r>
          </a:p>
          <a:p>
            <a:pPr marL="342900" indent="-342900">
              <a:buAutoNum type="arabicPeriod"/>
            </a:pPr>
            <a:r>
              <a:rPr lang="en-SG" sz="1600" dirty="0" smtClean="0"/>
              <a:t>There is a </a:t>
            </a:r>
            <a:r>
              <a:rPr lang="en-SG" sz="1600" dirty="0" smtClean="0">
                <a:solidFill>
                  <a:srgbClr val="FF0000"/>
                </a:solidFill>
              </a:rPr>
              <a:t>STRONG</a:t>
            </a:r>
            <a:r>
              <a:rPr lang="en-SG" sz="1600" dirty="0" smtClean="0"/>
              <a:t> relationship between Family &amp; social support and happiness as indicated by the ‘RED’ arrow</a:t>
            </a:r>
            <a:r>
              <a:rPr lang="en-SG" dirty="0" smtClean="0"/>
              <a:t>.</a:t>
            </a:r>
          </a:p>
          <a:p>
            <a:pPr marL="342900" indent="-342900">
              <a:buAutoNum type="arabicPeriod"/>
            </a:pPr>
            <a:r>
              <a:rPr lang="en-SG" sz="1600" dirty="0" smtClean="0">
                <a:solidFill>
                  <a:srgbClr val="FF0000"/>
                </a:solidFill>
              </a:rPr>
              <a:t>Correlation of 0.75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705878" y="2416629"/>
            <a:ext cx="4366726" cy="33216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19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How does a healthy life expectancy relates to Happiness?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67" y="1973906"/>
            <a:ext cx="6764352" cy="4351338"/>
          </a:xfrm>
        </p:spPr>
      </p:pic>
      <p:sp>
        <p:nvSpPr>
          <p:cNvPr id="6" name="TextBox 5"/>
          <p:cNvSpPr txBox="1"/>
          <p:nvPr/>
        </p:nvSpPr>
        <p:spPr>
          <a:xfrm>
            <a:off x="7306962" y="2051222"/>
            <a:ext cx="44813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 smtClean="0"/>
              <a:t>Developed nations in Western Europe, N. America, Australia and New Zealand scores high in healthy life expectancy and happiness.</a:t>
            </a:r>
          </a:p>
          <a:p>
            <a:pPr marL="342900" indent="-342900">
              <a:buAutoNum type="arabicPeriod"/>
            </a:pPr>
            <a:r>
              <a:rPr lang="en-SG" dirty="0" smtClean="0"/>
              <a:t>Sub-Saharan Africa lacks behind.</a:t>
            </a:r>
          </a:p>
          <a:p>
            <a:pPr marL="342900" indent="-342900">
              <a:buAutoNum type="arabicPeriod"/>
            </a:pPr>
            <a:r>
              <a:rPr lang="en-SG" dirty="0" smtClean="0"/>
              <a:t>The middle of the road consist of Latin America, Central &amp; Eastern Europe, East Asia, South East Asia and Middle East and North Africa.</a:t>
            </a:r>
          </a:p>
          <a:p>
            <a:pPr marL="342900" indent="-342900">
              <a:buAutoNum type="arabicPeriod"/>
            </a:pPr>
            <a:r>
              <a:rPr lang="en-SG" dirty="0" smtClean="0"/>
              <a:t>There is a </a:t>
            </a:r>
            <a:r>
              <a:rPr lang="en-SG" dirty="0" smtClean="0">
                <a:solidFill>
                  <a:srgbClr val="FF0000"/>
                </a:solidFill>
              </a:rPr>
              <a:t>STRONG</a:t>
            </a:r>
            <a:r>
              <a:rPr lang="en-SG" dirty="0" smtClean="0"/>
              <a:t> relationship between healthy life expectancy and happiness as indicated by the ‘RED’ arrow.</a:t>
            </a:r>
          </a:p>
          <a:p>
            <a:pPr marL="342900" indent="-342900">
              <a:buFontTx/>
              <a:buAutoNum type="arabicPeriod"/>
            </a:pPr>
            <a:r>
              <a:rPr lang="en-SG" dirty="0" smtClean="0">
                <a:solidFill>
                  <a:srgbClr val="FF0000"/>
                </a:solidFill>
              </a:rPr>
              <a:t>Correlation of 0.77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175657" y="2957804"/>
            <a:ext cx="5654351" cy="18661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49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How does a income relates to Happiness?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57535" y="2224216"/>
            <a:ext cx="4563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 smtClean="0"/>
              <a:t>Western Europe, N. America, some Middle Eastern, N. African countries, Central and Eastern Europe scores high in income and happiness.</a:t>
            </a:r>
          </a:p>
          <a:p>
            <a:pPr marL="342900" indent="-342900">
              <a:buAutoNum type="arabicPeriod"/>
            </a:pPr>
            <a:r>
              <a:rPr lang="en-SG" dirty="0" smtClean="0"/>
              <a:t>Sub-Saharan Africa, South Asia scores low.</a:t>
            </a:r>
          </a:p>
          <a:p>
            <a:pPr marL="342900" indent="-342900">
              <a:buAutoNum type="arabicPeriod"/>
            </a:pPr>
            <a:r>
              <a:rPr lang="en-SG" dirty="0" smtClean="0"/>
              <a:t>The middle ones are Latin </a:t>
            </a:r>
            <a:r>
              <a:rPr lang="en-SG" dirty="0" err="1" smtClean="0"/>
              <a:t>Amercia</a:t>
            </a:r>
            <a:r>
              <a:rPr lang="en-SG" dirty="0" smtClean="0"/>
              <a:t>, Middle East, East Asia and South East Asia.</a:t>
            </a:r>
          </a:p>
          <a:p>
            <a:pPr marL="342900" indent="-342900">
              <a:buAutoNum type="arabicPeriod"/>
            </a:pPr>
            <a:r>
              <a:rPr lang="en-SG" dirty="0" smtClean="0"/>
              <a:t>There is a </a:t>
            </a:r>
            <a:r>
              <a:rPr lang="en-SG" dirty="0" smtClean="0">
                <a:solidFill>
                  <a:srgbClr val="FF0000"/>
                </a:solidFill>
              </a:rPr>
              <a:t>STRONG </a:t>
            </a:r>
            <a:r>
              <a:rPr lang="en-SG" dirty="0" smtClean="0"/>
              <a:t>relationship between income and happiness as indicated by the ‘RED’ arrow.</a:t>
            </a:r>
          </a:p>
          <a:p>
            <a:pPr marL="342900" indent="-342900">
              <a:buFontTx/>
              <a:buAutoNum type="arabicPeriod"/>
            </a:pPr>
            <a:r>
              <a:rPr lang="en-SG" dirty="0" smtClean="0">
                <a:solidFill>
                  <a:srgbClr val="FF0000"/>
                </a:solidFill>
              </a:rPr>
              <a:t>Correlation of 0.79</a:t>
            </a:r>
            <a:endParaRPr lang="en-SG" dirty="0" smtClean="0"/>
          </a:p>
          <a:p>
            <a:pPr marL="342900" indent="-342900">
              <a:buAutoNum type="arabicPeriod"/>
            </a:pPr>
            <a:endParaRPr lang="en-SG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7" y="2080998"/>
            <a:ext cx="6758971" cy="4351338"/>
          </a:xfrm>
        </p:spPr>
      </p:pic>
      <p:cxnSp>
        <p:nvCxnSpPr>
          <p:cNvPr id="9" name="Straight Arrow Connector 8"/>
          <p:cNvCxnSpPr/>
          <p:nvPr/>
        </p:nvCxnSpPr>
        <p:spPr>
          <a:xfrm flipV="1">
            <a:off x="933061" y="2817846"/>
            <a:ext cx="5822302" cy="21460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38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How does a freedom to make choices relates to Happiness?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96" y="2064522"/>
            <a:ext cx="6805100" cy="4351338"/>
          </a:xfrm>
        </p:spPr>
      </p:pic>
      <p:sp>
        <p:nvSpPr>
          <p:cNvPr id="5" name="TextBox 4"/>
          <p:cNvSpPr txBox="1"/>
          <p:nvPr/>
        </p:nvSpPr>
        <p:spPr>
          <a:xfrm>
            <a:off x="7545859" y="2207741"/>
            <a:ext cx="425072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sz="1600" dirty="0" smtClean="0"/>
              <a:t>Western Europe, N. America, Australia and N. Zealand, Latin America scores relatively higher in freedom, happiness scores.</a:t>
            </a:r>
          </a:p>
          <a:p>
            <a:pPr marL="342900" indent="-342900">
              <a:buAutoNum type="arabicPeriod"/>
            </a:pPr>
            <a:r>
              <a:rPr lang="en-SG" sz="1600" dirty="0" smtClean="0"/>
              <a:t>Sub-Saharan Africa and Middle East and N. Africa scores are across a wide spectrum but do not contribute to happiness.</a:t>
            </a:r>
          </a:p>
          <a:p>
            <a:pPr marL="342900" indent="-342900">
              <a:buAutoNum type="arabicPeriod"/>
            </a:pPr>
            <a:r>
              <a:rPr lang="en-SG" sz="1600" dirty="0" smtClean="0"/>
              <a:t>Middle ones are Central and Eastern Europe.</a:t>
            </a:r>
          </a:p>
          <a:p>
            <a:pPr marL="342900" indent="-342900">
              <a:buAutoNum type="arabicPeriod"/>
            </a:pPr>
            <a:r>
              <a:rPr lang="en-SG" sz="1600" dirty="0" smtClean="0"/>
              <a:t>South Asia scores high in freedom to make choices, but do not contributes to happiness.</a:t>
            </a:r>
          </a:p>
          <a:p>
            <a:pPr marL="342900" indent="-342900">
              <a:buAutoNum type="arabicPeriod"/>
            </a:pPr>
            <a:r>
              <a:rPr lang="en-SG" sz="1600" dirty="0" smtClean="0"/>
              <a:t>There is a </a:t>
            </a:r>
            <a:r>
              <a:rPr lang="en-SG" sz="1600" dirty="0" smtClean="0">
                <a:solidFill>
                  <a:schemeClr val="accent6">
                    <a:lumMod val="75000"/>
                  </a:schemeClr>
                </a:solidFill>
              </a:rPr>
              <a:t>MILD</a:t>
            </a:r>
            <a:r>
              <a:rPr lang="en-SG" sz="1600" dirty="0" smtClean="0"/>
              <a:t> relationship between freedom and happiness as indicated by the ‘GREEN’ arrow.</a:t>
            </a:r>
          </a:p>
          <a:p>
            <a:pPr marL="342900" indent="-342900">
              <a:buFontTx/>
              <a:buAutoNum type="arabicPeriod"/>
            </a:pPr>
            <a:r>
              <a:rPr lang="en-SG" sz="1600" dirty="0" smtClean="0">
                <a:solidFill>
                  <a:schemeClr val="accent6">
                    <a:lumMod val="75000"/>
                  </a:schemeClr>
                </a:solidFill>
              </a:rPr>
              <a:t>Correlation of 0.60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36710" y="3498980"/>
            <a:ext cx="4935894" cy="122231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88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How does a generosity relates to Happiness?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06" y="2072760"/>
            <a:ext cx="6894327" cy="4351338"/>
          </a:xfrm>
        </p:spPr>
      </p:pic>
      <p:sp>
        <p:nvSpPr>
          <p:cNvPr id="5" name="TextBox 4"/>
          <p:cNvSpPr txBox="1"/>
          <p:nvPr/>
        </p:nvSpPr>
        <p:spPr>
          <a:xfrm>
            <a:off x="7455243" y="2166551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 smtClean="0"/>
              <a:t>South East Asia scores higher relatively in generosity but do not contribute to happiness.</a:t>
            </a:r>
          </a:p>
          <a:p>
            <a:pPr marL="342900" indent="-342900">
              <a:buAutoNum type="arabicPeriod"/>
            </a:pPr>
            <a:r>
              <a:rPr lang="en-SG" dirty="0" smtClean="0"/>
              <a:t>The rest scores relatively low to negative in generosity.</a:t>
            </a:r>
          </a:p>
          <a:p>
            <a:pPr marL="342900" indent="-342900">
              <a:buAutoNum type="arabicPeriod"/>
            </a:pPr>
            <a:r>
              <a:rPr lang="en-SG" dirty="0" smtClean="0"/>
              <a:t>There is a </a:t>
            </a:r>
            <a:r>
              <a:rPr lang="en-SG" dirty="0" smtClean="0">
                <a:solidFill>
                  <a:srgbClr val="7030A0"/>
                </a:solidFill>
              </a:rPr>
              <a:t>NEGATIVE </a:t>
            </a:r>
            <a:r>
              <a:rPr lang="en-SG" dirty="0" smtClean="0"/>
              <a:t>relationship between generosity and happiness. </a:t>
            </a:r>
          </a:p>
          <a:p>
            <a:pPr marL="342900" indent="-342900">
              <a:buAutoNum type="arabicPeriod"/>
            </a:pPr>
            <a:r>
              <a:rPr lang="en-SG" dirty="0" smtClean="0">
                <a:solidFill>
                  <a:srgbClr val="7030A0"/>
                </a:solidFill>
              </a:rPr>
              <a:t>Correlation of -0.017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194318" y="3368351"/>
            <a:ext cx="5019870" cy="124097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34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How does a perception of corruption in government  relates to Happiness?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59" y="2089236"/>
            <a:ext cx="6841270" cy="4351338"/>
          </a:xfrm>
        </p:spPr>
      </p:pic>
      <p:sp>
        <p:nvSpPr>
          <p:cNvPr id="5" name="TextBox 4"/>
          <p:cNvSpPr txBox="1"/>
          <p:nvPr/>
        </p:nvSpPr>
        <p:spPr>
          <a:xfrm>
            <a:off x="7710616" y="2108886"/>
            <a:ext cx="40118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 smtClean="0"/>
              <a:t>Western Europe, N. America, Australia and N. Zealand scores lowest on perception of corruption in government, and scores high on happiness.</a:t>
            </a:r>
          </a:p>
          <a:p>
            <a:pPr marL="342900" indent="-342900">
              <a:buAutoNum type="arabicPeriod"/>
            </a:pPr>
            <a:r>
              <a:rPr lang="en-SG" dirty="0" smtClean="0"/>
              <a:t>The rest scores between the middle  and high spectrum and scores relatively average in happiness.</a:t>
            </a:r>
          </a:p>
          <a:p>
            <a:pPr marL="342900" indent="-342900">
              <a:buAutoNum type="arabicPeriod"/>
            </a:pPr>
            <a:r>
              <a:rPr lang="en-SG" dirty="0" smtClean="0"/>
              <a:t>We see a </a:t>
            </a:r>
            <a:r>
              <a:rPr lang="en-SG" dirty="0" smtClean="0">
                <a:solidFill>
                  <a:srgbClr val="7030A0"/>
                </a:solidFill>
              </a:rPr>
              <a:t>NEGATIVE </a:t>
            </a:r>
            <a:r>
              <a:rPr lang="en-SG" dirty="0" smtClean="0"/>
              <a:t>relationship between perception of corruption and happiness.</a:t>
            </a:r>
          </a:p>
          <a:p>
            <a:pPr marL="342900" indent="-342900">
              <a:buAutoNum type="arabicPeriod"/>
            </a:pPr>
            <a:r>
              <a:rPr lang="en-SG" dirty="0" smtClean="0">
                <a:solidFill>
                  <a:srgbClr val="7030A0"/>
                </a:solidFill>
              </a:rPr>
              <a:t>Correlation of -0.42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875454" y="2481943"/>
            <a:ext cx="5141166" cy="165151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23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Ranking of happiness scores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4" y="2356022"/>
            <a:ext cx="6848475" cy="3768317"/>
          </a:xfrm>
        </p:spPr>
      </p:pic>
      <p:sp>
        <p:nvSpPr>
          <p:cNvPr id="5" name="TextBox 4"/>
          <p:cNvSpPr txBox="1"/>
          <p:nvPr/>
        </p:nvSpPr>
        <p:spPr>
          <a:xfrm>
            <a:off x="7727092" y="2487827"/>
            <a:ext cx="3756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 smtClean="0"/>
              <a:t>This is the ranking of overall happiness scores.</a:t>
            </a:r>
          </a:p>
          <a:p>
            <a:pPr marL="342900" indent="-342900">
              <a:buAutoNum type="arabicPeriod"/>
            </a:pPr>
            <a:r>
              <a:rPr lang="en-SG" dirty="0" smtClean="0"/>
              <a:t>N. America, Australia, N. Zealand and Western Europe maintains a wide margin as compared to the rest of the countries.</a:t>
            </a:r>
          </a:p>
          <a:p>
            <a:pPr marL="342900" indent="-342900">
              <a:buAutoNum type="arabicPeriod"/>
            </a:pPr>
            <a:r>
              <a:rPr lang="en-SG" dirty="0" smtClean="0"/>
              <a:t>South Asia lacks behind by almost 40% behind N. America.</a:t>
            </a:r>
          </a:p>
        </p:txBody>
      </p:sp>
    </p:spTree>
    <p:extLst>
      <p:ext uri="{BB962C8B-B14F-4D97-AF65-F5344CB8AC3E}">
        <p14:creationId xmlns:p14="http://schemas.microsoft.com/office/powerpoint/2010/main" val="154281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836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World happiness report  2021</vt:lpstr>
      <vt:lpstr>Background</vt:lpstr>
      <vt:lpstr>How does family &amp; social support relates to Happiness?</vt:lpstr>
      <vt:lpstr>How does a healthy life expectancy relates to Happiness?</vt:lpstr>
      <vt:lpstr>How does a income relates to Happiness?</vt:lpstr>
      <vt:lpstr>How does a freedom to make choices relates to Happiness?</vt:lpstr>
      <vt:lpstr>How does a generosity relates to Happiness?</vt:lpstr>
      <vt:lpstr>How does a perception of corruption in government  relates to Happiness?</vt:lpstr>
      <vt:lpstr>Ranking of happiness scores</vt:lpstr>
      <vt:lpstr>How does S.E.Asia countries rank?</vt:lpstr>
      <vt:lpstr>Timeline for happiness score  from 2005 to 2020</vt:lpstr>
      <vt:lpstr>Summary and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report  2021</dc:title>
  <dc:creator>stephen chan</dc:creator>
  <cp:lastModifiedBy>stephen chan</cp:lastModifiedBy>
  <cp:revision>20</cp:revision>
  <dcterms:created xsi:type="dcterms:W3CDTF">2021-06-13T14:49:59Z</dcterms:created>
  <dcterms:modified xsi:type="dcterms:W3CDTF">2021-06-14T04:38:31Z</dcterms:modified>
</cp:coreProperties>
</file>