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6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7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5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2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1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8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3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EF395F-6B11-4AFB-80A3-2DDC58B522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6AFC14-F174-49FE-8D25-359300830B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9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Insight into HDB public housing trends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Dataset source:</a:t>
            </a:r>
          </a:p>
          <a:p>
            <a:r>
              <a:rPr lang="en-US" dirty="0" smtClean="0"/>
              <a:t>https://data.gov.sg/dataset/resale-flat-prices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9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56847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What Are The Top 3 Drivers Of Price?</a:t>
            </a:r>
            <a:br>
              <a:rPr lang="en-SG" dirty="0" smtClean="0"/>
            </a:br>
            <a:r>
              <a:rPr lang="en-SG" dirty="0" smtClean="0"/>
              <a:t>Town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3" y="1690688"/>
            <a:ext cx="7444567" cy="4859402"/>
          </a:xfrm>
        </p:spPr>
      </p:pic>
      <p:sp>
        <p:nvSpPr>
          <p:cNvPr id="5" name="TextBox 4"/>
          <p:cNvSpPr txBox="1"/>
          <p:nvPr/>
        </p:nvSpPr>
        <p:spPr>
          <a:xfrm>
            <a:off x="8061649" y="1912776"/>
            <a:ext cx="362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relationship between price and location (</a:t>
            </a:r>
            <a:r>
              <a:rPr lang="en-SG" dirty="0" err="1" smtClean="0"/>
              <a:t>ie</a:t>
            </a:r>
            <a:r>
              <a:rPr lang="en-SG" dirty="0" smtClean="0"/>
              <a:t>. Town) is weak (5) because a buyer decides on a certain location based on other factors and not on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Nevertheless, popular location does drives up the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1" y="3366346"/>
            <a:ext cx="5382890" cy="29655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1" y="281466"/>
            <a:ext cx="5429541" cy="298066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068147" y="382555"/>
            <a:ext cx="0" cy="561702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37314" y="382555"/>
            <a:ext cx="0" cy="561702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43803" y="382555"/>
            <a:ext cx="0" cy="56170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0090" y="466531"/>
            <a:ext cx="50945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PRICE STABILITY OF HDB VS PRIVATE PROPERTIES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red dotted line represents the 2007-2008 financial crisis which caused private property prices to drop by at least 25%.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Whereas during the same period, HDB prices were not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blue dotted line represents the 2013 (12 Jan) cooling measure by the government.  Both sees a dip in prices as transaction volume slows.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black dotted line represents the 2018 cooling measures aimed at discouraging speculators from buying properties for investment purposes. However private property prices still increased.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Whereas HDB remains stable.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The top 3 drivers of HDB flats are floor size, remaining leases and town location.</a:t>
            </a:r>
          </a:p>
          <a:p>
            <a:r>
              <a:rPr lang="en-SG" dirty="0" smtClean="0"/>
              <a:t>However popular location does not directly drive up the prices because buyer decides on location based on other factors and not on investment purposes.</a:t>
            </a:r>
          </a:p>
          <a:p>
            <a:r>
              <a:rPr lang="en-SG" dirty="0" smtClean="0"/>
              <a:t>HDB prices are relatively more stable </a:t>
            </a:r>
            <a:r>
              <a:rPr lang="en-SG" dirty="0" smtClean="0"/>
              <a:t>than </a:t>
            </a:r>
            <a:r>
              <a:rPr lang="en-SG" dirty="0" smtClean="0"/>
              <a:t>private property prices.</a:t>
            </a:r>
          </a:p>
          <a:p>
            <a:r>
              <a:rPr lang="en-SG" dirty="0" smtClean="0"/>
              <a:t>4 room flat types remain to be the most popular among all others.</a:t>
            </a:r>
          </a:p>
          <a:p>
            <a:r>
              <a:rPr lang="en-SG" dirty="0" smtClean="0"/>
              <a:t>Prices in mature estates will remain low due to </a:t>
            </a:r>
            <a:r>
              <a:rPr lang="en-SG" dirty="0" smtClean="0"/>
              <a:t>age of flat as </a:t>
            </a:r>
            <a:r>
              <a:rPr lang="en-SG" dirty="0" smtClean="0"/>
              <a:t>it approaches end of lease. </a:t>
            </a:r>
            <a:r>
              <a:rPr lang="en-SG" dirty="0" err="1" smtClean="0"/>
              <a:t>Eg</a:t>
            </a:r>
            <a:r>
              <a:rPr lang="en-SG" dirty="0" smtClean="0"/>
              <a:t> </a:t>
            </a:r>
            <a:r>
              <a:rPr lang="en-SG" dirty="0" err="1" smtClean="0"/>
              <a:t>Ang</a:t>
            </a:r>
            <a:r>
              <a:rPr lang="en-SG" dirty="0" smtClean="0"/>
              <a:t> Mo Kio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Number of transaction by flat 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7" y="1871556"/>
            <a:ext cx="6315075" cy="4210050"/>
          </a:xfrm>
        </p:spPr>
      </p:pic>
      <p:sp>
        <p:nvSpPr>
          <p:cNvPr id="7" name="TextBox 6"/>
          <p:cNvSpPr txBox="1"/>
          <p:nvPr/>
        </p:nvSpPr>
        <p:spPr>
          <a:xfrm>
            <a:off x="7265773" y="1993557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most number of transactions are the 4 room, follow by the 3 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We can infer that 4 room is the highest in demand given the sweet spot of low price and availability of 3 bedrooms.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5 room type comes 3</a:t>
            </a:r>
            <a:r>
              <a:rPr lang="en-SG" baseline="30000" dirty="0" smtClean="0"/>
              <a:t>rd</a:t>
            </a:r>
            <a:r>
              <a:rPr lang="en-SG" dirty="0" smtClean="0"/>
              <a:t> in place due to the </a:t>
            </a:r>
            <a:r>
              <a:rPr lang="en-SG" dirty="0" smtClean="0"/>
              <a:t>higher price </a:t>
            </a:r>
            <a:r>
              <a:rPr lang="en-SG" dirty="0" smtClean="0"/>
              <a:t>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5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Price per square meter by flat type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3" y="1690688"/>
            <a:ext cx="6370708" cy="4351338"/>
          </a:xfrm>
        </p:spPr>
      </p:pic>
      <p:sp>
        <p:nvSpPr>
          <p:cNvPr id="12" name="TextBox 11"/>
          <p:cNvSpPr txBox="1"/>
          <p:nvPr/>
        </p:nvSpPr>
        <p:spPr>
          <a:xfrm>
            <a:off x="7232822" y="1837038"/>
            <a:ext cx="4448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Price is the highest for 1 room type, follow by 2 room, both due to it’s small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Price for multi-generation maintains at the 3</a:t>
            </a:r>
            <a:r>
              <a:rPr lang="en-SG" baseline="30000" dirty="0" smtClean="0"/>
              <a:t>rd</a:t>
            </a:r>
            <a:r>
              <a:rPr lang="en-SG" dirty="0" smtClean="0"/>
              <a:t> due to the low supply and it’s niche.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Price for 4 room is still higher than 5 room due to the demand being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Price for 3 rooms remains low even though the demand is high (being 2</a:t>
            </a:r>
            <a:r>
              <a:rPr lang="en-SG" baseline="30000" dirty="0" smtClean="0"/>
              <a:t>nd</a:t>
            </a:r>
            <a:r>
              <a:rPr lang="en-SG" dirty="0" smtClean="0"/>
              <a:t> to 4 room), perhaps due to ageing.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Price for executive is the lowest due to the low demand.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2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Resale Price Trend By Town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0" y="1759721"/>
            <a:ext cx="6464946" cy="4758919"/>
          </a:xfrm>
        </p:spPr>
      </p:pic>
      <p:sp>
        <p:nvSpPr>
          <p:cNvPr id="5" name="TextBox 4"/>
          <p:cNvSpPr txBox="1"/>
          <p:nvPr/>
        </p:nvSpPr>
        <p:spPr>
          <a:xfrm>
            <a:off x="7537622" y="1902941"/>
            <a:ext cx="4061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price fluctuates the most for the top tier towns such as </a:t>
            </a:r>
            <a:r>
              <a:rPr lang="en-SG" u="sng" dirty="0" smtClean="0"/>
              <a:t>Bukit </a:t>
            </a:r>
            <a:r>
              <a:rPr lang="en-SG" u="sng" dirty="0" err="1" smtClean="0"/>
              <a:t>Timah</a:t>
            </a:r>
            <a:r>
              <a:rPr lang="en-SG" u="sng" dirty="0" smtClean="0"/>
              <a:t>, Central Area and </a:t>
            </a:r>
            <a:r>
              <a:rPr lang="en-SG" u="sng" dirty="0" err="1" smtClean="0"/>
              <a:t>Bishan</a:t>
            </a:r>
            <a:r>
              <a:rPr lang="en-SG" u="sng" dirty="0"/>
              <a:t> </a:t>
            </a:r>
            <a:r>
              <a:rPr lang="en-SG" dirty="0" smtClean="0"/>
              <a:t>due to speculations.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highest fluctuations come from flats in the </a:t>
            </a:r>
            <a:r>
              <a:rPr lang="en-SG" u="sng" dirty="0" smtClean="0"/>
              <a:t>Central Area</a:t>
            </a:r>
            <a:r>
              <a:rPr lang="en-SG" dirty="0" smtClean="0"/>
              <a:t>; as in 2013 it was clearly undervalued due to cooling measures imposed by the government.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rest does not fluctuates as much.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</a:t>
            </a:r>
            <a:r>
              <a:rPr lang="en-SG" dirty="0" smtClean="0"/>
              <a:t>least fluctuations are in </a:t>
            </a:r>
            <a:r>
              <a:rPr lang="en-SG" u="sng" dirty="0" smtClean="0"/>
              <a:t>Yishun, Woodlands, </a:t>
            </a:r>
            <a:r>
              <a:rPr lang="en-SG" u="sng" dirty="0" err="1" smtClean="0"/>
              <a:t>Jurong</a:t>
            </a:r>
            <a:r>
              <a:rPr lang="en-SG" u="sng" dirty="0" smtClean="0"/>
              <a:t> East, </a:t>
            </a:r>
            <a:r>
              <a:rPr lang="en-SG" u="sng" dirty="0" err="1" smtClean="0"/>
              <a:t>Ang</a:t>
            </a:r>
            <a:r>
              <a:rPr lang="en-SG" u="sng" dirty="0" smtClean="0"/>
              <a:t> Mo Kio </a:t>
            </a:r>
            <a:r>
              <a:rPr lang="en-SG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5757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28254"/>
          </a:xfrm>
        </p:spPr>
        <p:txBody>
          <a:bodyPr/>
          <a:lstStyle/>
          <a:p>
            <a:pPr algn="ctr"/>
            <a:r>
              <a:rPr lang="en-SG" dirty="0" smtClean="0"/>
              <a:t>Price Ranking By Town (</a:t>
            </a:r>
            <a:r>
              <a:rPr lang="en-SG" dirty="0" err="1" smtClean="0"/>
              <a:t>Yr</a:t>
            </a:r>
            <a:r>
              <a:rPr lang="en-SG" dirty="0" smtClean="0"/>
              <a:t> 2020 -2021)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4" y="1952369"/>
            <a:ext cx="6545814" cy="4495006"/>
          </a:xfrm>
        </p:spPr>
      </p:pic>
      <p:sp>
        <p:nvSpPr>
          <p:cNvPr id="5" name="TextBox 4"/>
          <p:cNvSpPr txBox="1"/>
          <p:nvPr/>
        </p:nvSpPr>
        <p:spPr>
          <a:xfrm>
            <a:off x="7990703" y="1861751"/>
            <a:ext cx="37235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Price is the highest at south and central areas (Bukit </a:t>
            </a:r>
            <a:r>
              <a:rPr lang="en-SG" dirty="0" err="1" smtClean="0"/>
              <a:t>Timah</a:t>
            </a:r>
            <a:r>
              <a:rPr lang="en-SG" dirty="0" smtClean="0"/>
              <a:t>, Central Area, </a:t>
            </a:r>
            <a:r>
              <a:rPr lang="en-SG" dirty="0" err="1" smtClean="0"/>
              <a:t>Bishan</a:t>
            </a:r>
            <a:r>
              <a:rPr lang="en-SG" dirty="0" smtClean="0"/>
              <a:t>, Queenstown and Bukit </a:t>
            </a:r>
            <a:r>
              <a:rPr lang="en-SG" dirty="0" err="1" smtClean="0"/>
              <a:t>Merah</a:t>
            </a:r>
            <a:r>
              <a:rPr lang="en-SG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Then follow by east (Marine Parade and </a:t>
            </a:r>
            <a:r>
              <a:rPr lang="en-SG" dirty="0" err="1" smtClean="0"/>
              <a:t>Pasir</a:t>
            </a:r>
            <a:r>
              <a:rPr lang="en-SG" dirty="0" smtClean="0"/>
              <a:t> </a:t>
            </a:r>
            <a:r>
              <a:rPr lang="en-SG" dirty="0" err="1" smtClean="0"/>
              <a:t>Ris</a:t>
            </a:r>
            <a:r>
              <a:rPr lang="en-SG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middle tier consist of mature estates which are not too far from the central areas (Serangoon, Toa </a:t>
            </a:r>
            <a:r>
              <a:rPr lang="en-SG" dirty="0" err="1" smtClean="0"/>
              <a:t>Payoh</a:t>
            </a:r>
            <a:r>
              <a:rPr lang="en-SG" dirty="0" smtClean="0"/>
              <a:t>, Kallang, </a:t>
            </a:r>
            <a:r>
              <a:rPr lang="en-SG" dirty="0" err="1" smtClean="0"/>
              <a:t>Hougang</a:t>
            </a:r>
            <a:r>
              <a:rPr lang="en-SG" dirty="0" smtClean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In the west side, Clementi is in most demand given it’s proximity to popular educational facilities.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 smtClean="0"/>
              <a:t>Ang</a:t>
            </a:r>
            <a:r>
              <a:rPr lang="en-SG" dirty="0" smtClean="0"/>
              <a:t> Mo Kio is the 2</a:t>
            </a:r>
            <a:r>
              <a:rPr lang="en-SG" baseline="30000" dirty="0" smtClean="0"/>
              <a:t>nd</a:t>
            </a:r>
            <a:r>
              <a:rPr lang="en-SG" dirty="0" smtClean="0"/>
              <a:t> lowest due to ageing.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7550"/>
            <a:ext cx="9720072" cy="988211"/>
          </a:xfrm>
        </p:spPr>
        <p:txBody>
          <a:bodyPr/>
          <a:lstStyle/>
          <a:p>
            <a:r>
              <a:rPr lang="en-SG" dirty="0" smtClean="0"/>
              <a:t>Price By Remaining Leases (years)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5" y="1690688"/>
            <a:ext cx="665451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512908" y="1853514"/>
            <a:ext cx="4176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Price higher when flat is young (</a:t>
            </a:r>
            <a:r>
              <a:rPr lang="en-SG" dirty="0" err="1" smtClean="0"/>
              <a:t>ie</a:t>
            </a:r>
            <a:r>
              <a:rPr lang="en-SG" dirty="0" smtClean="0"/>
              <a:t> relatively long remaining leases)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However fluctuations are due to supply and demand conditions.  When a glut is driven by a group of sellers in the same vicinity (as it reaches the 5 year minimum occupancy period), price dips. And when supply is low, the price goes up again.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However there is positive trend between remaining leases and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7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07420"/>
            <a:ext cx="9720072" cy="1499616"/>
          </a:xfrm>
        </p:spPr>
        <p:txBody>
          <a:bodyPr/>
          <a:lstStyle/>
          <a:p>
            <a:pPr algn="ctr"/>
            <a:r>
              <a:rPr lang="en-SG" dirty="0" smtClean="0"/>
              <a:t>What Are The Top 3 </a:t>
            </a:r>
            <a:r>
              <a:rPr lang="en-SG" dirty="0"/>
              <a:t>D</a:t>
            </a:r>
            <a:r>
              <a:rPr lang="en-SG" dirty="0" smtClean="0"/>
              <a:t>rivers Of Price?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59270" y="1690688"/>
            <a:ext cx="2273643" cy="22736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282210" y="1827108"/>
            <a:ext cx="2000806" cy="20008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032313" y="1947156"/>
            <a:ext cx="1760709" cy="176070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96208" y="2472940"/>
            <a:ext cx="147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Floor Area</a:t>
            </a:r>
          </a:p>
          <a:p>
            <a:pPr algn="ctr"/>
            <a:r>
              <a:rPr lang="en-SG" dirty="0" smtClean="0"/>
              <a:t>62%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45495" y="2370311"/>
            <a:ext cx="147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Remaining Leases</a:t>
            </a:r>
          </a:p>
          <a:p>
            <a:pPr algn="ctr"/>
            <a:r>
              <a:rPr lang="en-SG" dirty="0" smtClean="0"/>
              <a:t>50%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5549" y="2463608"/>
            <a:ext cx="147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Town</a:t>
            </a:r>
          </a:p>
          <a:p>
            <a:pPr algn="ctr"/>
            <a:r>
              <a:rPr lang="en-SG" dirty="0" smtClean="0"/>
              <a:t>5%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84006"/>
              </p:ext>
            </p:extLst>
          </p:nvPr>
        </p:nvGraphicFramePr>
        <p:xfrm>
          <a:off x="2259270" y="4517713"/>
          <a:ext cx="7533752" cy="199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28"/>
                <a:gridCol w="2496424"/>
              </a:tblGrid>
              <a:tr h="439741">
                <a:tc>
                  <a:txBody>
                    <a:bodyPr/>
                    <a:lstStyle/>
                    <a:p>
                      <a:r>
                        <a:rPr lang="en-SG" dirty="0" smtClean="0"/>
                        <a:t>DRIVERS</a:t>
                      </a:r>
                      <a:r>
                        <a:rPr lang="en-SG" baseline="0" dirty="0" smtClean="0"/>
                        <a:t> OF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517238">
                <a:tc>
                  <a:txBody>
                    <a:bodyPr/>
                    <a:lstStyle/>
                    <a:p>
                      <a:r>
                        <a:rPr lang="en-SG" dirty="0" smtClean="0"/>
                        <a:t>FLOOR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517238">
                <a:tc>
                  <a:txBody>
                    <a:bodyPr/>
                    <a:lstStyle/>
                    <a:p>
                      <a:r>
                        <a:rPr lang="en-SG" dirty="0" smtClean="0"/>
                        <a:t>REMAINING LEASES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517238">
                <a:tc>
                  <a:txBody>
                    <a:bodyPr/>
                    <a:lstStyle/>
                    <a:p>
                      <a:r>
                        <a:rPr lang="en-SG" dirty="0" smtClean="0"/>
                        <a:t>TOWN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2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9793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What Are The Top 3 Drivers Of Price?</a:t>
            </a:r>
            <a:br>
              <a:rPr lang="en-SG" dirty="0" smtClean="0"/>
            </a:br>
            <a:r>
              <a:rPr lang="en-SG" dirty="0" smtClean="0"/>
              <a:t>Floor 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1690688"/>
            <a:ext cx="7055583" cy="4775426"/>
          </a:xfrm>
        </p:spPr>
      </p:pic>
      <p:sp>
        <p:nvSpPr>
          <p:cNvPr id="5" name="TextBox 4"/>
          <p:cNvSpPr txBox="1"/>
          <p:nvPr/>
        </p:nvSpPr>
        <p:spPr>
          <a:xfrm>
            <a:off x="8061649" y="1912776"/>
            <a:ext cx="3629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FLOOR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Visualize that as floor area increases, resale price increases as well, as indicated by the red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correlation score is 62%.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This means 62% of the prices can be explained by the size of the floor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7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73317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SG" dirty="0" smtClean="0"/>
              <a:t>What Are The Top 3 Drivers Of Price?</a:t>
            </a:r>
            <a:br>
              <a:rPr lang="en-SG" dirty="0" smtClean="0"/>
            </a:br>
            <a:r>
              <a:rPr lang="en-SG" dirty="0" smtClean="0"/>
              <a:t>Remaining Leases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2" y="1611021"/>
            <a:ext cx="7423658" cy="4901746"/>
          </a:xfrm>
        </p:spPr>
      </p:pic>
      <p:sp>
        <p:nvSpPr>
          <p:cNvPr id="5" name="TextBox 4"/>
          <p:cNvSpPr txBox="1"/>
          <p:nvPr/>
        </p:nvSpPr>
        <p:spPr>
          <a:xfrm>
            <a:off x="8061649" y="1912776"/>
            <a:ext cx="362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REMAINING 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Visualize that as remaining leases are high, resale price are high as well, as indicated by the red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correlation score is 50%.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This means 50% of the prices can be explained by the size of the floor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39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240</TotalTime>
  <Words>818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</vt:lpstr>
      <vt:lpstr>Insight into HDB public housing trends</vt:lpstr>
      <vt:lpstr>Number of transaction by flat type</vt:lpstr>
      <vt:lpstr>Price per square meter by flat type</vt:lpstr>
      <vt:lpstr>Resale Price Trend By Town</vt:lpstr>
      <vt:lpstr>Price Ranking By Town (Yr 2020 -2021)</vt:lpstr>
      <vt:lpstr>Price By Remaining Leases (years)</vt:lpstr>
      <vt:lpstr>What Are The Top 3 Drivers Of Price?</vt:lpstr>
      <vt:lpstr>What Are The Top 3 Drivers Of Price? Floor Area</vt:lpstr>
      <vt:lpstr>What Are The Top 3 Drivers Of Price? Remaining Leases</vt:lpstr>
      <vt:lpstr>What Are The Top 3 Drivers Of Price? Town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chan</dc:creator>
  <cp:lastModifiedBy>stephen chan</cp:lastModifiedBy>
  <cp:revision>24</cp:revision>
  <dcterms:created xsi:type="dcterms:W3CDTF">2021-06-17T12:38:47Z</dcterms:created>
  <dcterms:modified xsi:type="dcterms:W3CDTF">2021-06-18T06:44:04Z</dcterms:modified>
</cp:coreProperties>
</file>