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6718-9D56-40F0-8928-EBAAF19B2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3D0C2-8082-4574-ADA1-7F31CDA6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EC32-920D-49AE-97F1-2FB8B9E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95EA-A32E-4BFE-8C4D-46D0082D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1097-BF8A-44D4-9EC1-B0E1301A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57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E04D-B2F3-483A-9B7B-E81920A7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B9EB0-0979-49DB-B6BC-FB84D1DA5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1E1F-C5ED-4E22-ACF3-3C65D44A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1B491-F604-4290-B38F-FA47BD5F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5688-BB9B-42A8-8675-EEEC2999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2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B01F0-5F99-442A-9BB8-90874B004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AAD4-9BAF-43A0-A00B-BF1A7EEA9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9EE8-1C61-4017-956F-BB36D366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1F3C-70A7-4130-B48C-B3890606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3658-D3AF-4669-9C37-C647FDA8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14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200E-5E60-4759-ABFF-885300E1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1E0A-03F8-450A-BC09-CE7DE729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FB3E-A7E7-4DAA-BA45-CF7C2B50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8704-0582-47EA-B052-00A3BA03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7E40-0CB5-42C9-B0E1-8C26F895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5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B137-C835-4247-9CB7-D76477DD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84450-E7A1-4DFC-B865-5BA4CE124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2833-70C3-4DE3-AECC-BD29FEA9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6B5A7-1E36-41EA-9662-287282AF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70F9-7930-45D6-ACCC-F02D192D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67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DE53-AF3A-4676-B9CB-33808E82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4068-144F-4A55-BDB6-7C30C841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222E-6E49-41B0-8363-1F9C03757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D54BD-1597-40F3-95B3-0248791B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BE256-2B47-44B6-BD10-579838CD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C1619-F037-4338-A181-1B708576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311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B0FE-783A-485D-B541-67056805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267E-7F2E-4032-9B8A-A9F0C32F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AA1FB-B2B5-47F4-B806-99D34BEB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F6A76-A0F1-42CC-BD77-5895F4AB0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4F2F9-5A9D-4F30-A94B-81F163888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D0502-EA32-4B4E-BC7C-D648988B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FF48E-A2E9-47B2-BA26-5750F4AA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2D205-620E-4871-9956-D660180C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9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CFC1-A099-443B-B8F1-4A506518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0785E-4E18-4E01-B6C0-1ACC37B9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EDC9-A983-48CA-8BCE-23A8097D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9DA4A-A2CA-4AFA-AD33-DA7124BF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30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5A9FD-E66A-4BD8-BF30-32748290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E5EC6-7A2A-43C5-B727-6105FBB5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16565-60D2-4113-9F52-7220B6C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83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597-985D-4CA4-B11C-059F461C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3DCA-194E-42FE-84A5-0D3D0046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F32A1-C339-47B8-8A62-48901F0C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15C1-0397-41CF-97E8-179FFB25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1351-C28C-4C81-A71C-594D7075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597A-DCBF-4F86-98B5-F3300D5E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8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76C7-C844-4FAC-8512-15BA87DC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417C1-5437-447F-9123-8A17D0B8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ACE88-8012-456E-8499-EA22F6D1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E44D9-1ED5-4F0C-8DD0-63DFF40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A4095-9441-4CE4-8133-CFB1F839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BA70E-5D6F-4288-9E05-15A7F3B2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7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287B5-71AF-4E8E-912F-6FBE5ED4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8615-4F39-4E90-B4F7-613678FE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FF20-A106-4413-9A8E-A6ACE2E77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B5F4-D8DA-41FC-88E7-8D7214C52102}" type="datetimeFigureOut">
              <a:rPr lang="en-SG" smtClean="0"/>
              <a:t>11/6/2021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29357-385D-490F-AF7E-098F7356C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3C4A-ED22-4732-A37B-6D3E4FDC0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A55C-DD27-4CCE-B7CE-4074E80146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9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pima-indians-diabetes-data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107C2C-C900-46E7-80E5-1218837A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study of the main causes of diabetes among Pima Indians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685DB-6F61-4F8D-864D-09BFF79D9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Source: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Kaggle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hlinkClick r:id="rId2"/>
              </a:rPr>
              <a:t>https://www.kaggle.com/uciml/pima-indians-diabetes-database</a:t>
            </a:r>
            <a:endParaRPr lang="en-US" sz="200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7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DE60-9886-44AE-BDCD-5ED2EFFE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Diabetes is characterized by relatively </a:t>
            </a:r>
            <a:r>
              <a:rPr lang="en-SG" b="1" dirty="0"/>
              <a:t>higher</a:t>
            </a:r>
            <a:r>
              <a:rPr lang="en-SG" dirty="0"/>
              <a:t> Glucose and BMI readings.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1AA8B4-096A-43B7-86B4-6A2F9CFB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56" y="2303938"/>
            <a:ext cx="10693154" cy="4236561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215B2F-A974-4371-95FF-DCF2C95306E1}"/>
              </a:ext>
            </a:extLst>
          </p:cNvPr>
          <p:cNvCxnSpPr/>
          <p:nvPr/>
        </p:nvCxnSpPr>
        <p:spPr>
          <a:xfrm>
            <a:off x="1162050" y="4791075"/>
            <a:ext cx="96202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7337B5-A665-4D24-8EF8-3A567CA7F8B8}"/>
              </a:ext>
            </a:extLst>
          </p:cNvPr>
          <p:cNvCxnSpPr/>
          <p:nvPr/>
        </p:nvCxnSpPr>
        <p:spPr>
          <a:xfrm>
            <a:off x="1162050" y="5105400"/>
            <a:ext cx="96202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4EC45-2516-4185-876A-0CBCA3CB6AE4}"/>
              </a:ext>
            </a:extLst>
          </p:cNvPr>
          <p:cNvCxnSpPr/>
          <p:nvPr/>
        </p:nvCxnSpPr>
        <p:spPr>
          <a:xfrm>
            <a:off x="7239000" y="1947863"/>
            <a:ext cx="12763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C4507B-63D1-41D8-A018-EF8512C96C01}"/>
              </a:ext>
            </a:extLst>
          </p:cNvPr>
          <p:cNvCxnSpPr/>
          <p:nvPr/>
        </p:nvCxnSpPr>
        <p:spPr>
          <a:xfrm>
            <a:off x="7239000" y="2309813"/>
            <a:ext cx="12763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E7FC2C-6B42-4117-9A08-F3FA93F61EAC}"/>
              </a:ext>
            </a:extLst>
          </p:cNvPr>
          <p:cNvSpPr txBox="1"/>
          <p:nvPr/>
        </p:nvSpPr>
        <p:spPr>
          <a:xfrm>
            <a:off x="8715375" y="1690688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BMI with Diabetes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023C6-5564-4E5C-BE9C-FD517D376500}"/>
              </a:ext>
            </a:extLst>
          </p:cNvPr>
          <p:cNvSpPr txBox="1"/>
          <p:nvPr/>
        </p:nvSpPr>
        <p:spPr>
          <a:xfrm>
            <a:off x="8715375" y="212193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BMI without Diabetes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A075D3-6149-424D-B08C-D224BD4FFEDF}"/>
              </a:ext>
            </a:extLst>
          </p:cNvPr>
          <p:cNvCxnSpPr/>
          <p:nvPr/>
        </p:nvCxnSpPr>
        <p:spPr>
          <a:xfrm flipV="1">
            <a:off x="1038225" y="4657725"/>
            <a:ext cx="0" cy="447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C6E393-70E7-41BA-9505-23914B382A27}"/>
              </a:ext>
            </a:extLst>
          </p:cNvPr>
          <p:cNvCxnSpPr/>
          <p:nvPr/>
        </p:nvCxnSpPr>
        <p:spPr>
          <a:xfrm flipV="1">
            <a:off x="10915650" y="4657725"/>
            <a:ext cx="0" cy="447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FEC99F-96CD-4EF4-82BA-5CB2ACA4B0E4}"/>
              </a:ext>
            </a:extLst>
          </p:cNvPr>
          <p:cNvSpPr txBox="1"/>
          <p:nvPr/>
        </p:nvSpPr>
        <p:spPr>
          <a:xfrm>
            <a:off x="0" y="63475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 8</a:t>
            </a:r>
          </a:p>
        </p:txBody>
      </p:sp>
    </p:spTree>
    <p:extLst>
      <p:ext uri="{BB962C8B-B14F-4D97-AF65-F5344CB8AC3E}">
        <p14:creationId xmlns:p14="http://schemas.microsoft.com/office/powerpoint/2010/main" val="334377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7650-0116-40F9-B120-43A57B1B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BMI of pregnant females are relatively higher for those tested positive for Diabetes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9A03452-FA5D-4D91-BD01-5B6517675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4790"/>
            <a:ext cx="10515600" cy="419880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37510-63F1-4EEC-A41A-804919FEF287}"/>
              </a:ext>
            </a:extLst>
          </p:cNvPr>
          <p:cNvCxnSpPr/>
          <p:nvPr/>
        </p:nvCxnSpPr>
        <p:spPr>
          <a:xfrm>
            <a:off x="1428750" y="4705350"/>
            <a:ext cx="96202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0A372E-DB94-4480-9939-3BB6EF03DD45}"/>
              </a:ext>
            </a:extLst>
          </p:cNvPr>
          <p:cNvCxnSpPr/>
          <p:nvPr/>
        </p:nvCxnSpPr>
        <p:spPr>
          <a:xfrm>
            <a:off x="1428750" y="5067300"/>
            <a:ext cx="96202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8B7A77-95FB-410C-80C2-5306CBBFA730}"/>
              </a:ext>
            </a:extLst>
          </p:cNvPr>
          <p:cNvCxnSpPr/>
          <p:nvPr/>
        </p:nvCxnSpPr>
        <p:spPr>
          <a:xfrm>
            <a:off x="7505700" y="2047875"/>
            <a:ext cx="12763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D69B90-CF0F-49D7-96DC-A7187C9528C7}"/>
              </a:ext>
            </a:extLst>
          </p:cNvPr>
          <p:cNvCxnSpPr/>
          <p:nvPr/>
        </p:nvCxnSpPr>
        <p:spPr>
          <a:xfrm>
            <a:off x="7505700" y="2409825"/>
            <a:ext cx="12763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41EDDA-8F7E-43E8-9C2B-C8EA3FC46688}"/>
              </a:ext>
            </a:extLst>
          </p:cNvPr>
          <p:cNvSpPr txBox="1"/>
          <p:nvPr/>
        </p:nvSpPr>
        <p:spPr>
          <a:xfrm>
            <a:off x="8982075" y="17907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BMI with Diabetes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ED7BF-AB31-4567-A882-1A71F44ADDB7}"/>
              </a:ext>
            </a:extLst>
          </p:cNvPr>
          <p:cNvSpPr txBox="1"/>
          <p:nvPr/>
        </p:nvSpPr>
        <p:spPr>
          <a:xfrm>
            <a:off x="8982075" y="2221943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BMI without Diabetes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9A58E-5B82-4119-A88B-E21A6D04BC37}"/>
              </a:ext>
            </a:extLst>
          </p:cNvPr>
          <p:cNvCxnSpPr/>
          <p:nvPr/>
        </p:nvCxnSpPr>
        <p:spPr>
          <a:xfrm flipV="1">
            <a:off x="1323975" y="4619625"/>
            <a:ext cx="0" cy="447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41C7EA-861B-4F50-9E60-05F8191B5EFD}"/>
              </a:ext>
            </a:extLst>
          </p:cNvPr>
          <p:cNvCxnSpPr/>
          <p:nvPr/>
        </p:nvCxnSpPr>
        <p:spPr>
          <a:xfrm flipV="1">
            <a:off x="11153775" y="4619625"/>
            <a:ext cx="0" cy="447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422001-EA8C-4F2E-9A2A-0845B2456317}"/>
              </a:ext>
            </a:extLst>
          </p:cNvPr>
          <p:cNvSpPr txBox="1"/>
          <p:nvPr/>
        </p:nvSpPr>
        <p:spPr>
          <a:xfrm>
            <a:off x="0" y="63475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 9</a:t>
            </a:r>
          </a:p>
        </p:txBody>
      </p:sp>
    </p:spTree>
    <p:extLst>
      <p:ext uri="{BB962C8B-B14F-4D97-AF65-F5344CB8AC3E}">
        <p14:creationId xmlns:p14="http://schemas.microsoft.com/office/powerpoint/2010/main" val="388483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60EBB-37AD-43AB-BFE3-54522C9F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SG" sz="360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B6D3-6E77-4B24-9893-EEE51CC2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SG" sz="2400" dirty="0">
                <a:solidFill>
                  <a:schemeClr val="tx2"/>
                </a:solidFill>
              </a:rPr>
              <a:t>Obesity is the main cause for diabetes.</a:t>
            </a:r>
          </a:p>
          <a:p>
            <a:pPr marL="514350" indent="-514350">
              <a:buAutoNum type="arabicPeriod"/>
            </a:pPr>
            <a:r>
              <a:rPr lang="en-SG" sz="2400" dirty="0">
                <a:solidFill>
                  <a:schemeClr val="tx2"/>
                </a:solidFill>
              </a:rPr>
              <a:t>High Glucose level , BMI and Age contributes 60% to diabetes. (Fig 3)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2400" dirty="0">
                <a:solidFill>
                  <a:schemeClr val="tx2"/>
                </a:solidFill>
              </a:rPr>
              <a:t>High Glucose level is a result of high BMI which is obesity and therefore have a direct relationship with each other. (Fig 7)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2400" dirty="0">
                <a:solidFill>
                  <a:schemeClr val="tx2"/>
                </a:solidFill>
              </a:rPr>
              <a:t>Those who have tested positive have BMI’s of 5 points higher than those tested negative. (Fig 5)</a:t>
            </a:r>
          </a:p>
          <a:p>
            <a:pPr marL="514350" indent="-514350">
              <a:buAutoNum type="arabicPeriod"/>
            </a:pPr>
            <a:r>
              <a:rPr lang="en-SG" sz="2400" dirty="0">
                <a:solidFill>
                  <a:schemeClr val="tx2"/>
                </a:solidFill>
              </a:rPr>
              <a:t>93% of females have BMI greater than 22.6 which is pre-diabetes stage. 38% of females have BMI greater than 30 which is considered obese.</a:t>
            </a:r>
          </a:p>
          <a:p>
            <a:pPr marL="514350" indent="-514350">
              <a:buAutoNum type="arabicPeriod"/>
            </a:pPr>
            <a:endParaRPr lang="en-SG" sz="18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SG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075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60EBB-37AD-43AB-BFE3-54522C9F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SG" sz="3600">
                <a:solidFill>
                  <a:schemeClr val="tx2"/>
                </a:solidFill>
              </a:rPr>
              <a:t>CONCLUSION (con’t)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B6D3-6E77-4B24-9893-EEE51CC2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2890979"/>
            <a:ext cx="10126949" cy="26939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SG" sz="2400" dirty="0">
                <a:solidFill>
                  <a:schemeClr val="tx2"/>
                </a:solidFill>
              </a:rPr>
              <a:t>Those who have tested positive have higher Glucose and BMI than those tested negative. (Fig 8)</a:t>
            </a:r>
          </a:p>
          <a:p>
            <a:pPr marL="514350" indent="-514350">
              <a:buAutoNum type="arabicPeriod"/>
            </a:pPr>
            <a:r>
              <a:rPr lang="en-SG" sz="2400" dirty="0">
                <a:solidFill>
                  <a:schemeClr val="tx2"/>
                </a:solidFill>
              </a:rPr>
              <a:t>Those with Glucose level &gt; 130 have greater risk of diabetes. (Fig 6)</a:t>
            </a:r>
          </a:p>
          <a:p>
            <a:pPr marL="514350" indent="-514350">
              <a:buAutoNum type="arabicPeriod"/>
            </a:pPr>
            <a:endParaRPr lang="en-SG" sz="18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SG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43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B5E7-56E2-4212-8117-C80F99F5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PREDICTING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12B4-C547-4C70-85B6-9884FA15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45" y="1825625"/>
            <a:ext cx="11257510" cy="898525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If we have a person with the following records.  How likely will she have diabetes? key in the figures in attached file </a:t>
            </a:r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“Diabetes classification-using Logistic Regression”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395983-0800-4A2F-818D-96A724B89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9719"/>
              </p:ext>
            </p:extLst>
          </p:nvPr>
        </p:nvGraphicFramePr>
        <p:xfrm>
          <a:off x="467245" y="3068530"/>
          <a:ext cx="1125751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70">
                  <a:extLst>
                    <a:ext uri="{9D8B030D-6E8A-4147-A177-3AD203B41FA5}">
                      <a16:colId xmlns:a16="http://schemas.microsoft.com/office/drawing/2014/main" val="613697490"/>
                    </a:ext>
                  </a:extLst>
                </a:gridCol>
                <a:gridCol w="592470">
                  <a:extLst>
                    <a:ext uri="{9D8B030D-6E8A-4147-A177-3AD203B41FA5}">
                      <a16:colId xmlns:a16="http://schemas.microsoft.com/office/drawing/2014/main" val="3502548026"/>
                    </a:ext>
                  </a:extLst>
                </a:gridCol>
                <a:gridCol w="1376765">
                  <a:extLst>
                    <a:ext uri="{9D8B030D-6E8A-4147-A177-3AD203B41FA5}">
                      <a16:colId xmlns:a16="http://schemas.microsoft.com/office/drawing/2014/main" val="29546699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0539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28923057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4055988307"/>
                    </a:ext>
                  </a:extLst>
                </a:gridCol>
                <a:gridCol w="1442240">
                  <a:extLst>
                    <a:ext uri="{9D8B030D-6E8A-4147-A177-3AD203B41FA5}">
                      <a16:colId xmlns:a16="http://schemas.microsoft.com/office/drawing/2014/main" val="412157289"/>
                    </a:ext>
                  </a:extLst>
                </a:gridCol>
                <a:gridCol w="1367635">
                  <a:extLst>
                    <a:ext uri="{9D8B030D-6E8A-4147-A177-3AD203B41FA5}">
                      <a16:colId xmlns:a16="http://schemas.microsoft.com/office/drawing/2014/main" val="392588959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73645974"/>
                    </a:ext>
                  </a:extLst>
                </a:gridCol>
                <a:gridCol w="1171055">
                  <a:extLst>
                    <a:ext uri="{9D8B030D-6E8A-4147-A177-3AD203B41FA5}">
                      <a16:colId xmlns:a16="http://schemas.microsoft.com/office/drawing/2014/main" val="386543371"/>
                    </a:ext>
                  </a:extLst>
                </a:gridCol>
              </a:tblGrid>
              <a:tr h="86522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Family history (Diabetes)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Body Mass</a:t>
                      </a:r>
                    </a:p>
                    <a:p>
                      <a:pPr algn="ctr"/>
                      <a:r>
                        <a:rPr lang="en-SG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Glucose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No. of Pregnancies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Skin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07144"/>
                  </a:ext>
                </a:extLst>
              </a:tr>
              <a:tr h="3508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70959"/>
                  </a:ext>
                </a:extLst>
              </a:tr>
              <a:tr h="3508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89085"/>
                  </a:ext>
                </a:extLst>
              </a:tr>
              <a:tr h="3508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56390"/>
                  </a:ext>
                </a:extLst>
              </a:tr>
              <a:tr h="3508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24706"/>
                  </a:ext>
                </a:extLst>
              </a:tr>
              <a:tr h="3508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41452"/>
                  </a:ext>
                </a:extLst>
              </a:tr>
              <a:tr h="350896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7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2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DC553-90E4-49A9-A3A5-542D8B48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SG" sz="3600">
                <a:solidFill>
                  <a:schemeClr val="tx2"/>
                </a:solidFill>
              </a:rPr>
              <a:t>Background &amp; objective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562E-0511-4DF6-A25C-329EAD6D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chemeClr val="tx2"/>
                </a:solidFill>
              </a:rPr>
              <a:t>768 diabetes tests were conducted among Pima Indian females. The results were recorded.  </a:t>
            </a:r>
          </a:p>
          <a:p>
            <a:r>
              <a:rPr lang="en-SG" sz="1800" dirty="0">
                <a:solidFill>
                  <a:schemeClr val="tx2"/>
                </a:solidFill>
              </a:rPr>
              <a:t>Besides this, their age, glucose level, blood pressure, BMI, family history of diabetes, insulin level, No. of pregnancies and skin thickness measurements were recorded.</a:t>
            </a:r>
          </a:p>
          <a:p>
            <a:r>
              <a:rPr lang="en-SG" sz="1800" dirty="0">
                <a:solidFill>
                  <a:schemeClr val="tx2"/>
                </a:solidFill>
              </a:rPr>
              <a:t>The objective is to:</a:t>
            </a:r>
          </a:p>
          <a:p>
            <a:pPr lvl="1"/>
            <a:r>
              <a:rPr lang="en-SG" sz="1800" dirty="0">
                <a:solidFill>
                  <a:schemeClr val="tx2"/>
                </a:solidFill>
              </a:rPr>
              <a:t>Understand the main causes for diabetes</a:t>
            </a:r>
          </a:p>
          <a:p>
            <a:pPr lvl="1"/>
            <a:r>
              <a:rPr lang="en-SG" sz="1800" dirty="0">
                <a:solidFill>
                  <a:schemeClr val="tx2"/>
                </a:solidFill>
              </a:rPr>
              <a:t>To predict prevalence of any individual for diabetes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86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179C-F8DA-46A9-94D3-0751245B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DIABETES RATES 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5EB95C89-5E39-4479-8A9A-66EE09BB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926"/>
            <a:ext cx="3866336" cy="3962775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5C42F85-A64C-45A7-A3C7-307EC41E3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75" y="1690688"/>
            <a:ext cx="5912091" cy="442759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25CC5A-51FF-4139-A063-1DA5DAB66ACD}"/>
              </a:ext>
            </a:extLst>
          </p:cNvPr>
          <p:cNvCxnSpPr>
            <a:cxnSpLocks/>
          </p:cNvCxnSpPr>
          <p:nvPr/>
        </p:nvCxnSpPr>
        <p:spPr>
          <a:xfrm flipH="1">
            <a:off x="1713390" y="5078027"/>
            <a:ext cx="1171853" cy="769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CACFD8-3B05-42A2-8E60-94A13F16AA42}"/>
              </a:ext>
            </a:extLst>
          </p:cNvPr>
          <p:cNvCxnSpPr/>
          <p:nvPr/>
        </p:nvCxnSpPr>
        <p:spPr>
          <a:xfrm flipV="1">
            <a:off x="9383697" y="2974019"/>
            <a:ext cx="621437" cy="1233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23CBD-78DE-41A9-836F-D0E5FC9AE6CD}"/>
              </a:ext>
            </a:extLst>
          </p:cNvPr>
          <p:cNvSpPr txBox="1"/>
          <p:nvPr/>
        </p:nvSpPr>
        <p:spPr>
          <a:xfrm>
            <a:off x="9031087" y="2461155"/>
            <a:ext cx="21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268 tested positive for Diabetes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6E668-21BA-42AB-80CB-FDDFB5850973}"/>
              </a:ext>
            </a:extLst>
          </p:cNvPr>
          <p:cNvSpPr txBox="1"/>
          <p:nvPr/>
        </p:nvSpPr>
        <p:spPr>
          <a:xfrm>
            <a:off x="1075678" y="6000101"/>
            <a:ext cx="21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35% tested positive for Diabetes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4767E9-29E7-4040-8D55-53027801054D}"/>
              </a:ext>
            </a:extLst>
          </p:cNvPr>
          <p:cNvSpPr txBox="1"/>
          <p:nvPr/>
        </p:nvSpPr>
        <p:spPr>
          <a:xfrm>
            <a:off x="0" y="63475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 1</a:t>
            </a:r>
          </a:p>
        </p:txBody>
      </p:sp>
    </p:spTree>
    <p:extLst>
      <p:ext uri="{BB962C8B-B14F-4D97-AF65-F5344CB8AC3E}">
        <p14:creationId xmlns:p14="http://schemas.microsoft.com/office/powerpoint/2010/main" val="40278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578F-CFEF-4F72-8B3F-BA7BABC8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RANKING THE FACTORS OF DIABETES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049DC9-D903-47B7-8D32-47C415EF0FC5}"/>
              </a:ext>
            </a:extLst>
          </p:cNvPr>
          <p:cNvSpPr>
            <a:spLocks noChangeAspect="1"/>
          </p:cNvSpPr>
          <p:nvPr/>
        </p:nvSpPr>
        <p:spPr>
          <a:xfrm>
            <a:off x="994302" y="3726853"/>
            <a:ext cx="1699187" cy="16991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053398-FEF0-4CDF-958F-0347BFDDF198}"/>
              </a:ext>
            </a:extLst>
          </p:cNvPr>
          <p:cNvSpPr>
            <a:spLocks noChangeAspect="1"/>
          </p:cNvSpPr>
          <p:nvPr/>
        </p:nvSpPr>
        <p:spPr>
          <a:xfrm>
            <a:off x="2849591" y="3821089"/>
            <a:ext cx="1510714" cy="15107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B832DF-7533-43E3-88E7-35712E08DFE2}"/>
              </a:ext>
            </a:extLst>
          </p:cNvPr>
          <p:cNvSpPr>
            <a:spLocks noChangeAspect="1"/>
          </p:cNvSpPr>
          <p:nvPr/>
        </p:nvSpPr>
        <p:spPr>
          <a:xfrm>
            <a:off x="4516407" y="3904178"/>
            <a:ext cx="1344535" cy="13445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A9DC7-1F39-49DB-BC3A-2D1BCC80C377}"/>
              </a:ext>
            </a:extLst>
          </p:cNvPr>
          <p:cNvSpPr>
            <a:spLocks noChangeAspect="1"/>
          </p:cNvSpPr>
          <p:nvPr/>
        </p:nvSpPr>
        <p:spPr>
          <a:xfrm>
            <a:off x="6017044" y="4011585"/>
            <a:ext cx="1129719" cy="1129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D2E3B8-85A6-4792-8E50-65BCEBF92020}"/>
              </a:ext>
            </a:extLst>
          </p:cNvPr>
          <p:cNvSpPr>
            <a:spLocks noChangeAspect="1"/>
          </p:cNvSpPr>
          <p:nvPr/>
        </p:nvSpPr>
        <p:spPr>
          <a:xfrm>
            <a:off x="7302865" y="4090665"/>
            <a:ext cx="971558" cy="97155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495FC0-3188-4E2D-BFAF-7E2B55197128}"/>
              </a:ext>
            </a:extLst>
          </p:cNvPr>
          <p:cNvSpPr>
            <a:spLocks noChangeAspect="1"/>
          </p:cNvSpPr>
          <p:nvPr/>
        </p:nvSpPr>
        <p:spPr>
          <a:xfrm>
            <a:off x="8430525" y="4158674"/>
            <a:ext cx="835540" cy="8355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BD3E46-9B5A-4FC4-B078-1FB6D3D2D0AA}"/>
              </a:ext>
            </a:extLst>
          </p:cNvPr>
          <p:cNvSpPr>
            <a:spLocks noChangeAspect="1"/>
          </p:cNvSpPr>
          <p:nvPr/>
        </p:nvSpPr>
        <p:spPr>
          <a:xfrm>
            <a:off x="9422167" y="4217162"/>
            <a:ext cx="718564" cy="71856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962A49-F499-4A77-AF7B-FD61A1DFC818}"/>
              </a:ext>
            </a:extLst>
          </p:cNvPr>
          <p:cNvSpPr>
            <a:spLocks noChangeAspect="1"/>
          </p:cNvSpPr>
          <p:nvPr/>
        </p:nvSpPr>
        <p:spPr>
          <a:xfrm>
            <a:off x="10296833" y="4267461"/>
            <a:ext cx="617965" cy="617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400B4D-E0E6-451C-A39E-6518C2790CC9}"/>
              </a:ext>
            </a:extLst>
          </p:cNvPr>
          <p:cNvSpPr txBox="1"/>
          <p:nvPr/>
        </p:nvSpPr>
        <p:spPr>
          <a:xfrm>
            <a:off x="971550" y="1959769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Glucose level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ECADB9-95A5-4CDC-AFD0-1E16BE9B243B}"/>
              </a:ext>
            </a:extLst>
          </p:cNvPr>
          <p:cNvSpPr txBox="1"/>
          <p:nvPr/>
        </p:nvSpPr>
        <p:spPr>
          <a:xfrm>
            <a:off x="2706738" y="2399927"/>
            <a:ext cx="168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92D050"/>
                </a:solidFill>
              </a:rPr>
              <a:t>Body mass index (BMI)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39DB4-5A3C-4D3A-9140-1643DB389D49}"/>
              </a:ext>
            </a:extLst>
          </p:cNvPr>
          <p:cNvSpPr txBox="1"/>
          <p:nvPr/>
        </p:nvSpPr>
        <p:spPr>
          <a:xfrm>
            <a:off x="4278363" y="1959769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SG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D8A86-F9ED-4CBA-B60B-0EFE0C94823D}"/>
              </a:ext>
            </a:extLst>
          </p:cNvPr>
          <p:cNvSpPr txBox="1"/>
          <p:nvPr/>
        </p:nvSpPr>
        <p:spPr>
          <a:xfrm>
            <a:off x="5683669" y="2399927"/>
            <a:ext cx="168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7030A0"/>
                </a:solidFill>
              </a:rPr>
              <a:t>No. of pregnancies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11201-E184-4DD6-9DC9-16996790095B}"/>
              </a:ext>
            </a:extLst>
          </p:cNvPr>
          <p:cNvSpPr txBox="1"/>
          <p:nvPr/>
        </p:nvSpPr>
        <p:spPr>
          <a:xfrm>
            <a:off x="7045690" y="2028225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Family history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47DBD9-ACAD-40F1-8217-AF5309FA374B}"/>
              </a:ext>
            </a:extLst>
          </p:cNvPr>
          <p:cNvSpPr txBox="1"/>
          <p:nvPr/>
        </p:nvSpPr>
        <p:spPr>
          <a:xfrm>
            <a:off x="7965221" y="2557476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Insulin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B28A0C-D146-45FF-A613-B730A2390512}"/>
              </a:ext>
            </a:extLst>
          </p:cNvPr>
          <p:cNvSpPr txBox="1"/>
          <p:nvPr/>
        </p:nvSpPr>
        <p:spPr>
          <a:xfrm>
            <a:off x="8820920" y="2028225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5">
                    <a:lumMod val="75000"/>
                  </a:schemeClr>
                </a:solidFill>
              </a:rPr>
              <a:t>Blood pressure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F3BB17-0F25-4DE4-8AF6-AB2FA7CF7CA6}"/>
              </a:ext>
            </a:extLst>
          </p:cNvPr>
          <p:cNvSpPr txBox="1"/>
          <p:nvPr/>
        </p:nvSpPr>
        <p:spPr>
          <a:xfrm>
            <a:off x="9762852" y="2559444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Skin thickness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805D3B-7E35-4EB5-A0AB-8462A4A7EF45}"/>
              </a:ext>
            </a:extLst>
          </p:cNvPr>
          <p:cNvCxnSpPr>
            <a:endCxn id="28" idx="2"/>
          </p:cNvCxnSpPr>
          <p:nvPr/>
        </p:nvCxnSpPr>
        <p:spPr>
          <a:xfrm flipH="1" flipV="1">
            <a:off x="1814513" y="2329101"/>
            <a:ext cx="29382" cy="15439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DE9361-B0F1-4466-9D1D-F40824B57512}"/>
              </a:ext>
            </a:extLst>
          </p:cNvPr>
          <p:cNvCxnSpPr>
            <a:stCxn id="16" idx="0"/>
          </p:cNvCxnSpPr>
          <p:nvPr/>
        </p:nvCxnSpPr>
        <p:spPr>
          <a:xfrm flipV="1">
            <a:off x="3604948" y="3101093"/>
            <a:ext cx="0" cy="71999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DBC5D0-99E7-4824-8C88-310BD84B3F5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5181600" y="2397557"/>
            <a:ext cx="7075" cy="150662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F1EFA8-45A7-46BF-AE8C-215E7ECFC391}"/>
              </a:ext>
            </a:extLst>
          </p:cNvPr>
          <p:cNvCxnSpPr>
            <a:endCxn id="31" idx="2"/>
          </p:cNvCxnSpPr>
          <p:nvPr/>
        </p:nvCxnSpPr>
        <p:spPr>
          <a:xfrm flipV="1">
            <a:off x="6591300" y="3101093"/>
            <a:ext cx="0" cy="105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7DB95E-41B2-41C4-8458-D58924A3308D}"/>
              </a:ext>
            </a:extLst>
          </p:cNvPr>
          <p:cNvCxnSpPr/>
          <p:nvPr/>
        </p:nvCxnSpPr>
        <p:spPr>
          <a:xfrm flipV="1">
            <a:off x="7791450" y="2397557"/>
            <a:ext cx="0" cy="18196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F8B9DC-8FF8-47FB-A51A-14C64A9DA7E7}"/>
              </a:ext>
            </a:extLst>
          </p:cNvPr>
          <p:cNvCxnSpPr>
            <a:cxnSpLocks/>
          </p:cNvCxnSpPr>
          <p:nvPr/>
        </p:nvCxnSpPr>
        <p:spPr>
          <a:xfrm flipV="1">
            <a:off x="8820920" y="3046258"/>
            <a:ext cx="0" cy="11124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C7CCD56-A63D-4317-AA2F-B42873BB553F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9762852" y="2397557"/>
            <a:ext cx="18597" cy="181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B5B978-A467-4B0D-B376-623FED50CBFC}"/>
              </a:ext>
            </a:extLst>
          </p:cNvPr>
          <p:cNvCxnSpPr>
            <a:endCxn id="35" idx="2"/>
          </p:cNvCxnSpPr>
          <p:nvPr/>
        </p:nvCxnSpPr>
        <p:spPr>
          <a:xfrm flipV="1">
            <a:off x="10601325" y="2928776"/>
            <a:ext cx="4490" cy="150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541CC8-0908-4634-8CED-4D056CF955AA}"/>
              </a:ext>
            </a:extLst>
          </p:cNvPr>
          <p:cNvSpPr txBox="1"/>
          <p:nvPr/>
        </p:nvSpPr>
        <p:spPr>
          <a:xfrm>
            <a:off x="1605770" y="429389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5D6B2C-3C4C-4ABE-9059-793BC83FC9A4}"/>
              </a:ext>
            </a:extLst>
          </p:cNvPr>
          <p:cNvSpPr txBox="1"/>
          <p:nvPr/>
        </p:nvSpPr>
        <p:spPr>
          <a:xfrm>
            <a:off x="3317112" y="4293893"/>
            <a:ext cx="6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31FA1A-0110-44EB-B5F7-934A96482147}"/>
              </a:ext>
            </a:extLst>
          </p:cNvPr>
          <p:cNvSpPr txBox="1"/>
          <p:nvPr/>
        </p:nvSpPr>
        <p:spPr>
          <a:xfrm>
            <a:off x="4903652" y="4296616"/>
            <a:ext cx="6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4116B9-17E7-4092-90E3-7E0665EBAC16}"/>
              </a:ext>
            </a:extLst>
          </p:cNvPr>
          <p:cNvSpPr txBox="1"/>
          <p:nvPr/>
        </p:nvSpPr>
        <p:spPr>
          <a:xfrm>
            <a:off x="6248187" y="4293893"/>
            <a:ext cx="6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4th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0455C0-AB8D-4422-AB8A-3AA5E97297AB}"/>
              </a:ext>
            </a:extLst>
          </p:cNvPr>
          <p:cNvSpPr txBox="1"/>
          <p:nvPr/>
        </p:nvSpPr>
        <p:spPr>
          <a:xfrm>
            <a:off x="7472199" y="4293893"/>
            <a:ext cx="6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5th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C6FA2D-9327-44A7-8DF9-E2FA9E3BB77D}"/>
              </a:ext>
            </a:extLst>
          </p:cNvPr>
          <p:cNvSpPr txBox="1"/>
          <p:nvPr/>
        </p:nvSpPr>
        <p:spPr>
          <a:xfrm>
            <a:off x="8539072" y="4293893"/>
            <a:ext cx="6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670531-7357-4A1C-8D17-483204107750}"/>
              </a:ext>
            </a:extLst>
          </p:cNvPr>
          <p:cNvSpPr txBox="1"/>
          <p:nvPr/>
        </p:nvSpPr>
        <p:spPr>
          <a:xfrm>
            <a:off x="9453871" y="4332506"/>
            <a:ext cx="6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7th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75D36A-8BDF-4776-BEE2-0F0DDCF66944}"/>
              </a:ext>
            </a:extLst>
          </p:cNvPr>
          <p:cNvSpPr txBox="1"/>
          <p:nvPr/>
        </p:nvSpPr>
        <p:spPr>
          <a:xfrm>
            <a:off x="10296833" y="4335229"/>
            <a:ext cx="6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8th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29AB34-576E-4600-B3EA-CA77934DFC6C}"/>
              </a:ext>
            </a:extLst>
          </p:cNvPr>
          <p:cNvSpPr txBox="1"/>
          <p:nvPr/>
        </p:nvSpPr>
        <p:spPr>
          <a:xfrm>
            <a:off x="0" y="63475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293180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23B8-C82F-43FF-B9AE-E19AEB6E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SEVERITY OF EACH FACTOR IN DIABETES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57E5958-74AB-4B6F-9BEF-2DC3981F3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5124"/>
            <a:ext cx="6649643" cy="5032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5EBBB-23BD-409F-9972-F90BF14ACDF9}"/>
              </a:ext>
            </a:extLst>
          </p:cNvPr>
          <p:cNvSpPr txBox="1"/>
          <p:nvPr/>
        </p:nvSpPr>
        <p:spPr>
          <a:xfrm>
            <a:off x="8048625" y="1956970"/>
            <a:ext cx="37623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Glucose, BMI and Age </a:t>
            </a:r>
          </a:p>
          <a:p>
            <a:r>
              <a:rPr lang="en-SG" sz="2000" dirty="0"/>
              <a:t>Contributes to 60% of the</a:t>
            </a:r>
          </a:p>
          <a:p>
            <a:r>
              <a:rPr lang="en-SG" sz="2000" dirty="0"/>
              <a:t>Factors.</a:t>
            </a:r>
          </a:p>
          <a:p>
            <a:endParaRPr lang="en-SG" sz="2000" dirty="0"/>
          </a:p>
          <a:p>
            <a:r>
              <a:rPr lang="en-SG" sz="2000" dirty="0"/>
              <a:t>However, high Glucose is the result of high BMI. </a:t>
            </a:r>
          </a:p>
          <a:p>
            <a:endParaRPr lang="en-SG" sz="2000" dirty="0"/>
          </a:p>
          <a:p>
            <a:r>
              <a:rPr lang="en-SG" sz="2000" dirty="0"/>
              <a:t>This will also worsen with advancing Age and Pregnancies.</a:t>
            </a:r>
          </a:p>
          <a:p>
            <a:endParaRPr lang="en-SG" sz="2000" dirty="0"/>
          </a:p>
          <a:p>
            <a:r>
              <a:rPr lang="en-SG" sz="2000" dirty="0"/>
              <a:t>Insulin, high blood pressure and skin thickness is also a result of diabetes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B29AC-4A7F-4AEC-A8D0-977C64F21D64}"/>
              </a:ext>
            </a:extLst>
          </p:cNvPr>
          <p:cNvSpPr txBox="1"/>
          <p:nvPr/>
        </p:nvSpPr>
        <p:spPr>
          <a:xfrm>
            <a:off x="0" y="63475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 3</a:t>
            </a:r>
          </a:p>
        </p:txBody>
      </p:sp>
    </p:spTree>
    <p:extLst>
      <p:ext uri="{BB962C8B-B14F-4D97-AF65-F5344CB8AC3E}">
        <p14:creationId xmlns:p14="http://schemas.microsoft.com/office/powerpoint/2010/main" val="402178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29B9-2875-46AE-8D3D-878CFB6D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AGE FACTOR AFFECTING DIABETES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5572AEB-3FA4-4CE1-B3AC-3E54C3B76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5" y="1938338"/>
            <a:ext cx="7897200" cy="3987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9B71D-59F3-49E8-9278-5DE63034312B}"/>
              </a:ext>
            </a:extLst>
          </p:cNvPr>
          <p:cNvSpPr txBox="1"/>
          <p:nvPr/>
        </p:nvSpPr>
        <p:spPr>
          <a:xfrm>
            <a:off x="8467725" y="1938338"/>
            <a:ext cx="33337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There are more diabetes incidents </a:t>
            </a:r>
            <a:r>
              <a:rPr lang="en-SG" sz="2000" dirty="0">
                <a:solidFill>
                  <a:srgbClr val="FF0000"/>
                </a:solidFill>
              </a:rPr>
              <a:t>beyond the age of 30 </a:t>
            </a:r>
            <a:r>
              <a:rPr lang="en-SG" sz="2000" dirty="0"/>
              <a:t>as compared with those without diabetes.</a:t>
            </a:r>
          </a:p>
          <a:p>
            <a:r>
              <a:rPr lang="en-SG" sz="2000" dirty="0"/>
              <a:t>For instance, for every 10 people having the age of 40,  </a:t>
            </a:r>
            <a:r>
              <a:rPr lang="en-SG" sz="2000" dirty="0">
                <a:solidFill>
                  <a:srgbClr val="FF0000"/>
                </a:solidFill>
              </a:rPr>
              <a:t>7 will be tested positive.</a:t>
            </a:r>
          </a:p>
          <a:p>
            <a:endParaRPr lang="en-SG" sz="2000" dirty="0"/>
          </a:p>
          <a:p>
            <a:r>
              <a:rPr lang="en-SG" sz="2000" dirty="0"/>
              <a:t>On the other hand, at age 30, there are equal number of people tested positive and negative.</a:t>
            </a:r>
          </a:p>
          <a:p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DCA66-305B-4F8A-BBFC-E6E1CB8A3932}"/>
              </a:ext>
            </a:extLst>
          </p:cNvPr>
          <p:cNvSpPr txBox="1"/>
          <p:nvPr/>
        </p:nvSpPr>
        <p:spPr>
          <a:xfrm>
            <a:off x="0" y="63475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 4</a:t>
            </a:r>
          </a:p>
        </p:txBody>
      </p:sp>
    </p:spTree>
    <p:extLst>
      <p:ext uri="{BB962C8B-B14F-4D97-AF65-F5344CB8AC3E}">
        <p14:creationId xmlns:p14="http://schemas.microsoft.com/office/powerpoint/2010/main" val="8470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18E2-147B-48F1-9937-28EFBCDD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BMI FACTOR AFFECTING DIABETES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6B241CC-DF42-465C-8EFD-AEFEBB164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94364"/>
            <a:ext cx="8343900" cy="4201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790A8-DC2D-4594-962D-A7FA6C246963}"/>
              </a:ext>
            </a:extLst>
          </p:cNvPr>
          <p:cNvSpPr txBox="1"/>
          <p:nvPr/>
        </p:nvSpPr>
        <p:spPr>
          <a:xfrm>
            <a:off x="8534400" y="1894364"/>
            <a:ext cx="3333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There are more diabetes incidents </a:t>
            </a:r>
            <a:r>
              <a:rPr lang="en-SG" sz="2000" dirty="0">
                <a:solidFill>
                  <a:srgbClr val="FF0000"/>
                </a:solidFill>
              </a:rPr>
              <a:t>beyond the BMI of 30 </a:t>
            </a:r>
            <a:r>
              <a:rPr lang="en-SG" sz="2000" dirty="0"/>
              <a:t>as compared with those without diabetes.</a:t>
            </a:r>
          </a:p>
          <a:p>
            <a:r>
              <a:rPr lang="en-SG" sz="2000" dirty="0"/>
              <a:t>For instance, for every 10 people with BMI of 40, 6 will be tested positive.</a:t>
            </a:r>
          </a:p>
          <a:p>
            <a:endParaRPr lang="en-SG" sz="2000" dirty="0"/>
          </a:p>
          <a:p>
            <a:r>
              <a:rPr lang="en-SG" sz="2000" dirty="0"/>
              <a:t>On the other hand there are lesser diabetes incidents </a:t>
            </a:r>
            <a:r>
              <a:rPr lang="en-SG" sz="2000" dirty="0">
                <a:solidFill>
                  <a:srgbClr val="FF0000"/>
                </a:solidFill>
              </a:rPr>
              <a:t>below BMI of 30.</a:t>
            </a:r>
          </a:p>
          <a:p>
            <a:endParaRPr lang="en-SG" sz="2000" dirty="0">
              <a:solidFill>
                <a:srgbClr val="FF0000"/>
              </a:solidFill>
            </a:endParaRPr>
          </a:p>
          <a:p>
            <a:r>
              <a:rPr lang="en-SG" sz="2000" dirty="0">
                <a:solidFill>
                  <a:srgbClr val="FF0000"/>
                </a:solidFill>
              </a:rPr>
              <a:t>For every 10 people with BMI 25, </a:t>
            </a:r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7E748-6BB3-4E35-9395-0F9803178A3F}"/>
              </a:ext>
            </a:extLst>
          </p:cNvPr>
          <p:cNvSpPr txBox="1"/>
          <p:nvPr/>
        </p:nvSpPr>
        <p:spPr>
          <a:xfrm>
            <a:off x="0" y="63475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 5</a:t>
            </a:r>
          </a:p>
        </p:txBody>
      </p:sp>
    </p:spTree>
    <p:extLst>
      <p:ext uri="{BB962C8B-B14F-4D97-AF65-F5344CB8AC3E}">
        <p14:creationId xmlns:p14="http://schemas.microsoft.com/office/powerpoint/2010/main" val="69040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B423-1B6C-4CAE-967C-C02B3BB5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GLUCOSE AFFECTING DIABETES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44003BC-3392-44F1-B996-1992F5F96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044065"/>
            <a:ext cx="8001000" cy="4010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C1EA3-954C-4E34-9A44-A9F56E6A0866}"/>
              </a:ext>
            </a:extLst>
          </p:cNvPr>
          <p:cNvSpPr txBox="1"/>
          <p:nvPr/>
        </p:nvSpPr>
        <p:spPr>
          <a:xfrm>
            <a:off x="8362950" y="1783894"/>
            <a:ext cx="3333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There are more diabetes incidents </a:t>
            </a:r>
            <a:r>
              <a:rPr lang="en-SG" sz="2000" dirty="0">
                <a:solidFill>
                  <a:srgbClr val="FF0000"/>
                </a:solidFill>
              </a:rPr>
              <a:t>beyond the Glucose reading of 125 </a:t>
            </a:r>
            <a:r>
              <a:rPr lang="en-SG" sz="2000" dirty="0"/>
              <a:t>as compared with those without diabetes, of which the gap is at 175.</a:t>
            </a:r>
          </a:p>
          <a:p>
            <a:r>
              <a:rPr lang="en-SG" sz="2000" dirty="0"/>
              <a:t>For instance, if you have 10 people with reading of 175, 9 will be tested positive.</a:t>
            </a:r>
          </a:p>
          <a:p>
            <a:endParaRPr lang="en-SG" sz="2000" dirty="0"/>
          </a:p>
          <a:p>
            <a:r>
              <a:rPr lang="en-SG" sz="2000" dirty="0"/>
              <a:t>On the other hand there are lesser diabetes incidents </a:t>
            </a:r>
            <a:r>
              <a:rPr lang="en-SG" sz="2000" dirty="0">
                <a:solidFill>
                  <a:srgbClr val="FF0000"/>
                </a:solidFill>
              </a:rPr>
              <a:t>below Glucose reading of 175, </a:t>
            </a:r>
            <a:r>
              <a:rPr lang="en-SG" sz="2000" dirty="0"/>
              <a:t>which gap is the widest at 100</a:t>
            </a:r>
            <a:r>
              <a:rPr lang="en-SG" sz="2000" dirty="0">
                <a:solidFill>
                  <a:srgbClr val="FF0000"/>
                </a:solidFill>
              </a:rPr>
              <a:t>. For every 10 people, 4 will be tested positive.</a:t>
            </a:r>
          </a:p>
          <a:p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930DE-B160-4C63-8306-223773700AE7}"/>
              </a:ext>
            </a:extLst>
          </p:cNvPr>
          <p:cNvSpPr txBox="1"/>
          <p:nvPr/>
        </p:nvSpPr>
        <p:spPr>
          <a:xfrm>
            <a:off x="0" y="63475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 6</a:t>
            </a:r>
          </a:p>
        </p:txBody>
      </p:sp>
    </p:spTree>
    <p:extLst>
      <p:ext uri="{BB962C8B-B14F-4D97-AF65-F5344CB8AC3E}">
        <p14:creationId xmlns:p14="http://schemas.microsoft.com/office/powerpoint/2010/main" val="114718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7FF8C846-D8F6-449E-AE20-9463C5EC0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7" y="1901189"/>
            <a:ext cx="7870826" cy="42510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1167AA-8D1C-44A9-B12E-F24CEE4A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ASSOCIATION OF GLUCOSE - BMI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42F5E-95CB-4FD4-BA81-BE41701AC1AB}"/>
              </a:ext>
            </a:extLst>
          </p:cNvPr>
          <p:cNvSpPr txBox="1"/>
          <p:nvPr/>
        </p:nvSpPr>
        <p:spPr>
          <a:xfrm>
            <a:off x="8365133" y="1962150"/>
            <a:ext cx="33337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FF0000"/>
                </a:solidFill>
              </a:rPr>
              <a:t>Glucose increases with the increase in BMI.</a:t>
            </a:r>
          </a:p>
          <a:p>
            <a:endParaRPr lang="en-SG" sz="2000" dirty="0">
              <a:solidFill>
                <a:srgbClr val="FF0000"/>
              </a:solidFill>
            </a:endParaRPr>
          </a:p>
          <a:p>
            <a:r>
              <a:rPr lang="en-SG" sz="2000" dirty="0"/>
              <a:t>As you can see from the red arrow, both Glucose and BMI increases together.</a:t>
            </a:r>
          </a:p>
          <a:p>
            <a:endParaRPr lang="en-SG" sz="2000" dirty="0">
              <a:solidFill>
                <a:srgbClr val="FF0000"/>
              </a:solidFill>
            </a:endParaRPr>
          </a:p>
          <a:p>
            <a:endParaRPr lang="en-SG" sz="2000" dirty="0">
              <a:solidFill>
                <a:srgbClr val="FF0000"/>
              </a:solidFill>
            </a:endParaRPr>
          </a:p>
          <a:p>
            <a:endParaRPr lang="en-SG" sz="2000" dirty="0">
              <a:solidFill>
                <a:srgbClr val="FF0000"/>
              </a:solidFill>
            </a:endParaRPr>
          </a:p>
          <a:p>
            <a:endParaRPr lang="en-SG" sz="2000" dirty="0"/>
          </a:p>
          <a:p>
            <a:endParaRPr lang="en-SG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94DEE-0DBE-46D5-AFF6-464F5A9B2565}"/>
              </a:ext>
            </a:extLst>
          </p:cNvPr>
          <p:cNvCxnSpPr/>
          <p:nvPr/>
        </p:nvCxnSpPr>
        <p:spPr>
          <a:xfrm flipV="1">
            <a:off x="1838325" y="2505075"/>
            <a:ext cx="4181475" cy="20764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A80F10-A502-4AA3-BDD7-633F6899434F}"/>
              </a:ext>
            </a:extLst>
          </p:cNvPr>
          <p:cNvSpPr txBox="1"/>
          <p:nvPr/>
        </p:nvSpPr>
        <p:spPr>
          <a:xfrm>
            <a:off x="0" y="63475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 7</a:t>
            </a:r>
          </a:p>
        </p:txBody>
      </p:sp>
    </p:spTree>
    <p:extLst>
      <p:ext uri="{BB962C8B-B14F-4D97-AF65-F5344CB8AC3E}">
        <p14:creationId xmlns:p14="http://schemas.microsoft.com/office/powerpoint/2010/main" val="194175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726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study of the main causes of diabetes among Pima Indians</vt:lpstr>
      <vt:lpstr>Background &amp; objective</vt:lpstr>
      <vt:lpstr>DIABETES RATES </vt:lpstr>
      <vt:lpstr>RANKING THE FACTORS OF DIABETES</vt:lpstr>
      <vt:lpstr>SEVERITY OF EACH FACTOR IN DIABETES</vt:lpstr>
      <vt:lpstr>AGE FACTOR AFFECTING DIABETES</vt:lpstr>
      <vt:lpstr>BMI FACTOR AFFECTING DIABETES</vt:lpstr>
      <vt:lpstr>GLUCOSE AFFECTING DIABETES</vt:lpstr>
      <vt:lpstr>ASSOCIATION OF GLUCOSE - BMI</vt:lpstr>
      <vt:lpstr>Diabetes is characterized by relatively higher Glucose and BMI readings.</vt:lpstr>
      <vt:lpstr>BMI of pregnant females are relatively higher for those tested positive for Diabetes</vt:lpstr>
      <vt:lpstr>CONCLUSION</vt:lpstr>
      <vt:lpstr>CONCLUSION (con’t)</vt:lpstr>
      <vt:lpstr>PREDICTING DIABETES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the main causes of diabetes among Pima Indians</dc:title>
  <dc:creator>stephen chan</dc:creator>
  <cp:lastModifiedBy>stephen chan</cp:lastModifiedBy>
  <cp:revision>35</cp:revision>
  <dcterms:created xsi:type="dcterms:W3CDTF">2021-06-11T05:19:32Z</dcterms:created>
  <dcterms:modified xsi:type="dcterms:W3CDTF">2021-06-11T13:48:53Z</dcterms:modified>
</cp:coreProperties>
</file>