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8" r:id="rId3"/>
    <p:sldId id="405" r:id="rId4"/>
    <p:sldId id="406" r:id="rId5"/>
    <p:sldId id="416" r:id="rId6"/>
    <p:sldId id="407" r:id="rId7"/>
    <p:sldId id="369" r:id="rId8"/>
    <p:sldId id="410" r:id="rId9"/>
    <p:sldId id="411" r:id="rId10"/>
    <p:sldId id="412" r:id="rId11"/>
    <p:sldId id="413" r:id="rId12"/>
    <p:sldId id="414" r:id="rId13"/>
    <p:sldId id="41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17" autoAdjust="0"/>
  </p:normalViewPr>
  <p:slideViewPr>
    <p:cSldViewPr>
      <p:cViewPr varScale="1">
        <p:scale>
          <a:sx n="119" d="100"/>
          <a:sy n="119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4/8/2022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4/8/2022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ellarium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ellari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789" y="36576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Stephen Scott</a:t>
            </a:r>
            <a:br>
              <a:rPr lang="en-US" sz="2000" dirty="0"/>
            </a:br>
            <a:r>
              <a:rPr lang="en-US" sz="2000" dirty="0"/>
              <a:t>COMPENG 4TN4</a:t>
            </a:r>
            <a:br>
              <a:rPr lang="en-US" sz="2000" dirty="0"/>
            </a:br>
            <a:r>
              <a:rPr lang="en-US" sz="2000" dirty="0"/>
              <a:t>Instructor: Seyed Mehdi Ayyoubzadeh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2371" y="1828800"/>
            <a:ext cx="551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Star Tracker without a Star Database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method: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FECACDD5-9FE9-47C5-8875-37E9F737D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t="5541" r="17968" b="709"/>
          <a:stretch/>
        </p:blipFill>
        <p:spPr>
          <a:xfrm>
            <a:off x="434340" y="1371600"/>
            <a:ext cx="3962400" cy="411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A3195-D3DD-43BE-8F6E-A0AD88F51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8" t="5740" r="17362"/>
          <a:stretch/>
        </p:blipFill>
        <p:spPr>
          <a:xfrm>
            <a:off x="4396740" y="1371600"/>
            <a:ext cx="4001622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8B2AF0-D135-41A8-B5F4-3F3EF7A6E562}"/>
              </a:ext>
            </a:extLst>
          </p:cNvPr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Struggles with distinguishing between South-East/West skies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88.1% accuracy on the test set </a:t>
            </a:r>
          </a:p>
        </p:txBody>
      </p:sp>
    </p:spTree>
    <p:extLst>
      <p:ext uri="{BB962C8B-B14F-4D97-AF65-F5344CB8AC3E}">
        <p14:creationId xmlns:p14="http://schemas.microsoft.com/office/powerpoint/2010/main" val="152710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Downscale images to 96x96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Blur images with Gaussian blur (sigma = 40) to reduce sparsity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Augment the dataset with rotated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548C9-80CC-4CE2-963E-C2E5A5777EA9}"/>
              </a:ext>
            </a:extLst>
          </p:cNvPr>
          <p:cNvSpPr txBox="1"/>
          <p:nvPr/>
        </p:nvSpPr>
        <p:spPr>
          <a:xfrm>
            <a:off x="381000" y="5410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Augmented dataset has 10,368 images</a:t>
            </a: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B148C0EF-D454-476A-A57B-71DEE4CB9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984972"/>
            <a:ext cx="1631566" cy="1631566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51785D-704C-412E-99B2-4F017A7E9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56" y="2962366"/>
            <a:ext cx="1646552" cy="1646552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C1F16618-8ECE-4A71-AA21-894E702E7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76" y="2992465"/>
            <a:ext cx="1631566" cy="1631566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low confidence">
            <a:extLst>
              <a:ext uri="{FF2B5EF4-FFF2-40B4-BE49-F238E27FC236}">
                <a16:creationId xmlns:a16="http://schemas.microsoft.com/office/drawing/2014/main" id="{F5A0D763-4026-451C-A6CD-DC5F57826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10" y="2992465"/>
            <a:ext cx="1631566" cy="16315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E03968-188E-478E-96CF-21D5FDEA24A2}"/>
              </a:ext>
            </a:extLst>
          </p:cNvPr>
          <p:cNvSpPr txBox="1"/>
          <p:nvPr/>
        </p:nvSpPr>
        <p:spPr>
          <a:xfrm>
            <a:off x="719772" y="2623133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 degrees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158209-807E-492A-A036-C749C230F692}"/>
              </a:ext>
            </a:extLst>
          </p:cNvPr>
          <p:cNvSpPr txBox="1"/>
          <p:nvPr/>
        </p:nvSpPr>
        <p:spPr>
          <a:xfrm>
            <a:off x="2850835" y="261564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90 degrees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1CA91-790C-43EA-8E09-1741BD2C92E5}"/>
              </a:ext>
            </a:extLst>
          </p:cNvPr>
          <p:cNvSpPr txBox="1"/>
          <p:nvPr/>
        </p:nvSpPr>
        <p:spPr>
          <a:xfrm>
            <a:off x="4974169" y="262313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180 degrees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1370A-C4D8-4CBF-A78C-5800571FFD4A}"/>
              </a:ext>
            </a:extLst>
          </p:cNvPr>
          <p:cNvSpPr txBox="1"/>
          <p:nvPr/>
        </p:nvSpPr>
        <p:spPr>
          <a:xfrm>
            <a:off x="7152603" y="262313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270 degrees</a:t>
            </a:r>
          </a:p>
        </p:txBody>
      </p:sp>
    </p:spTree>
    <p:extLst>
      <p:ext uri="{BB962C8B-B14F-4D97-AF65-F5344CB8AC3E}">
        <p14:creationId xmlns:p14="http://schemas.microsoft.com/office/powerpoint/2010/main" val="201212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alternate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CA" dirty="0"/>
              <a:t>Train a Convolutional Neural Network on the augmented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548C9-80CC-4CE2-963E-C2E5A5777EA9}"/>
              </a:ext>
            </a:extLst>
          </p:cNvPr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Adam optimizer used with learning rate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Batch size = 32</a:t>
            </a: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4475FC32-D710-4AD2-B280-B1F6C38B22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61111"/>
          <a:stretch/>
        </p:blipFill>
        <p:spPr>
          <a:xfrm>
            <a:off x="134470" y="1817132"/>
            <a:ext cx="8875059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B4F5A8-9505-4B45-80DB-020006EC0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4896" y="3493009"/>
            <a:ext cx="2584704" cy="1938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B92B79-AECA-472D-AB40-B2054EFA14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9600" y="3471672"/>
            <a:ext cx="2641602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7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alternate method: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ACDD5-9FE9-47C5-8875-37E9F737D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5555" r="17758"/>
          <a:stretch/>
        </p:blipFill>
        <p:spPr>
          <a:xfrm>
            <a:off x="395118" y="1362924"/>
            <a:ext cx="3987504" cy="41321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A3195-D3DD-43BE-8F6E-A0AD88F51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1" t="5555" r="16608"/>
          <a:stretch/>
        </p:blipFill>
        <p:spPr>
          <a:xfrm>
            <a:off x="4382622" y="1362924"/>
            <a:ext cx="4075436" cy="4132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8B2AF0-D135-41A8-B5F4-3F3EF7A6E562}"/>
              </a:ext>
            </a:extLst>
          </p:cNvPr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struggles with distinguishing between South-East/West skies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91.1% accuracy on the test set </a:t>
            </a:r>
          </a:p>
        </p:txBody>
      </p:sp>
    </p:spTree>
    <p:extLst>
      <p:ext uri="{BB962C8B-B14F-4D97-AF65-F5344CB8AC3E}">
        <p14:creationId xmlns:p14="http://schemas.microsoft.com/office/powerpoint/2010/main" val="10469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star tracker?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Camera system often found on satellites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Expensive to implement effectively, not often used on low-budget nanosatellites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C9791-D8AA-4580-B497-9BBC1E95BD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75588"/>
            <a:ext cx="2746248" cy="4306824"/>
          </a:xfrm>
          <a:prstGeom prst="rect">
            <a:avLst/>
          </a:prstGeom>
        </p:spPr>
      </p:pic>
      <p:pic>
        <p:nvPicPr>
          <p:cNvPr id="8" name="Picture 7" descr="A satellite in space&#10;&#10;Description automatically generated with low confidence">
            <a:extLst>
              <a:ext uri="{FF2B5EF4-FFF2-40B4-BE49-F238E27FC236}">
                <a16:creationId xmlns:a16="http://schemas.microsoft.com/office/drawing/2014/main" id="{7650466D-D1B2-4FF7-9D91-BBE8D955BC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4605866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F870F8-F96D-4BBB-9E0A-31A2F0E25A49}"/>
              </a:ext>
            </a:extLst>
          </p:cNvPr>
          <p:cNvSpPr txBox="1"/>
          <p:nvPr/>
        </p:nvSpPr>
        <p:spPr>
          <a:xfrm>
            <a:off x="269748" y="4743450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European Space Agency. </a:t>
            </a:r>
            <a:r>
              <a:rPr lang="en-CA" sz="1100" dirty="0" err="1"/>
              <a:t>Alphasat</a:t>
            </a:r>
            <a:r>
              <a:rPr lang="en-CA" sz="1100" dirty="0"/>
              <a:t>. 2013</a:t>
            </a:r>
          </a:p>
        </p:txBody>
      </p:sp>
    </p:spTree>
    <p:extLst>
      <p:ext uri="{BB962C8B-B14F-4D97-AF65-F5344CB8AC3E}">
        <p14:creationId xmlns:p14="http://schemas.microsoft.com/office/powerpoint/2010/main" val="154554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satellite’s need a star tracker?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Helps to stabilize the satellite (reduce pointing error)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Used in trajectory control system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C6B0EB-DC07-4208-8924-D2DFA6430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1524000" y="1562100"/>
            <a:ext cx="6096000" cy="331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625257-7E78-4E5D-B35F-4DCAE0751197}"/>
              </a:ext>
            </a:extLst>
          </p:cNvPr>
          <p:cNvSpPr txBox="1"/>
          <p:nvPr/>
        </p:nvSpPr>
        <p:spPr>
          <a:xfrm>
            <a:off x="1143000" y="4713039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Jianan</a:t>
            </a:r>
            <a:r>
              <a:rPr lang="en-CA" sz="1100" dirty="0"/>
              <a:t>, Y. et al. “Pico-satellite attitude determination using a star tracker with compressive sensing”. 2015</a:t>
            </a:r>
          </a:p>
        </p:txBody>
      </p:sp>
    </p:spTree>
    <p:extLst>
      <p:ext uri="{BB962C8B-B14F-4D97-AF65-F5344CB8AC3E}">
        <p14:creationId xmlns:p14="http://schemas.microsoft.com/office/powerpoint/2010/main" val="294758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issue with star trackers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410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Star lookup is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Expertise in subject is needed to implement effectively (not helpful to small missions like university CubeSats)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C6B0EB-DC07-4208-8924-D2DFA6430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1524000" y="1562100"/>
            <a:ext cx="6096000" cy="3314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625257-7E78-4E5D-B35F-4DCAE0751197}"/>
              </a:ext>
            </a:extLst>
          </p:cNvPr>
          <p:cNvSpPr txBox="1"/>
          <p:nvPr/>
        </p:nvSpPr>
        <p:spPr>
          <a:xfrm>
            <a:off x="1143000" y="4713039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Jianan</a:t>
            </a:r>
            <a:r>
              <a:rPr lang="en-CA" sz="1100" dirty="0"/>
              <a:t>, Y. et al. “Pico-satellite attitude determination using a star tracker with compressive sensing”. 2015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2E7048-29F5-4B9B-8B56-0A603E99D93E}"/>
              </a:ext>
            </a:extLst>
          </p:cNvPr>
          <p:cNvSpPr/>
          <p:nvPr/>
        </p:nvSpPr>
        <p:spPr>
          <a:xfrm>
            <a:off x="1828800" y="3810000"/>
            <a:ext cx="1295400" cy="805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11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6FC529-4E77-48FD-B886-E3B7D89C444F}"/>
              </a:ext>
            </a:extLst>
          </p:cNvPr>
          <p:cNvSpPr/>
          <p:nvPr/>
        </p:nvSpPr>
        <p:spPr>
          <a:xfrm>
            <a:off x="762000" y="2057400"/>
            <a:ext cx="1981200" cy="762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EB02E-062C-4F1C-B279-7274C3C2C7F3}"/>
              </a:ext>
            </a:extLst>
          </p:cNvPr>
          <p:cNvSpPr txBox="1"/>
          <p:nvPr/>
        </p:nvSpPr>
        <p:spPr>
          <a:xfrm>
            <a:off x="636711" y="211523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Correlation </a:t>
            </a:r>
            <a:br>
              <a:rPr lang="en-CA" dirty="0"/>
            </a:br>
            <a:r>
              <a:rPr lang="en-CA" dirty="0"/>
              <a:t>algorithm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5D4E0F-76CD-44F0-936B-36958C0826D9}"/>
              </a:ext>
            </a:extLst>
          </p:cNvPr>
          <p:cNvSpPr/>
          <p:nvPr/>
        </p:nvSpPr>
        <p:spPr>
          <a:xfrm>
            <a:off x="3505200" y="2057400"/>
            <a:ext cx="1981200" cy="762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FBA6-51FA-4029-94D1-4AE48334E693}"/>
              </a:ext>
            </a:extLst>
          </p:cNvPr>
          <p:cNvSpPr txBox="1"/>
          <p:nvPr/>
        </p:nvSpPr>
        <p:spPr>
          <a:xfrm>
            <a:off x="3352800" y="210488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Optimal image</a:t>
            </a:r>
            <a:br>
              <a:rPr lang="en-CA" dirty="0"/>
            </a:br>
            <a:r>
              <a:rPr lang="en-CA" dirty="0"/>
              <a:t>matching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901BC0-F042-4B81-A587-74F8C833EAF2}"/>
              </a:ext>
            </a:extLst>
          </p:cNvPr>
          <p:cNvSpPr/>
          <p:nvPr/>
        </p:nvSpPr>
        <p:spPr>
          <a:xfrm>
            <a:off x="6248400" y="2011597"/>
            <a:ext cx="1981200" cy="762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D123F-4C08-4CF8-9855-CF7E5FD00835}"/>
              </a:ext>
            </a:extLst>
          </p:cNvPr>
          <p:cNvSpPr txBox="1"/>
          <p:nvPr/>
        </p:nvSpPr>
        <p:spPr>
          <a:xfrm>
            <a:off x="6096000" y="205908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Neural</a:t>
            </a:r>
            <a:br>
              <a:rPr lang="en-CA" dirty="0"/>
            </a:br>
            <a:r>
              <a:rPr lang="en-CA" dirty="0"/>
              <a:t>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D4DB93-CD0D-486F-A47B-A22AE9292DCB}"/>
              </a:ext>
            </a:extLst>
          </p:cNvPr>
          <p:cNvSpPr txBox="1"/>
          <p:nvPr/>
        </p:nvSpPr>
        <p:spPr>
          <a:xfrm>
            <a:off x="612648" y="1562181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00" b="0" i="0" u="none" strike="noStrike" baseline="0" dirty="0"/>
              <a:t>H. Yoon, Y. Lim, and H. Bang. New star-pattern identification</a:t>
            </a:r>
          </a:p>
          <a:p>
            <a:pPr algn="l"/>
            <a:r>
              <a:rPr lang="en-US" sz="700" b="0" i="0" u="none" strike="noStrike" baseline="0" dirty="0"/>
              <a:t>using a correlation approach for spacecraft attitude determination.</a:t>
            </a:r>
          </a:p>
          <a:p>
            <a:pPr algn="l"/>
            <a:r>
              <a:rPr lang="en-US" sz="700" b="0" i="0" u="none" strike="noStrike" baseline="0" dirty="0"/>
              <a:t>Journal of Spacecraft and Rockets, 48(1), 2011.</a:t>
            </a:r>
            <a:endParaRPr lang="en-CA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58532-D334-4C54-8885-C5477F53C6B4}"/>
              </a:ext>
            </a:extLst>
          </p:cNvPr>
          <p:cNvSpPr txBox="1"/>
          <p:nvPr/>
        </p:nvSpPr>
        <p:spPr>
          <a:xfrm>
            <a:off x="3352800" y="150348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700" b="0" i="0" u="none" strike="noStrike" baseline="0" dirty="0"/>
              <a:t>T. </a:t>
            </a:r>
            <a:r>
              <a:rPr lang="en-CA" sz="700" b="0" i="0" u="none" strike="noStrike" baseline="0" dirty="0" err="1"/>
              <a:t>Delabie</a:t>
            </a:r>
            <a:r>
              <a:rPr lang="en-CA" sz="700" b="0" i="0" u="none" strike="noStrike" baseline="0" dirty="0"/>
              <a:t>, J.D. </a:t>
            </a:r>
            <a:r>
              <a:rPr lang="en-CA" sz="700" b="0" i="0" u="none" strike="noStrike" baseline="0" dirty="0" err="1"/>
              <a:t>Schutter</a:t>
            </a:r>
            <a:r>
              <a:rPr lang="en-CA" sz="700" b="0" i="0" u="none" strike="noStrike" baseline="0" dirty="0"/>
              <a:t>, and B. </a:t>
            </a:r>
            <a:r>
              <a:rPr lang="en-CA" sz="700" b="0" i="0" u="none" strike="noStrike" baseline="0" dirty="0" err="1"/>
              <a:t>Vandenbussche</a:t>
            </a:r>
            <a:r>
              <a:rPr lang="en-CA" sz="700" b="0" i="0" u="none" strike="noStrike" baseline="0" dirty="0"/>
              <a:t>. Highly</a:t>
            </a:r>
          </a:p>
          <a:p>
            <a:pPr algn="l"/>
            <a:r>
              <a:rPr lang="en-US" sz="700" b="0" i="0" u="none" strike="noStrike" baseline="0" dirty="0"/>
              <a:t>efficient attitude-estimation algorithm for star trackers using</a:t>
            </a:r>
          </a:p>
          <a:p>
            <a:pPr algn="l"/>
            <a:r>
              <a:rPr lang="en-US" sz="700" b="0" i="0" u="none" strike="noStrike" baseline="0" dirty="0"/>
              <a:t>optimal image matching. Journal of Guidance, Control, and</a:t>
            </a:r>
          </a:p>
          <a:p>
            <a:pPr algn="l"/>
            <a:r>
              <a:rPr lang="en-CA" sz="700" b="0" i="0" u="none" strike="noStrike" baseline="0" dirty="0"/>
              <a:t>Dynamics, 36(6), 2013.</a:t>
            </a:r>
            <a:endParaRPr lang="en-CA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4A60A-B3D4-47C6-83DC-D2BADEACBB48}"/>
              </a:ext>
            </a:extLst>
          </p:cNvPr>
          <p:cNvSpPr txBox="1"/>
          <p:nvPr/>
        </p:nvSpPr>
        <p:spPr>
          <a:xfrm>
            <a:off x="6092952" y="1555185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00"/>
              <a:t>K.T. Kim and H. Bang. Reliable star pattern identification</a:t>
            </a:r>
          </a:p>
          <a:p>
            <a:pPr algn="l"/>
            <a:r>
              <a:rPr lang="en-US" sz="700"/>
              <a:t>technique by using neural networks. The Journal of the Astronautical</a:t>
            </a:r>
          </a:p>
          <a:p>
            <a:pPr algn="l"/>
            <a:r>
              <a:rPr lang="en-US" sz="700"/>
              <a:t>Sciences, 52:239–249, 2004.</a:t>
            </a:r>
            <a:endParaRPr lang="en-CA" sz="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BA8C05-B8D3-4275-840B-154A00B8E1C2}"/>
              </a:ext>
            </a:extLst>
          </p:cNvPr>
          <p:cNvSpPr txBox="1"/>
          <p:nvPr/>
        </p:nvSpPr>
        <p:spPr>
          <a:xfrm>
            <a:off x="612648" y="3200400"/>
            <a:ext cx="2206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Compare image to on-board database and maximize cost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Stars as Gaussian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Correlate images in image space using heat 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22DB5-1D2F-402D-B49E-051DE9D1C70D}"/>
              </a:ext>
            </a:extLst>
          </p:cNvPr>
          <p:cNvSpPr txBox="1"/>
          <p:nvPr/>
        </p:nvSpPr>
        <p:spPr>
          <a:xfrm>
            <a:off x="3468624" y="3200399"/>
            <a:ext cx="2206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Match pairs of images optimally on top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Eliminates complex coordinate conversions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Uses Euclidean squared distance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4FD22-C1C4-4B7E-B89F-C4097A39AC1D}"/>
              </a:ext>
            </a:extLst>
          </p:cNvPr>
          <p:cNvSpPr txBox="1"/>
          <p:nvPr/>
        </p:nvSpPr>
        <p:spPr>
          <a:xfrm>
            <a:off x="6092952" y="3200398"/>
            <a:ext cx="2206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neural network to maximize star lookup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Group neighbouring stars together in database</a:t>
            </a:r>
          </a:p>
        </p:txBody>
      </p:sp>
    </p:spTree>
    <p:extLst>
      <p:ext uri="{BB962C8B-B14F-4D97-AF65-F5344CB8AC3E}">
        <p14:creationId xmlns:p14="http://schemas.microsoft.com/office/powerpoint/2010/main" val="1909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Generate simulated star image dataset using open-source planetarium (</a:t>
            </a:r>
            <a:r>
              <a:rPr lang="en-CA" dirty="0" err="1"/>
              <a:t>Stellarium</a:t>
            </a:r>
            <a:r>
              <a:rPr lang="en-CA" dirty="0"/>
              <a:t>)</a:t>
            </a:r>
          </a:p>
        </p:txBody>
      </p:sp>
      <p:pic>
        <p:nvPicPr>
          <p:cNvPr id="7" name="Picture 6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C3673ABE-5737-45D9-BDE9-89ED65848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6" y="2395536"/>
            <a:ext cx="4336682" cy="2439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2698C-CA4E-4629-8A6E-D7D8D66F445B}"/>
              </a:ext>
            </a:extLst>
          </p:cNvPr>
          <p:cNvSpPr txBox="1"/>
          <p:nvPr/>
        </p:nvSpPr>
        <p:spPr>
          <a:xfrm>
            <a:off x="76200" y="4848771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Stellarium</a:t>
            </a:r>
            <a:r>
              <a:rPr lang="en-CA" sz="1100" dirty="0"/>
              <a:t> 0.22.0. </a:t>
            </a:r>
            <a:r>
              <a:rPr lang="en-CA" sz="1100" dirty="0">
                <a:hlinkClick r:id="rId3"/>
              </a:rPr>
              <a:t>https://stellarium.org</a:t>
            </a:r>
            <a:r>
              <a:rPr lang="en-CA" sz="1100" dirty="0"/>
              <a:t>. 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548C9-80CC-4CE2-963E-C2E5A5777EA9}"/>
              </a:ext>
            </a:extLst>
          </p:cNvPr>
          <p:cNvSpPr txBox="1"/>
          <p:nvPr/>
        </p:nvSpPr>
        <p:spPr>
          <a:xfrm>
            <a:off x="381000" y="5410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2,592 images by incrementing right ascension/declination angles by 5 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Deep space objects, milky way, and other elements disabled in </a:t>
            </a:r>
            <a:r>
              <a:rPr lang="en-CA" dirty="0" err="1"/>
              <a:t>Stellarium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Gaussian blurred with sigma = 2, binarized using Otsu optimal threshold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89C04-44F9-4C40-9231-0B73E2D79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2395536"/>
            <a:ext cx="4336684" cy="2439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61CCC-8016-47EC-A13C-69A373D3F957}"/>
              </a:ext>
            </a:extLst>
          </p:cNvPr>
          <p:cNvSpPr txBox="1"/>
          <p:nvPr/>
        </p:nvSpPr>
        <p:spPr>
          <a:xfrm>
            <a:off x="1558657" y="200265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29C0C-BFF6-4B9B-97A0-263DBE0A97F6}"/>
              </a:ext>
            </a:extLst>
          </p:cNvPr>
          <p:cNvSpPr txBox="1"/>
          <p:nvPr/>
        </p:nvSpPr>
        <p:spPr>
          <a:xfrm>
            <a:off x="5792447" y="2002651"/>
            <a:ext cx="204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224616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Generate simulated star image dataset using open-source planetarium (</a:t>
            </a:r>
            <a:r>
              <a:rPr lang="en-CA" dirty="0" err="1"/>
              <a:t>Stellarium</a:t>
            </a:r>
            <a:r>
              <a:rPr lang="en-CA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2698C-CA4E-4629-8A6E-D7D8D66F445B}"/>
              </a:ext>
            </a:extLst>
          </p:cNvPr>
          <p:cNvSpPr txBox="1"/>
          <p:nvPr/>
        </p:nvSpPr>
        <p:spPr>
          <a:xfrm>
            <a:off x="2209800" y="5052493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King, B. Right Ascension &amp; Declination: Celestial Coordinates for Beginners.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548C9-80CC-4CE2-963E-C2E5A5777EA9}"/>
              </a:ext>
            </a:extLst>
          </p:cNvPr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Images were further classified into 4 regions based on RA and 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North-East, North-West, South-East, and South-West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CA1DFB0-4A1F-4F53-B53B-898F921FC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39879"/>
            <a:ext cx="3200400" cy="32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CA" dirty="0"/>
              <a:t>Find largest contour, get 4 brightest stars in region around largest contour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2698C-CA4E-4629-8A6E-D7D8D66F445B}"/>
              </a:ext>
            </a:extLst>
          </p:cNvPr>
          <p:cNvSpPr txBox="1"/>
          <p:nvPr/>
        </p:nvSpPr>
        <p:spPr>
          <a:xfrm>
            <a:off x="685800" y="5943600"/>
            <a:ext cx="822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Stellarium</a:t>
            </a:r>
            <a:r>
              <a:rPr lang="en-CA" sz="1100" dirty="0"/>
              <a:t> 0.22.0. </a:t>
            </a:r>
            <a:r>
              <a:rPr lang="en-CA" sz="1100" dirty="0">
                <a:hlinkClick r:id="rId2"/>
              </a:rPr>
              <a:t>https://stellarium.org</a:t>
            </a:r>
            <a:r>
              <a:rPr lang="en-CA" sz="1100" dirty="0"/>
              <a:t>. 2022</a:t>
            </a:r>
          </a:p>
        </p:txBody>
      </p:sp>
      <p:pic>
        <p:nvPicPr>
          <p:cNvPr id="5" name="Picture 4" descr="Red lights in the dark&#10;&#10;Description automatically generated with medium confidence">
            <a:extLst>
              <a:ext uri="{FF2B5EF4-FFF2-40B4-BE49-F238E27FC236}">
                <a16:creationId xmlns:a16="http://schemas.microsoft.com/office/drawing/2014/main" id="{AA68502B-A70D-4414-BD42-E0DED20CD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8" y="1735188"/>
            <a:ext cx="3351562" cy="1885254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E5122365-1716-4862-8300-F1BBE6EA6D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35188"/>
            <a:ext cx="3351562" cy="1885254"/>
          </a:xfrm>
          <a:prstGeom prst="rect">
            <a:avLst/>
          </a:prstGeom>
        </p:spPr>
      </p:pic>
      <p:pic>
        <p:nvPicPr>
          <p:cNvPr id="13" name="Picture 12" descr="A picture containing outdoor object, night sky&#10;&#10;Description automatically generated">
            <a:extLst>
              <a:ext uri="{FF2B5EF4-FFF2-40B4-BE49-F238E27FC236}">
                <a16:creationId xmlns:a16="http://schemas.microsoft.com/office/drawing/2014/main" id="{897FC3AE-7315-465D-8E2F-6926C3E2EC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070009"/>
            <a:ext cx="3351562" cy="1885252"/>
          </a:xfrm>
          <a:prstGeom prst="rect">
            <a:avLst/>
          </a:prstGeom>
        </p:spPr>
      </p:pic>
      <p:pic>
        <p:nvPicPr>
          <p:cNvPr id="15" name="Picture 14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61605C3B-4FD4-4EFF-BB7F-788F303488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7" y="4070007"/>
            <a:ext cx="3351566" cy="188525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C508C6-295E-4BE1-9E6E-78737251F33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191000" y="2677815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68FB3E-A70D-4CFF-9FAB-EE22D05F10D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628781" y="3620442"/>
            <a:ext cx="0" cy="449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471EC1-17EA-46E0-8DC9-2E6EAE077D26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4191623" y="5012635"/>
            <a:ext cx="7613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263F7-5B70-4EA9-8289-C510B6C73576}"/>
              </a:ext>
            </a:extLst>
          </p:cNvPr>
          <p:cNvCxnSpPr>
            <a:cxnSpLocks/>
          </p:cNvCxnSpPr>
          <p:nvPr/>
        </p:nvCxnSpPr>
        <p:spPr>
          <a:xfrm flipV="1">
            <a:off x="3276600" y="5257800"/>
            <a:ext cx="0" cy="6429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632A83-E18C-4166-9D1A-B3DDB21C4E89}"/>
              </a:ext>
            </a:extLst>
          </p:cNvPr>
          <p:cNvCxnSpPr>
            <a:cxnSpLocks/>
          </p:cNvCxnSpPr>
          <p:nvPr/>
        </p:nvCxnSpPr>
        <p:spPr>
          <a:xfrm flipV="1">
            <a:off x="3276600" y="5582956"/>
            <a:ext cx="152400" cy="3275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238969-B34E-4158-957A-D7197DBED405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5834618"/>
            <a:ext cx="609600" cy="5449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5A9FDD-84CF-47EB-A97D-69762DDD1E09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5582956"/>
            <a:ext cx="152400" cy="3275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CE59C-63AB-4F1B-90E9-9A77632720E7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CA" dirty="0"/>
              <a:t>Train Support Vector Machine (SVM) using feature vector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C5A54399-2F1E-48F0-9096-3BF05688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23290"/>
              </p:ext>
            </p:extLst>
          </p:nvPr>
        </p:nvGraphicFramePr>
        <p:xfrm>
          <a:off x="1295400" y="1664732"/>
          <a:ext cx="60960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3194203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62531545"/>
                    </a:ext>
                  </a:extLst>
                </a:gridCol>
              </a:tblGrid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Feature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60103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of brightest star (star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07549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# non-zero pixels around brightest 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79132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biggest star in local region (star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08547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2</a:t>
                      </a:r>
                      <a:r>
                        <a:rPr lang="en-CA" sz="1100" baseline="30000" dirty="0"/>
                        <a:t>nd</a:t>
                      </a:r>
                      <a:r>
                        <a:rPr lang="en-CA" sz="1100" dirty="0"/>
                        <a:t> biggest star in local region (star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3058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3</a:t>
                      </a:r>
                      <a:r>
                        <a:rPr lang="en-CA" sz="1100" baseline="30000" dirty="0"/>
                        <a:t>rd</a:t>
                      </a:r>
                      <a:r>
                        <a:rPr lang="en-CA" sz="1100" dirty="0"/>
                        <a:t> biggest star in local region (star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5532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Radius 4</a:t>
                      </a:r>
                      <a:r>
                        <a:rPr lang="en-CA" sz="1100" baseline="30000" dirty="0"/>
                        <a:t>th</a:t>
                      </a:r>
                      <a:r>
                        <a:rPr lang="en-CA" sz="1100" dirty="0"/>
                        <a:t> biggest star in local region (star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0659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Euclidean distance stars 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3311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Euclidean distance stars 1:3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976683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1:4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90386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1:5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8212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2:3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609313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2:4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18369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2:5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23964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3:4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34524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3:5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4642"/>
                  </a:ext>
                </a:extLst>
              </a:tr>
              <a:tr h="225862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/>
                        <a:t>Euclidean distance stars 4:5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243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DC34D0-5E40-4758-9934-FBF92B3B81F9}"/>
              </a:ext>
            </a:extLst>
          </p:cNvPr>
          <p:cNvSpPr/>
          <p:nvPr/>
        </p:nvSpPr>
        <p:spPr>
          <a:xfrm>
            <a:off x="1219200" y="3505200"/>
            <a:ext cx="6248400" cy="25638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4EE05-7110-416C-8C9B-1AC53B507DB3}"/>
              </a:ext>
            </a:extLst>
          </p:cNvPr>
          <p:cNvSpPr txBox="1"/>
          <p:nvPr/>
        </p:nvSpPr>
        <p:spPr>
          <a:xfrm>
            <a:off x="117348" y="455631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Matrix norm computed</a:t>
            </a:r>
          </a:p>
        </p:txBody>
      </p:sp>
    </p:spTree>
    <p:extLst>
      <p:ext uri="{BB962C8B-B14F-4D97-AF65-F5344CB8AC3E}">
        <p14:creationId xmlns:p14="http://schemas.microsoft.com/office/powerpoint/2010/main" val="601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701</Words>
  <Application>Microsoft Office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Stephen Scott COMPENG 4TN4 Instructor: Seyed Mehdi Ayyoubzadeh </vt:lpstr>
      <vt:lpstr>What is a star tracker?</vt:lpstr>
      <vt:lpstr>Why do satellite’s need a star tracker?</vt:lpstr>
      <vt:lpstr>The issue with star trackers</vt:lpstr>
      <vt:lpstr>Related work</vt:lpstr>
      <vt:lpstr>The proposed method</vt:lpstr>
      <vt:lpstr>The proposed method</vt:lpstr>
      <vt:lpstr>The proposed method</vt:lpstr>
      <vt:lpstr>The proposed method</vt:lpstr>
      <vt:lpstr>The proposed method: Results</vt:lpstr>
      <vt:lpstr>The alternate method</vt:lpstr>
      <vt:lpstr>The alternate method</vt:lpstr>
      <vt:lpstr>The alternate method: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Tracker without a Star Database</dc:title>
  <dc:creator>scotts24@mcmaster.ca</dc:creator>
  <cp:lastModifiedBy>Stephen Scott</cp:lastModifiedBy>
  <cp:revision>288</cp:revision>
  <dcterms:created xsi:type="dcterms:W3CDTF">2013-02-03T05:36:57Z</dcterms:created>
  <dcterms:modified xsi:type="dcterms:W3CDTF">2022-04-09T00:49:25Z</dcterms:modified>
</cp:coreProperties>
</file>