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68" r:id="rId3"/>
    <p:sldId id="405" r:id="rId4"/>
    <p:sldId id="406" r:id="rId5"/>
    <p:sldId id="407" r:id="rId6"/>
    <p:sldId id="369" r:id="rId7"/>
    <p:sldId id="410" r:id="rId8"/>
    <p:sldId id="411" r:id="rId9"/>
    <p:sldId id="412" r:id="rId10"/>
    <p:sldId id="413" r:id="rId11"/>
    <p:sldId id="414" r:id="rId12"/>
    <p:sldId id="41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17" autoAdjust="0"/>
  </p:normalViewPr>
  <p:slideViewPr>
    <p:cSldViewPr>
      <p:cViewPr>
        <p:scale>
          <a:sx n="125" d="100"/>
          <a:sy n="125" d="100"/>
        </p:scale>
        <p:origin x="2814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56A7-3CDE-194F-B9AF-D598FBBF198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97CB-F954-3545-B5D0-357D0C174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0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2AD58-60CE-E948-9CBA-0BD7030FC28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DF53-3DD3-9F45-9E7E-472B96F1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8E8B2B42-CBC2-7D4E-BA50-0E7F29B4DAAB}" type="datetime1">
              <a:rPr lang="en-US" smtClean="0"/>
              <a:t>4/8/2022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7D1259-3A46-254C-ADDB-B5DA4F1DF3DA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CA104EC-54AA-E04F-BDC0-22B4E8892699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E6F060-20EB-3246-9088-08BF5F1271DE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34C82E41-DA7E-CA4C-823B-C759BEA16CE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500C8B0-EB1A-0A41-B839-C4B99CD2225A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16605B-D952-1149-A111-28A5633BAE48}" type="datetime1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109A1C-29B2-B04E-8365-C9D22C4AE842}" type="datetime1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E417B6-A42B-064A-8677-46C55C4F613A}" type="datetime1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E76F5AD-3F1F-7141-BC8A-012C5728BE2D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FA12B8-739E-4D47-A14C-180C3BC10865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CDD18CD8-E404-844E-A4BD-DF69B8E5881E}" type="datetime1">
              <a:rPr lang="en-US" smtClean="0"/>
              <a:t>4/8/2022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ellarium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tellarium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6789" y="36576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Stephen Scott</a:t>
            </a:r>
            <a:br>
              <a:rPr lang="en-US" sz="2000" dirty="0"/>
            </a:br>
            <a:r>
              <a:rPr lang="en-US" sz="2000" dirty="0"/>
              <a:t>COMPENG 4TN4</a:t>
            </a:r>
            <a:br>
              <a:rPr lang="en-US" sz="2000" dirty="0"/>
            </a:br>
            <a:r>
              <a:rPr lang="en-US" sz="2000" dirty="0"/>
              <a:t>Instructor: Seyed Mehdi Ayyoubzadeh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2371" y="1828800"/>
            <a:ext cx="551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Star Tracker without a Star Database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alternate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CE59C-63AB-4F1B-90E9-9A77632720E7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Downscale images to 96x96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Blur images with Gaussian blur (sigma = 40) to reduce sparsity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Augment the dataset with rotated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548C9-80CC-4CE2-963E-C2E5A5777EA9}"/>
              </a:ext>
            </a:extLst>
          </p:cNvPr>
          <p:cNvSpPr txBox="1"/>
          <p:nvPr/>
        </p:nvSpPr>
        <p:spPr>
          <a:xfrm>
            <a:off x="381000" y="5410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Augmented dataset has 10,368 images</a:t>
            </a:r>
          </a:p>
        </p:txBody>
      </p: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B148C0EF-D454-476A-A57B-71DEE4CB9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2984972"/>
            <a:ext cx="1631566" cy="1631566"/>
          </a:xfrm>
          <a:prstGeom prst="rect">
            <a:avLst/>
          </a:prstGeom>
        </p:spPr>
      </p:pic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051785D-704C-412E-99B2-4F017A7E9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56" y="2962366"/>
            <a:ext cx="1646552" cy="1646552"/>
          </a:xfrm>
          <a:prstGeom prst="rect">
            <a:avLst/>
          </a:prstGeom>
        </p:spPr>
      </p:pic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C1F16618-8ECE-4A71-AA21-894E702E7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76" y="2992465"/>
            <a:ext cx="1631566" cy="1631566"/>
          </a:xfrm>
          <a:prstGeom prst="rect">
            <a:avLst/>
          </a:prstGeom>
        </p:spPr>
      </p:pic>
      <p:pic>
        <p:nvPicPr>
          <p:cNvPr id="25" name="Picture 24" descr="Text&#10;&#10;Description automatically generated with low confidence">
            <a:extLst>
              <a:ext uri="{FF2B5EF4-FFF2-40B4-BE49-F238E27FC236}">
                <a16:creationId xmlns:a16="http://schemas.microsoft.com/office/drawing/2014/main" id="{F5A0D763-4026-451C-A6CD-DC5F57826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10" y="2992465"/>
            <a:ext cx="1631566" cy="16315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CE03968-188E-478E-96CF-21D5FDEA24A2}"/>
              </a:ext>
            </a:extLst>
          </p:cNvPr>
          <p:cNvSpPr txBox="1"/>
          <p:nvPr/>
        </p:nvSpPr>
        <p:spPr>
          <a:xfrm>
            <a:off x="719772" y="2623133"/>
            <a:ext cx="108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 degrees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158209-807E-492A-A036-C749C230F692}"/>
              </a:ext>
            </a:extLst>
          </p:cNvPr>
          <p:cNvSpPr txBox="1"/>
          <p:nvPr/>
        </p:nvSpPr>
        <p:spPr>
          <a:xfrm>
            <a:off x="2850835" y="2615640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90 degrees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11CA91-790C-43EA-8E09-1741BD2C92E5}"/>
              </a:ext>
            </a:extLst>
          </p:cNvPr>
          <p:cNvSpPr txBox="1"/>
          <p:nvPr/>
        </p:nvSpPr>
        <p:spPr>
          <a:xfrm>
            <a:off x="4974169" y="2623133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180 degrees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1370A-C4D8-4CBF-A78C-5800571FFD4A}"/>
              </a:ext>
            </a:extLst>
          </p:cNvPr>
          <p:cNvSpPr txBox="1"/>
          <p:nvPr/>
        </p:nvSpPr>
        <p:spPr>
          <a:xfrm>
            <a:off x="7152603" y="2623133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270 degrees</a:t>
            </a:r>
          </a:p>
        </p:txBody>
      </p:sp>
    </p:spTree>
    <p:extLst>
      <p:ext uri="{BB962C8B-B14F-4D97-AF65-F5344CB8AC3E}">
        <p14:creationId xmlns:p14="http://schemas.microsoft.com/office/powerpoint/2010/main" val="201212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alternate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CE59C-63AB-4F1B-90E9-9A77632720E7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CA" dirty="0"/>
              <a:t>Train a Convolutional Neural Network on the augmented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548C9-80CC-4CE2-963E-C2E5A5777EA9}"/>
              </a:ext>
            </a:extLst>
          </p:cNvPr>
          <p:cNvSpPr txBox="1"/>
          <p:nvPr/>
        </p:nvSpPr>
        <p:spPr>
          <a:xfrm>
            <a:off x="381000" y="5410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Adam optimizer used with learning rate =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Batch size = 32</a:t>
            </a:r>
          </a:p>
        </p:txBody>
      </p: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4475FC32-D710-4AD2-B280-B1F6C38B22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 b="61111"/>
          <a:stretch/>
        </p:blipFill>
        <p:spPr>
          <a:xfrm>
            <a:off x="134470" y="1817132"/>
            <a:ext cx="8875059" cy="160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B4F5A8-9505-4B45-80DB-020006EC0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4896" y="3493009"/>
            <a:ext cx="2584704" cy="1938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B92B79-AECA-472D-AB40-B2054EFA14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9600" y="3471672"/>
            <a:ext cx="2641602" cy="19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alternate method: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ACDD5-9FE9-47C5-8875-37E9F737D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5555" r="17758"/>
          <a:stretch/>
        </p:blipFill>
        <p:spPr>
          <a:xfrm>
            <a:off x="395118" y="1362924"/>
            <a:ext cx="3987504" cy="41321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DA3195-D3DD-43BE-8F6E-A0AD88F51C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1" t="5555" r="16608"/>
          <a:stretch/>
        </p:blipFill>
        <p:spPr>
          <a:xfrm>
            <a:off x="4382622" y="1362924"/>
            <a:ext cx="4075436" cy="41321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8B2AF0-D135-41A8-B5F4-3F3EF7A6E562}"/>
              </a:ext>
            </a:extLst>
          </p:cNvPr>
          <p:cNvSpPr txBox="1"/>
          <p:nvPr/>
        </p:nvSpPr>
        <p:spPr>
          <a:xfrm>
            <a:off x="381000" y="5410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Also struggles with distinguishing between South-East/West skies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91.1% accuracy on the test set </a:t>
            </a:r>
          </a:p>
        </p:txBody>
      </p:sp>
    </p:spTree>
    <p:extLst>
      <p:ext uri="{BB962C8B-B14F-4D97-AF65-F5344CB8AC3E}">
        <p14:creationId xmlns:p14="http://schemas.microsoft.com/office/powerpoint/2010/main" val="10469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star tracker?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410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Camera system often found on satellites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Expensive to implement effectively, not often used on low-budget nanosatellites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C9791-D8AA-4580-B497-9BBC1E95BD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75588"/>
            <a:ext cx="2746248" cy="4306824"/>
          </a:xfrm>
          <a:prstGeom prst="rect">
            <a:avLst/>
          </a:prstGeom>
        </p:spPr>
      </p:pic>
      <p:pic>
        <p:nvPicPr>
          <p:cNvPr id="8" name="Picture 7" descr="A satellite in space&#10;&#10;Description automatically generated with low confidence">
            <a:extLst>
              <a:ext uri="{FF2B5EF4-FFF2-40B4-BE49-F238E27FC236}">
                <a16:creationId xmlns:a16="http://schemas.microsoft.com/office/drawing/2014/main" id="{7650466D-D1B2-4FF7-9D91-BBE8D955BC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4605866" cy="259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F870F8-F96D-4BBB-9E0A-31A2F0E25A49}"/>
              </a:ext>
            </a:extLst>
          </p:cNvPr>
          <p:cNvSpPr txBox="1"/>
          <p:nvPr/>
        </p:nvSpPr>
        <p:spPr>
          <a:xfrm>
            <a:off x="269748" y="4743450"/>
            <a:ext cx="822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European Space Agency. </a:t>
            </a:r>
            <a:r>
              <a:rPr lang="en-CA" sz="1100" dirty="0" err="1"/>
              <a:t>Alphasat</a:t>
            </a:r>
            <a:r>
              <a:rPr lang="en-CA" sz="1100" dirty="0"/>
              <a:t>. 2013</a:t>
            </a:r>
          </a:p>
        </p:txBody>
      </p:sp>
    </p:spTree>
    <p:extLst>
      <p:ext uri="{BB962C8B-B14F-4D97-AF65-F5344CB8AC3E}">
        <p14:creationId xmlns:p14="http://schemas.microsoft.com/office/powerpoint/2010/main" val="154554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satellite’s need a star tracker?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410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Helps to stabilize the satellite (reduce pointing error)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Used in trajectory control system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5C6B0EB-DC07-4208-8924-D2DFA6430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"/>
          <a:stretch/>
        </p:blipFill>
        <p:spPr>
          <a:xfrm>
            <a:off x="1524000" y="1562100"/>
            <a:ext cx="6096000" cy="3314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625257-7E78-4E5D-B35F-4DCAE0751197}"/>
              </a:ext>
            </a:extLst>
          </p:cNvPr>
          <p:cNvSpPr txBox="1"/>
          <p:nvPr/>
        </p:nvSpPr>
        <p:spPr>
          <a:xfrm>
            <a:off x="1143000" y="4713039"/>
            <a:ext cx="822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Jianan</a:t>
            </a:r>
            <a:r>
              <a:rPr lang="en-CA" sz="1100" dirty="0"/>
              <a:t>, Y. et al. “Pico-satellite attitude determination using a star tracker with compressive sensing”. 2015</a:t>
            </a:r>
          </a:p>
        </p:txBody>
      </p:sp>
    </p:spTree>
    <p:extLst>
      <p:ext uri="{BB962C8B-B14F-4D97-AF65-F5344CB8AC3E}">
        <p14:creationId xmlns:p14="http://schemas.microsoft.com/office/powerpoint/2010/main" val="294758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issue with star trackers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410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Star lookup is computationally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Expertise in subject is needed to implement effectively (not helpful to small missions like university CubeSats)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5C6B0EB-DC07-4208-8924-D2DFA6430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"/>
          <a:stretch/>
        </p:blipFill>
        <p:spPr>
          <a:xfrm>
            <a:off x="1524000" y="1562100"/>
            <a:ext cx="6096000" cy="3314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625257-7E78-4E5D-B35F-4DCAE0751197}"/>
              </a:ext>
            </a:extLst>
          </p:cNvPr>
          <p:cNvSpPr txBox="1"/>
          <p:nvPr/>
        </p:nvSpPr>
        <p:spPr>
          <a:xfrm>
            <a:off x="1143000" y="4713039"/>
            <a:ext cx="822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Jianan</a:t>
            </a:r>
            <a:r>
              <a:rPr lang="en-CA" sz="1100" dirty="0"/>
              <a:t>, Y. et al. “Pico-satellite attitude determination using a star tracker with compressive sensing”. 2015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2E7048-29F5-4B9B-8B56-0A603E99D93E}"/>
              </a:ext>
            </a:extLst>
          </p:cNvPr>
          <p:cNvSpPr/>
          <p:nvPr/>
        </p:nvSpPr>
        <p:spPr>
          <a:xfrm>
            <a:off x="1828800" y="3810000"/>
            <a:ext cx="1295400" cy="805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11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CE59C-63AB-4F1B-90E9-9A77632720E7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Generate simulated star image dataset using open-source planetarium (</a:t>
            </a:r>
            <a:r>
              <a:rPr lang="en-CA" dirty="0" err="1"/>
              <a:t>Stellarium</a:t>
            </a:r>
            <a:r>
              <a:rPr lang="en-CA" dirty="0"/>
              <a:t>)</a:t>
            </a:r>
          </a:p>
        </p:txBody>
      </p:sp>
      <p:pic>
        <p:nvPicPr>
          <p:cNvPr id="7" name="Picture 6" descr="A starry night sky&#10;&#10;Description automatically generated with low confidence">
            <a:extLst>
              <a:ext uri="{FF2B5EF4-FFF2-40B4-BE49-F238E27FC236}">
                <a16:creationId xmlns:a16="http://schemas.microsoft.com/office/drawing/2014/main" id="{C3673ABE-5737-45D9-BDE9-89ED658480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6" y="2395536"/>
            <a:ext cx="4336682" cy="2439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2698C-CA4E-4629-8A6E-D7D8D66F445B}"/>
              </a:ext>
            </a:extLst>
          </p:cNvPr>
          <p:cNvSpPr txBox="1"/>
          <p:nvPr/>
        </p:nvSpPr>
        <p:spPr>
          <a:xfrm>
            <a:off x="76200" y="4848771"/>
            <a:ext cx="822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Stellarium</a:t>
            </a:r>
            <a:r>
              <a:rPr lang="en-CA" sz="1100" dirty="0"/>
              <a:t> 0.22.0. </a:t>
            </a:r>
            <a:r>
              <a:rPr lang="en-CA" sz="1100" dirty="0">
                <a:hlinkClick r:id="rId3"/>
              </a:rPr>
              <a:t>https://stellarium.org</a:t>
            </a:r>
            <a:r>
              <a:rPr lang="en-CA" sz="1100" dirty="0"/>
              <a:t>. 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548C9-80CC-4CE2-963E-C2E5A5777EA9}"/>
              </a:ext>
            </a:extLst>
          </p:cNvPr>
          <p:cNvSpPr txBox="1"/>
          <p:nvPr/>
        </p:nvSpPr>
        <p:spPr>
          <a:xfrm>
            <a:off x="381000" y="5410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2,592 images by incrementing right ascension/declination angles by 5 degrees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Deep space objects, milky way, and other elements disabled in </a:t>
            </a:r>
            <a:r>
              <a:rPr lang="en-CA" dirty="0" err="1"/>
              <a:t>Stellarium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Gaussian blurred with sigma = 2, binarized using Otsu optimal threshold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D89C04-44F9-4C40-9231-0B73E2D794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0" y="2395536"/>
            <a:ext cx="4336684" cy="2439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61CCC-8016-47EC-A13C-69A373D3F957}"/>
              </a:ext>
            </a:extLst>
          </p:cNvPr>
          <p:cNvSpPr txBox="1"/>
          <p:nvPr/>
        </p:nvSpPr>
        <p:spPr>
          <a:xfrm>
            <a:off x="1558657" y="200265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Original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29C0C-BFF6-4B9B-97A0-263DBE0A97F6}"/>
              </a:ext>
            </a:extLst>
          </p:cNvPr>
          <p:cNvSpPr txBox="1"/>
          <p:nvPr/>
        </p:nvSpPr>
        <p:spPr>
          <a:xfrm>
            <a:off x="5792447" y="2002651"/>
            <a:ext cx="204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Preprocessed Image</a:t>
            </a:r>
          </a:p>
        </p:txBody>
      </p:sp>
    </p:spTree>
    <p:extLst>
      <p:ext uri="{BB962C8B-B14F-4D97-AF65-F5344CB8AC3E}">
        <p14:creationId xmlns:p14="http://schemas.microsoft.com/office/powerpoint/2010/main" val="224616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CE59C-63AB-4F1B-90E9-9A77632720E7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Generate simulated star image dataset using open-source planetarium (</a:t>
            </a:r>
            <a:r>
              <a:rPr lang="en-CA" dirty="0" err="1"/>
              <a:t>Stellarium</a:t>
            </a:r>
            <a:r>
              <a:rPr lang="en-CA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2698C-CA4E-4629-8A6E-D7D8D66F445B}"/>
              </a:ext>
            </a:extLst>
          </p:cNvPr>
          <p:cNvSpPr txBox="1"/>
          <p:nvPr/>
        </p:nvSpPr>
        <p:spPr>
          <a:xfrm>
            <a:off x="2209800" y="5052493"/>
            <a:ext cx="822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King, B. Right Ascension &amp; Declination: Celestial Coordinates for Beginners. 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548C9-80CC-4CE2-963E-C2E5A5777EA9}"/>
              </a:ext>
            </a:extLst>
          </p:cNvPr>
          <p:cNvSpPr txBox="1"/>
          <p:nvPr/>
        </p:nvSpPr>
        <p:spPr>
          <a:xfrm>
            <a:off x="381000" y="5410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Images were further classified into 4 regions based on RA and DEC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North-East, North-West, South-East, and South-West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CA1DFB0-4A1F-4F53-B53B-898F921FCC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39879"/>
            <a:ext cx="3200400" cy="32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CE59C-63AB-4F1B-90E9-9A77632720E7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CA" dirty="0"/>
              <a:t>Find largest contour, get 4 brightest stars in region around largest contour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2698C-CA4E-4629-8A6E-D7D8D66F445B}"/>
              </a:ext>
            </a:extLst>
          </p:cNvPr>
          <p:cNvSpPr txBox="1"/>
          <p:nvPr/>
        </p:nvSpPr>
        <p:spPr>
          <a:xfrm>
            <a:off x="685800" y="5943600"/>
            <a:ext cx="822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Stellarium</a:t>
            </a:r>
            <a:r>
              <a:rPr lang="en-CA" sz="1100" dirty="0"/>
              <a:t> 0.22.0. </a:t>
            </a:r>
            <a:r>
              <a:rPr lang="en-CA" sz="1100" dirty="0">
                <a:hlinkClick r:id="rId2"/>
              </a:rPr>
              <a:t>https://stellarium.org</a:t>
            </a:r>
            <a:r>
              <a:rPr lang="en-CA" sz="1100" dirty="0"/>
              <a:t>. 2022</a:t>
            </a:r>
          </a:p>
        </p:txBody>
      </p:sp>
      <p:pic>
        <p:nvPicPr>
          <p:cNvPr id="5" name="Picture 4" descr="Red lights in the dark&#10;&#10;Description automatically generated with medium confidence">
            <a:extLst>
              <a:ext uri="{FF2B5EF4-FFF2-40B4-BE49-F238E27FC236}">
                <a16:creationId xmlns:a16="http://schemas.microsoft.com/office/drawing/2014/main" id="{AA68502B-A70D-4414-BD42-E0DED20CDE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8" y="1735188"/>
            <a:ext cx="3351562" cy="1885254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E5122365-1716-4862-8300-F1BBE6EA6D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35188"/>
            <a:ext cx="3351562" cy="1885254"/>
          </a:xfrm>
          <a:prstGeom prst="rect">
            <a:avLst/>
          </a:prstGeom>
        </p:spPr>
      </p:pic>
      <p:pic>
        <p:nvPicPr>
          <p:cNvPr id="13" name="Picture 12" descr="A picture containing outdoor object, night sky&#10;&#10;Description automatically generated">
            <a:extLst>
              <a:ext uri="{FF2B5EF4-FFF2-40B4-BE49-F238E27FC236}">
                <a16:creationId xmlns:a16="http://schemas.microsoft.com/office/drawing/2014/main" id="{897FC3AE-7315-465D-8E2F-6926C3E2EC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070009"/>
            <a:ext cx="3351562" cy="1885252"/>
          </a:xfrm>
          <a:prstGeom prst="rect">
            <a:avLst/>
          </a:prstGeom>
        </p:spPr>
      </p:pic>
      <p:pic>
        <p:nvPicPr>
          <p:cNvPr id="15" name="Picture 14" descr="A starry night sky&#10;&#10;Description automatically generated with low confidence">
            <a:extLst>
              <a:ext uri="{FF2B5EF4-FFF2-40B4-BE49-F238E27FC236}">
                <a16:creationId xmlns:a16="http://schemas.microsoft.com/office/drawing/2014/main" id="{61605C3B-4FD4-4EFF-BB7F-788F303488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7" y="4070007"/>
            <a:ext cx="3351566" cy="188525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C508C6-295E-4BE1-9E6E-78737251F33B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191000" y="2677815"/>
            <a:ext cx="762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68FB3E-A70D-4CFF-9FAB-EE22D05F10DE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628781" y="3620442"/>
            <a:ext cx="0" cy="4495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471EC1-17EA-46E0-8DC9-2E6EAE077D26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4191623" y="5012635"/>
            <a:ext cx="7613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1263F7-5B70-4EA9-8289-C510B6C73576}"/>
              </a:ext>
            </a:extLst>
          </p:cNvPr>
          <p:cNvCxnSpPr>
            <a:cxnSpLocks/>
          </p:cNvCxnSpPr>
          <p:nvPr/>
        </p:nvCxnSpPr>
        <p:spPr>
          <a:xfrm flipV="1">
            <a:off x="3276600" y="5257800"/>
            <a:ext cx="0" cy="64297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632A83-E18C-4166-9D1A-B3DDB21C4E89}"/>
              </a:ext>
            </a:extLst>
          </p:cNvPr>
          <p:cNvCxnSpPr>
            <a:cxnSpLocks/>
          </p:cNvCxnSpPr>
          <p:nvPr/>
        </p:nvCxnSpPr>
        <p:spPr>
          <a:xfrm flipV="1">
            <a:off x="3276600" y="5582956"/>
            <a:ext cx="152400" cy="3275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238969-B34E-4158-957A-D7197DBED405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5834618"/>
            <a:ext cx="609600" cy="5449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5A9FDD-84CF-47EB-A97D-69762DDD1E09}"/>
              </a:ext>
            </a:extLst>
          </p:cNvPr>
          <p:cNvCxnSpPr>
            <a:cxnSpLocks/>
          </p:cNvCxnSpPr>
          <p:nvPr/>
        </p:nvCxnSpPr>
        <p:spPr>
          <a:xfrm flipH="1" flipV="1">
            <a:off x="3124200" y="5582956"/>
            <a:ext cx="152400" cy="3275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3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CE59C-63AB-4F1B-90E9-9A77632720E7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CA" dirty="0"/>
              <a:t>Train Support Vector Machine (SVM) using feature vector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C5A54399-2F1E-48F0-9096-3BF05688C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023290"/>
              </p:ext>
            </p:extLst>
          </p:nvPr>
        </p:nvGraphicFramePr>
        <p:xfrm>
          <a:off x="1295400" y="1664732"/>
          <a:ext cx="60960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3194203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62531545"/>
                    </a:ext>
                  </a:extLst>
                </a:gridCol>
              </a:tblGrid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Feature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Feature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60103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Radius of brightest star (star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507549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# non-zero pixels around brightest star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79132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Radius biggest star in local region (star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508547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Radius 2</a:t>
                      </a:r>
                      <a:r>
                        <a:rPr lang="en-CA" sz="1100" baseline="30000" dirty="0"/>
                        <a:t>nd</a:t>
                      </a:r>
                      <a:r>
                        <a:rPr lang="en-CA" sz="1100" dirty="0"/>
                        <a:t> biggest star in local region (star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530586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Radius 3</a:t>
                      </a:r>
                      <a:r>
                        <a:rPr lang="en-CA" sz="1100" baseline="30000" dirty="0"/>
                        <a:t>rd</a:t>
                      </a:r>
                      <a:r>
                        <a:rPr lang="en-CA" sz="1100" dirty="0"/>
                        <a:t> biggest star in local region (star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55326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Radius 4</a:t>
                      </a:r>
                      <a:r>
                        <a:rPr lang="en-CA" sz="1100" baseline="30000" dirty="0"/>
                        <a:t>th</a:t>
                      </a:r>
                      <a:r>
                        <a:rPr lang="en-CA" sz="1100" dirty="0"/>
                        <a:t> biggest star in local region (star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0659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Euclidean distance stars 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33116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Euclidean distance stars 1:3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76683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Euclidean distance stars 1:4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90386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Euclidean distance stars 1:5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68212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Euclidean distance stars 2:3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609313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Euclidean distance stars 2:4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18369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Euclidean distance stars 2:5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023964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Euclidean distance stars 3:4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34524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Euclidean distance stars 3:5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4642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Euclidean distance stars 4:5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2436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DC34D0-5E40-4758-9934-FBF92B3B81F9}"/>
              </a:ext>
            </a:extLst>
          </p:cNvPr>
          <p:cNvSpPr/>
          <p:nvPr/>
        </p:nvSpPr>
        <p:spPr>
          <a:xfrm>
            <a:off x="1219200" y="3505200"/>
            <a:ext cx="6248400" cy="25638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4EE05-7110-416C-8C9B-1AC53B507DB3}"/>
              </a:ext>
            </a:extLst>
          </p:cNvPr>
          <p:cNvSpPr txBox="1"/>
          <p:nvPr/>
        </p:nvSpPr>
        <p:spPr>
          <a:xfrm>
            <a:off x="117348" y="455631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Matrix norm computed</a:t>
            </a:r>
          </a:p>
        </p:txBody>
      </p:sp>
    </p:spTree>
    <p:extLst>
      <p:ext uri="{BB962C8B-B14F-4D97-AF65-F5344CB8AC3E}">
        <p14:creationId xmlns:p14="http://schemas.microsoft.com/office/powerpoint/2010/main" val="601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method: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FECACDD5-9FE9-47C5-8875-37E9F737D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3" t="5541" r="17968" b="709"/>
          <a:stretch/>
        </p:blipFill>
        <p:spPr>
          <a:xfrm>
            <a:off x="434340" y="1371600"/>
            <a:ext cx="3962400" cy="411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DA3195-D3DD-43BE-8F6E-A0AD88F51C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8" t="5740" r="17362"/>
          <a:stretch/>
        </p:blipFill>
        <p:spPr>
          <a:xfrm>
            <a:off x="4396740" y="1371600"/>
            <a:ext cx="4001622" cy="411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8B2AF0-D135-41A8-B5F4-3F3EF7A6E562}"/>
              </a:ext>
            </a:extLst>
          </p:cNvPr>
          <p:cNvSpPr txBox="1"/>
          <p:nvPr/>
        </p:nvSpPr>
        <p:spPr>
          <a:xfrm>
            <a:off x="381000" y="5410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Struggles with distinguishing between South-East/West skies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88.1% accuracy on the test set </a:t>
            </a:r>
          </a:p>
        </p:txBody>
      </p:sp>
    </p:spTree>
    <p:extLst>
      <p:ext uri="{BB962C8B-B14F-4D97-AF65-F5344CB8AC3E}">
        <p14:creationId xmlns:p14="http://schemas.microsoft.com/office/powerpoint/2010/main" val="1527105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3055</TotalTime>
  <Words>529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Stephen Scott COMPENG 4TN4 Instructor: Seyed Mehdi Ayyoubzadeh </vt:lpstr>
      <vt:lpstr>What is a star tracker?</vt:lpstr>
      <vt:lpstr>Why do satellite’s need a star tracker?</vt:lpstr>
      <vt:lpstr>The issue with star trackers</vt:lpstr>
      <vt:lpstr>The proposed method</vt:lpstr>
      <vt:lpstr>The proposed method</vt:lpstr>
      <vt:lpstr>The proposed method</vt:lpstr>
      <vt:lpstr>The proposed method</vt:lpstr>
      <vt:lpstr>The proposed method: Results</vt:lpstr>
      <vt:lpstr>The alternate method</vt:lpstr>
      <vt:lpstr>The alternate method</vt:lpstr>
      <vt:lpstr>The alternate method: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Tracker without a Star Database</dc:title>
  <dc:creator>scotts24@mcmaster.ca</dc:creator>
  <cp:lastModifiedBy>Stephen Scott</cp:lastModifiedBy>
  <cp:revision>286</cp:revision>
  <dcterms:created xsi:type="dcterms:W3CDTF">2013-02-03T05:36:57Z</dcterms:created>
  <dcterms:modified xsi:type="dcterms:W3CDTF">2022-04-08T23:33:37Z</dcterms:modified>
</cp:coreProperties>
</file>