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16766201" r:id="rId3"/>
    <p:sldId id="16766203" r:id="rId4"/>
    <p:sldId id="16766204" r:id="rId5"/>
    <p:sldId id="16766205" r:id="rId6"/>
    <p:sldId id="16766206" r:id="rId7"/>
    <p:sldId id="16766207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 inicial" id="{C9A8E301-B1F4-4E95-8253-1610B6B99F2B}">
          <p14:sldIdLst>
            <p14:sldId id="16766201"/>
            <p14:sldId id="16766203"/>
            <p14:sldId id="16766204"/>
            <p14:sldId id="16766205"/>
            <p14:sldId id="16766206"/>
            <p14:sldId id="16766207"/>
          </p14:sldIdLst>
        </p14:section>
        <p14:section name="Alunos" id="{33618006-E601-4BE5-8CE5-B1BEAF5BAA2A}">
          <p14:sldIdLst/>
        </p14:section>
        <p14:section name="11/11 a 11/11" id="{E59BA507-0324-45DB-8154-DECDF0236B1F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D2D"/>
    <a:srgbClr val="CF5C49"/>
    <a:srgbClr val="B61018"/>
    <a:srgbClr val="F0EA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EAB7-CB9B-4308-84EB-AC3A2F726F9E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D4AA-01EF-4789-B471-2919E6A0AB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EAB7-CB9B-4308-84EB-AC3A2F726F9E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D4AA-01EF-4789-B471-2919E6A0AB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EAB7-CB9B-4308-84EB-AC3A2F726F9E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D4AA-01EF-4789-B471-2919E6A0AB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 userDrawn="1"/>
        </p:nvSpPr>
        <p:spPr bwMode="auto">
          <a:xfrm>
            <a:off x="-1" y="0"/>
            <a:ext cx="12192001" cy="6858000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</a:ln>
        </p:spPr>
        <p:txBody>
          <a:bodyPr vert="horz" wrap="square" lIns="45720" tIns="22860" rIns="45720" bIns="22860" numCol="1" anchor="t" anchorCtr="0" compatLnSpc="1"/>
          <a:lstStyle/>
          <a:p>
            <a:endParaRPr lang="en-US" sz="90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76716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b="0" i="0">
                <a:solidFill>
                  <a:schemeClr val="bg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/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EAB7-CB9B-4308-84EB-AC3A2F726F9E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D4AA-01EF-4789-B471-2919E6A0AB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EAB7-CB9B-4308-84EB-AC3A2F726F9E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D4AA-01EF-4789-B471-2919E6A0AB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EAB7-CB9B-4308-84EB-AC3A2F726F9E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D4AA-01EF-4789-B471-2919E6A0AB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EAB7-CB9B-4308-84EB-AC3A2F726F9E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D4AA-01EF-4789-B471-2919E6A0AB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EAB7-CB9B-4308-84EB-AC3A2F726F9E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D4AA-01EF-4789-B471-2919E6A0AB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EAB7-CB9B-4308-84EB-AC3A2F726F9E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D4AA-01EF-4789-B471-2919E6A0AB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EAB7-CB9B-4308-84EB-AC3A2F726F9E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D4AA-01EF-4789-B471-2919E6A0AB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EAB7-CB9B-4308-84EB-AC3A2F726F9E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D4AA-01EF-4789-B471-2919E6A0AB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DEAB7-CB9B-4308-84EB-AC3A2F726F9E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1D4AA-01EF-4789-B471-2919E6A0AB2A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/>
        </p:nvSpPr>
        <p:spPr>
          <a:xfrm>
            <a:off x="-1024" y="-25615"/>
            <a:ext cx="7503159" cy="6909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151" y="0"/>
                </a:moveTo>
                <a:lnTo>
                  <a:pt x="21600" y="8297"/>
                </a:lnTo>
                <a:lnTo>
                  <a:pt x="6352" y="21600"/>
                </a:lnTo>
                <a:lnTo>
                  <a:pt x="0" y="21600"/>
                </a:lnTo>
                <a:lnTo>
                  <a:pt x="0" y="87"/>
                </a:lnTo>
                <a:lnTo>
                  <a:pt x="16151" y="0"/>
                </a:lnTo>
                <a:close/>
              </a:path>
            </a:pathLst>
          </a:custGeom>
          <a:solidFill>
            <a:srgbClr val="B61018"/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defTabSz="29210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389" name="Shape 389"/>
          <p:cNvSpPr/>
          <p:nvPr/>
        </p:nvSpPr>
        <p:spPr>
          <a:xfrm>
            <a:off x="5592057" y="-6324"/>
            <a:ext cx="2149279" cy="2614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704" y="0"/>
                </a:lnTo>
                <a:lnTo>
                  <a:pt x="21600" y="19769"/>
                </a:lnTo>
                <a:lnTo>
                  <a:pt x="18836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F1E0B"/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defTabSz="29210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390" name="Shape 390"/>
          <p:cNvSpPr/>
          <p:nvPr/>
        </p:nvSpPr>
        <p:spPr>
          <a:xfrm>
            <a:off x="2218521" y="2383321"/>
            <a:ext cx="5525641" cy="4479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575"/>
                </a:lnTo>
                <a:lnTo>
                  <a:pt x="11535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F5C49">
              <a:alpha val="76863"/>
            </a:srgbClr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defTabSz="29210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391" name="Shape 391"/>
          <p:cNvSpPr/>
          <p:nvPr/>
        </p:nvSpPr>
        <p:spPr>
          <a:xfrm>
            <a:off x="2218038" y="5220016"/>
            <a:ext cx="4505529" cy="16442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526"/>
                </a:lnTo>
                <a:lnTo>
                  <a:pt x="9688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F1E0B"/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defTabSz="29210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8" name="Título 3"/>
          <p:cNvSpPr txBox="1"/>
          <p:nvPr/>
        </p:nvSpPr>
        <p:spPr>
          <a:xfrm>
            <a:off x="0" y="2617054"/>
            <a:ext cx="12191999" cy="164429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1000" b="1" dirty="0">
                <a:solidFill>
                  <a:srgbClr val="4F1E0B"/>
                </a:solidFill>
              </a:rPr>
              <a:t>MCS</a:t>
            </a:r>
            <a:endParaRPr lang="pt-BR" sz="11000" b="1" dirty="0">
              <a:solidFill>
                <a:srgbClr val="4F1E0B"/>
              </a:solidFill>
            </a:endParaRPr>
          </a:p>
          <a:p>
            <a:pPr algn="ctr"/>
            <a:r>
              <a:rPr lang="pt-BR" sz="1500" b="1" dirty="0">
                <a:solidFill>
                  <a:srgbClr val="4F1E0B"/>
                </a:solidFill>
              </a:rPr>
              <a:t>MÉTODO CAUSA SOLUÇÃO</a:t>
            </a:r>
            <a:endParaRPr lang="pt-BR" sz="1500" b="1" dirty="0">
              <a:solidFill>
                <a:srgbClr val="4F1E0B"/>
              </a:solidFill>
            </a:endParaRPr>
          </a:p>
        </p:txBody>
      </p:sp>
      <p:sp>
        <p:nvSpPr>
          <p:cNvPr id="22" name="Title 1"/>
          <p:cNvSpPr txBox="1"/>
          <p:nvPr/>
        </p:nvSpPr>
        <p:spPr>
          <a:xfrm>
            <a:off x="10688360" y="150347"/>
            <a:ext cx="1532649" cy="299379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 spc="-150">
                <a:solidFill>
                  <a:srgbClr val="747678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pt-BR" sz="1200" spc="0" dirty="0">
                <a:solidFill>
                  <a:srgbClr val="4F1E0B"/>
                </a:solidFill>
                <a:latin typeface="Calibri" panose="020F0502020204030204" pitchFamily="34" charset="0"/>
                <a:ea typeface="Batang" panose="02030600000101010101" pitchFamily="18" charset="-127"/>
                <a:cs typeface="Calibri" panose="020F0502020204030204" pitchFamily="34" charset="0"/>
              </a:rPr>
              <a:t>Fevereiro/2025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rgbClr val="4F1E0B"/>
              </a:solidFill>
              <a:uLnTx/>
              <a:uFillTx/>
              <a:latin typeface="Calibri" panose="020F0502020204030204" pitchFamily="34" charset="0"/>
              <a:ea typeface="Batang" panose="02030600000101010101" pitchFamily="18" charset="-127"/>
              <a:cs typeface="Calibri" panose="020F0502020204030204" pitchFamily="34" charset="0"/>
            </a:endParaRPr>
          </a:p>
        </p:txBody>
      </p:sp>
      <p:sp>
        <p:nvSpPr>
          <p:cNvPr id="2" name="Título 3"/>
          <p:cNvSpPr txBox="1"/>
          <p:nvPr/>
        </p:nvSpPr>
        <p:spPr>
          <a:xfrm>
            <a:off x="1" y="4396900"/>
            <a:ext cx="12191999" cy="164429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b="1" dirty="0">
                <a:solidFill>
                  <a:srgbClr val="4F1E0B"/>
                </a:solidFill>
              </a:rPr>
              <a:t>Engenharia de Software</a:t>
            </a:r>
            <a:endParaRPr lang="pt-BR" sz="2000" b="1" dirty="0">
              <a:solidFill>
                <a:srgbClr val="4F1E0B"/>
              </a:solidFill>
            </a:endParaRPr>
          </a:p>
          <a:p>
            <a:pPr algn="ctr"/>
            <a:r>
              <a:rPr lang="pt-BR" sz="2000" b="1" dirty="0">
                <a:solidFill>
                  <a:srgbClr val="4F1E0B"/>
                </a:solidFill>
              </a:rPr>
              <a:t>Laboratório de Programação Back </a:t>
            </a:r>
            <a:r>
              <a:rPr lang="pt-BR" sz="2000" b="1" dirty="0" err="1">
                <a:solidFill>
                  <a:srgbClr val="4F1E0B"/>
                </a:solidFill>
              </a:rPr>
              <a:t>End</a:t>
            </a:r>
            <a:endParaRPr lang="pt-BR" sz="2000" b="1" dirty="0">
              <a:solidFill>
                <a:srgbClr val="4F1E0B"/>
              </a:solidFill>
            </a:endParaRPr>
          </a:p>
        </p:txBody>
      </p:sp>
      <p:pic>
        <p:nvPicPr>
          <p:cNvPr id="4" name="Imagem 3" descr="Logotipo&#10;&#10;O conteúdo gerado por IA pode estar incorreto.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74" y="6176746"/>
            <a:ext cx="5276099" cy="682753"/>
          </a:xfrm>
          <a:prstGeom prst="rect">
            <a:avLst/>
          </a:prstGeom>
        </p:spPr>
      </p:pic>
      <p:pic>
        <p:nvPicPr>
          <p:cNvPr id="5" name="Imagem 4" descr="Logotipo&#10;&#10;O conteúdo gerado por IA pode estar incorreto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4" y="175419"/>
            <a:ext cx="4239508" cy="548613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/>
          <p:cNvCxnSpPr/>
          <p:nvPr/>
        </p:nvCxnSpPr>
        <p:spPr>
          <a:xfrm>
            <a:off x="960913" y="716129"/>
            <a:ext cx="11233248" cy="0"/>
          </a:xfrm>
          <a:prstGeom prst="line">
            <a:avLst/>
          </a:prstGeom>
          <a:ln>
            <a:solidFill>
              <a:srgbClr val="6F70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960913" y="417528"/>
            <a:ext cx="3591387" cy="2454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pt-BR" sz="1000" b="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LABORATÓRIO DE PROGRAMAÇÃO BACK END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rgbClr val="6F707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960913" y="408143"/>
            <a:ext cx="3591388" cy="26498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8" name="Conector: Angulado 27"/>
          <p:cNvCxnSpPr/>
          <p:nvPr/>
        </p:nvCxnSpPr>
        <p:spPr>
          <a:xfrm flipV="1">
            <a:off x="4552301" y="544055"/>
            <a:ext cx="5091093" cy="129080"/>
          </a:xfrm>
          <a:prstGeom prst="bentConnector4">
            <a:avLst>
              <a:gd name="adj1" fmla="val 18418"/>
              <a:gd name="adj2" fmla="val 279746"/>
            </a:avLst>
          </a:prstGeom>
          <a:noFill/>
          <a:ln w="38100">
            <a:solidFill>
              <a:schemeClr val="accent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9" name="Title 2"/>
          <p:cNvSpPr>
            <a:spLocks noGrp="1"/>
          </p:cNvSpPr>
          <p:nvPr>
            <p:ph type="title"/>
          </p:nvPr>
        </p:nvSpPr>
        <p:spPr>
          <a:xfrm>
            <a:off x="224244" y="810116"/>
            <a:ext cx="9978231" cy="787779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solidFill>
                  <a:srgbClr val="747678"/>
                </a:solidFill>
              </a:rPr>
              <a:t>Motivo, Causa, Solução – MCS</a:t>
            </a:r>
            <a:br>
              <a:rPr lang="pt-BR" sz="2800" dirty="0">
                <a:solidFill>
                  <a:srgbClr val="747678"/>
                </a:solidFill>
              </a:rPr>
            </a:br>
            <a:r>
              <a:rPr lang="pt-BR" sz="2200" b="0" dirty="0">
                <a:solidFill>
                  <a:srgbClr val="747678"/>
                </a:solidFill>
              </a:rPr>
              <a:t>Período: [</a:t>
            </a:r>
            <a:r>
              <a:rPr lang="pt-BR" sz="2200" b="0" dirty="0" err="1">
                <a:solidFill>
                  <a:srgbClr val="747678"/>
                </a:solidFill>
              </a:rPr>
              <a:t>14</a:t>
            </a:r>
            <a:r>
              <a:rPr lang="pt-BR" sz="2200" b="0" dirty="0">
                <a:solidFill>
                  <a:srgbClr val="747678"/>
                </a:solidFill>
              </a:rPr>
              <a:t>/</a:t>
            </a:r>
            <a:r>
              <a:rPr lang="pt-BR" sz="2200" b="0" dirty="0" err="1">
                <a:solidFill>
                  <a:srgbClr val="747678"/>
                </a:solidFill>
              </a:rPr>
              <a:t>02</a:t>
            </a:r>
            <a:r>
              <a:rPr lang="pt-BR" sz="2200" b="0" dirty="0">
                <a:solidFill>
                  <a:srgbClr val="747678"/>
                </a:solidFill>
              </a:rPr>
              <a:t>/2025] até </a:t>
            </a:r>
            <a:r>
              <a:rPr lang="pt-BR" sz="2800" b="0" dirty="0">
                <a:solidFill>
                  <a:srgbClr val="747678"/>
                </a:solidFill>
              </a:rPr>
              <a:t>[</a:t>
            </a:r>
            <a:r>
              <a:rPr lang="pt-BR" sz="2800" b="0" dirty="0" err="1">
                <a:solidFill>
                  <a:srgbClr val="747678"/>
                </a:solidFill>
              </a:rPr>
              <a:t>xx</a:t>
            </a:r>
            <a:r>
              <a:rPr lang="pt-BR" sz="2800" b="0" dirty="0">
                <a:solidFill>
                  <a:srgbClr val="747678"/>
                </a:solidFill>
              </a:rPr>
              <a:t>/</a:t>
            </a:r>
            <a:r>
              <a:rPr lang="pt-BR" sz="2800" b="0" dirty="0" err="1">
                <a:solidFill>
                  <a:srgbClr val="747678"/>
                </a:solidFill>
              </a:rPr>
              <a:t>xx</a:t>
            </a:r>
            <a:r>
              <a:rPr lang="pt-BR" sz="2800" b="0" dirty="0">
                <a:solidFill>
                  <a:srgbClr val="747678"/>
                </a:solidFill>
              </a:rPr>
              <a:t>/2025] </a:t>
            </a:r>
            <a:endParaRPr lang="en-US" sz="2800" b="0" dirty="0">
              <a:solidFill>
                <a:srgbClr val="747678"/>
              </a:solidFill>
            </a:endParaRPr>
          </a:p>
        </p:txBody>
      </p:sp>
      <p:graphicFrame>
        <p:nvGraphicFramePr>
          <p:cNvPr id="30" name="Tabela 29"/>
          <p:cNvGraphicFramePr>
            <a:graphicFrameLocks noGrp="1"/>
          </p:cNvGraphicFramePr>
          <p:nvPr/>
        </p:nvGraphicFramePr>
        <p:xfrm>
          <a:off x="224244" y="1691884"/>
          <a:ext cx="11764557" cy="4225574"/>
        </p:xfrm>
        <a:graphic>
          <a:graphicData uri="http://schemas.openxmlformats.org/drawingml/2006/table">
            <a:tbl>
              <a:tblPr/>
              <a:tblGrid>
                <a:gridCol w="2615072"/>
                <a:gridCol w="3001191"/>
                <a:gridCol w="3106545"/>
                <a:gridCol w="1266093"/>
                <a:gridCol w="829993"/>
                <a:gridCol w="945663"/>
              </a:tblGrid>
              <a:tr h="48264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pt-BR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 PROJETO ]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5188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MOTIVO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CAUSA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SOLUÇÃO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RESPONSÁVEL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QUANDO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80602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altLang="en-US" sz="1200" dirty="0">
                          <a:solidFill>
                            <a:srgbClr val="242424"/>
                          </a:solidFill>
                          <a:latin typeface="Arial" panose="020B0604020202020204"/>
                          <a:cs typeface="Arial" panose="020B0604020202020204"/>
                          <a:sym typeface="+mn-ea"/>
                        </a:rPr>
                        <a:t>Definir os dias disponiveis para progredir com o projeto;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Hórarios disponíveis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Segundo tempo de aula na sexta-feira ou cada um progredindo em seu tempo disponível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Stephen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19/02/2025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0602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altLang="en-US" sz="1200" dirty="0">
                          <a:solidFill>
                            <a:srgbClr val="242424"/>
                          </a:solidFill>
                          <a:latin typeface="Arial" panose="020B0604020202020204"/>
                          <a:cs typeface="Arial" panose="020B0604020202020204"/>
                          <a:sym typeface="+mn-ea"/>
                        </a:rPr>
                        <a:t>Definir os papéis de cada membro do grupo;</a:t>
                      </a:r>
                      <a:endParaRPr lang="pt-BR" altLang="en-US" sz="1200" dirty="0">
                        <a:solidFill>
                          <a:srgbClr val="242424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 o projeto possuindo diversos membros, definir cada área será importante para nao houver conflitos 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Enquanto o projeto progredir as áreas iá ficar mais claras para nossa separação 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Stephen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19/02/2025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0602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altLang="en-US" sz="1200" dirty="0">
                          <a:solidFill>
                            <a:srgbClr val="242424"/>
                          </a:solidFill>
                          <a:latin typeface="Arial" panose="020B0604020202020204"/>
                          <a:cs typeface="Arial" panose="020B0604020202020204"/>
                          <a:sym typeface="+mn-ea"/>
                        </a:rPr>
                        <a:t>Aperfeiçoar e limpar o código;</a:t>
                      </a:r>
                      <a:endParaRPr lang="pt-BR" altLang="en-US" sz="1200" dirty="0">
                        <a:solidFill>
                          <a:srgbClr val="242424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 o código feito as pressas certas partes não ficaram da maneira mais eficiênte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Conseguir um tempo para otimizar o código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Stephen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10/03/2025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0602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altLang="en-US" sz="1200" dirty="0">
                          <a:solidFill>
                            <a:srgbClr val="242424"/>
                          </a:solidFill>
                          <a:latin typeface="Arial" panose="020B0604020202020204"/>
                          <a:cs typeface="Arial" panose="020B0604020202020204"/>
                          <a:sym typeface="+mn-ea"/>
                        </a:rPr>
                        <a:t>Definir o estilo e começar o front-end do site;</a:t>
                      </a:r>
                      <a:endParaRPr lang="pt-BR" altLang="en-US" sz="1200" dirty="0">
                        <a:solidFill>
                          <a:srgbClr val="242424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pt-BR" sz="12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Com o foco do projeto ser Django e a funcionalidade, o front-end acabou ficando de lado 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/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Juntar as ideias dos membros do grupo, escolher o estilo e iniciar o front-end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Stephen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/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12/03/2025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/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u="none" dirty="0">
                        <a:solidFill>
                          <a:schemeClr val="bg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Espaço Reservado para Número de Slide 9"/>
          <p:cNvSpPr txBox="1"/>
          <p:nvPr/>
        </p:nvSpPr>
        <p:spPr>
          <a:xfrm>
            <a:off x="11734802" y="6467190"/>
            <a:ext cx="436422" cy="365125"/>
          </a:xfrm>
          <a:prstGeom prst="rect">
            <a:avLst/>
          </a:prstGeom>
        </p:spPr>
        <p:txBody>
          <a:bodyPr anchor="b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5F7136-B28C-4A7C-A99B-973AA01029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" name="Imagem 2" descr="Logotipo, nome da empresa&#10;&#10;O conteúdo gerado por IA pode estar incorreto.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" y="70074"/>
            <a:ext cx="841664" cy="592913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5517573" y="280555"/>
            <a:ext cx="412582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Grupo Back-ardigans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890138" y="65014"/>
            <a:ext cx="366216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Caio Jannuzzi</a:t>
            </a:r>
            <a:endParaRPr lang="pt-BR" sz="1400" dirty="0">
              <a:solidFill>
                <a:srgbClr val="6F70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2794" y="5969966"/>
            <a:ext cx="1257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LEGENDA:</a:t>
            </a:r>
            <a:endParaRPr lang="pt-BR" sz="1400" dirty="0">
              <a:solidFill>
                <a:srgbClr val="6F70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224244" y="6330251"/>
            <a:ext cx="307777" cy="30777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532021" y="6330250"/>
            <a:ext cx="1257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Concluído</a:t>
            </a:r>
            <a:endParaRPr lang="pt-BR" sz="1400" dirty="0">
              <a:solidFill>
                <a:srgbClr val="6F70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1613163" y="6330251"/>
            <a:ext cx="307777" cy="30777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1920939" y="6330250"/>
            <a:ext cx="17262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andamento</a:t>
            </a:r>
            <a:endParaRPr lang="pt-BR" sz="1400" dirty="0">
              <a:solidFill>
                <a:srgbClr val="6F70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3339431" y="6330251"/>
            <a:ext cx="307777" cy="307777"/>
          </a:xfrm>
          <a:prstGeom prst="ellipse">
            <a:avLst/>
          </a:prstGeom>
          <a:solidFill>
            <a:srgbClr val="FF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3647208" y="6330250"/>
            <a:ext cx="1257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Atrasado</a:t>
            </a:r>
            <a:endParaRPr lang="pt-BR" sz="1400" dirty="0">
              <a:solidFill>
                <a:srgbClr val="6F70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4596731" y="6330251"/>
            <a:ext cx="307777" cy="30777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4904508" y="6330250"/>
            <a:ext cx="1257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Cancelado</a:t>
            </a:r>
            <a:endParaRPr lang="pt-BR" sz="1400" dirty="0">
              <a:solidFill>
                <a:srgbClr val="6F70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11350253" y="2926651"/>
            <a:ext cx="307777" cy="30777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11350253" y="3738816"/>
            <a:ext cx="307777" cy="30777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11350253" y="4550981"/>
            <a:ext cx="307777" cy="30777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11350253" y="5363146"/>
            <a:ext cx="307777" cy="30777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/>
          <p:cNvCxnSpPr/>
          <p:nvPr/>
        </p:nvCxnSpPr>
        <p:spPr>
          <a:xfrm>
            <a:off x="960913" y="716129"/>
            <a:ext cx="11233248" cy="0"/>
          </a:xfrm>
          <a:prstGeom prst="line">
            <a:avLst/>
          </a:prstGeom>
          <a:ln>
            <a:solidFill>
              <a:srgbClr val="6F70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960913" y="417528"/>
            <a:ext cx="3591387" cy="2454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pt-BR" sz="1000" b="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LABORATÓRIO DE PROGRAMAÇÃO BACK END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rgbClr val="6F707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960913" y="408143"/>
            <a:ext cx="3591388" cy="26498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8" name="Conector: Angulado 27"/>
          <p:cNvCxnSpPr/>
          <p:nvPr/>
        </p:nvCxnSpPr>
        <p:spPr>
          <a:xfrm flipV="1">
            <a:off x="4552301" y="544055"/>
            <a:ext cx="5091093" cy="129080"/>
          </a:xfrm>
          <a:prstGeom prst="bentConnector4">
            <a:avLst>
              <a:gd name="adj1" fmla="val 18418"/>
              <a:gd name="adj2" fmla="val 279746"/>
            </a:avLst>
          </a:prstGeom>
          <a:noFill/>
          <a:ln w="38100">
            <a:solidFill>
              <a:schemeClr val="accent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9" name="Title 2"/>
          <p:cNvSpPr>
            <a:spLocks noGrp="1"/>
          </p:cNvSpPr>
          <p:nvPr>
            <p:ph type="title"/>
          </p:nvPr>
        </p:nvSpPr>
        <p:spPr>
          <a:xfrm>
            <a:off x="224244" y="810116"/>
            <a:ext cx="9978231" cy="787779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solidFill>
                  <a:srgbClr val="747678"/>
                </a:solidFill>
              </a:rPr>
              <a:t>Motivo, Causa, Solução – MCS</a:t>
            </a:r>
            <a:br>
              <a:rPr lang="pt-BR" sz="2800" dirty="0">
                <a:solidFill>
                  <a:srgbClr val="747678"/>
                </a:solidFill>
              </a:rPr>
            </a:br>
            <a:r>
              <a:rPr lang="pt-BR" sz="2200" b="0" dirty="0">
                <a:solidFill>
                  <a:srgbClr val="747678"/>
                </a:solidFill>
              </a:rPr>
              <a:t>Período: [</a:t>
            </a:r>
            <a:r>
              <a:rPr lang="pt-BR" sz="2200" b="0" dirty="0" err="1">
                <a:solidFill>
                  <a:srgbClr val="747678"/>
                </a:solidFill>
              </a:rPr>
              <a:t>xx</a:t>
            </a:r>
            <a:r>
              <a:rPr lang="pt-BR" sz="2200" b="0" dirty="0">
                <a:solidFill>
                  <a:srgbClr val="747678"/>
                </a:solidFill>
              </a:rPr>
              <a:t>/</a:t>
            </a:r>
            <a:r>
              <a:rPr lang="pt-BR" sz="2200" b="0" dirty="0" err="1">
                <a:solidFill>
                  <a:srgbClr val="747678"/>
                </a:solidFill>
              </a:rPr>
              <a:t>xx</a:t>
            </a:r>
            <a:r>
              <a:rPr lang="pt-BR" sz="2200" b="0" dirty="0">
                <a:solidFill>
                  <a:srgbClr val="747678"/>
                </a:solidFill>
              </a:rPr>
              <a:t>/2025] até </a:t>
            </a:r>
            <a:r>
              <a:rPr lang="pt-BR" sz="2800" b="0" dirty="0">
                <a:solidFill>
                  <a:srgbClr val="747678"/>
                </a:solidFill>
              </a:rPr>
              <a:t>[</a:t>
            </a:r>
            <a:r>
              <a:rPr lang="pt-BR" sz="2800" b="0" dirty="0" err="1">
                <a:solidFill>
                  <a:srgbClr val="747678"/>
                </a:solidFill>
              </a:rPr>
              <a:t>xx</a:t>
            </a:r>
            <a:r>
              <a:rPr lang="pt-BR" sz="2800" b="0" dirty="0">
                <a:solidFill>
                  <a:srgbClr val="747678"/>
                </a:solidFill>
              </a:rPr>
              <a:t>/</a:t>
            </a:r>
            <a:r>
              <a:rPr lang="pt-BR" sz="2800" b="0" dirty="0" err="1">
                <a:solidFill>
                  <a:srgbClr val="747678"/>
                </a:solidFill>
              </a:rPr>
              <a:t>xx</a:t>
            </a:r>
            <a:r>
              <a:rPr lang="pt-BR" sz="2800" b="0" dirty="0">
                <a:solidFill>
                  <a:srgbClr val="747678"/>
                </a:solidFill>
              </a:rPr>
              <a:t>/2025] </a:t>
            </a:r>
            <a:endParaRPr lang="en-US" sz="2800" b="0" dirty="0">
              <a:solidFill>
                <a:srgbClr val="747678"/>
              </a:solidFill>
            </a:endParaRPr>
          </a:p>
        </p:txBody>
      </p:sp>
      <p:graphicFrame>
        <p:nvGraphicFramePr>
          <p:cNvPr id="30" name="Tabela 29"/>
          <p:cNvGraphicFramePr>
            <a:graphicFrameLocks noGrp="1"/>
          </p:cNvGraphicFramePr>
          <p:nvPr/>
        </p:nvGraphicFramePr>
        <p:xfrm>
          <a:off x="224244" y="1691884"/>
          <a:ext cx="11764557" cy="4225574"/>
        </p:xfrm>
        <a:graphic>
          <a:graphicData uri="http://schemas.openxmlformats.org/drawingml/2006/table">
            <a:tbl>
              <a:tblPr/>
              <a:tblGrid>
                <a:gridCol w="2615072"/>
                <a:gridCol w="3001191"/>
                <a:gridCol w="3106545"/>
                <a:gridCol w="1266093"/>
                <a:gridCol w="829993"/>
                <a:gridCol w="945663"/>
              </a:tblGrid>
              <a:tr h="48264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pt-BR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 PROJETO ]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5188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MOTIVO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CAUSA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SOLUÇÃO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RESPONSÁVEL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QUANDO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80602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altLang="en-US" sz="1200" dirty="0">
                          <a:solidFill>
                            <a:srgbClr val="242424"/>
                          </a:solidFill>
                          <a:latin typeface="Arial" panose="020B0604020202020204"/>
                          <a:cs typeface="Arial" panose="020B0604020202020204"/>
                          <a:sym typeface="+mn-ea"/>
                        </a:rPr>
                        <a:t>Definir metas e deadlines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 pouco tempo disponivel o projeto está progredindo devagar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Stephen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13/03/2025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0602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0602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0602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u="none" dirty="0">
                        <a:solidFill>
                          <a:schemeClr val="bg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Espaço Reservado para Número de Slide 9"/>
          <p:cNvSpPr txBox="1"/>
          <p:nvPr/>
        </p:nvSpPr>
        <p:spPr>
          <a:xfrm>
            <a:off x="11734802" y="6467190"/>
            <a:ext cx="436422" cy="365125"/>
          </a:xfrm>
          <a:prstGeom prst="rect">
            <a:avLst/>
          </a:prstGeom>
        </p:spPr>
        <p:txBody>
          <a:bodyPr anchor="b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5F7136-B28C-4A7C-A99B-973AA01029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" name="Imagem 2" descr="Logotipo, nome da empresa&#10;&#10;O conteúdo gerado por IA pode estar incorreto.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" y="70074"/>
            <a:ext cx="841664" cy="592913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5517573" y="280555"/>
            <a:ext cx="412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[GRUPO]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890138" y="65014"/>
            <a:ext cx="366216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Caio Jannuzzi</a:t>
            </a:r>
            <a:endParaRPr lang="pt-BR" sz="1400" dirty="0">
              <a:solidFill>
                <a:srgbClr val="6F70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2794" y="5969966"/>
            <a:ext cx="1257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LEGENDA:</a:t>
            </a:r>
            <a:endParaRPr lang="pt-BR" sz="1400" dirty="0">
              <a:solidFill>
                <a:srgbClr val="6F70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224244" y="6330251"/>
            <a:ext cx="307777" cy="30777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532021" y="6330250"/>
            <a:ext cx="1257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Concluído</a:t>
            </a:r>
            <a:endParaRPr lang="pt-BR" sz="1400" dirty="0">
              <a:solidFill>
                <a:srgbClr val="6F70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1613163" y="6330251"/>
            <a:ext cx="307777" cy="30777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1920939" y="6330250"/>
            <a:ext cx="17262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andamento</a:t>
            </a:r>
            <a:endParaRPr lang="pt-BR" sz="1400" dirty="0">
              <a:solidFill>
                <a:srgbClr val="6F70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3339431" y="6330251"/>
            <a:ext cx="307777" cy="307777"/>
          </a:xfrm>
          <a:prstGeom prst="ellipse">
            <a:avLst/>
          </a:prstGeom>
          <a:solidFill>
            <a:srgbClr val="FF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3647208" y="6330250"/>
            <a:ext cx="1257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Atrasado</a:t>
            </a:r>
            <a:endParaRPr lang="pt-BR" sz="1400" dirty="0">
              <a:solidFill>
                <a:srgbClr val="6F70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4596731" y="6330251"/>
            <a:ext cx="307777" cy="30777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4904508" y="6330250"/>
            <a:ext cx="1257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Cancelado</a:t>
            </a:r>
            <a:endParaRPr lang="pt-BR" sz="1400" dirty="0">
              <a:solidFill>
                <a:srgbClr val="6F70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1350253" y="2924746"/>
            <a:ext cx="307777" cy="30777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/>
          <p:cNvCxnSpPr/>
          <p:nvPr/>
        </p:nvCxnSpPr>
        <p:spPr>
          <a:xfrm>
            <a:off x="960913" y="716129"/>
            <a:ext cx="11233248" cy="0"/>
          </a:xfrm>
          <a:prstGeom prst="line">
            <a:avLst/>
          </a:prstGeom>
          <a:ln>
            <a:solidFill>
              <a:srgbClr val="6F70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960913" y="417528"/>
            <a:ext cx="3591387" cy="2454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pt-BR" sz="1000" b="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LABORATÓRIO DE PROGRAMAÇÃO BACK END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rgbClr val="6F707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960913" y="408143"/>
            <a:ext cx="3591388" cy="26498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8" name="Conector: Angulado 27"/>
          <p:cNvCxnSpPr/>
          <p:nvPr/>
        </p:nvCxnSpPr>
        <p:spPr>
          <a:xfrm flipV="1">
            <a:off x="4552301" y="544055"/>
            <a:ext cx="5091093" cy="129080"/>
          </a:xfrm>
          <a:prstGeom prst="bentConnector4">
            <a:avLst>
              <a:gd name="adj1" fmla="val 18418"/>
              <a:gd name="adj2" fmla="val 279746"/>
            </a:avLst>
          </a:prstGeom>
          <a:noFill/>
          <a:ln w="38100">
            <a:solidFill>
              <a:schemeClr val="accent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9" name="Title 2"/>
          <p:cNvSpPr>
            <a:spLocks noGrp="1"/>
          </p:cNvSpPr>
          <p:nvPr>
            <p:ph type="title"/>
          </p:nvPr>
        </p:nvSpPr>
        <p:spPr>
          <a:xfrm>
            <a:off x="224244" y="810116"/>
            <a:ext cx="9978231" cy="787779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solidFill>
                  <a:srgbClr val="747678"/>
                </a:solidFill>
              </a:rPr>
              <a:t>Motivo, Causa, Solução – MCS</a:t>
            </a:r>
            <a:br>
              <a:rPr lang="pt-BR" sz="2800" dirty="0">
                <a:solidFill>
                  <a:srgbClr val="747678"/>
                </a:solidFill>
              </a:rPr>
            </a:br>
            <a:r>
              <a:rPr lang="pt-BR" sz="2200" b="0" dirty="0">
                <a:solidFill>
                  <a:srgbClr val="747678"/>
                </a:solidFill>
              </a:rPr>
              <a:t>Período: [</a:t>
            </a:r>
            <a:r>
              <a:rPr lang="pt-BR" sz="2200" b="0" dirty="0" err="1">
                <a:solidFill>
                  <a:srgbClr val="747678"/>
                </a:solidFill>
              </a:rPr>
              <a:t>xx</a:t>
            </a:r>
            <a:r>
              <a:rPr lang="pt-BR" sz="2200" b="0" dirty="0">
                <a:solidFill>
                  <a:srgbClr val="747678"/>
                </a:solidFill>
              </a:rPr>
              <a:t>/</a:t>
            </a:r>
            <a:r>
              <a:rPr lang="pt-BR" sz="2200" b="0" dirty="0" err="1">
                <a:solidFill>
                  <a:srgbClr val="747678"/>
                </a:solidFill>
              </a:rPr>
              <a:t>xx</a:t>
            </a:r>
            <a:r>
              <a:rPr lang="pt-BR" sz="2200" b="0" dirty="0">
                <a:solidFill>
                  <a:srgbClr val="747678"/>
                </a:solidFill>
              </a:rPr>
              <a:t>/2025] até </a:t>
            </a:r>
            <a:r>
              <a:rPr lang="pt-BR" sz="2800" b="0" dirty="0">
                <a:solidFill>
                  <a:srgbClr val="747678"/>
                </a:solidFill>
              </a:rPr>
              <a:t>[</a:t>
            </a:r>
            <a:r>
              <a:rPr lang="pt-BR" sz="2800" b="0" dirty="0" err="1">
                <a:solidFill>
                  <a:srgbClr val="747678"/>
                </a:solidFill>
              </a:rPr>
              <a:t>xx</a:t>
            </a:r>
            <a:r>
              <a:rPr lang="pt-BR" sz="2800" b="0" dirty="0">
                <a:solidFill>
                  <a:srgbClr val="747678"/>
                </a:solidFill>
              </a:rPr>
              <a:t>/</a:t>
            </a:r>
            <a:r>
              <a:rPr lang="pt-BR" sz="2800" b="0" dirty="0" err="1">
                <a:solidFill>
                  <a:srgbClr val="747678"/>
                </a:solidFill>
              </a:rPr>
              <a:t>xx</a:t>
            </a:r>
            <a:r>
              <a:rPr lang="pt-BR" sz="2800" b="0" dirty="0">
                <a:solidFill>
                  <a:srgbClr val="747678"/>
                </a:solidFill>
              </a:rPr>
              <a:t>/2025] </a:t>
            </a:r>
            <a:endParaRPr lang="en-US" sz="2800" b="0" dirty="0">
              <a:solidFill>
                <a:srgbClr val="747678"/>
              </a:solidFill>
            </a:endParaRPr>
          </a:p>
        </p:txBody>
      </p:sp>
      <p:graphicFrame>
        <p:nvGraphicFramePr>
          <p:cNvPr id="30" name="Tabela 29"/>
          <p:cNvGraphicFramePr>
            <a:graphicFrameLocks noGrp="1"/>
          </p:cNvGraphicFramePr>
          <p:nvPr/>
        </p:nvGraphicFramePr>
        <p:xfrm>
          <a:off x="224244" y="1691884"/>
          <a:ext cx="11764557" cy="4225574"/>
        </p:xfrm>
        <a:graphic>
          <a:graphicData uri="http://schemas.openxmlformats.org/drawingml/2006/table">
            <a:tbl>
              <a:tblPr/>
              <a:tblGrid>
                <a:gridCol w="2615072"/>
                <a:gridCol w="3001191"/>
                <a:gridCol w="3106545"/>
                <a:gridCol w="1266093"/>
                <a:gridCol w="829993"/>
                <a:gridCol w="945663"/>
              </a:tblGrid>
              <a:tr h="48264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pt-BR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 PROJETO ]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5188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MOTIVO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CAUSA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SOLUÇÃO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RESPONSÁVEL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QUANDO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806020"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0602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0602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0602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u="none" dirty="0">
                        <a:solidFill>
                          <a:schemeClr val="bg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Espaço Reservado para Número de Slide 9"/>
          <p:cNvSpPr txBox="1"/>
          <p:nvPr/>
        </p:nvSpPr>
        <p:spPr>
          <a:xfrm>
            <a:off x="11734802" y="6467190"/>
            <a:ext cx="436422" cy="365125"/>
          </a:xfrm>
          <a:prstGeom prst="rect">
            <a:avLst/>
          </a:prstGeom>
        </p:spPr>
        <p:txBody>
          <a:bodyPr anchor="b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5F7136-B28C-4A7C-A99B-973AA01029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" name="Imagem 2" descr="Logotipo, nome da empresa&#10;&#10;O conteúdo gerado por IA pode estar incorreto.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" y="70074"/>
            <a:ext cx="841664" cy="592913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5517573" y="280555"/>
            <a:ext cx="412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[GRUPO]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890138" y="65014"/>
            <a:ext cx="366216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Caio Jannuzzi</a:t>
            </a:r>
            <a:endParaRPr lang="pt-BR" sz="1400" dirty="0">
              <a:solidFill>
                <a:srgbClr val="6F70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2794" y="5969966"/>
            <a:ext cx="1257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LEGENDA:</a:t>
            </a:r>
            <a:endParaRPr lang="pt-BR" sz="1400" dirty="0">
              <a:solidFill>
                <a:srgbClr val="6F70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224244" y="6330251"/>
            <a:ext cx="307777" cy="30777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532021" y="6330250"/>
            <a:ext cx="1257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Concluído</a:t>
            </a:r>
            <a:endParaRPr lang="pt-BR" sz="1400" dirty="0">
              <a:solidFill>
                <a:srgbClr val="6F70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1613163" y="6330251"/>
            <a:ext cx="307777" cy="30777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1920939" y="6330250"/>
            <a:ext cx="17262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andamento</a:t>
            </a:r>
            <a:endParaRPr lang="pt-BR" sz="1400" dirty="0">
              <a:solidFill>
                <a:srgbClr val="6F70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3339431" y="6330251"/>
            <a:ext cx="307777" cy="307777"/>
          </a:xfrm>
          <a:prstGeom prst="ellipse">
            <a:avLst/>
          </a:prstGeom>
          <a:solidFill>
            <a:srgbClr val="FF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3647208" y="6330250"/>
            <a:ext cx="1257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Atrasado</a:t>
            </a:r>
            <a:endParaRPr lang="pt-BR" sz="1400" dirty="0">
              <a:solidFill>
                <a:srgbClr val="6F70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4596731" y="6330251"/>
            <a:ext cx="307777" cy="30777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4904508" y="6330250"/>
            <a:ext cx="1257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Cancelado</a:t>
            </a:r>
            <a:endParaRPr lang="pt-BR" sz="1400" dirty="0">
              <a:solidFill>
                <a:srgbClr val="6F70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/>
          <p:cNvCxnSpPr/>
          <p:nvPr/>
        </p:nvCxnSpPr>
        <p:spPr>
          <a:xfrm>
            <a:off x="960913" y="716129"/>
            <a:ext cx="11233248" cy="0"/>
          </a:xfrm>
          <a:prstGeom prst="line">
            <a:avLst/>
          </a:prstGeom>
          <a:ln>
            <a:solidFill>
              <a:srgbClr val="6F70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960913" y="417528"/>
            <a:ext cx="3591387" cy="2454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pt-BR" sz="1000" b="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LABORATÓRIO DE PROGRAMAÇÃO BACK END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rgbClr val="6F707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960913" y="408143"/>
            <a:ext cx="3591388" cy="26498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8" name="Conector: Angulado 27"/>
          <p:cNvCxnSpPr/>
          <p:nvPr/>
        </p:nvCxnSpPr>
        <p:spPr>
          <a:xfrm flipV="1">
            <a:off x="4552301" y="544055"/>
            <a:ext cx="5091093" cy="129080"/>
          </a:xfrm>
          <a:prstGeom prst="bentConnector4">
            <a:avLst>
              <a:gd name="adj1" fmla="val 18418"/>
              <a:gd name="adj2" fmla="val 279746"/>
            </a:avLst>
          </a:prstGeom>
          <a:noFill/>
          <a:ln w="38100">
            <a:solidFill>
              <a:schemeClr val="accent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9" name="Title 2"/>
          <p:cNvSpPr>
            <a:spLocks noGrp="1"/>
          </p:cNvSpPr>
          <p:nvPr>
            <p:ph type="title"/>
          </p:nvPr>
        </p:nvSpPr>
        <p:spPr>
          <a:xfrm>
            <a:off x="224244" y="810116"/>
            <a:ext cx="9978231" cy="787779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solidFill>
                  <a:srgbClr val="747678"/>
                </a:solidFill>
              </a:rPr>
              <a:t>Motivo, Causa, Solução – MCS</a:t>
            </a:r>
            <a:br>
              <a:rPr lang="pt-BR" sz="2800" dirty="0">
                <a:solidFill>
                  <a:srgbClr val="747678"/>
                </a:solidFill>
              </a:rPr>
            </a:br>
            <a:r>
              <a:rPr lang="pt-BR" sz="2200" b="0" dirty="0">
                <a:solidFill>
                  <a:srgbClr val="747678"/>
                </a:solidFill>
              </a:rPr>
              <a:t>Período: [</a:t>
            </a:r>
            <a:r>
              <a:rPr lang="pt-BR" sz="2200" b="0" dirty="0" err="1">
                <a:solidFill>
                  <a:srgbClr val="747678"/>
                </a:solidFill>
              </a:rPr>
              <a:t>xx</a:t>
            </a:r>
            <a:r>
              <a:rPr lang="pt-BR" sz="2200" b="0" dirty="0">
                <a:solidFill>
                  <a:srgbClr val="747678"/>
                </a:solidFill>
              </a:rPr>
              <a:t>/</a:t>
            </a:r>
            <a:r>
              <a:rPr lang="pt-BR" sz="2200" b="0" dirty="0" err="1">
                <a:solidFill>
                  <a:srgbClr val="747678"/>
                </a:solidFill>
              </a:rPr>
              <a:t>xx</a:t>
            </a:r>
            <a:r>
              <a:rPr lang="pt-BR" sz="2200" b="0" dirty="0">
                <a:solidFill>
                  <a:srgbClr val="747678"/>
                </a:solidFill>
              </a:rPr>
              <a:t>/2025] até </a:t>
            </a:r>
            <a:r>
              <a:rPr lang="pt-BR" sz="2800" b="0" dirty="0">
                <a:solidFill>
                  <a:srgbClr val="747678"/>
                </a:solidFill>
              </a:rPr>
              <a:t>[</a:t>
            </a:r>
            <a:r>
              <a:rPr lang="pt-BR" sz="2800" b="0" dirty="0" err="1">
                <a:solidFill>
                  <a:srgbClr val="747678"/>
                </a:solidFill>
              </a:rPr>
              <a:t>xx</a:t>
            </a:r>
            <a:r>
              <a:rPr lang="pt-BR" sz="2800" b="0" dirty="0">
                <a:solidFill>
                  <a:srgbClr val="747678"/>
                </a:solidFill>
              </a:rPr>
              <a:t>/</a:t>
            </a:r>
            <a:r>
              <a:rPr lang="pt-BR" sz="2800" b="0" dirty="0" err="1">
                <a:solidFill>
                  <a:srgbClr val="747678"/>
                </a:solidFill>
              </a:rPr>
              <a:t>xx</a:t>
            </a:r>
            <a:r>
              <a:rPr lang="pt-BR" sz="2800" b="0" dirty="0">
                <a:solidFill>
                  <a:srgbClr val="747678"/>
                </a:solidFill>
              </a:rPr>
              <a:t>/2025] </a:t>
            </a:r>
            <a:endParaRPr lang="en-US" sz="2800" b="0" dirty="0">
              <a:solidFill>
                <a:srgbClr val="747678"/>
              </a:solidFill>
            </a:endParaRPr>
          </a:p>
        </p:txBody>
      </p:sp>
      <p:graphicFrame>
        <p:nvGraphicFramePr>
          <p:cNvPr id="30" name="Tabela 29"/>
          <p:cNvGraphicFramePr>
            <a:graphicFrameLocks noGrp="1"/>
          </p:cNvGraphicFramePr>
          <p:nvPr/>
        </p:nvGraphicFramePr>
        <p:xfrm>
          <a:off x="224244" y="1691884"/>
          <a:ext cx="11764557" cy="4225574"/>
        </p:xfrm>
        <a:graphic>
          <a:graphicData uri="http://schemas.openxmlformats.org/drawingml/2006/table">
            <a:tbl>
              <a:tblPr/>
              <a:tblGrid>
                <a:gridCol w="2615072"/>
                <a:gridCol w="3001191"/>
                <a:gridCol w="3106545"/>
                <a:gridCol w="1266093"/>
                <a:gridCol w="829993"/>
                <a:gridCol w="945663"/>
              </a:tblGrid>
              <a:tr h="48264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pt-BR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 PROJETO ]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5188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MOTIVO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CAUSA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SOLUÇÃO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RESPONSÁVEL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QUANDO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806020"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0602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0602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0602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u="none" dirty="0">
                        <a:solidFill>
                          <a:schemeClr val="bg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Espaço Reservado para Número de Slide 9"/>
          <p:cNvSpPr txBox="1"/>
          <p:nvPr/>
        </p:nvSpPr>
        <p:spPr>
          <a:xfrm>
            <a:off x="11734802" y="6467190"/>
            <a:ext cx="436422" cy="365125"/>
          </a:xfrm>
          <a:prstGeom prst="rect">
            <a:avLst/>
          </a:prstGeom>
        </p:spPr>
        <p:txBody>
          <a:bodyPr anchor="b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5F7136-B28C-4A7C-A99B-973AA01029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" name="Imagem 2" descr="Logotipo, nome da empresa&#10;&#10;O conteúdo gerado por IA pode estar incorreto.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" y="70074"/>
            <a:ext cx="841664" cy="592913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5517573" y="280555"/>
            <a:ext cx="412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[GRUPO]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890138" y="65014"/>
            <a:ext cx="366216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Caio Jannuzzi</a:t>
            </a:r>
            <a:endParaRPr lang="pt-BR" sz="1400" dirty="0">
              <a:solidFill>
                <a:srgbClr val="6F70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2794" y="5969966"/>
            <a:ext cx="1257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LEGENDA:</a:t>
            </a:r>
            <a:endParaRPr lang="pt-BR" sz="1400" dirty="0">
              <a:solidFill>
                <a:srgbClr val="6F70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224244" y="6330251"/>
            <a:ext cx="307777" cy="30777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532021" y="6330250"/>
            <a:ext cx="1257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Concluído</a:t>
            </a:r>
            <a:endParaRPr lang="pt-BR" sz="1400" dirty="0">
              <a:solidFill>
                <a:srgbClr val="6F70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1613163" y="6330251"/>
            <a:ext cx="307777" cy="30777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1920939" y="6330250"/>
            <a:ext cx="17262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andamento</a:t>
            </a:r>
            <a:endParaRPr lang="pt-BR" sz="1400" dirty="0">
              <a:solidFill>
                <a:srgbClr val="6F70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3339431" y="6330251"/>
            <a:ext cx="307777" cy="307777"/>
          </a:xfrm>
          <a:prstGeom prst="ellipse">
            <a:avLst/>
          </a:prstGeom>
          <a:solidFill>
            <a:srgbClr val="FF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3647208" y="6330250"/>
            <a:ext cx="1257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Atrasado</a:t>
            </a:r>
            <a:endParaRPr lang="pt-BR" sz="1400" dirty="0">
              <a:solidFill>
                <a:srgbClr val="6F70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4596731" y="6330251"/>
            <a:ext cx="307777" cy="30777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4904508" y="6330250"/>
            <a:ext cx="1257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Cancelado</a:t>
            </a:r>
            <a:endParaRPr lang="pt-BR" sz="1400" dirty="0">
              <a:solidFill>
                <a:srgbClr val="6F70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/>
          <p:cNvCxnSpPr/>
          <p:nvPr/>
        </p:nvCxnSpPr>
        <p:spPr>
          <a:xfrm>
            <a:off x="960913" y="716129"/>
            <a:ext cx="11233248" cy="0"/>
          </a:xfrm>
          <a:prstGeom prst="line">
            <a:avLst/>
          </a:prstGeom>
          <a:ln>
            <a:solidFill>
              <a:srgbClr val="6F70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960913" y="417528"/>
            <a:ext cx="3591387" cy="2454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pt-BR" sz="1000" b="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LABORATÓRIO DE PROGRAMAÇÃO BACK END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rgbClr val="6F707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960913" y="408143"/>
            <a:ext cx="3591388" cy="26498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8" name="Conector: Angulado 27"/>
          <p:cNvCxnSpPr/>
          <p:nvPr/>
        </p:nvCxnSpPr>
        <p:spPr>
          <a:xfrm flipV="1">
            <a:off x="4552301" y="544055"/>
            <a:ext cx="5091093" cy="129080"/>
          </a:xfrm>
          <a:prstGeom prst="bentConnector4">
            <a:avLst>
              <a:gd name="adj1" fmla="val 18418"/>
              <a:gd name="adj2" fmla="val 279746"/>
            </a:avLst>
          </a:prstGeom>
          <a:noFill/>
          <a:ln w="38100">
            <a:solidFill>
              <a:schemeClr val="accent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9" name="Title 2"/>
          <p:cNvSpPr>
            <a:spLocks noGrp="1"/>
          </p:cNvSpPr>
          <p:nvPr>
            <p:ph type="title"/>
          </p:nvPr>
        </p:nvSpPr>
        <p:spPr>
          <a:xfrm>
            <a:off x="224244" y="810116"/>
            <a:ext cx="9978231" cy="787779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solidFill>
                  <a:srgbClr val="747678"/>
                </a:solidFill>
              </a:rPr>
              <a:t>Motivo, Causa, Solução – MCS</a:t>
            </a:r>
            <a:br>
              <a:rPr lang="pt-BR" sz="2800" dirty="0">
                <a:solidFill>
                  <a:srgbClr val="747678"/>
                </a:solidFill>
              </a:rPr>
            </a:br>
            <a:r>
              <a:rPr lang="pt-BR" sz="2200" b="0" dirty="0">
                <a:solidFill>
                  <a:srgbClr val="747678"/>
                </a:solidFill>
              </a:rPr>
              <a:t>Período: [</a:t>
            </a:r>
            <a:r>
              <a:rPr lang="pt-BR" sz="2200" b="0" dirty="0" err="1">
                <a:solidFill>
                  <a:srgbClr val="747678"/>
                </a:solidFill>
              </a:rPr>
              <a:t>xx</a:t>
            </a:r>
            <a:r>
              <a:rPr lang="pt-BR" sz="2200" b="0" dirty="0">
                <a:solidFill>
                  <a:srgbClr val="747678"/>
                </a:solidFill>
              </a:rPr>
              <a:t>/</a:t>
            </a:r>
            <a:r>
              <a:rPr lang="pt-BR" sz="2200" b="0" dirty="0" err="1">
                <a:solidFill>
                  <a:srgbClr val="747678"/>
                </a:solidFill>
              </a:rPr>
              <a:t>xx</a:t>
            </a:r>
            <a:r>
              <a:rPr lang="pt-BR" sz="2200" b="0" dirty="0">
                <a:solidFill>
                  <a:srgbClr val="747678"/>
                </a:solidFill>
              </a:rPr>
              <a:t>/2025] até </a:t>
            </a:r>
            <a:r>
              <a:rPr lang="pt-BR" sz="2800" b="0" dirty="0">
                <a:solidFill>
                  <a:srgbClr val="747678"/>
                </a:solidFill>
              </a:rPr>
              <a:t>[</a:t>
            </a:r>
            <a:r>
              <a:rPr lang="pt-BR" sz="2800" b="0" dirty="0" err="1">
                <a:solidFill>
                  <a:srgbClr val="747678"/>
                </a:solidFill>
              </a:rPr>
              <a:t>xx</a:t>
            </a:r>
            <a:r>
              <a:rPr lang="pt-BR" sz="2800" b="0" dirty="0">
                <a:solidFill>
                  <a:srgbClr val="747678"/>
                </a:solidFill>
              </a:rPr>
              <a:t>/</a:t>
            </a:r>
            <a:r>
              <a:rPr lang="pt-BR" sz="2800" b="0" dirty="0" err="1">
                <a:solidFill>
                  <a:srgbClr val="747678"/>
                </a:solidFill>
              </a:rPr>
              <a:t>xx</a:t>
            </a:r>
            <a:r>
              <a:rPr lang="pt-BR" sz="2800" b="0" dirty="0">
                <a:solidFill>
                  <a:srgbClr val="747678"/>
                </a:solidFill>
              </a:rPr>
              <a:t>/2025] </a:t>
            </a:r>
            <a:endParaRPr lang="en-US" sz="2800" b="0" dirty="0">
              <a:solidFill>
                <a:srgbClr val="747678"/>
              </a:solidFill>
            </a:endParaRPr>
          </a:p>
        </p:txBody>
      </p:sp>
      <p:graphicFrame>
        <p:nvGraphicFramePr>
          <p:cNvPr id="30" name="Tabela 29"/>
          <p:cNvGraphicFramePr>
            <a:graphicFrameLocks noGrp="1"/>
          </p:cNvGraphicFramePr>
          <p:nvPr/>
        </p:nvGraphicFramePr>
        <p:xfrm>
          <a:off x="224244" y="1691884"/>
          <a:ext cx="11764557" cy="4225574"/>
        </p:xfrm>
        <a:graphic>
          <a:graphicData uri="http://schemas.openxmlformats.org/drawingml/2006/table">
            <a:tbl>
              <a:tblPr/>
              <a:tblGrid>
                <a:gridCol w="2615072"/>
                <a:gridCol w="3001191"/>
                <a:gridCol w="3106545"/>
                <a:gridCol w="1266093"/>
                <a:gridCol w="829993"/>
                <a:gridCol w="945663"/>
              </a:tblGrid>
              <a:tr h="48264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pt-BR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 PROJETO ]</a:t>
                      </a:r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5188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MOTIVO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CAUSA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SOLUÇÃO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RESPONSÁVEL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QUANDO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806020"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0602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0602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0602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u="none" dirty="0">
                        <a:solidFill>
                          <a:schemeClr val="bg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Espaço Reservado para Número de Slide 9"/>
          <p:cNvSpPr txBox="1"/>
          <p:nvPr/>
        </p:nvSpPr>
        <p:spPr>
          <a:xfrm>
            <a:off x="11734802" y="6467190"/>
            <a:ext cx="436422" cy="365125"/>
          </a:xfrm>
          <a:prstGeom prst="rect">
            <a:avLst/>
          </a:prstGeom>
        </p:spPr>
        <p:txBody>
          <a:bodyPr anchor="b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5F7136-B28C-4A7C-A99B-973AA01029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" name="Imagem 2" descr="Logotipo, nome da empresa&#10;&#10;O conteúdo gerado por IA pode estar incorreto.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" y="70074"/>
            <a:ext cx="841664" cy="592913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5517573" y="280555"/>
            <a:ext cx="412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[GRUPO]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890138" y="65014"/>
            <a:ext cx="366216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Caio Jannuzzi</a:t>
            </a:r>
            <a:endParaRPr lang="pt-BR" sz="1400" dirty="0">
              <a:solidFill>
                <a:srgbClr val="6F70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2794" y="5969966"/>
            <a:ext cx="1257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LEGENDA:</a:t>
            </a:r>
            <a:endParaRPr lang="pt-BR" sz="1400" dirty="0">
              <a:solidFill>
                <a:srgbClr val="6F70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224244" y="6330251"/>
            <a:ext cx="307777" cy="30777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532021" y="6330250"/>
            <a:ext cx="1257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Concluído</a:t>
            </a:r>
            <a:endParaRPr lang="pt-BR" sz="1400" dirty="0">
              <a:solidFill>
                <a:srgbClr val="6F70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1613163" y="6330251"/>
            <a:ext cx="307777" cy="30777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1920939" y="6330250"/>
            <a:ext cx="17262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andamento</a:t>
            </a:r>
            <a:endParaRPr lang="pt-BR" sz="1400" dirty="0">
              <a:solidFill>
                <a:srgbClr val="6F70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3339431" y="6330251"/>
            <a:ext cx="307777" cy="307777"/>
          </a:xfrm>
          <a:prstGeom prst="ellipse">
            <a:avLst/>
          </a:prstGeom>
          <a:solidFill>
            <a:srgbClr val="FF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3647208" y="6330250"/>
            <a:ext cx="1257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Atrasado</a:t>
            </a:r>
            <a:endParaRPr lang="pt-BR" sz="1400" dirty="0">
              <a:solidFill>
                <a:srgbClr val="6F70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4596731" y="6330251"/>
            <a:ext cx="307777" cy="30777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4904508" y="6330250"/>
            <a:ext cx="1257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Cancelado</a:t>
            </a:r>
            <a:endParaRPr lang="pt-BR" sz="1400" dirty="0">
              <a:solidFill>
                <a:srgbClr val="6F70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2512</Words>
  <Application>WPS Presentation</Application>
  <PresentationFormat>Widescreen</PresentationFormat>
  <Paragraphs>361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SimSun</vt:lpstr>
      <vt:lpstr>Wingdings</vt:lpstr>
      <vt:lpstr>Lato Light</vt:lpstr>
      <vt:lpstr>Segoe Print</vt:lpstr>
      <vt:lpstr>Helvetica Light</vt:lpstr>
      <vt:lpstr>Arial</vt:lpstr>
      <vt:lpstr>Calibri</vt:lpstr>
      <vt:lpstr>Batang</vt:lpstr>
      <vt:lpstr>Constantia</vt:lpstr>
      <vt:lpstr>Calibri Light</vt:lpstr>
      <vt:lpstr>Microsoft YaHei</vt:lpstr>
      <vt:lpstr>Arial Unicode MS</vt:lpstr>
      <vt:lpstr>Batang</vt:lpstr>
      <vt:lpstr>Helvetica Light</vt:lpstr>
      <vt:lpstr>Tema do Office</vt:lpstr>
      <vt:lpstr>PowerPoint 演示文稿</vt:lpstr>
      <vt:lpstr>Motivo, Causa, Solução – MCS Período: [14/02/2025] até [xx/xx/2025] </vt:lpstr>
      <vt:lpstr>Motivo, Causa, Solução – MCS Período: [xx/xx/2025] até [xx/xx/2025] </vt:lpstr>
      <vt:lpstr>Motivo, Causa, Solução – MCS Período: [xx/xx/2025] até [xx/xx/2025] </vt:lpstr>
      <vt:lpstr>Motivo, Causa, Solução – MCS Período: [xx/xx/2025] até [xx/xx/2025] </vt:lpstr>
      <vt:lpstr>Motivo, Causa, Solução – MCS Período: [xx/xx/2025] até [xx/xx/2025]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Motivo, Causa, Solução – MCS Data de conclusão: _____________</dc:title>
  <dc:creator>Sabrina Melo</dc:creator>
  <cp:lastModifiedBy>Stephen</cp:lastModifiedBy>
  <cp:revision>14</cp:revision>
  <dcterms:created xsi:type="dcterms:W3CDTF">2025-02-11T14:58:00Z</dcterms:created>
  <dcterms:modified xsi:type="dcterms:W3CDTF">2025-03-14T18:22:03Z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5BAAA7E7527045D786EDA45D942AD2D9_13</vt:lpwstr>
  </property>
  <property fmtid="{D5CDD505-2E9C-101B-9397-08002B2CF9AE}" pid="3" name="KSOProductBuildVer">
    <vt:lpwstr>1046-12.2.0.20326</vt:lpwstr>
  </property>
</Properties>
</file>