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95" r:id="rId5"/>
    <p:sldId id="260" r:id="rId6"/>
    <p:sldId id="261" r:id="rId7"/>
    <p:sldId id="262" r:id="rId8"/>
    <p:sldId id="264" r:id="rId9"/>
    <p:sldId id="267" r:id="rId10"/>
    <p:sldId id="286" r:id="rId11"/>
    <p:sldId id="265" r:id="rId12"/>
    <p:sldId id="281" r:id="rId13"/>
    <p:sldId id="266" r:id="rId14"/>
    <p:sldId id="275" r:id="rId15"/>
    <p:sldId id="279" r:id="rId16"/>
    <p:sldId id="276" r:id="rId17"/>
    <p:sldId id="277" r:id="rId18"/>
    <p:sldId id="268" r:id="rId19"/>
    <p:sldId id="274" r:id="rId20"/>
    <p:sldId id="278" r:id="rId21"/>
    <p:sldId id="285" r:id="rId22"/>
    <p:sldId id="273" r:id="rId23"/>
    <p:sldId id="269" r:id="rId24"/>
    <p:sldId id="270" r:id="rId25"/>
    <p:sldId id="288" r:id="rId26"/>
    <p:sldId id="292" r:id="rId27"/>
    <p:sldId id="293" r:id="rId28"/>
    <p:sldId id="271" r:id="rId29"/>
    <p:sldId id="287" r:id="rId30"/>
    <p:sldId id="290" r:id="rId31"/>
    <p:sldId id="298" r:id="rId32"/>
    <p:sldId id="296" r:id="rId33"/>
    <p:sldId id="29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7C8A001-78D8-4C95-AB3A-CE25E64150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C38FDA-7F5A-4965-8A29-0FF7D57040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0A2FC-2D6F-464E-BF45-E5089541F4B3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0F32CB-71B7-4643-934E-228F2930B4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1B23A-AFA2-4F2F-BAD8-3E09F1C498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3E132-A1C2-4D18-8EEF-3C0929CAE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076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DBA1-A636-472A-AF8D-C1361AE9760C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671DB-C362-46B6-9B30-10ACA9328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5123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305B2-3E68-40E9-BC11-0C9C1C7A0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55CEB5-E117-442D-878D-4D0E32D9E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794D6-D401-4C4C-AEE2-15FF2D12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5567-FC78-40E2-BE07-714CBC4617C1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2297E-5528-4CAD-BC9B-52919997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4F59E-F482-4C60-B185-4CA93CBD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6E2E-1EBD-4B7A-B6D9-9486511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5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DBDC0-E001-41CE-A8CC-D8FE6112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1AE010-567A-4768-B4E7-B844BB543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ECFDC-7BD8-4930-88E9-1ED6E3EB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9D5-8A71-4664-9152-ABD97739AB1C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AB301-4F9C-491E-A0C3-0607F2F0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087D0-03A1-4C3F-915E-BA1114AF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6E2E-1EBD-4B7A-B6D9-9486511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8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0339DA-4EAE-4341-A387-8159E5C91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B52A22-AB39-4339-A667-DEC82A4B0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CCB40-C3F8-42DE-848D-0C3ABF7A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4BFE-2102-4F1E-9AF7-4A65E13FEE27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E263F-3FC3-48BB-B430-0B0FB401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F5A60-7EF5-4167-9AB2-9647B40D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6E2E-1EBD-4B7A-B6D9-9486511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AB704-68AE-44B3-A90B-DEEFEF2F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3D71A-77E5-4F11-B707-4CDB1C2B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27B5F-8DAD-4B44-9FBB-71F86961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2A44-30E4-46D0-8132-0C3634A04A4B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3EDDE-E96E-4339-A270-BE280E43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377D7-A215-4215-A9DE-1BA899A6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6E2E-1EBD-4B7A-B6D9-9486511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00CE6-BF7D-4360-B54C-075DF819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EE6DF2-D581-4D82-BD64-38A18196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85234-D99C-455D-95D2-E095D497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ACE-D528-4927-B0D2-90BB1CF1AF70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B58EF-3255-468B-8E9C-353A80C5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119D2-E551-4725-BBF0-7C2A7E3F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6E2E-1EBD-4B7A-B6D9-9486511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1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C5564-3368-4258-BF0B-665C4A08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21E2A-9E4A-4BC4-ADF3-FA54C3CB7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D8059-E885-403A-A733-4DA9D685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F66E1-A45E-433A-BB93-37E9E2C5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C7ED-AAE4-4DF0-9E4C-64D981D0951C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C2006-0475-4496-A16B-EC465092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FB9ED-62C2-4B6E-AB0D-0AF3B677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6E2E-1EBD-4B7A-B6D9-9486511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8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DDD53-4EC9-4A4C-8492-F03F38E4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E83A3-409F-44EA-A0FA-FA659B245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9C8C7-4B0D-42CD-923C-D643878B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61CBFF-ADC1-4986-9966-3DD3B8AF1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9F22FE-053E-4E8E-A76B-C5C7F74AE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1A9BF1-813D-489B-B9CC-DD8377C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8837-3E34-4088-A567-590844F7DA8A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ADD4DA-788C-4123-A7F0-F0AADDAA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A8B594-846C-49D2-8C6D-136DF167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6E2E-1EBD-4B7A-B6D9-9486511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9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AFE44-F1CB-41AE-8EA7-D842C381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C894C-E76F-4F55-AE7C-0BB67045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8F7-BB32-4290-8578-6F8699D373B8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84B2B7-0281-4C26-AAD7-91AF42DF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BC183C-C6E4-49E0-9881-FB5BF388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6E2E-1EBD-4B7A-B6D9-9486511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8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B5FADD-E331-4A4C-81EC-531AC7D0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A151-C06D-40CD-BC17-B30EF58B32B8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90C167-1E0B-428F-9051-23FA77B1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376EE-2F81-4290-8E92-5AC4F5CA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6E2E-1EBD-4B7A-B6D9-9486511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7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58D12-8D73-4976-A809-CB81D5E5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9803C-21D8-4517-9D8E-88E81262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F08A3F-2D35-4B46-B01B-8ABD8FB28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B268D-1B98-4F94-9B55-736418B6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907F-A8B1-472D-B914-C00DF44403C5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2BA31-A0A2-4514-8986-E88A0B66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E1ABF-D861-4ED5-960A-BFF7FFC8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6E2E-1EBD-4B7A-B6D9-9486511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3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F0ECA-B03A-47AB-BA3D-E5801051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F7EA4E-1BCA-4A2F-BF71-4715D84A2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6F99A-363E-414C-AF4F-8125B79A9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517DD-61E0-4AA0-B06B-4A3FCEE3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6B47-96BF-4E9C-A7D1-3DC0EDED34FF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CA6B7-EC7F-41A9-9391-D088C633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864C3-3A04-4926-B7EF-0991D1AC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6E2E-1EBD-4B7A-B6D9-9486511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9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69F033-200E-49B2-A9F3-0DE9900D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09FCE-20AD-47F8-AE9C-80097B8A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DB924-0A3B-4337-B58B-99B03FE71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4B66-BE91-4AD0-B752-EB3D6810C386}" type="datetime1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9539D-0364-4898-A22D-520B700F6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45AF4-9AD9-4581-87E3-8A2EEAA68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6E2E-1EBD-4B7A-B6D9-9486511CB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4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C0CF5-1B3C-433B-9A69-2546070B9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8975" y="1819923"/>
            <a:ext cx="5294050" cy="1016858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程序设计实验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7942B1-75AD-41A1-A8D5-1A244B632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986"/>
            <a:ext cx="9144000" cy="71328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学生选课信息管理系统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0D4B91-8131-4D4F-BE4F-2DBE33107867}"/>
              </a:ext>
            </a:extLst>
          </p:cNvPr>
          <p:cNvSpPr txBox="1"/>
          <p:nvPr/>
        </p:nvSpPr>
        <p:spPr>
          <a:xfrm>
            <a:off x="4379495" y="4278479"/>
            <a:ext cx="3433010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计算机科学与技术系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191220090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沈天杰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EB4A90-C09B-4BB6-9BED-BDC5746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1CA-FB14-4BD3-932F-F1C8DCE5DD84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814D86-FCDA-4708-980E-0BF0A9230AB8}"/>
              </a:ext>
            </a:extLst>
          </p:cNvPr>
          <p:cNvSpPr txBox="1"/>
          <p:nvPr/>
        </p:nvSpPr>
        <p:spPr>
          <a:xfrm>
            <a:off x="8823158" y="443607"/>
            <a:ext cx="280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数据结构设计</a:t>
            </a:r>
            <a:endParaRPr lang="zh-CN" altLang="en-US" sz="3200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011CF1-8C3F-4262-A6ED-C5D1BD7B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437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信息在文件与代码间传输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F0B03A-7B49-48C0-9DA5-1621158CE733}"/>
              </a:ext>
            </a:extLst>
          </p:cNvPr>
          <p:cNvSpPr txBox="1"/>
          <p:nvPr/>
        </p:nvSpPr>
        <p:spPr>
          <a:xfrm>
            <a:off x="838200" y="1449189"/>
            <a:ext cx="102714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随用随创建</a:t>
            </a:r>
            <a:r>
              <a:rPr lang="en-US" altLang="zh-CN" sz="2800" dirty="0">
                <a:solidFill>
                  <a:schemeClr val="bg1"/>
                </a:solidFill>
              </a:rPr>
              <a:t>vector&lt;T&gt;</a:t>
            </a:r>
            <a:r>
              <a:rPr lang="zh-CN" altLang="en-US" sz="2800" dirty="0">
                <a:solidFill>
                  <a:schemeClr val="bg1"/>
                </a:solidFill>
              </a:rPr>
              <a:t>，通过函数读取文件信息存入</a:t>
            </a:r>
            <a:r>
              <a:rPr lang="en-US" altLang="zh-CN" sz="2800" dirty="0">
                <a:solidFill>
                  <a:schemeClr val="bg1"/>
                </a:solidFill>
              </a:rPr>
              <a:t>vector</a:t>
            </a:r>
            <a:r>
              <a:rPr lang="zh-CN" altLang="en-US" sz="2800" dirty="0">
                <a:solidFill>
                  <a:schemeClr val="bg1"/>
                </a:solidFill>
              </a:rPr>
              <a:t>中，对</a:t>
            </a:r>
            <a:r>
              <a:rPr lang="en-US" altLang="zh-CN" sz="2800" dirty="0">
                <a:solidFill>
                  <a:schemeClr val="bg1"/>
                </a:solidFill>
              </a:rPr>
              <a:t>vector</a:t>
            </a:r>
            <a:r>
              <a:rPr lang="zh-CN" altLang="en-US" sz="2800" dirty="0">
                <a:solidFill>
                  <a:schemeClr val="bg1"/>
                </a:solidFill>
              </a:rPr>
              <a:t>进行完所需操作。若</a:t>
            </a:r>
            <a:r>
              <a:rPr lang="en-US" altLang="zh-CN" sz="2800" dirty="0">
                <a:solidFill>
                  <a:schemeClr val="bg1"/>
                </a:solidFill>
              </a:rPr>
              <a:t>vector</a:t>
            </a:r>
            <a:r>
              <a:rPr lang="zh-CN" altLang="en-US" sz="2800" dirty="0">
                <a:solidFill>
                  <a:schemeClr val="bg1"/>
                </a:solidFill>
              </a:rPr>
              <a:t>发生变化，再用对应函数把</a:t>
            </a:r>
            <a:r>
              <a:rPr lang="en-US" altLang="zh-CN" sz="2800" dirty="0">
                <a:solidFill>
                  <a:schemeClr val="bg1"/>
                </a:solidFill>
              </a:rPr>
              <a:t>vector</a:t>
            </a:r>
            <a:r>
              <a:rPr lang="zh-CN" altLang="en-US" sz="2800" dirty="0">
                <a:solidFill>
                  <a:schemeClr val="bg1"/>
                </a:solidFill>
              </a:rPr>
              <a:t>的更改更新对应文件。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err="1">
                <a:solidFill>
                  <a:schemeClr val="bg1"/>
                </a:solidFill>
              </a:rPr>
              <a:t>eg.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406AD8-D2EB-49D7-949B-9153C018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30" y="2959054"/>
            <a:ext cx="5265876" cy="3810330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9E3A657E-2420-4F68-9C0A-F3CD67496190}"/>
              </a:ext>
            </a:extLst>
          </p:cNvPr>
          <p:cNvSpPr/>
          <p:nvPr/>
        </p:nvSpPr>
        <p:spPr>
          <a:xfrm>
            <a:off x="6730368" y="3170582"/>
            <a:ext cx="195308" cy="497149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E72AD7-AE05-4577-BE4F-3B3300D4D504}"/>
              </a:ext>
            </a:extLst>
          </p:cNvPr>
          <p:cNvSpPr txBox="1"/>
          <p:nvPr/>
        </p:nvSpPr>
        <p:spPr>
          <a:xfrm>
            <a:off x="7286324" y="3281735"/>
            <a:ext cx="319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创建</a:t>
            </a:r>
            <a:r>
              <a:rPr lang="en-US" altLang="zh-CN" dirty="0">
                <a:solidFill>
                  <a:schemeClr val="bg1"/>
                </a:solidFill>
              </a:rPr>
              <a:t>vector</a:t>
            </a:r>
            <a:r>
              <a:rPr lang="zh-CN" altLang="en-US" dirty="0">
                <a:solidFill>
                  <a:schemeClr val="bg1"/>
                </a:solidFill>
              </a:rPr>
              <a:t>，存放文件信息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D1CC0693-6E28-4D0A-8E1A-0A703AA5AF8F}"/>
              </a:ext>
            </a:extLst>
          </p:cNvPr>
          <p:cNvSpPr/>
          <p:nvPr/>
        </p:nvSpPr>
        <p:spPr>
          <a:xfrm>
            <a:off x="6773663" y="3885380"/>
            <a:ext cx="133165" cy="1544715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68481EBF-C24F-4218-89B5-0918AE62F1A2}"/>
              </a:ext>
            </a:extLst>
          </p:cNvPr>
          <p:cNvSpPr/>
          <p:nvPr/>
        </p:nvSpPr>
        <p:spPr>
          <a:xfrm>
            <a:off x="6761987" y="5778453"/>
            <a:ext cx="195308" cy="497149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A3CBC6-1437-414B-8871-A98191E68E96}"/>
              </a:ext>
            </a:extLst>
          </p:cNvPr>
          <p:cNvSpPr txBox="1"/>
          <p:nvPr/>
        </p:nvSpPr>
        <p:spPr>
          <a:xfrm>
            <a:off x="7609812" y="4502690"/>
            <a:ext cx="319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</a:t>
            </a:r>
            <a:r>
              <a:rPr lang="en-US" altLang="zh-CN" dirty="0">
                <a:solidFill>
                  <a:schemeClr val="bg1"/>
                </a:solidFill>
              </a:rPr>
              <a:t>vector</a:t>
            </a:r>
            <a:r>
              <a:rPr lang="zh-CN" altLang="en-US" dirty="0">
                <a:solidFill>
                  <a:schemeClr val="bg1"/>
                </a:solidFill>
              </a:rPr>
              <a:t>进行具体操作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A9D2E8-0AA1-4107-B381-F775701424EC}"/>
              </a:ext>
            </a:extLst>
          </p:cNvPr>
          <p:cNvSpPr txBox="1"/>
          <p:nvPr/>
        </p:nvSpPr>
        <p:spPr>
          <a:xfrm>
            <a:off x="7716344" y="5842361"/>
            <a:ext cx="319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vector</a:t>
            </a:r>
            <a:r>
              <a:rPr lang="zh-CN" altLang="en-US" dirty="0">
                <a:solidFill>
                  <a:schemeClr val="bg1"/>
                </a:solidFill>
              </a:rPr>
              <a:t>更新文件信息</a:t>
            </a:r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D2034379-96CC-49C0-A296-0C8E722F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AE68-6DF6-4A2C-8ACE-B884F0D39534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67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AE6E661-8F6E-4018-8674-F5272C4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</a:rPr>
              <a:t>模块设计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3B73F-186D-4BE4-8B92-8129B95B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6A78-103E-4FDB-9D1A-DA4777E7E798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4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462EED-4CD9-4C74-B168-BBFDDA9BC1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03"/>
          <a:stretch/>
        </p:blipFill>
        <p:spPr>
          <a:xfrm>
            <a:off x="0" y="5726624"/>
            <a:ext cx="12192000" cy="1131376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F83A1-9181-4D0C-B0D4-34156465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98B3-CBD3-40FD-A1BA-79C8CDA1219F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9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736D5F1-3EDF-4BCF-B1DE-14D55CBE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338"/>
            <a:ext cx="10515600" cy="1325563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login.h</a:t>
            </a:r>
            <a:r>
              <a:rPr lang="en-US" altLang="zh-CN" dirty="0">
                <a:solidFill>
                  <a:schemeClr val="bg1"/>
                </a:solidFill>
              </a:rPr>
              <a:t>/.cpp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D75DE66-5128-4B7B-8352-25FB6B62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982"/>
            <a:ext cx="4550546" cy="198598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起始界面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输入判断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学生或管理员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移动光标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16808723-0335-41C8-9578-07BAAD44556A}"/>
              </a:ext>
            </a:extLst>
          </p:cNvPr>
          <p:cNvSpPr txBox="1">
            <a:spLocks/>
          </p:cNvSpPr>
          <p:nvPr/>
        </p:nvSpPr>
        <p:spPr>
          <a:xfrm>
            <a:off x="838200" y="32328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main.cpp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F7185522-FD65-419D-8CCE-CCD78EBC8DD7}"/>
              </a:ext>
            </a:extLst>
          </p:cNvPr>
          <p:cNvSpPr txBox="1">
            <a:spLocks/>
          </p:cNvSpPr>
          <p:nvPr/>
        </p:nvSpPr>
        <p:spPr>
          <a:xfrm>
            <a:off x="838200" y="4538316"/>
            <a:ext cx="3955742" cy="198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起始界面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选择登录对象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03236A-10A5-4AD0-8AE8-61ACBFF80306}"/>
              </a:ext>
            </a:extLst>
          </p:cNvPr>
          <p:cNvSpPr txBox="1"/>
          <p:nvPr/>
        </p:nvSpPr>
        <p:spPr>
          <a:xfrm>
            <a:off x="6023127" y="470338"/>
            <a:ext cx="410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相应实际代码展示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  <a:r>
              <a:rPr lang="zh-CN" altLang="en-US" sz="2800" dirty="0">
                <a:solidFill>
                  <a:schemeClr val="bg1"/>
                </a:solidFill>
              </a:rPr>
              <a:t>↓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19D99427-3ADD-46C9-9660-34E2F2E7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F990-577B-46CC-A64B-22595541AA22}" type="datetime1">
              <a:rPr lang="zh-CN" altLang="en-US" smtClean="0"/>
              <a:t>2020/4/1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E082108-DDB4-4A04-BB16-C06E81BA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914" y="3895667"/>
            <a:ext cx="3336744" cy="18899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271BFF-2737-400D-8BD2-EF4255FB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914" y="1570627"/>
            <a:ext cx="336424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7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736D5F1-3EDF-4BCF-B1DE-14D55CBE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630138"/>
            <a:ext cx="9610817" cy="962802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界面初始化与登录</a:t>
            </a:r>
            <a:r>
              <a:rPr lang="en-US" altLang="zh-CN" sz="4000" dirty="0">
                <a:solidFill>
                  <a:schemeClr val="bg1"/>
                </a:solidFill>
              </a:rPr>
              <a:t>	main.cpp 	</a:t>
            </a:r>
            <a:r>
              <a:rPr lang="en-US" altLang="zh-CN" sz="4000" dirty="0" err="1">
                <a:solidFill>
                  <a:schemeClr val="bg1"/>
                </a:solidFill>
              </a:rPr>
              <a:t>login.h</a:t>
            </a:r>
            <a:r>
              <a:rPr lang="en-US" altLang="zh-CN" sz="4000" dirty="0">
                <a:solidFill>
                  <a:schemeClr val="bg1"/>
                </a:solidFill>
              </a:rPr>
              <a:t>/.</a:t>
            </a:r>
            <a:r>
              <a:rPr lang="en-US" altLang="zh-CN" sz="4000" dirty="0" err="1">
                <a:solidFill>
                  <a:schemeClr val="bg1"/>
                </a:solidFill>
              </a:rPr>
              <a:t>cpp</a:t>
            </a:r>
            <a:br>
              <a:rPr lang="zh-CN" altLang="en-US" sz="4000" dirty="0">
                <a:solidFill>
                  <a:schemeClr val="bg1"/>
                </a:solidFill>
              </a:rPr>
            </a:b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F7185522-FD65-419D-8CCE-CCD78EBC8DD7}"/>
              </a:ext>
            </a:extLst>
          </p:cNvPr>
          <p:cNvSpPr txBox="1">
            <a:spLocks/>
          </p:cNvSpPr>
          <p:nvPr/>
        </p:nvSpPr>
        <p:spPr>
          <a:xfrm>
            <a:off x="1041509" y="1316196"/>
            <a:ext cx="8191267" cy="812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以下用伪代码说明起始界面原理，功能</a:t>
            </a:r>
            <a:r>
              <a:rPr lang="en-US" altLang="zh-CN" sz="2400" dirty="0">
                <a:solidFill>
                  <a:schemeClr val="bg1"/>
                </a:solidFill>
              </a:rPr>
              <a:t>1,2,3</a:t>
            </a:r>
            <a:r>
              <a:rPr lang="zh-CN" altLang="en-US" sz="2400" dirty="0">
                <a:solidFill>
                  <a:schemeClr val="bg1"/>
                </a:solidFill>
              </a:rPr>
              <a:t>在实际代码中存在一定程度的相似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FB9278-BE5C-4D81-AEF8-43D66840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09" y="2620106"/>
            <a:ext cx="8793688" cy="3119227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8BF8D-42FE-4044-B03C-87739A6F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15A7-1742-4C60-ADF7-2F676EAC550A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2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736D5F1-3EDF-4BCF-B1DE-14D55CBE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630138"/>
            <a:ext cx="9610817" cy="962802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界面初始化与登录</a:t>
            </a:r>
            <a:r>
              <a:rPr lang="en-US" altLang="zh-CN" sz="4000" dirty="0">
                <a:solidFill>
                  <a:schemeClr val="bg1"/>
                </a:solidFill>
              </a:rPr>
              <a:t>	main.cpp 	</a:t>
            </a:r>
            <a:r>
              <a:rPr lang="en-US" altLang="zh-CN" sz="4000" dirty="0" err="1">
                <a:solidFill>
                  <a:schemeClr val="bg1"/>
                </a:solidFill>
              </a:rPr>
              <a:t>login.h</a:t>
            </a:r>
            <a:r>
              <a:rPr lang="en-US" altLang="zh-CN" sz="4000" dirty="0">
                <a:solidFill>
                  <a:schemeClr val="bg1"/>
                </a:solidFill>
              </a:rPr>
              <a:t>/.</a:t>
            </a:r>
            <a:r>
              <a:rPr lang="en-US" altLang="zh-CN" sz="4000" dirty="0" err="1">
                <a:solidFill>
                  <a:schemeClr val="bg1"/>
                </a:solidFill>
              </a:rPr>
              <a:t>cpp</a:t>
            </a:r>
            <a:br>
              <a:rPr lang="zh-CN" altLang="en-US" sz="4000" dirty="0">
                <a:solidFill>
                  <a:schemeClr val="bg1"/>
                </a:solidFill>
              </a:rPr>
            </a:b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F7185522-FD65-419D-8CCE-CCD78EBC8DD7}"/>
              </a:ext>
            </a:extLst>
          </p:cNvPr>
          <p:cNvSpPr txBox="1">
            <a:spLocks/>
          </p:cNvSpPr>
          <p:nvPr/>
        </p:nvSpPr>
        <p:spPr>
          <a:xfrm>
            <a:off x="1112531" y="1459775"/>
            <a:ext cx="8566721" cy="812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以下为实际代码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试图增强容错性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83F8E1-2ED3-4820-A0B1-02B54FA85D9F}"/>
              </a:ext>
            </a:extLst>
          </p:cNvPr>
          <p:cNvSpPr txBox="1"/>
          <p:nvPr/>
        </p:nvSpPr>
        <p:spPr>
          <a:xfrm>
            <a:off x="7915408" y="3429000"/>
            <a:ext cx="2660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读取操作选择以及错误提示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83B30F-F331-46E1-98DF-19C503C6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54" y="2422577"/>
            <a:ext cx="5540220" cy="3330229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AA01FF7-B302-4F46-9BF8-F35950DF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2C8C-B4BE-4D4D-BE6C-7E71DB420FEC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736D5F1-3EDF-4BCF-B1DE-14D55CBE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630138"/>
            <a:ext cx="9610817" cy="962802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界面初始化与登录</a:t>
            </a:r>
            <a:r>
              <a:rPr lang="en-US" altLang="zh-CN" sz="4000" dirty="0">
                <a:solidFill>
                  <a:schemeClr val="bg1"/>
                </a:solidFill>
              </a:rPr>
              <a:t>	main.cpp 	</a:t>
            </a:r>
            <a:r>
              <a:rPr lang="en-US" altLang="zh-CN" sz="4000" dirty="0" err="1">
                <a:solidFill>
                  <a:schemeClr val="bg1"/>
                </a:solidFill>
              </a:rPr>
              <a:t>login.h</a:t>
            </a:r>
            <a:r>
              <a:rPr lang="en-US" altLang="zh-CN" sz="4000" dirty="0">
                <a:solidFill>
                  <a:schemeClr val="bg1"/>
                </a:solidFill>
              </a:rPr>
              <a:t>/.</a:t>
            </a:r>
            <a:r>
              <a:rPr lang="en-US" altLang="zh-CN" sz="4000" dirty="0" err="1">
                <a:solidFill>
                  <a:schemeClr val="bg1"/>
                </a:solidFill>
              </a:rPr>
              <a:t>cpp</a:t>
            </a:r>
            <a:br>
              <a:rPr lang="zh-CN" altLang="en-US" sz="4000" dirty="0">
                <a:solidFill>
                  <a:schemeClr val="bg1"/>
                </a:solidFill>
              </a:rPr>
            </a:b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F7185522-FD65-419D-8CCE-CCD78EBC8DD7}"/>
              </a:ext>
            </a:extLst>
          </p:cNvPr>
          <p:cNvSpPr txBox="1">
            <a:spLocks/>
          </p:cNvSpPr>
          <p:nvPr/>
        </p:nvSpPr>
        <p:spPr>
          <a:xfrm>
            <a:off x="1112531" y="1459775"/>
            <a:ext cx="8566721" cy="812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以下为实际代码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试图增强容错性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77A547A-22D6-4B39-8C96-46B884E2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98" y="2073417"/>
            <a:ext cx="5289461" cy="187808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9984FF-01EC-4EFE-BF49-73925C2CE451}"/>
              </a:ext>
            </a:extLst>
          </p:cNvPr>
          <p:cNvSpPr txBox="1"/>
          <p:nvPr/>
        </p:nvSpPr>
        <p:spPr>
          <a:xfrm>
            <a:off x="5279015" y="2517162"/>
            <a:ext cx="392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伪代码</a:t>
            </a:r>
            <a:r>
              <a:rPr lang="zh-CN" altLang="en-US" sz="2800" dirty="0">
                <a:solidFill>
                  <a:schemeClr val="bg1"/>
                </a:solidFill>
              </a:rPr>
              <a:t>→实例↙↓↘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EF6448-7D81-46A6-9045-6B1D1ACA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8" y="4135561"/>
            <a:ext cx="3323352" cy="25253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379662-4025-44DB-8CAB-171F2E876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330" y="4135561"/>
            <a:ext cx="3655841" cy="25253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B23689-D840-451D-8455-F1A010CEC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79" y="4135561"/>
            <a:ext cx="3783593" cy="2525327"/>
          </a:xfrm>
          <a:prstGeom prst="rect">
            <a:avLst/>
          </a:prstGeom>
        </p:spPr>
      </p:pic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B229AB3C-FE54-4982-87F2-E4C95DA9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234-74ED-4C86-8EC6-C68F2533F9AE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3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736D5F1-3EDF-4BCF-B1DE-14D55CBE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28" y="567994"/>
            <a:ext cx="11626926" cy="962802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管理员</a:t>
            </a:r>
            <a:r>
              <a:rPr lang="en-US" altLang="zh-CN" sz="4000" dirty="0">
                <a:solidFill>
                  <a:schemeClr val="bg1"/>
                </a:solidFill>
              </a:rPr>
              <a:t>/</a:t>
            </a:r>
            <a:r>
              <a:rPr lang="zh-CN" altLang="en-US" sz="4000" dirty="0">
                <a:solidFill>
                  <a:schemeClr val="bg1"/>
                </a:solidFill>
              </a:rPr>
              <a:t>学生界面操作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en-US" altLang="zh-CN" sz="4000" dirty="0" err="1">
                <a:solidFill>
                  <a:schemeClr val="bg1"/>
                </a:solidFill>
              </a:rPr>
              <a:t>admin.h</a:t>
            </a:r>
            <a:r>
              <a:rPr lang="en-US" altLang="zh-CN" sz="4000" dirty="0">
                <a:solidFill>
                  <a:schemeClr val="bg1"/>
                </a:solidFill>
              </a:rPr>
              <a:t>/.</a:t>
            </a:r>
            <a:r>
              <a:rPr lang="en-US" altLang="zh-CN" sz="4000" dirty="0" err="1">
                <a:solidFill>
                  <a:schemeClr val="bg1"/>
                </a:solidFill>
              </a:rPr>
              <a:t>cpp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en-US" altLang="zh-CN" sz="4000" dirty="0" err="1">
                <a:solidFill>
                  <a:schemeClr val="bg1"/>
                </a:solidFill>
              </a:rPr>
              <a:t>students.h</a:t>
            </a:r>
            <a:r>
              <a:rPr lang="en-US" altLang="zh-CN" sz="4000" dirty="0">
                <a:solidFill>
                  <a:schemeClr val="bg1"/>
                </a:solidFill>
              </a:rPr>
              <a:t>/.</a:t>
            </a:r>
            <a:r>
              <a:rPr lang="en-US" altLang="zh-CN" sz="4000" dirty="0" err="1">
                <a:solidFill>
                  <a:schemeClr val="bg1"/>
                </a:solidFill>
              </a:rPr>
              <a:t>cpp</a:t>
            </a:r>
            <a:br>
              <a:rPr lang="zh-CN" altLang="en-US" sz="4000" dirty="0">
                <a:solidFill>
                  <a:schemeClr val="bg1"/>
                </a:solidFill>
              </a:rPr>
            </a:b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F7185522-FD65-419D-8CCE-CCD78EBC8DD7}"/>
              </a:ext>
            </a:extLst>
          </p:cNvPr>
          <p:cNvSpPr txBox="1">
            <a:spLocks/>
          </p:cNvSpPr>
          <p:nvPr/>
        </p:nvSpPr>
        <p:spPr>
          <a:xfrm>
            <a:off x="1138789" y="1543511"/>
            <a:ext cx="8566721" cy="812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以下用伪代码说明操作界面原理，成功登录或注册后执行相应的</a:t>
            </a:r>
            <a:r>
              <a:rPr lang="en-US" altLang="zh-CN" sz="2400" dirty="0" err="1">
                <a:solidFill>
                  <a:schemeClr val="bg1"/>
                </a:solidFill>
              </a:rPr>
              <a:t>func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r>
              <a:rPr lang="zh-CN" altLang="en-US" sz="2400" dirty="0">
                <a:solidFill>
                  <a:schemeClr val="bg1"/>
                </a:solidFill>
              </a:rPr>
              <a:t>函数进行交互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CF399F-F5E5-440C-B0E3-9282C898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69" y="2827712"/>
            <a:ext cx="8761282" cy="2486777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F3181-E50A-4AD2-9838-18EE7F6A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C79C-7C8D-451B-9BC2-40D89EFE0652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8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EC40C-36DE-4597-BCFB-86B229EE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239543"/>
            <a:ext cx="10515600" cy="1325563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admin.h</a:t>
            </a:r>
            <a:r>
              <a:rPr lang="en-US" altLang="zh-CN" dirty="0">
                <a:solidFill>
                  <a:schemeClr val="bg1"/>
                </a:solidFill>
              </a:rPr>
              <a:t>/.cpp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A547F-7ED4-406E-8F2D-337A360D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4" y="786157"/>
            <a:ext cx="10937289" cy="5529525"/>
          </a:xfrm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1.</a:t>
            </a:r>
            <a:r>
              <a:rPr lang="zh-CN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总界面函数</a:t>
            </a:r>
            <a:endParaRPr lang="en-US" altLang="zh-CN" sz="2000" dirty="0">
              <a:solidFill>
                <a:schemeClr val="accent2">
                  <a:lumMod val="40000"/>
                  <a:lumOff val="6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管理员操作界面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含功能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注销登录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admin_func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2.</a:t>
            </a:r>
            <a:r>
              <a:rPr lang="zh-CN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功能函数</a:t>
            </a:r>
            <a:endParaRPr lang="en-US" altLang="zh-CN" sz="2000" dirty="0">
              <a:solidFill>
                <a:schemeClr val="accent2">
                  <a:lumMod val="40000"/>
                  <a:lumOff val="6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录入信息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2)		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调用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storage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current(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只录入一次，创建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currentcourse.txt)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查看课表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3)	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print_schedule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(vector &lt;course&gt;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course_information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课程增删改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4,5,6)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add_course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delete_course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change_course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查看具体课程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7)</a:t>
            </a:r>
            <a:r>
              <a:rPr lang="en-US" altLang="zh-CN" sz="2000" dirty="0">
                <a:solidFill>
                  <a:schemeClr val="bg1"/>
                </a:solidFill>
              </a:rPr>
              <a:t>		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detail_course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3.</a:t>
            </a:r>
            <a:r>
              <a:rPr lang="zh-CN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辅助函数</a:t>
            </a:r>
            <a:endParaRPr lang="en-US" altLang="zh-CN" sz="2000" dirty="0">
              <a:solidFill>
                <a:schemeClr val="accent2">
                  <a:lumMod val="40000"/>
                  <a:lumOff val="6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打印功能管理员选择</a:t>
            </a:r>
            <a:r>
              <a:rPr lang="en-US" altLang="zh-CN" sz="2000" dirty="0">
                <a:solidFill>
                  <a:schemeClr val="bg1"/>
                </a:solidFill>
              </a:rPr>
              <a:t>		void </a:t>
            </a:r>
            <a:r>
              <a:rPr lang="en-US" altLang="zh-CN" sz="2000" dirty="0" err="1">
                <a:solidFill>
                  <a:schemeClr val="bg1"/>
                </a:solidFill>
              </a:rPr>
              <a:t>print_title</a:t>
            </a:r>
            <a:r>
              <a:rPr lang="en-US" altLang="zh-CN" sz="2000" dirty="0">
                <a:solidFill>
                  <a:schemeClr val="bg1"/>
                </a:solidFill>
              </a:rPr>
              <a:t>();</a:t>
            </a:r>
            <a:endParaRPr lang="zh-CN" altLang="en-US" sz="20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将文件中数据存入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void storage(vector &lt;course&gt;&amp;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course_information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current_course.txt 	void current(vector &lt;course&gt;&amp;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course_information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某门课学生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助教清单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写在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students.cpp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中的辅助函数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实现功能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7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stu_list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courseID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ass_list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courseID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	</a:t>
            </a:r>
            <a:r>
              <a:rPr lang="en-US" altLang="zh-CN" sz="1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44D5E83-B92C-4BC2-8455-AB2E90B7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5250-D9D2-4BF5-ABEA-E5B9AE4DBE4D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0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EC40C-36DE-4597-BCFB-86B229EE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8" y="187571"/>
            <a:ext cx="10515600" cy="1325563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admin.h</a:t>
            </a:r>
            <a:r>
              <a:rPr lang="en-US" altLang="zh-CN" dirty="0">
                <a:solidFill>
                  <a:schemeClr val="bg1"/>
                </a:solidFill>
              </a:rPr>
              <a:t>/.cpp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A90E6F-19D1-48FB-ADBE-B9A32B6D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3" y="1288576"/>
            <a:ext cx="9381033" cy="4934671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DD60783-1FB3-4B17-ABDB-B7694344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52E4-DC40-4606-AF0A-C43A8373460D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6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95EE8B-AC2B-4D1E-8082-2D0A1DB2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487" y="1473695"/>
            <a:ext cx="6172200" cy="431454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1	</a:t>
            </a:r>
            <a:r>
              <a:rPr lang="zh-CN" altLang="en-US" dirty="0">
                <a:solidFill>
                  <a:schemeClr val="bg1"/>
                </a:solidFill>
              </a:rPr>
              <a:t>需求分析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PART 2	</a:t>
            </a:r>
            <a:r>
              <a:rPr lang="zh-CN" altLang="en-US" dirty="0">
                <a:solidFill>
                  <a:schemeClr val="bg1"/>
                </a:solidFill>
              </a:rPr>
              <a:t>数据结构设计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PART 3	</a:t>
            </a:r>
            <a:r>
              <a:rPr lang="zh-CN" altLang="en-US" dirty="0">
                <a:solidFill>
                  <a:schemeClr val="bg1"/>
                </a:solidFill>
              </a:rPr>
              <a:t>模块划分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PART 4	</a:t>
            </a:r>
            <a:r>
              <a:rPr lang="zh-CN" altLang="en-US" dirty="0">
                <a:solidFill>
                  <a:schemeClr val="bg1"/>
                </a:solidFill>
              </a:rPr>
              <a:t>界面设计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PART 5	</a:t>
            </a:r>
            <a:r>
              <a:rPr lang="zh-CN" altLang="en-US" dirty="0">
                <a:solidFill>
                  <a:schemeClr val="bg1"/>
                </a:solidFill>
              </a:rPr>
              <a:t>拓展功能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PART 6	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9687448-360F-4552-88FA-4807D0CEA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2566" y="2582779"/>
            <a:ext cx="2524849" cy="1427748"/>
          </a:xfrm>
          <a:ln w="38100">
            <a:solidFill>
              <a:schemeClr val="bg1"/>
            </a:solidFill>
            <a:prstDash val="lgDash"/>
          </a:ln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目录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content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2D194-0841-4119-997D-0B19B8C2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F676-E113-44D0-8200-CFFF6ECCDBF2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95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EC40C-36DE-4597-BCFB-86B229EE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243"/>
            <a:ext cx="10515600" cy="1325563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Students.h</a:t>
            </a:r>
            <a:r>
              <a:rPr lang="en-US" altLang="zh-CN" dirty="0">
                <a:solidFill>
                  <a:schemeClr val="bg1"/>
                </a:solidFill>
              </a:rPr>
              <a:t>/.</a:t>
            </a:r>
            <a:r>
              <a:rPr lang="en-US" altLang="zh-CN" dirty="0" err="1">
                <a:solidFill>
                  <a:schemeClr val="bg1"/>
                </a:solidFill>
              </a:rPr>
              <a:t>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A547F-7ED4-406E-8F2D-337A360D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4" y="944192"/>
            <a:ext cx="11457966" cy="563758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1.</a:t>
            </a:r>
            <a:r>
              <a:rPr lang="zh-CN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总界面函数</a:t>
            </a:r>
            <a:endParaRPr lang="en-US" altLang="zh-CN" sz="2000" dirty="0">
              <a:solidFill>
                <a:schemeClr val="accent2">
                  <a:lumMod val="40000"/>
                  <a:lumOff val="6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学生操作界面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含功能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注销登录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stu_func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stucoursefile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登录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注册学生账号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stu_log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stu_id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stu_password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login.cpp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中调用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	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stu_reg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stu_id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stu_password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2.</a:t>
            </a:r>
            <a:r>
              <a:rPr lang="zh-CN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功能函数</a:t>
            </a:r>
            <a:endParaRPr lang="en-US" altLang="zh-CN" sz="2000" dirty="0">
              <a:solidFill>
                <a:schemeClr val="accent2">
                  <a:lumMod val="40000"/>
                  <a:lumOff val="6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查看课表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2)		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复用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admin.cpp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print_schedule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endParaRPr lang="en-US" altLang="zh-CN" sz="20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课程选退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3,5)	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select_self_course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(const 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stucoursefile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delete_self_course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(const 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stucoursefile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	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查看个人课表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功能</a:t>
            </a:r>
            <a:r>
              <a:rPr lang="en-US" altLang="zh-CN" sz="2000" dirty="0">
                <a:solidFill>
                  <a:schemeClr val="bg1"/>
                </a:solidFill>
              </a:rPr>
              <a:t>4)		void </a:t>
            </a:r>
            <a:r>
              <a:rPr lang="en-US" altLang="zh-CN" sz="2000" dirty="0" err="1">
                <a:solidFill>
                  <a:schemeClr val="bg1"/>
                </a:solidFill>
              </a:rPr>
              <a:t>self_schedule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 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en-US" altLang="zh-CN" sz="2000" dirty="0" err="1">
                <a:solidFill>
                  <a:schemeClr val="bg1"/>
                </a:solidFill>
              </a:rPr>
              <a:t>stucoursefile</a:t>
            </a:r>
            <a:r>
              <a:rPr lang="en-US" altLang="zh-CN" sz="2000" dirty="0">
                <a:solidFill>
                  <a:schemeClr val="bg1"/>
                </a:solidFill>
              </a:rPr>
              <a:t>);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报名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zh-CN" altLang="en-US" sz="2000" dirty="0">
                <a:solidFill>
                  <a:schemeClr val="bg1"/>
                </a:solidFill>
              </a:rPr>
              <a:t>选择助教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功能</a:t>
            </a:r>
            <a:r>
              <a:rPr lang="en-US" altLang="zh-CN" sz="2000" dirty="0">
                <a:solidFill>
                  <a:schemeClr val="bg1"/>
                </a:solidFill>
              </a:rPr>
              <a:t>6,7)	void </a:t>
            </a:r>
            <a:r>
              <a:rPr lang="en-US" altLang="zh-CN" sz="2000" dirty="0" err="1">
                <a:solidFill>
                  <a:schemeClr val="bg1"/>
                </a:solidFill>
              </a:rPr>
              <a:t>apply_ass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 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en-US" altLang="zh-CN" sz="2000" dirty="0" err="1">
                <a:solidFill>
                  <a:schemeClr val="bg1"/>
                </a:solidFill>
              </a:rPr>
              <a:t>stucoursefile</a:t>
            </a:r>
            <a:r>
              <a:rPr lang="en-US" altLang="zh-CN" sz="2000" dirty="0">
                <a:solidFill>
                  <a:schemeClr val="bg1"/>
                </a:solidFill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		void </a:t>
            </a:r>
            <a:r>
              <a:rPr lang="en-US" altLang="zh-CN" sz="2000" dirty="0" err="1">
                <a:solidFill>
                  <a:schemeClr val="bg1"/>
                </a:solidFill>
              </a:rPr>
              <a:t>select_ass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 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en-US" altLang="zh-CN" sz="2000" dirty="0" err="1">
                <a:solidFill>
                  <a:schemeClr val="bg1"/>
                </a:solidFill>
              </a:rPr>
              <a:t>stucoursefile</a:t>
            </a:r>
            <a:r>
              <a:rPr lang="en-US" altLang="zh-CN" sz="2000" dirty="0">
                <a:solidFill>
                  <a:schemeClr val="bg1"/>
                </a:solidFill>
              </a:rPr>
              <a:t>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助教退课告知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7)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ass_existOrNot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(const 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stucoursefile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选课不足提示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5)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course_num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(const vector&lt;Student&gt;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stu_self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701578-C2AB-485E-8585-6AEFCF27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5C5-A41B-406A-A3A9-80D454CE9F11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EC40C-36DE-4597-BCFB-86B229EE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243"/>
            <a:ext cx="10515600" cy="1325563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Students.h</a:t>
            </a:r>
            <a:r>
              <a:rPr lang="en-US" altLang="zh-CN" dirty="0">
                <a:solidFill>
                  <a:schemeClr val="bg1"/>
                </a:solidFill>
              </a:rPr>
              <a:t>/.</a:t>
            </a:r>
            <a:r>
              <a:rPr lang="en-US" altLang="zh-CN" dirty="0" err="1">
                <a:solidFill>
                  <a:schemeClr val="bg1"/>
                </a:solidFill>
              </a:rPr>
              <a:t>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A547F-7ED4-406E-8F2D-337A360D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4" y="1020392"/>
            <a:ext cx="10937289" cy="563758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3.</a:t>
            </a:r>
            <a:r>
              <a:rPr lang="zh-CN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辅助函数</a:t>
            </a:r>
            <a:endParaRPr lang="en-US" altLang="zh-CN" sz="2000" dirty="0">
              <a:solidFill>
                <a:schemeClr val="accent2">
                  <a:lumMod val="40000"/>
                  <a:lumOff val="6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a)</a:t>
            </a:r>
            <a:r>
              <a:rPr lang="zh-CN" altLang="en-US" sz="2000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处理文件函数：用</a:t>
            </a:r>
            <a:r>
              <a:rPr lang="en-US" altLang="zh-CN" sz="2000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zh-CN" altLang="en-US" sz="2000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存储文件信息，方便数据操作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读取学生总文件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read_stu_txt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(vector&lt;Student&gt;&amp;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stu_information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存储学生个人文件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store_self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(vector&lt;Student&gt;&amp;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stu_self,string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stucoursefile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读取助教文件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read_ass_txt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(vector&lt;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AssTable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ass_information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更新助教文件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current_ass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(vector&lt;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AssTable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ass_information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zh-CN" altLang="en-US" sz="2000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完备基本功能函数</a:t>
            </a:r>
            <a:endParaRPr lang="en-US" altLang="zh-CN" sz="2000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打印功能学生选择</a:t>
            </a:r>
            <a:r>
              <a:rPr lang="en-US" altLang="zh-CN" sz="2000" dirty="0">
                <a:solidFill>
                  <a:schemeClr val="bg1"/>
                </a:solidFill>
              </a:rPr>
              <a:t>		void </a:t>
            </a:r>
            <a:r>
              <a:rPr lang="en-US" altLang="zh-CN" sz="2000" dirty="0" err="1">
                <a:solidFill>
                  <a:schemeClr val="bg1"/>
                </a:solidFill>
              </a:rPr>
              <a:t>print_stu_title</a:t>
            </a:r>
            <a:r>
              <a:rPr lang="en-US" altLang="zh-CN" sz="2000" dirty="0">
                <a:solidFill>
                  <a:schemeClr val="bg1"/>
                </a:solidFill>
              </a:rPr>
              <a:t>();</a:t>
            </a:r>
            <a:endParaRPr lang="en-US" altLang="zh-CN" sz="20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排序个人文件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void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sort_course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(const 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stucoursefile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字符串分割函数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vector&lt;string&gt;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Mysplit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 </a:t>
            </a:r>
            <a:r>
              <a:rPr lang="en-US" altLang="zh-CN" sz="20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str,string</a:t>
            </a:r>
            <a:r>
              <a: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pattern);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自定义</a:t>
            </a:r>
            <a:r>
              <a:rPr lang="en-US" altLang="zh-CN" sz="2000" dirty="0">
                <a:solidFill>
                  <a:schemeClr val="bg1"/>
                </a:solidFill>
              </a:rPr>
              <a:t>student</a:t>
            </a:r>
            <a:r>
              <a:rPr lang="zh-CN" altLang="en-US" sz="2000" dirty="0">
                <a:solidFill>
                  <a:schemeClr val="bg1"/>
                </a:solidFill>
              </a:rPr>
              <a:t>大小比较</a:t>
            </a:r>
            <a:r>
              <a:rPr lang="en-US" altLang="zh-CN" sz="2000" dirty="0">
                <a:solidFill>
                  <a:schemeClr val="bg1"/>
                </a:solidFill>
              </a:rPr>
              <a:t>	bool comp(const Student s1,const Student s2);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匹配课程编号和课程名称</a:t>
            </a:r>
            <a:r>
              <a:rPr lang="en-US" altLang="zh-CN" sz="2000" dirty="0">
                <a:solidFill>
                  <a:schemeClr val="bg1"/>
                </a:solidFill>
              </a:rPr>
              <a:t>	void </a:t>
            </a:r>
            <a:r>
              <a:rPr lang="en-US" altLang="zh-CN" sz="2000" dirty="0" err="1">
                <a:solidFill>
                  <a:schemeClr val="bg1"/>
                </a:solidFill>
              </a:rPr>
              <a:t>courseID_map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couMap</a:t>
            </a:r>
            <a:r>
              <a:rPr lang="en-US" altLang="zh-CN" sz="2000" dirty="0">
                <a:solidFill>
                  <a:schemeClr val="bg1"/>
                </a:solidFill>
              </a:rPr>
              <a:t>&amp; </a:t>
            </a:r>
            <a:r>
              <a:rPr lang="en-US" altLang="zh-CN" sz="2000" dirty="0" err="1">
                <a:solidFill>
                  <a:schemeClr val="bg1"/>
                </a:solidFill>
              </a:rPr>
              <a:t>course_map</a:t>
            </a:r>
            <a:r>
              <a:rPr lang="en-US" altLang="zh-CN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257335B-580A-4531-9BFB-B5F8BFFF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ECBC-E0E8-488D-992A-84EDCCEAF553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5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969B2-B911-48B1-A1AF-C9A5D644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50"/>
            <a:ext cx="10515600" cy="1325563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Students.h</a:t>
            </a:r>
            <a:r>
              <a:rPr lang="en-US" altLang="zh-CN" dirty="0">
                <a:solidFill>
                  <a:schemeClr val="bg1"/>
                </a:solidFill>
              </a:rPr>
              <a:t>/.</a:t>
            </a:r>
            <a:r>
              <a:rPr lang="en-US" altLang="zh-CN" dirty="0" err="1">
                <a:solidFill>
                  <a:schemeClr val="bg1"/>
                </a:solidFill>
              </a:rPr>
              <a:t>cpp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58E308-FAF4-4E96-AD7A-476A1418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7" y="1108487"/>
            <a:ext cx="7849280" cy="5563082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A72F7C1-A79B-47AC-B935-1EDF371E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FD0F-FB31-43CF-844B-147951BB9D1C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1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AE6E661-8F6E-4018-8674-F5272C4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86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</a:rPr>
              <a:t>界面设计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C0367-CD98-4DA4-9570-60C279CA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CD61-A971-4C3F-9FF4-D7DC73481F79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79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95E77D-F943-4443-AE0E-5210ED72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438" y="305945"/>
            <a:ext cx="7613040" cy="26062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07294F-18A7-47CE-BE3E-3BBDAAD1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38" y="3289529"/>
            <a:ext cx="7613039" cy="33535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1ABE5AF-B889-4F85-9DE4-524CF5D78285}"/>
              </a:ext>
            </a:extLst>
          </p:cNvPr>
          <p:cNvSpPr txBox="1"/>
          <p:nvPr/>
        </p:nvSpPr>
        <p:spPr>
          <a:xfrm>
            <a:off x="999522" y="2644170"/>
            <a:ext cx="1864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最初仿照</a:t>
            </a:r>
            <a:r>
              <a:rPr lang="en-US" altLang="zh-CN" sz="3200" dirty="0">
                <a:solidFill>
                  <a:schemeClr val="bg1"/>
                </a:solidFill>
              </a:rPr>
              <a:t>PPT</a:t>
            </a:r>
            <a:r>
              <a:rPr lang="zh-CN" altLang="en-US" sz="3200" dirty="0">
                <a:solidFill>
                  <a:schemeClr val="bg1"/>
                </a:solidFill>
              </a:rPr>
              <a:t>制作的界面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DE91B4-A33A-4BFB-966A-6912B6A3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A9DF-A17D-4C6B-8117-7C2FBE68A163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7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879B22-3764-40F9-B9C3-8776539D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59" y="994199"/>
            <a:ext cx="8397968" cy="48696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8DB20A-0084-4440-885D-79ADEAAC5F3C}"/>
              </a:ext>
            </a:extLst>
          </p:cNvPr>
          <p:cNvSpPr txBox="1"/>
          <p:nvPr/>
        </p:nvSpPr>
        <p:spPr>
          <a:xfrm>
            <a:off x="1002701" y="1905506"/>
            <a:ext cx="1382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登录界面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1CE958-893C-43E8-8896-4DD3E467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59" y="232133"/>
            <a:ext cx="8397968" cy="6393734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75D336-7602-4B9C-8022-2A8D0923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E296-CD2C-4D9F-A2FC-BABF037BB6F5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879B22-3764-40F9-B9C3-8776539D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59" y="994199"/>
            <a:ext cx="8397968" cy="48696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7AFF0C-2A3E-4E14-BABE-E9C4EF83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59" y="994199"/>
            <a:ext cx="8397968" cy="48696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2A747C-E7C1-4CA6-B8C9-AF901DCF0044}"/>
              </a:ext>
            </a:extLst>
          </p:cNvPr>
          <p:cNvSpPr txBox="1"/>
          <p:nvPr/>
        </p:nvSpPr>
        <p:spPr>
          <a:xfrm>
            <a:off x="1002701" y="1536174"/>
            <a:ext cx="816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管理员界面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0E135C-BB05-46DB-B2A2-E55C7120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559" y="232133"/>
            <a:ext cx="8397968" cy="6393734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9B803AF-E2B9-4B9A-8040-E99028D2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2455-AC26-4240-B878-8CF4CEF505BD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879B22-3764-40F9-B9C3-8776539D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59" y="994199"/>
            <a:ext cx="8397968" cy="48696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7AFF0C-2A3E-4E14-BABE-E9C4EF83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59" y="994199"/>
            <a:ext cx="8397968" cy="48696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4CE769-6633-41A3-A65A-24893A751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559" y="994199"/>
            <a:ext cx="8397968" cy="48696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A70457-9AB3-4FE7-B61D-B66C7FEDB593}"/>
              </a:ext>
            </a:extLst>
          </p:cNvPr>
          <p:cNvSpPr txBox="1"/>
          <p:nvPr/>
        </p:nvSpPr>
        <p:spPr>
          <a:xfrm>
            <a:off x="947501" y="1814376"/>
            <a:ext cx="1049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学生界面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DD073C-143A-4BA5-AAE8-3FD7D4315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559" y="232133"/>
            <a:ext cx="8397968" cy="6393734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004F5-007D-4C23-8EDB-D090A802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1524-0AF8-494B-8DBF-1C88F4C2540F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2A677-671E-4372-8610-CBE883A9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</a:rPr>
              <a:t>拓展功能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5DBFA-0DD0-477C-9427-4E5CE82C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49A3-77AF-472F-B09E-BCAB232E6028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40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F5224-5DE5-4A3D-951D-0D8238AE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Ink Free" panose="03080402000500000000" pitchFamily="66" charset="0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47CBF-5E68-45F8-B5DA-56949EE9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</a:rPr>
              <a:t>cpp</a:t>
            </a:r>
            <a:r>
              <a:rPr lang="zh-CN" altLang="en-US" dirty="0">
                <a:solidFill>
                  <a:schemeClr val="bg1"/>
                </a:solidFill>
              </a:rPr>
              <a:t>中移动光标函数</a:t>
            </a:r>
            <a:r>
              <a:rPr lang="en-US" altLang="zh-CN" dirty="0">
                <a:solidFill>
                  <a:schemeClr val="bg1"/>
                </a:solidFill>
              </a:rPr>
              <a:t>+system()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r>
              <a:rPr lang="en-US" altLang="zh-CN" dirty="0">
                <a:solidFill>
                  <a:schemeClr val="bg1"/>
                </a:solidFill>
              </a:rPr>
              <a:t>+Sleep()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r>
              <a:rPr lang="en-US" altLang="zh-CN" dirty="0" err="1">
                <a:solidFill>
                  <a:schemeClr val="bg1"/>
                </a:solidFill>
              </a:rPr>
              <a:t>etc</a:t>
            </a:r>
            <a:r>
              <a:rPr lang="zh-CN" altLang="en-US" dirty="0">
                <a:solidFill>
                  <a:schemeClr val="bg1"/>
                </a:solidFill>
              </a:rPr>
              <a:t>排版控制台的窗口。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788A6-D3F3-45A9-A215-481AF6CC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90" y="3035464"/>
            <a:ext cx="4535338" cy="21918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862F15-6621-4E28-A9DC-76CB832D7158}"/>
              </a:ext>
            </a:extLst>
          </p:cNvPr>
          <p:cNvSpPr txBox="1"/>
          <p:nvPr/>
        </p:nvSpPr>
        <p:spPr>
          <a:xfrm>
            <a:off x="1583871" y="5422599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光标移动分别居中输出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075225-22B4-41C8-A109-95994E4614EE}"/>
              </a:ext>
            </a:extLst>
          </p:cNvPr>
          <p:cNvSpPr txBox="1"/>
          <p:nvPr/>
        </p:nvSpPr>
        <p:spPr>
          <a:xfrm>
            <a:off x="6689274" y="3216464"/>
            <a:ext cx="4267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调用库函数功能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system(“pause”);	</a:t>
            </a:r>
            <a:r>
              <a:rPr lang="zh-CN" altLang="en-US" sz="2400" dirty="0">
                <a:solidFill>
                  <a:schemeClr val="bg1"/>
                </a:solidFill>
              </a:rPr>
              <a:t>停顿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system(“</a:t>
            </a:r>
            <a:r>
              <a:rPr lang="en-US" altLang="zh-CN" sz="2400" dirty="0" err="1">
                <a:solidFill>
                  <a:schemeClr val="bg1"/>
                </a:solidFill>
              </a:rPr>
              <a:t>cls</a:t>
            </a:r>
            <a:r>
              <a:rPr lang="en-US" altLang="zh-CN" sz="2400" dirty="0">
                <a:solidFill>
                  <a:schemeClr val="bg1"/>
                </a:solidFill>
              </a:rPr>
              <a:t>”);		</a:t>
            </a:r>
            <a:r>
              <a:rPr lang="zh-CN" altLang="en-US" sz="2400" dirty="0">
                <a:solidFill>
                  <a:schemeClr val="bg1"/>
                </a:solidFill>
              </a:rPr>
              <a:t>清屏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system(“color 03”);	</a:t>
            </a:r>
            <a:r>
              <a:rPr lang="zh-CN" altLang="en-US" sz="2400" dirty="0">
                <a:solidFill>
                  <a:schemeClr val="bg1"/>
                </a:solidFill>
              </a:rPr>
              <a:t>颜色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sleep(</a:t>
            </a:r>
            <a:r>
              <a:rPr lang="en-US" altLang="zh-CN" sz="2400" dirty="0" err="1">
                <a:solidFill>
                  <a:schemeClr val="bg1"/>
                </a:solidFill>
              </a:rPr>
              <a:t>jump_time</a:t>
            </a:r>
            <a:r>
              <a:rPr lang="en-US" altLang="zh-CN" sz="2400" dirty="0">
                <a:solidFill>
                  <a:schemeClr val="bg1"/>
                </a:solidFill>
              </a:rPr>
              <a:t>);</a:t>
            </a:r>
            <a:r>
              <a:rPr lang="zh-CN" altLang="en-US" sz="2400" dirty="0">
                <a:solidFill>
                  <a:schemeClr val="bg1"/>
                </a:solidFill>
              </a:rPr>
              <a:t>停顿时间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BB1D66D8-3346-4811-9435-0242435E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783D-713D-4D49-AED8-A8AC9EBD6535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6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AE6E661-8F6E-4018-8674-F5272C4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</a:rPr>
              <a:t>需求分析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5790C-3EBC-43A2-82CC-08E44405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6B17-4896-4FEF-BD16-9FE22199F941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21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1182D-EEA0-45EB-A87F-71D6ACB8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7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Ink Free" panose="03080402000500000000" pitchFamily="66" charset="0"/>
                <a:ea typeface="仿宋" panose="02010609060101010101" pitchFamily="49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Ink Free" panose="03080402000500000000" pitchFamily="66" charset="0"/>
                <a:ea typeface="仿宋" panose="02010609060101010101" pitchFamily="49" charset="-122"/>
              </a:rPr>
              <a:t>一些</a:t>
            </a:r>
            <a:r>
              <a:rPr lang="zh-CN" altLang="en-US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新增操作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684A7-71F6-44AB-AB93-3529DD9A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83" y="1395231"/>
            <a:ext cx="10515600" cy="546276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1.</a:t>
            </a:r>
            <a:r>
              <a:rPr lang="zh-CN" altLang="en-US" sz="2000" dirty="0">
                <a:solidFill>
                  <a:schemeClr val="bg1"/>
                </a:solidFill>
              </a:rPr>
              <a:t>登录密码</a:t>
            </a:r>
            <a:r>
              <a:rPr lang="zh-CN" altLang="en-US" sz="2000" b="1" dirty="0">
                <a:solidFill>
                  <a:srgbClr val="7030A0"/>
                </a:solidFill>
              </a:rPr>
              <a:t>不显示明文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解决 回删 的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bug)</a:t>
            </a:r>
            <a:r>
              <a:rPr lang="en-US" altLang="zh-CN" sz="2000" dirty="0">
                <a:solidFill>
                  <a:schemeClr val="bg1"/>
                </a:solidFill>
              </a:rPr>
              <a:t>	 </a:t>
            </a:r>
            <a:r>
              <a:rPr lang="zh-CN" altLang="en-US" sz="2000" dirty="0">
                <a:solidFill>
                  <a:schemeClr val="bg1"/>
                </a:solidFill>
              </a:rPr>
              <a:t>任意键盘输入均会以*打印，可回删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2.</a:t>
            </a:r>
            <a:r>
              <a:rPr lang="zh-CN" altLang="en-US" sz="2000" dirty="0">
                <a:solidFill>
                  <a:schemeClr val="bg1"/>
                </a:solidFill>
              </a:rPr>
              <a:t>学生注册时密码</a:t>
            </a:r>
            <a:r>
              <a:rPr lang="zh-CN" altLang="en-US" sz="2000" b="1" dirty="0">
                <a:solidFill>
                  <a:srgbClr val="7030A0"/>
                </a:solidFill>
              </a:rPr>
              <a:t>确认两次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a)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管理员功能新增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3.</a:t>
            </a:r>
            <a:r>
              <a:rPr lang="zh-CN" altLang="en-US" sz="2000" dirty="0">
                <a:solidFill>
                  <a:schemeClr val="bg1"/>
                </a:solidFill>
              </a:rPr>
              <a:t>指选课程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某门课选课为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时且可以容纳人数时 管理员</a:t>
            </a:r>
            <a:r>
              <a:rPr lang="zh-CN" altLang="en-US" sz="2000" b="1" dirty="0">
                <a:solidFill>
                  <a:srgbClr val="7030A0"/>
                </a:solidFill>
              </a:rPr>
              <a:t>批量导入</a:t>
            </a:r>
            <a:r>
              <a:rPr lang="zh-CN" altLang="en-US" sz="2000" dirty="0">
                <a:solidFill>
                  <a:schemeClr val="bg1"/>
                </a:solidFill>
              </a:rPr>
              <a:t>全体学生指定选该门课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4.</a:t>
            </a:r>
            <a:r>
              <a:rPr lang="zh-CN" altLang="en-US" sz="2000" dirty="0">
                <a:solidFill>
                  <a:schemeClr val="bg1"/>
                </a:solidFill>
              </a:rPr>
              <a:t>查看某门课程详细信息后可</a:t>
            </a:r>
            <a:r>
              <a:rPr lang="zh-CN" altLang="en-US" sz="2000" b="1" dirty="0">
                <a:solidFill>
                  <a:srgbClr val="7030A0"/>
                </a:solidFill>
              </a:rPr>
              <a:t>录入成绩</a:t>
            </a:r>
            <a:r>
              <a:rPr lang="zh-CN" altLang="en-US" sz="2000" dirty="0">
                <a:solidFill>
                  <a:schemeClr val="bg1"/>
                </a:solidFill>
              </a:rPr>
              <a:t>，同时相应学生</a:t>
            </a:r>
            <a:r>
              <a:rPr lang="zh-CN" altLang="en-US" sz="2000" b="1" dirty="0">
                <a:solidFill>
                  <a:srgbClr val="7030A0"/>
                </a:solidFill>
              </a:rPr>
              <a:t>文件更新成绩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5.</a:t>
            </a:r>
            <a:r>
              <a:rPr lang="zh-CN" altLang="en-US" sz="2000" dirty="0">
                <a:solidFill>
                  <a:schemeClr val="bg1"/>
                </a:solidFill>
              </a:rPr>
              <a:t>查看助教详细信息后可以进一步查看某一门课程特定</a:t>
            </a:r>
            <a:r>
              <a:rPr lang="zh-CN" altLang="en-US" sz="2000" b="1" dirty="0">
                <a:solidFill>
                  <a:srgbClr val="7030A0"/>
                </a:solidFill>
              </a:rPr>
              <a:t>助教名单下的学生名单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en-US" altLang="zh-CN" sz="2000" b="1" dirty="0">
                <a:solidFill>
                  <a:srgbClr val="7030A0"/>
                </a:solidFill>
              </a:rPr>
              <a:t>6.</a:t>
            </a:r>
            <a:r>
              <a:rPr lang="zh-CN" altLang="en-US" sz="2000" b="1" dirty="0">
                <a:solidFill>
                  <a:srgbClr val="7030A0"/>
                </a:solidFill>
              </a:rPr>
              <a:t>支持批量删课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若删除课程数目大于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，课程间以英文半角“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”间隔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7.</a:t>
            </a:r>
            <a:r>
              <a:rPr lang="zh-CN" altLang="en-US" sz="2000" dirty="0">
                <a:solidFill>
                  <a:schemeClr val="bg1"/>
                </a:solidFill>
              </a:rPr>
              <a:t>批量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建立</a:t>
            </a:r>
            <a:r>
              <a:rPr lang="en-US" altLang="zh-C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个学生账号</a:t>
            </a:r>
            <a:r>
              <a:rPr lang="zh-CN" altLang="en-US" sz="2000" dirty="0">
                <a:solidFill>
                  <a:schemeClr val="bg1"/>
                </a:solidFill>
              </a:rPr>
              <a:t>，默认从学生文件最后一个人学号开始，若无则</a:t>
            </a:r>
            <a:r>
              <a:rPr lang="en-US" altLang="zh-CN" sz="2000" dirty="0">
                <a:solidFill>
                  <a:schemeClr val="bg1"/>
                </a:solidFill>
              </a:rPr>
              <a:t>191220001</a:t>
            </a:r>
            <a:r>
              <a:rPr lang="zh-CN" altLang="en-US" sz="2000" dirty="0">
                <a:solidFill>
                  <a:schemeClr val="bg1"/>
                </a:solidFill>
              </a:rPr>
              <a:t>开始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默认密码</a:t>
            </a:r>
            <a:r>
              <a:rPr lang="en-US" altLang="zh-CN" sz="2000" dirty="0">
                <a:solidFill>
                  <a:schemeClr val="bg1"/>
                </a:solidFill>
              </a:rPr>
              <a:t>123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b)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学生功能新增</a:t>
            </a:r>
            <a:endParaRPr lang="zh-CN" altLang="en-US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7.</a:t>
            </a:r>
            <a:r>
              <a:rPr lang="zh-CN" altLang="en-US" sz="2000" dirty="0">
                <a:solidFill>
                  <a:schemeClr val="bg1"/>
                </a:solidFill>
              </a:rPr>
              <a:t>学生增加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修改密码</a:t>
            </a:r>
            <a:r>
              <a:rPr lang="zh-CN" altLang="en-US" sz="2000" dirty="0">
                <a:solidFill>
                  <a:schemeClr val="bg1"/>
                </a:solidFill>
              </a:rPr>
              <a:t>功能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8.</a:t>
            </a:r>
            <a:r>
              <a:rPr lang="zh-CN" altLang="en-US" sz="2000" dirty="0">
                <a:solidFill>
                  <a:schemeClr val="bg1"/>
                </a:solidFill>
              </a:rPr>
              <a:t>查看个人课表时若已担任助教打印出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担任助教的课程</a:t>
            </a:r>
            <a:endParaRPr lang="en-US" altLang="zh-CN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9.</a:t>
            </a:r>
            <a:r>
              <a:rPr lang="zh-CN" altLang="en-US" sz="2000" dirty="0">
                <a:solidFill>
                  <a:schemeClr val="bg1"/>
                </a:solidFill>
              </a:rPr>
              <a:t>学生可以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查看自己课程成绩</a:t>
            </a:r>
            <a:endParaRPr lang="en-US" altLang="zh-CN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F6030B2-3F15-44F6-88E8-D9E6CAAB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C9A6-32A6-49C4-98D5-0EF83CC1C520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5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1182D-EEA0-45EB-A87F-71D6ACB8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7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Ink Free" panose="03080402000500000000" pitchFamily="66" charset="0"/>
                <a:ea typeface="仿宋" panose="02010609060101010101" pitchFamily="49" charset="-122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Ink Free" panose="03080402000500000000" pitchFamily="66" charset="0"/>
                <a:ea typeface="仿宋" panose="02010609060101010101" pitchFamily="49" charset="-122"/>
              </a:rPr>
              <a:t>一些优化</a:t>
            </a:r>
            <a:r>
              <a:rPr lang="en-US" altLang="zh-CN" sz="2000" dirty="0">
                <a:solidFill>
                  <a:schemeClr val="bg1"/>
                </a:solidFill>
                <a:latin typeface="Ink Free" panose="03080402000500000000" pitchFamily="66" charset="0"/>
                <a:ea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Ink Free" panose="03080402000500000000" pitchFamily="66" charset="0"/>
                <a:ea typeface="仿宋" panose="02010609060101010101" pitchFamily="49" charset="-122"/>
              </a:rPr>
              <a:t>可能不算拓展</a:t>
            </a:r>
            <a:r>
              <a:rPr lang="en-US" altLang="zh-CN" sz="2000" dirty="0">
                <a:solidFill>
                  <a:schemeClr val="bg1"/>
                </a:solidFill>
                <a:latin typeface="Ink Free" panose="03080402000500000000" pitchFamily="66" charset="0"/>
                <a:ea typeface="仿宋" panose="02010609060101010101" pitchFamily="49" charset="-122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684A7-71F6-44AB-AB93-3529DD9A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1372864"/>
            <a:ext cx="10515600" cy="493028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1.</a:t>
            </a:r>
            <a:r>
              <a:rPr lang="zh-CN" altLang="en-US" sz="2000" dirty="0">
                <a:solidFill>
                  <a:schemeClr val="bg1"/>
                </a:solidFill>
              </a:rPr>
              <a:t>鲁棒性 如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2.</a:t>
            </a:r>
            <a:r>
              <a:rPr lang="zh-CN" altLang="en-US" sz="2000" dirty="0">
                <a:solidFill>
                  <a:schemeClr val="bg1"/>
                </a:solidFill>
              </a:rPr>
              <a:t>函数尽可能只执行功能，不打印提示语句，使得一个功能函数在不同场合合理调用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（实现了一部分）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CC73C4-AAD0-4C4A-9F9C-2D5B2BD3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46" y="2428973"/>
            <a:ext cx="4826440" cy="13329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C96712-B3D4-4644-BABF-066EFBDBF4EF}"/>
              </a:ext>
            </a:extLst>
          </p:cNvPr>
          <p:cNvSpPr txBox="1"/>
          <p:nvPr/>
        </p:nvSpPr>
        <p:spPr>
          <a:xfrm>
            <a:off x="1720422" y="1880843"/>
            <a:ext cx="427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对输入数字合法性判断两例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D85683-6C8A-4AC5-8764-9810E81D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516" y="2428972"/>
            <a:ext cx="4407832" cy="1332981"/>
          </a:xfrm>
          <a:prstGeom prst="rect">
            <a:avLst/>
          </a:prstGeom>
        </p:spPr>
      </p:pic>
      <p:sp>
        <p:nvSpPr>
          <p:cNvPr id="9" name="日期占位符 8">
            <a:extLst>
              <a:ext uri="{FF2B5EF4-FFF2-40B4-BE49-F238E27FC236}">
                <a16:creationId xmlns:a16="http://schemas.microsoft.com/office/drawing/2014/main" id="{F081AD4B-AF4F-47E1-97EF-CA865FEA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7C89-AED0-47F2-B1B4-2B5FA279B9A1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04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2A677-671E-4372-8610-CBE883A9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</a:rPr>
              <a:t>用户手册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9E6AF-F953-4063-8F37-653DC002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9031-F940-4E29-A59B-0AF1D42C46CB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77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319CE-864C-49EF-A43A-FF66D0B9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用户手册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DF2D6-5DCA-47D2-9CB0-5EC19400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6"/>
            <a:ext cx="10880324" cy="538874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基本操作与</a:t>
            </a:r>
            <a:r>
              <a:rPr lang="en-US" altLang="zh-CN" sz="2400" dirty="0">
                <a:solidFill>
                  <a:schemeClr val="bg1"/>
                </a:solidFill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</a:rPr>
              <a:t>所给规范相同，输入模式按照题目</a:t>
            </a:r>
            <a:r>
              <a:rPr lang="en-US" altLang="zh-CN" sz="2400" dirty="0">
                <a:solidFill>
                  <a:schemeClr val="bg1"/>
                </a:solidFill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</a:rPr>
              <a:t>所示，在此不赘述。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学生个人文件微小变化，增加成绩一栏，与助教之间</a:t>
            </a:r>
            <a:r>
              <a:rPr lang="en-US" altLang="zh-CN" sz="2400" dirty="0">
                <a:solidFill>
                  <a:schemeClr val="bg1"/>
                </a:solidFill>
              </a:rPr>
              <a:t>tab</a:t>
            </a:r>
            <a:r>
              <a:rPr lang="zh-CN" altLang="en-US" sz="2400" dirty="0">
                <a:solidFill>
                  <a:schemeClr val="bg1"/>
                </a:solidFill>
              </a:rPr>
              <a:t>分割。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进入某个功能或者退回到主页面时候 页面切换 有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秒时间。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学生注册时需要输入两次密码确认。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5.</a:t>
            </a:r>
            <a:r>
              <a:rPr lang="zh-CN" altLang="en-US" sz="2400" dirty="0">
                <a:solidFill>
                  <a:schemeClr val="bg1"/>
                </a:solidFill>
              </a:rPr>
              <a:t>学生登录成功后可以选择修改密码，修改成功后请重新登录。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6.</a:t>
            </a:r>
            <a:r>
              <a:rPr lang="zh-CN" altLang="en-US" sz="2400" dirty="0">
                <a:solidFill>
                  <a:schemeClr val="bg1"/>
                </a:solidFill>
              </a:rPr>
              <a:t>指选功能</a:t>
            </a:r>
            <a:r>
              <a:rPr lang="en-US" altLang="zh-CN" sz="2400" dirty="0">
                <a:solidFill>
                  <a:schemeClr val="bg1"/>
                </a:solidFill>
              </a:rPr>
              <a:t>:	</a:t>
            </a:r>
            <a:r>
              <a:rPr lang="zh-CN" altLang="en-US" sz="2400" dirty="0">
                <a:solidFill>
                  <a:schemeClr val="bg1"/>
                </a:solidFill>
              </a:rPr>
              <a:t>管理员端可统一导入某些必选课（如 形势与政策）。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	</a:t>
            </a:r>
            <a:r>
              <a:rPr lang="zh-CN" altLang="en-US" sz="2400" dirty="0">
                <a:solidFill>
                  <a:schemeClr val="bg1"/>
                </a:solidFill>
              </a:rPr>
              <a:t>（在无人选此门课以及课程容纳人数允许的情况下）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7.</a:t>
            </a:r>
            <a:r>
              <a:rPr lang="zh-CN" altLang="en-US" sz="2400" dirty="0">
                <a:solidFill>
                  <a:schemeClr val="bg1"/>
                </a:solidFill>
              </a:rPr>
              <a:t>查看具体课程（管理员功能</a:t>
            </a:r>
            <a:r>
              <a:rPr lang="en-US" altLang="zh-CN" sz="2400" dirty="0">
                <a:solidFill>
                  <a:schemeClr val="bg1"/>
                </a:solidFill>
              </a:rPr>
              <a:t>7</a:t>
            </a:r>
            <a:r>
              <a:rPr lang="zh-CN" altLang="en-US" sz="2400" dirty="0">
                <a:solidFill>
                  <a:schemeClr val="bg1"/>
                </a:solidFill>
              </a:rPr>
              <a:t>）后， 可继续选择查看这名助教的学生。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8.</a:t>
            </a:r>
            <a:r>
              <a:rPr lang="zh-CN" altLang="en-US" sz="2400" dirty="0">
                <a:solidFill>
                  <a:schemeClr val="bg1"/>
                </a:solidFill>
              </a:rPr>
              <a:t>查看具体学生（管理员功能</a:t>
            </a:r>
            <a:r>
              <a:rPr lang="en-US" altLang="zh-CN" sz="2400" dirty="0">
                <a:solidFill>
                  <a:schemeClr val="bg1"/>
                </a:solidFill>
              </a:rPr>
              <a:t>7</a:t>
            </a:r>
            <a:r>
              <a:rPr lang="zh-CN" altLang="en-US" sz="2400" dirty="0">
                <a:solidFill>
                  <a:schemeClr val="bg1"/>
                </a:solidFill>
              </a:rPr>
              <a:t>）后， 可录入学生成绩，学生端可查看已录入的成绩。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9.</a:t>
            </a:r>
            <a:r>
              <a:rPr lang="zh-CN" altLang="en-US" sz="2400" dirty="0">
                <a:solidFill>
                  <a:schemeClr val="bg1"/>
                </a:solidFill>
              </a:rPr>
              <a:t>管理员端可批量建立一批学生文件。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1900" dirty="0">
                <a:solidFill>
                  <a:schemeClr val="bg1"/>
                </a:solidFill>
              </a:rPr>
              <a:t>注</a:t>
            </a:r>
            <a:r>
              <a:rPr lang="en-US" altLang="zh-CN" sz="1900" dirty="0">
                <a:solidFill>
                  <a:schemeClr val="bg1"/>
                </a:solidFill>
              </a:rPr>
              <a:t>1</a:t>
            </a:r>
            <a:r>
              <a:rPr lang="zh-CN" altLang="en-US" sz="1900" dirty="0">
                <a:solidFill>
                  <a:schemeClr val="bg1"/>
                </a:solidFill>
              </a:rPr>
              <a:t>：所有标点符号均为</a:t>
            </a:r>
            <a:r>
              <a:rPr lang="zh-CN" altLang="en-US" sz="1900" b="1" dirty="0">
                <a:solidFill>
                  <a:schemeClr val="bg1"/>
                </a:solidFill>
              </a:rPr>
              <a:t>英文</a:t>
            </a:r>
            <a:r>
              <a:rPr lang="zh-CN" altLang="en-US" sz="1900" dirty="0">
                <a:solidFill>
                  <a:schemeClr val="bg1"/>
                </a:solidFill>
              </a:rPr>
              <a:t>输入法下的标点</a:t>
            </a:r>
            <a:r>
              <a:rPr lang="en-US" altLang="zh-CN" sz="1900" dirty="0">
                <a:solidFill>
                  <a:schemeClr val="bg1"/>
                </a:solidFill>
              </a:rPr>
              <a:t>,</a:t>
            </a:r>
            <a:r>
              <a:rPr lang="zh-CN" altLang="en-US" sz="1900" dirty="0">
                <a:solidFill>
                  <a:schemeClr val="bg1"/>
                </a:solidFill>
              </a:rPr>
              <a:t>并且全是半角符号。文件中除了换行符和逗号以外没有多余的空格，文件的每一行表示一条信息。</a:t>
            </a:r>
            <a:endParaRPr lang="en-US" altLang="zh-CN" sz="1900" dirty="0">
              <a:solidFill>
                <a:schemeClr val="bg1"/>
              </a:solidFill>
            </a:endParaRPr>
          </a:p>
          <a:p>
            <a:r>
              <a:rPr lang="zh-CN" altLang="en-US" sz="1900" dirty="0">
                <a:solidFill>
                  <a:schemeClr val="bg1"/>
                </a:solidFill>
              </a:rPr>
              <a:t>注</a:t>
            </a:r>
            <a:r>
              <a:rPr lang="en-US" altLang="zh-CN" sz="1900" dirty="0">
                <a:solidFill>
                  <a:schemeClr val="bg1"/>
                </a:solidFill>
              </a:rPr>
              <a:t>2</a:t>
            </a:r>
            <a:r>
              <a:rPr lang="zh-CN" altLang="en-US" sz="1900" dirty="0">
                <a:solidFill>
                  <a:schemeClr val="bg1"/>
                </a:solidFill>
              </a:rPr>
              <a:t>：请根据界面提示信息操作，尤其错误操作之后。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F2BA49C-B6E0-45F0-97AA-D622D272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D390-5CA2-4AC1-83C6-D45423ABDC06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731D2-24B8-474F-B043-02B9FA7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81" y="-14350"/>
            <a:ext cx="6574653" cy="132556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学生选课信息管理系统</a:t>
            </a:r>
            <a:endParaRPr lang="zh-CN" altLang="en-US" sz="4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D4967-A206-491C-B058-DE91BB8B3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45975"/>
            <a:ext cx="6343835" cy="683581"/>
          </a:xfrm>
        </p:spPr>
        <p:txBody>
          <a:bodyPr>
            <a:normAutofit/>
          </a:bodyPr>
          <a:lstStyle/>
          <a:p>
            <a:pPr marL="457200" lvl="1" indent="0">
              <a:lnSpc>
                <a:spcPts val="3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系统管理：用户登录与注册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(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密码加密输入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   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814D86-FCDA-4708-980E-0BF0A9230AB8}"/>
              </a:ext>
            </a:extLst>
          </p:cNvPr>
          <p:cNvSpPr txBox="1"/>
          <p:nvPr/>
        </p:nvSpPr>
        <p:spPr>
          <a:xfrm>
            <a:off x="9428749" y="420278"/>
            <a:ext cx="1925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k Free" panose="03080402000500000000" pitchFamily="66" charset="0"/>
              </a:rPr>
              <a:t>需求分析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F8354B47-37FC-4554-BBB7-7CB7357C44AB}"/>
              </a:ext>
            </a:extLst>
          </p:cNvPr>
          <p:cNvSpPr/>
          <p:nvPr/>
        </p:nvSpPr>
        <p:spPr>
          <a:xfrm>
            <a:off x="2394611" y="1567514"/>
            <a:ext cx="195666" cy="1853493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10FA81A6-DEEC-4AA7-8522-ABF5276D990A}"/>
              </a:ext>
            </a:extLst>
          </p:cNvPr>
          <p:cNvSpPr txBox="1">
            <a:spLocks/>
          </p:cNvSpPr>
          <p:nvPr/>
        </p:nvSpPr>
        <p:spPr>
          <a:xfrm>
            <a:off x="868733" y="2191333"/>
            <a:ext cx="1786759" cy="68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管理员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45A879BE-A503-4FD1-92B9-1DD3B35B50BC}"/>
              </a:ext>
            </a:extLst>
          </p:cNvPr>
          <p:cNvSpPr txBox="1">
            <a:spLocks/>
          </p:cNvSpPr>
          <p:nvPr/>
        </p:nvSpPr>
        <p:spPr>
          <a:xfrm>
            <a:off x="1049281" y="4569838"/>
            <a:ext cx="1786759" cy="68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学生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548ED478-7D2A-4DBC-A645-E94045987678}"/>
              </a:ext>
            </a:extLst>
          </p:cNvPr>
          <p:cNvSpPr txBox="1">
            <a:spLocks/>
          </p:cNvSpPr>
          <p:nvPr/>
        </p:nvSpPr>
        <p:spPr>
          <a:xfrm>
            <a:off x="2278627" y="1462291"/>
            <a:ext cx="2242111" cy="246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注销登录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课程录入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查看全部课程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课程指选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批量增加学生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7C7072FF-8346-4300-BEC9-C5B29616C852}"/>
              </a:ext>
            </a:extLst>
          </p:cNvPr>
          <p:cNvSpPr/>
          <p:nvPr/>
        </p:nvSpPr>
        <p:spPr>
          <a:xfrm>
            <a:off x="4499717" y="1812244"/>
            <a:ext cx="214593" cy="1305587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F19FC996-D868-4E0C-AE4E-0369F2123D0D}"/>
              </a:ext>
            </a:extLst>
          </p:cNvPr>
          <p:cNvSpPr/>
          <p:nvPr/>
        </p:nvSpPr>
        <p:spPr>
          <a:xfrm>
            <a:off x="6696302" y="2569187"/>
            <a:ext cx="131822" cy="1355687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65A93568-C167-4036-94C1-69EE51C990D1}"/>
              </a:ext>
            </a:extLst>
          </p:cNvPr>
          <p:cNvSpPr txBox="1">
            <a:spLocks/>
          </p:cNvSpPr>
          <p:nvPr/>
        </p:nvSpPr>
        <p:spPr>
          <a:xfrm>
            <a:off x="4411165" y="3305336"/>
            <a:ext cx="2242111" cy="1853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选课</a:t>
            </a: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退课</a:t>
            </a: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报名助教</a:t>
            </a: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选择助教</a:t>
            </a:r>
            <a:endParaRPr lang="en-US" altLang="zh-CN" sz="2000" dirty="0">
              <a:solidFill>
                <a:schemeClr val="accent2">
                  <a:lumMod val="40000"/>
                  <a:lumOff val="6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569FA46E-C6DC-46A5-A8DA-074FDA28D2E1}"/>
              </a:ext>
            </a:extLst>
          </p:cNvPr>
          <p:cNvSpPr txBox="1">
            <a:spLocks/>
          </p:cNvSpPr>
          <p:nvPr/>
        </p:nvSpPr>
        <p:spPr>
          <a:xfrm>
            <a:off x="6610250" y="2401768"/>
            <a:ext cx="5066011" cy="218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选课学生名单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录入课程成绩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该课助教名单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某一门课程特定助教名单下的学生名单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D9A887D-CA3F-4D34-B435-35427299CF07}"/>
              </a:ext>
            </a:extLst>
          </p:cNvPr>
          <p:cNvSpPr/>
          <p:nvPr/>
        </p:nvSpPr>
        <p:spPr>
          <a:xfrm>
            <a:off x="2385479" y="3997834"/>
            <a:ext cx="189212" cy="1749033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4B5EC09C-EF76-4136-B2B7-77B7C491097C}"/>
              </a:ext>
            </a:extLst>
          </p:cNvPr>
          <p:cNvSpPr txBox="1">
            <a:spLocks/>
          </p:cNvSpPr>
          <p:nvPr/>
        </p:nvSpPr>
        <p:spPr>
          <a:xfrm>
            <a:off x="838199" y="5764331"/>
            <a:ext cx="8106307" cy="132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5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维护信息一致性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写函数读取文件存储在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vector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中以及更新文件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)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提供良好的界面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(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在控制台上用库函数布局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37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1F1BE44E-57C6-4978-B5B3-5C9B92017318}"/>
              </a:ext>
            </a:extLst>
          </p:cNvPr>
          <p:cNvSpPr txBox="1">
            <a:spLocks/>
          </p:cNvSpPr>
          <p:nvPr/>
        </p:nvSpPr>
        <p:spPr>
          <a:xfrm>
            <a:off x="2234536" y="3836307"/>
            <a:ext cx="2242111" cy="246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查看全部课程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注销登录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修改密码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查看个人课表</a:t>
            </a:r>
            <a:endParaRPr lang="en-US" altLang="zh-CN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查看成绩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260A061-107D-486A-BE5F-592569BFE5A7}"/>
              </a:ext>
            </a:extLst>
          </p:cNvPr>
          <p:cNvSpPr/>
          <p:nvPr/>
        </p:nvSpPr>
        <p:spPr>
          <a:xfrm>
            <a:off x="4520017" y="3527002"/>
            <a:ext cx="227647" cy="1164060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F4F1CFD6-6604-41AC-BC95-2A82FE5D3CEB}"/>
              </a:ext>
            </a:extLst>
          </p:cNvPr>
          <p:cNvSpPr txBox="1">
            <a:spLocks/>
          </p:cNvSpPr>
          <p:nvPr/>
        </p:nvSpPr>
        <p:spPr>
          <a:xfrm>
            <a:off x="4368139" y="1606377"/>
            <a:ext cx="3737173" cy="1853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增加课程</a:t>
            </a: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删除课程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(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支持批量删课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修改课程</a:t>
            </a: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查看具体课程</a:t>
            </a:r>
            <a:endParaRPr lang="en-US" altLang="zh-CN" sz="2000" dirty="0">
              <a:solidFill>
                <a:schemeClr val="accent2">
                  <a:lumMod val="40000"/>
                  <a:lumOff val="6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D1D23E93-D6C0-450D-95D8-FF6F2E4261F7}"/>
              </a:ext>
            </a:extLst>
          </p:cNvPr>
          <p:cNvSpPr/>
          <p:nvPr/>
        </p:nvSpPr>
        <p:spPr>
          <a:xfrm>
            <a:off x="4543855" y="5105148"/>
            <a:ext cx="113824" cy="336799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F15B2FA3-7D0F-4FB9-9CA7-7CA0444C23CA}"/>
              </a:ext>
            </a:extLst>
          </p:cNvPr>
          <p:cNvSpPr txBox="1">
            <a:spLocks/>
          </p:cNvSpPr>
          <p:nvPr/>
        </p:nvSpPr>
        <p:spPr>
          <a:xfrm>
            <a:off x="4219546" y="5067498"/>
            <a:ext cx="3274290" cy="50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打印出担任助教的课程</a:t>
            </a: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E4AF27CF-B357-490F-8C22-AF79BED7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12" y="6334309"/>
            <a:ext cx="2743200" cy="365125"/>
          </a:xfrm>
        </p:spPr>
        <p:txBody>
          <a:bodyPr/>
          <a:lstStyle/>
          <a:p>
            <a:fld id="{87D8B446-6852-4543-81A2-8751EC448CCC}" type="datetime1">
              <a:rPr lang="zh-CN" altLang="en-US" smtClean="0"/>
              <a:t>2020/4/1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14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2CB7E-F15E-4BFE-92FD-AE686B54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90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用户分类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管理员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学生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必须功能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管理员登录 以及 学生登录与注册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课程的录入，增删，修改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r>
              <a:rPr lang="zh-CN" altLang="en-US" dirty="0">
                <a:solidFill>
                  <a:schemeClr val="bg1"/>
                </a:solidFill>
              </a:rPr>
              <a:t>查看全部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具体课程信息（管理员）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查看课程信息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个人课表，选退课，报名和选择助教（学生）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拓展功能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更贴近真实的界面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控制台界面布局，密码输入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更完善的功能，如增加批量操作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增加成绩信息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管理员，学生更丰富的功能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814D86-FCDA-4708-980E-0BF0A9230AB8}"/>
              </a:ext>
            </a:extLst>
          </p:cNvPr>
          <p:cNvSpPr txBox="1"/>
          <p:nvPr/>
        </p:nvSpPr>
        <p:spPr>
          <a:xfrm>
            <a:off x="9428749" y="420278"/>
            <a:ext cx="1925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nk Free" panose="03080402000500000000" pitchFamily="66" charset="0"/>
              </a:rPr>
              <a:t>需求分析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FFEB306-49BB-4D59-BB7A-6DBD5A81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ADB7-F427-467C-B556-625ABB5FA11C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7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AE6E661-8F6E-4018-8674-F5272C4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</a:rPr>
              <a:t>数据结构设计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FBB4E-6E7B-46C0-9016-E3539293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1398-A770-48DD-922A-16A6BB3A6931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4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2CB7E-F15E-4BFE-92FD-AE686B541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3346" y="1863663"/>
            <a:ext cx="30946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课程信息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课程编号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课程名称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授课教师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容纳人数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目前已选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课程类型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……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814D86-FCDA-4708-980E-0BF0A9230AB8}"/>
              </a:ext>
            </a:extLst>
          </p:cNvPr>
          <p:cNvSpPr txBox="1"/>
          <p:nvPr/>
        </p:nvSpPr>
        <p:spPr>
          <a:xfrm>
            <a:off x="9480884" y="735994"/>
            <a:ext cx="27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数据结构设计</a:t>
            </a:r>
            <a:endParaRPr lang="zh-CN" altLang="en-US" sz="3200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11720A-5FB9-4CBF-98FC-4C0D44921EF9}"/>
              </a:ext>
            </a:extLst>
          </p:cNvPr>
          <p:cNvSpPr txBox="1"/>
          <p:nvPr/>
        </p:nvSpPr>
        <p:spPr>
          <a:xfrm>
            <a:off x="3473116" y="274329"/>
            <a:ext cx="524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需要处理的信息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78F555E4-E661-4A15-A72A-93236D4A6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9759" y="1863663"/>
            <a:ext cx="34242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学生信息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学生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学生密码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个人课程编号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个人助教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6">
            <a:extLst>
              <a:ext uri="{FF2B5EF4-FFF2-40B4-BE49-F238E27FC236}">
                <a16:creationId xmlns:a16="http://schemas.microsoft.com/office/drawing/2014/main" id="{C69D2B69-E7BE-4992-AD4D-BE80E06F9F5B}"/>
              </a:ext>
            </a:extLst>
          </p:cNvPr>
          <p:cNvSpPr txBox="1">
            <a:spLocks/>
          </p:cNvSpPr>
          <p:nvPr/>
        </p:nvSpPr>
        <p:spPr>
          <a:xfrm>
            <a:off x="7974048" y="1863663"/>
            <a:ext cx="3971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助教信息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报名助教的课程编号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报名助教的所有学生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……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060049-944F-4CED-960B-1B85131BBA0C}"/>
              </a:ext>
            </a:extLst>
          </p:cNvPr>
          <p:cNvSpPr txBox="1"/>
          <p:nvPr/>
        </p:nvSpPr>
        <p:spPr>
          <a:xfrm>
            <a:off x="7119361" y="5062643"/>
            <a:ext cx="3717081" cy="64633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信息从文件中来</a:t>
            </a:r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1E72A815-ADF0-4830-A6C4-94954068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A555-F84D-47FF-95A2-6C9DDEDD0816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7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814D86-FCDA-4708-980E-0BF0A9230AB8}"/>
              </a:ext>
            </a:extLst>
          </p:cNvPr>
          <p:cNvSpPr txBox="1"/>
          <p:nvPr/>
        </p:nvSpPr>
        <p:spPr>
          <a:xfrm>
            <a:off x="8823158" y="443607"/>
            <a:ext cx="280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数据结构设计</a:t>
            </a:r>
            <a:endParaRPr lang="zh-CN" altLang="en-US" sz="3200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011CF1-8C3F-4262-A6ED-C5D1BD7B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67" y="36560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课程信息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1A9B77-26D3-4296-8047-75BD8D951F5F}"/>
              </a:ext>
            </a:extLst>
          </p:cNvPr>
          <p:cNvSpPr txBox="1"/>
          <p:nvPr/>
        </p:nvSpPr>
        <p:spPr>
          <a:xfrm>
            <a:off x="181772" y="5186661"/>
            <a:ext cx="1168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3B2678-81D7-4D4B-8DA6-34F9C586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7" y="1848156"/>
            <a:ext cx="6099207" cy="3630892"/>
          </a:xfrm>
          <a:prstGeom prst="rect">
            <a:avLst/>
          </a:prstGeom>
        </p:spPr>
      </p:pic>
      <p:sp>
        <p:nvSpPr>
          <p:cNvPr id="9" name="日期占位符 8">
            <a:extLst>
              <a:ext uri="{FF2B5EF4-FFF2-40B4-BE49-F238E27FC236}">
                <a16:creationId xmlns:a16="http://schemas.microsoft.com/office/drawing/2014/main" id="{39F22FD1-FE5F-4526-9DAF-4C49EEB0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4B90-41F8-4109-88B6-483A8E0D5759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814D86-FCDA-4708-980E-0BF0A9230AB8}"/>
              </a:ext>
            </a:extLst>
          </p:cNvPr>
          <p:cNvSpPr txBox="1"/>
          <p:nvPr/>
        </p:nvSpPr>
        <p:spPr>
          <a:xfrm>
            <a:off x="8823158" y="443607"/>
            <a:ext cx="280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数据结构设计</a:t>
            </a:r>
            <a:endParaRPr lang="zh-CN" altLang="en-US" sz="3200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011CF1-8C3F-4262-A6ED-C5D1BD7B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437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学生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助教信息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8BA34F-00AB-4A9B-A02C-D72A03C1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7000"/>
            <a:ext cx="6130462" cy="3741818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E55EC764-F41D-4DA2-818B-C5309FD6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604E-FE28-4F59-AFAD-11AB81576CA3}" type="datetime1">
              <a:rPr lang="zh-CN" altLang="en-US" smtClean="0"/>
              <a:t>2020/4/1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3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7547</TotalTime>
  <Words>1809</Words>
  <Application>Microsoft Office PowerPoint</Application>
  <PresentationFormat>宽屏</PresentationFormat>
  <Paragraphs>242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BIZ UDPGothic</vt:lpstr>
      <vt:lpstr>等线</vt:lpstr>
      <vt:lpstr>仿宋</vt:lpstr>
      <vt:lpstr>宋体</vt:lpstr>
      <vt:lpstr>Microsoft YaHei</vt:lpstr>
      <vt:lpstr>新宋体</vt:lpstr>
      <vt:lpstr>Arial</vt:lpstr>
      <vt:lpstr>Calibri</vt:lpstr>
      <vt:lpstr>Ink Free</vt:lpstr>
      <vt:lpstr>Office 主题​​</vt:lpstr>
      <vt:lpstr>程序设计实验</vt:lpstr>
      <vt:lpstr>PowerPoint 演示文稿</vt:lpstr>
      <vt:lpstr>需求分析 </vt:lpstr>
      <vt:lpstr>学生选课信息管理系统</vt:lpstr>
      <vt:lpstr>PowerPoint 演示文稿</vt:lpstr>
      <vt:lpstr>数据结构设计</vt:lpstr>
      <vt:lpstr>PowerPoint 演示文稿</vt:lpstr>
      <vt:lpstr>课程信息:</vt:lpstr>
      <vt:lpstr>学生&amp;助教信息:</vt:lpstr>
      <vt:lpstr>信息在文件与代码间传输</vt:lpstr>
      <vt:lpstr>模块设计</vt:lpstr>
      <vt:lpstr>PowerPoint 演示文稿</vt:lpstr>
      <vt:lpstr>login.h/.cpp</vt:lpstr>
      <vt:lpstr>界面初始化与登录 main.cpp  login.h/.cpp </vt:lpstr>
      <vt:lpstr>界面初始化与登录 main.cpp  login.h/.cpp </vt:lpstr>
      <vt:lpstr>界面初始化与登录 main.cpp  login.h/.cpp </vt:lpstr>
      <vt:lpstr>管理员/学生界面操作 admin.h/.cpp students.h/.cpp </vt:lpstr>
      <vt:lpstr>admin.h/.cpp</vt:lpstr>
      <vt:lpstr>admin.h/.cpp</vt:lpstr>
      <vt:lpstr>Students.h/.cpp</vt:lpstr>
      <vt:lpstr>Students.h/.cpp</vt:lpstr>
      <vt:lpstr>Students.h/.cpp</vt:lpstr>
      <vt:lpstr>界面设计</vt:lpstr>
      <vt:lpstr>PowerPoint 演示文稿</vt:lpstr>
      <vt:lpstr>PowerPoint 演示文稿</vt:lpstr>
      <vt:lpstr>PowerPoint 演示文稿</vt:lpstr>
      <vt:lpstr>PowerPoint 演示文稿</vt:lpstr>
      <vt:lpstr>拓展功能</vt:lpstr>
      <vt:lpstr>1.布局</vt:lpstr>
      <vt:lpstr>2.一些新增操作</vt:lpstr>
      <vt:lpstr>3.一些优化(可能不算拓展)</vt:lpstr>
      <vt:lpstr>用户手册</vt:lpstr>
      <vt:lpstr>用户手册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1325670454@qq.com</dc:creator>
  <cp:lastModifiedBy>1325670454@qq.com</cp:lastModifiedBy>
  <cp:revision>171</cp:revision>
  <dcterms:created xsi:type="dcterms:W3CDTF">2020-03-12T04:53:49Z</dcterms:created>
  <dcterms:modified xsi:type="dcterms:W3CDTF">2020-04-01T04:34:40Z</dcterms:modified>
</cp:coreProperties>
</file>