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36"/>
  </p:notesMasterIdLst>
  <p:sldIdLst>
    <p:sldId id="256" r:id="rId2"/>
    <p:sldId id="327" r:id="rId3"/>
    <p:sldId id="262" r:id="rId4"/>
    <p:sldId id="299" r:id="rId5"/>
    <p:sldId id="308" r:id="rId6"/>
    <p:sldId id="309" r:id="rId7"/>
    <p:sldId id="328" r:id="rId8"/>
    <p:sldId id="310" r:id="rId9"/>
    <p:sldId id="311" r:id="rId10"/>
    <p:sldId id="314" r:id="rId11"/>
    <p:sldId id="315" r:id="rId12"/>
    <p:sldId id="317" r:id="rId13"/>
    <p:sldId id="318" r:id="rId14"/>
    <p:sldId id="336" r:id="rId15"/>
    <p:sldId id="337" r:id="rId16"/>
    <p:sldId id="320" r:id="rId17"/>
    <p:sldId id="321" r:id="rId18"/>
    <p:sldId id="322" r:id="rId19"/>
    <p:sldId id="338" r:id="rId20"/>
    <p:sldId id="339" r:id="rId21"/>
    <p:sldId id="340" r:id="rId22"/>
    <p:sldId id="341" r:id="rId23"/>
    <p:sldId id="330" r:id="rId24"/>
    <p:sldId id="329" r:id="rId25"/>
    <p:sldId id="343" r:id="rId26"/>
    <p:sldId id="323" r:id="rId27"/>
    <p:sldId id="324" r:id="rId28"/>
    <p:sldId id="325" r:id="rId29"/>
    <p:sldId id="331" r:id="rId30"/>
    <p:sldId id="332" r:id="rId31"/>
    <p:sldId id="344" r:id="rId32"/>
    <p:sldId id="345" r:id="rId33"/>
    <p:sldId id="275" r:id="rId34"/>
    <p:sldId id="326" r:id="rId35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FF"/>
    <a:srgbClr val="808080"/>
    <a:srgbClr val="000000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>
      <p:cViewPr varScale="1">
        <p:scale>
          <a:sx n="73" d="100"/>
          <a:sy n="73" d="100"/>
        </p:scale>
        <p:origin x="53" y="8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1152086-D2F2-4C5D-AD9E-CB4526075C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549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52086-D2F2-4C5D-AD9E-CB4526075C6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9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2187" y="3550260"/>
            <a:ext cx="8974801" cy="124595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186" y="4796214"/>
            <a:ext cx="8974801" cy="62051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92BE-94DA-4118-B54D-676658C1FF48}" type="datetime1">
              <a:rPr lang="en-US" altLang="en-US" smtClean="0"/>
              <a:t>11/13/2019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//pages.cpsc.ucalgary.ca/~verwaal/413/P2004/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F63D-BC11-4E43-BAD6-AB7DDE0A6C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0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233" y="1"/>
            <a:ext cx="7957167" cy="793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833" y="1160086"/>
            <a:ext cx="10462233" cy="4966078"/>
          </a:xfrm>
        </p:spPr>
        <p:txBody>
          <a:bodyPr/>
          <a:lstStyle>
            <a:lvl2pPr marL="742950" indent="-285750">
              <a:buFont typeface="Calibri" panose="020F0502020204030204" pitchFamily="34" charset="0"/>
              <a:buChar char="—"/>
              <a:defRPr/>
            </a:lvl2pPr>
            <a:lvl3pPr>
              <a:defRPr sz="2200"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alibri" panose="020F0502020204030204" pitchFamily="34" charset="0"/>
              <a:buChar char="—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3A6F-71A0-42C5-8F49-016922CF2B68}" type="datetime1">
              <a:rPr lang="en-US" altLang="en-US" smtClean="0"/>
              <a:t>11/13/2019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//pages.cpsc.ucalgary.ca/~verwaal/413/P2004/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028E-2D6A-49AF-A2A9-C0E6A82D51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94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B5C-12F2-4CFF-850B-6C181C91579A}" type="datetime1">
              <a:rPr lang="en-US" altLang="en-US" smtClean="0"/>
              <a:t>11/13/2019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//pages.cpsc.ucalgary.ca/~verwaal/413/P2004/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9C0-D70E-4855-A6D8-6FDD276972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6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6715" y="1"/>
            <a:ext cx="9795684" cy="79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260093"/>
            <a:ext cx="10971732" cy="4866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7333" y="6356351"/>
            <a:ext cx="1616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4D84A-0923-49B0-98DB-1B96EBE6BE1C}" type="datetime1">
              <a:rPr lang="en-US" altLang="en-US" smtClean="0"/>
              <a:t>11/13/2019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9335" y="6356351"/>
            <a:ext cx="709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smtClean="0"/>
              <a:t>//pages.cpsc.ucalgary.ca/~verwaal/413/P2004/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8667" y="6356351"/>
            <a:ext cx="115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A9DB-5C52-4D79-AE6D-243E4B26C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9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 ftr="0" dt="0"/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0000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9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opsummary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Intro to Java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Nathaly Verwaal</a:t>
            </a:r>
          </a:p>
          <a:p>
            <a:r>
              <a:rPr lang="en-CA" dirty="0" smtClean="0"/>
              <a:t>W2020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Primitive Types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Integers</a:t>
            </a:r>
          </a:p>
          <a:p>
            <a:pPr lvl="1"/>
            <a:r>
              <a:rPr lang="en-CA" dirty="0" smtClean="0"/>
              <a:t>byte: 8 bits</a:t>
            </a:r>
          </a:p>
          <a:p>
            <a:pPr lvl="1"/>
            <a:r>
              <a:rPr lang="en-CA" dirty="0" smtClean="0"/>
              <a:t>short: 16 bits</a:t>
            </a:r>
          </a:p>
          <a:p>
            <a:pPr lvl="1"/>
            <a:r>
              <a:rPr lang="en-CA" dirty="0" err="1" smtClean="0"/>
              <a:t>int</a:t>
            </a:r>
            <a:r>
              <a:rPr lang="en-CA" dirty="0" smtClean="0"/>
              <a:t>: 32 bits</a:t>
            </a:r>
          </a:p>
          <a:p>
            <a:pPr lvl="1"/>
            <a:r>
              <a:rPr lang="en-CA" dirty="0" smtClean="0"/>
              <a:t>long: 64 bits</a:t>
            </a:r>
          </a:p>
          <a:p>
            <a:r>
              <a:rPr lang="en-CA" dirty="0" smtClean="0"/>
              <a:t>Floating point numbers</a:t>
            </a:r>
          </a:p>
          <a:p>
            <a:pPr lvl="1"/>
            <a:r>
              <a:rPr lang="en-CA" dirty="0" smtClean="0"/>
              <a:t>float: 32 bits</a:t>
            </a:r>
          </a:p>
          <a:p>
            <a:pPr lvl="1"/>
            <a:r>
              <a:rPr lang="en-CA" dirty="0" smtClean="0"/>
              <a:t>double: 64 bits</a:t>
            </a:r>
          </a:p>
          <a:p>
            <a:r>
              <a:rPr lang="en-CA" dirty="0" smtClean="0"/>
              <a:t>Booleans: </a:t>
            </a:r>
            <a:r>
              <a:rPr lang="en-CA" dirty="0" err="1" smtClean="0"/>
              <a:t>boolean</a:t>
            </a:r>
            <a:endParaRPr lang="en-CA" dirty="0" smtClean="0"/>
          </a:p>
          <a:p>
            <a:r>
              <a:rPr lang="en-CA" dirty="0" smtClean="0"/>
              <a:t>Characters: char: 16 bits</a:t>
            </a:r>
            <a:endParaRPr lang="en-CA" dirty="0"/>
          </a:p>
        </p:txBody>
      </p:sp>
      <p:sp>
        <p:nvSpPr>
          <p:cNvPr id="4" name="Left Arrow 3"/>
          <p:cNvSpPr/>
          <p:nvPr/>
        </p:nvSpPr>
        <p:spPr>
          <a:xfrm rot="20715520">
            <a:off x="3452474" y="1842348"/>
            <a:ext cx="4006372" cy="8514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Default type for literal values. Append value with L to get a long literal.</a:t>
            </a:r>
            <a:endParaRPr lang="en-CA" dirty="0"/>
          </a:p>
        </p:txBody>
      </p:sp>
      <p:sp>
        <p:nvSpPr>
          <p:cNvPr id="5" name="Left Arrow 4"/>
          <p:cNvSpPr/>
          <p:nvPr/>
        </p:nvSpPr>
        <p:spPr>
          <a:xfrm rot="20715520">
            <a:off x="3926139" y="3674358"/>
            <a:ext cx="4111123" cy="84571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Default type for literal values. Append value with f for a float literal.</a:t>
            </a:r>
            <a:endParaRPr lang="en-CA" dirty="0"/>
          </a:p>
        </p:txBody>
      </p:sp>
      <p:sp>
        <p:nvSpPr>
          <p:cNvPr id="6" name="Left Arrow 5"/>
          <p:cNvSpPr/>
          <p:nvPr/>
        </p:nvSpPr>
        <p:spPr>
          <a:xfrm rot="20715520">
            <a:off x="4402255" y="4166731"/>
            <a:ext cx="4111123" cy="84571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Literal values: true and false (note lower case)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59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Caution: Characters versus Strings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‘c’ is of type char</a:t>
            </a:r>
          </a:p>
          <a:p>
            <a:r>
              <a:rPr lang="en-CA" dirty="0" smtClean="0"/>
              <a:t>“c” is of type String</a:t>
            </a:r>
          </a:p>
          <a:p>
            <a:endParaRPr lang="en-CA" dirty="0"/>
          </a:p>
          <a:p>
            <a:r>
              <a:rPr lang="en-CA" dirty="0" smtClean="0"/>
              <a:t>Python does not allow you to create variables of type char =&gt; They’re all treated at strings.</a:t>
            </a:r>
          </a:p>
          <a:p>
            <a:r>
              <a:rPr lang="en-CA" dirty="0" smtClean="0"/>
              <a:t>In Javas: </a:t>
            </a:r>
          </a:p>
          <a:p>
            <a:pPr lvl="1"/>
            <a:r>
              <a:rPr lang="en-CA" dirty="0" smtClean="0"/>
              <a:t>characters and Strings are very distinct types and are not compatible</a:t>
            </a:r>
          </a:p>
          <a:p>
            <a:pPr lvl="1"/>
            <a:r>
              <a:rPr lang="en-CA" dirty="0" smtClean="0"/>
              <a:t>Strings contain a list of characters but can’t be compared directly with characters.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20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Things to Note So Far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125" y="914400"/>
            <a:ext cx="7846675" cy="579120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Java is a compiled language</a:t>
            </a:r>
          </a:p>
          <a:p>
            <a:pPr lvl="1"/>
            <a:r>
              <a:rPr lang="en-CA" sz="2200" dirty="0"/>
              <a:t>Python is an interpreted language</a:t>
            </a:r>
          </a:p>
          <a:p>
            <a:pPr lvl="1"/>
            <a:r>
              <a:rPr lang="en-CA" sz="2200" dirty="0"/>
              <a:t>Note: Java is also interpreted using the JVM and object code</a:t>
            </a:r>
            <a:br>
              <a:rPr lang="en-CA" sz="2200" dirty="0"/>
            </a:br>
            <a:endParaRPr lang="en-CA" sz="2200" dirty="0"/>
          </a:p>
          <a:p>
            <a:r>
              <a:rPr lang="en-CA" sz="2600" dirty="0"/>
              <a:t>Java is a statically typed language</a:t>
            </a:r>
          </a:p>
          <a:p>
            <a:pPr lvl="1"/>
            <a:r>
              <a:rPr lang="en-CA" sz="2200" dirty="0"/>
              <a:t>Programmer declares types of variables.</a:t>
            </a:r>
          </a:p>
          <a:p>
            <a:pPr lvl="1"/>
            <a:r>
              <a:rPr lang="en-CA" sz="2200" dirty="0"/>
              <a:t>Types of variables do not change.</a:t>
            </a:r>
          </a:p>
          <a:p>
            <a:pPr lvl="1"/>
            <a:r>
              <a:rPr lang="en-CA" sz="2200" dirty="0"/>
              <a:t>Python is dynamically typed.</a:t>
            </a:r>
            <a:br>
              <a:rPr lang="en-CA" sz="2200" dirty="0"/>
            </a:br>
            <a:endParaRPr lang="en-CA" sz="2200" dirty="0"/>
          </a:p>
          <a:p>
            <a:r>
              <a:rPr lang="en-CA" sz="2600" dirty="0"/>
              <a:t>Declaring, initializing and using variables</a:t>
            </a:r>
          </a:p>
          <a:p>
            <a:pPr lvl="1"/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s;</a:t>
            </a:r>
            <a:r>
              <a:rPr lang="en-CA" sz="2200" dirty="0"/>
              <a:t> declares a variable</a:t>
            </a:r>
          </a:p>
          <a:p>
            <a:pPr lvl="1"/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“test”; </a:t>
            </a:r>
            <a:r>
              <a:rPr lang="en-CA" sz="2200" dirty="0"/>
              <a:t>declares and initializes a variable</a:t>
            </a:r>
          </a:p>
          <a:p>
            <a:pPr lvl="1"/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 = “testing”; </a:t>
            </a:r>
            <a:r>
              <a:rPr lang="en-CA" sz="2200" dirty="0"/>
              <a:t>uses a previously declared variable</a:t>
            </a:r>
            <a:br>
              <a:rPr lang="en-CA" sz="2200" dirty="0"/>
            </a:br>
            <a:endParaRPr lang="en-CA" sz="2200" dirty="0"/>
          </a:p>
          <a:p>
            <a:r>
              <a:rPr lang="en-CA" sz="2600" dirty="0"/>
              <a:t>White space is meaningless in Java</a:t>
            </a:r>
          </a:p>
          <a:p>
            <a:pPr lvl="1"/>
            <a:r>
              <a:rPr lang="en-CA" sz="2200" dirty="0"/>
              <a:t>Use for legibility</a:t>
            </a:r>
          </a:p>
          <a:p>
            <a:pPr lvl="1"/>
            <a:r>
              <a:rPr lang="en-CA" sz="2200" dirty="0"/>
              <a:t>Semi-colon used to end a statement</a:t>
            </a:r>
          </a:p>
          <a:p>
            <a:endParaRPr lang="en-CA" sz="2600" dirty="0"/>
          </a:p>
          <a:p>
            <a:pPr lvl="1"/>
            <a:endParaRPr lang="en-CA" sz="2200" dirty="0"/>
          </a:p>
          <a:p>
            <a:pPr lvl="1"/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5669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Arithmetic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docs.oracle.com/javase/tutorial/java/nutsandbolts/opsummary.html</a:t>
            </a:r>
            <a:endParaRPr lang="en-CA" dirty="0" smtClean="0"/>
          </a:p>
          <a:p>
            <a:r>
              <a:rPr lang="en-CA" dirty="0" smtClean="0"/>
              <a:t>Notes:</a:t>
            </a:r>
          </a:p>
          <a:p>
            <a:pPr lvl="1"/>
            <a:r>
              <a:rPr lang="en-CA" dirty="0" smtClean="0"/>
              <a:t>^ does NOT mean to-the-power-of (no operand for this)</a:t>
            </a:r>
          </a:p>
          <a:p>
            <a:pPr lvl="1"/>
            <a:r>
              <a:rPr lang="en-CA" dirty="0" smtClean="0"/>
              <a:t>Expression shorthand:</a:t>
            </a:r>
          </a:p>
          <a:p>
            <a:pPr lvl="2"/>
            <a:r>
              <a:rPr lang="en-CA" dirty="0" smtClean="0"/>
              <a:t>++ increment by one  (</a:t>
            </a:r>
            <a:r>
              <a:rPr lang="en-CA" dirty="0" err="1" smtClean="0"/>
              <a:t>eg</a:t>
            </a:r>
            <a:r>
              <a:rPr lang="en-CA" dirty="0" smtClean="0"/>
              <a:t> x++ is the same as x = x + 1)</a:t>
            </a:r>
          </a:p>
          <a:p>
            <a:pPr lvl="3"/>
            <a:r>
              <a:rPr lang="en-CA" dirty="0" smtClean="0"/>
              <a:t>If after the variable, increment is done last in the expression</a:t>
            </a:r>
            <a:br>
              <a:rPr lang="en-CA" dirty="0" smtClean="0"/>
            </a:br>
            <a:r>
              <a:rPr lang="en-CA" dirty="0" err="1" smtClean="0"/>
              <a:t>int</a:t>
            </a:r>
            <a:r>
              <a:rPr lang="en-CA" dirty="0" smtClean="0"/>
              <a:t> x = 5;</a:t>
            </a:r>
            <a:br>
              <a:rPr lang="en-CA" dirty="0" smtClean="0"/>
            </a:br>
            <a:r>
              <a:rPr lang="en-CA" dirty="0" err="1" smtClean="0"/>
              <a:t>int</a:t>
            </a:r>
            <a:r>
              <a:rPr lang="en-CA" dirty="0" smtClean="0"/>
              <a:t> y = x++ + 7;</a:t>
            </a:r>
            <a:br>
              <a:rPr lang="en-CA" dirty="0" smtClean="0"/>
            </a:br>
            <a:r>
              <a:rPr lang="en-CA" dirty="0" smtClean="0"/>
              <a:t>Result: x is 6 and y is 12.</a:t>
            </a:r>
          </a:p>
          <a:p>
            <a:pPr lvl="3"/>
            <a:r>
              <a:rPr lang="en-CA" dirty="0" smtClean="0"/>
              <a:t>If before the variable, increment is done first in the expression.</a:t>
            </a:r>
            <a:br>
              <a:rPr lang="en-CA" dirty="0" smtClean="0"/>
            </a:br>
            <a:r>
              <a:rPr lang="en-CA" dirty="0" err="1" smtClean="0"/>
              <a:t>int</a:t>
            </a:r>
            <a:r>
              <a:rPr lang="en-CA" dirty="0" smtClean="0"/>
              <a:t> x = 5;</a:t>
            </a:r>
            <a:br>
              <a:rPr lang="en-CA" dirty="0" smtClean="0"/>
            </a:br>
            <a:r>
              <a:rPr lang="en-CA" dirty="0" err="1" smtClean="0"/>
              <a:t>int</a:t>
            </a:r>
            <a:r>
              <a:rPr lang="en-CA" dirty="0" smtClean="0"/>
              <a:t> y = ++x + 7</a:t>
            </a:r>
            <a:br>
              <a:rPr lang="en-CA" dirty="0" smtClean="0"/>
            </a:br>
            <a:r>
              <a:rPr lang="en-CA" dirty="0" smtClean="0"/>
              <a:t>Result: x is 6 and y is 13. </a:t>
            </a:r>
          </a:p>
          <a:p>
            <a:pPr lvl="2"/>
            <a:r>
              <a:rPr lang="en-CA" dirty="0" smtClean="0"/>
              <a:t>-- decrement by one</a:t>
            </a:r>
          </a:p>
          <a:p>
            <a:pPr lvl="2"/>
            <a:r>
              <a:rPr lang="en-CA" dirty="0" smtClean="0"/>
              <a:t>+= increment by amount on RHS (</a:t>
            </a:r>
            <a:r>
              <a:rPr lang="en-CA" dirty="0" err="1" smtClean="0"/>
              <a:t>eg</a:t>
            </a:r>
            <a:r>
              <a:rPr lang="en-CA" dirty="0" smtClean="0"/>
              <a:t> x += 7 is the same as x = x + 7)</a:t>
            </a:r>
          </a:p>
          <a:p>
            <a:pPr lvl="2"/>
            <a:r>
              <a:rPr lang="en-CA" dirty="0" smtClean="0"/>
              <a:t>-=, *=, etc.</a:t>
            </a:r>
          </a:p>
          <a:p>
            <a:r>
              <a:rPr lang="en-CA" dirty="0" smtClean="0"/>
              <a:t>Precedence rules as expected (same as Python)</a:t>
            </a:r>
          </a:p>
          <a:p>
            <a:r>
              <a:rPr lang="en-CA" dirty="0" smtClean="0"/>
              <a:t>Caution: type of result of arithmetic expression based on type of values used in expression.  </a:t>
            </a:r>
          </a:p>
          <a:p>
            <a:pPr lvl="1"/>
            <a:r>
              <a:rPr lang="en-CA" dirty="0" smtClean="0"/>
              <a:t>7/5 is division with two integers</a:t>
            </a:r>
          </a:p>
          <a:p>
            <a:pPr lvl="1"/>
            <a:r>
              <a:rPr lang="en-CA" dirty="0" smtClean="0"/>
              <a:t>Result is an integer, namely 1.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72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 Shorthand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++ increment by one  (</a:t>
            </a:r>
            <a:r>
              <a:rPr lang="en-CA" dirty="0" err="1" smtClean="0"/>
              <a:t>eg</a:t>
            </a:r>
            <a:r>
              <a:rPr lang="en-CA" dirty="0" smtClean="0"/>
              <a:t> x++ is the same as x = x + 1)</a:t>
            </a:r>
          </a:p>
          <a:p>
            <a:pPr lvl="1"/>
            <a:r>
              <a:rPr lang="en-CA" dirty="0" smtClean="0"/>
              <a:t>If after the variable, increment is done last in the expression</a:t>
            </a:r>
            <a:br>
              <a:rPr lang="en-CA" dirty="0" smtClean="0"/>
            </a:br>
            <a:r>
              <a:rPr lang="en-CA" dirty="0" err="1" smtClean="0"/>
              <a:t>int</a:t>
            </a:r>
            <a:r>
              <a:rPr lang="en-CA" dirty="0" smtClean="0"/>
              <a:t> x = 5;</a:t>
            </a:r>
            <a:br>
              <a:rPr lang="en-CA" dirty="0" smtClean="0"/>
            </a:br>
            <a:r>
              <a:rPr lang="en-CA" dirty="0" err="1" smtClean="0"/>
              <a:t>int</a:t>
            </a:r>
            <a:r>
              <a:rPr lang="en-CA" dirty="0" smtClean="0"/>
              <a:t> y = x++ + 7;</a:t>
            </a:r>
            <a:br>
              <a:rPr lang="en-CA" dirty="0" smtClean="0"/>
            </a:br>
            <a:r>
              <a:rPr lang="en-CA" dirty="0" smtClean="0"/>
              <a:t>Result: x is 6 and y is 12.</a:t>
            </a:r>
          </a:p>
          <a:p>
            <a:pPr lvl="1"/>
            <a:r>
              <a:rPr lang="en-CA" dirty="0" smtClean="0"/>
              <a:t>If before the variable, increment is done first in the expression.</a:t>
            </a:r>
            <a:br>
              <a:rPr lang="en-CA" dirty="0" smtClean="0"/>
            </a:br>
            <a:r>
              <a:rPr lang="en-CA" dirty="0" err="1" smtClean="0"/>
              <a:t>int</a:t>
            </a:r>
            <a:r>
              <a:rPr lang="en-CA" dirty="0" smtClean="0"/>
              <a:t> x = 5;</a:t>
            </a:r>
            <a:br>
              <a:rPr lang="en-CA" dirty="0" smtClean="0"/>
            </a:br>
            <a:r>
              <a:rPr lang="en-CA" dirty="0" err="1" smtClean="0"/>
              <a:t>int</a:t>
            </a:r>
            <a:r>
              <a:rPr lang="en-CA" dirty="0" smtClean="0"/>
              <a:t> y = ++x + 7</a:t>
            </a:r>
            <a:br>
              <a:rPr lang="en-CA" dirty="0" smtClean="0"/>
            </a:br>
            <a:r>
              <a:rPr lang="en-CA" dirty="0" smtClean="0"/>
              <a:t>Result: x is 6 and y is 13. </a:t>
            </a:r>
          </a:p>
          <a:p>
            <a:r>
              <a:rPr lang="en-CA" dirty="0" smtClean="0"/>
              <a:t>-- decrement by one</a:t>
            </a:r>
          </a:p>
          <a:p>
            <a:r>
              <a:rPr lang="en-CA" dirty="0" smtClean="0"/>
              <a:t>+= increment by amount on RHS (</a:t>
            </a:r>
            <a:r>
              <a:rPr lang="en-CA" dirty="0" err="1" smtClean="0"/>
              <a:t>eg</a:t>
            </a:r>
            <a:r>
              <a:rPr lang="en-CA" dirty="0" smtClean="0"/>
              <a:t> x += 7 is the same as x = x + 7)</a:t>
            </a:r>
          </a:p>
          <a:p>
            <a:r>
              <a:rPr lang="en-CA" dirty="0" smtClean="0"/>
              <a:t>-=, *=, etc.</a:t>
            </a:r>
          </a:p>
        </p:txBody>
      </p:sp>
    </p:spTree>
    <p:extLst>
      <p:ext uri="{BB962C8B-B14F-4D97-AF65-F5344CB8AC3E}">
        <p14:creationId xmlns:p14="http://schemas.microsoft.com/office/powerpoint/2010/main" val="27985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Casting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Explicit casting: required if there is a possible loss of precision.</a:t>
            </a:r>
          </a:p>
          <a:p>
            <a:r>
              <a:rPr lang="en-CA" dirty="0" smtClean="0"/>
              <a:t>Implicit casting: Java will cast if it can do so without losing precision</a:t>
            </a:r>
          </a:p>
          <a:p>
            <a:endParaRPr lang="en-CA" dirty="0"/>
          </a:p>
          <a:p>
            <a:r>
              <a:rPr lang="en-CA" dirty="0" smtClean="0"/>
              <a:t>To evaluate expressions, all values must be of same type</a:t>
            </a:r>
          </a:p>
          <a:p>
            <a:pPr lvl="1"/>
            <a:r>
              <a:rPr lang="en-CA" dirty="0" smtClean="0"/>
              <a:t>Java will cast implicitly if it can.</a:t>
            </a:r>
          </a:p>
          <a:p>
            <a:pPr lvl="1"/>
            <a:r>
              <a:rPr lang="en-CA" dirty="0" smtClean="0"/>
              <a:t>Compile error if explicit casting is required.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Casting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Similar to Python:</a:t>
            </a:r>
          </a:p>
          <a:p>
            <a:r>
              <a:rPr lang="en-CA" dirty="0" smtClean="0"/>
              <a:t> y = (</a:t>
            </a:r>
            <a:r>
              <a:rPr lang="en-CA" dirty="0" err="1" smtClean="0"/>
              <a:t>int</a:t>
            </a:r>
            <a:r>
              <a:rPr lang="en-CA" dirty="0" smtClean="0"/>
              <a:t>)5.71;</a:t>
            </a:r>
          </a:p>
          <a:p>
            <a:pPr lvl="1"/>
            <a:r>
              <a:rPr lang="en-CA" dirty="0" smtClean="0"/>
              <a:t>Will discard everything after the decimal point.</a:t>
            </a:r>
          </a:p>
          <a:p>
            <a:r>
              <a:rPr lang="en-CA" dirty="0" smtClean="0"/>
              <a:t>long x;</a:t>
            </a:r>
            <a:br>
              <a:rPr lang="en-CA" dirty="0" smtClean="0"/>
            </a:br>
            <a:r>
              <a:rPr lang="en-CA" dirty="0" smtClean="0"/>
              <a:t>y = (</a:t>
            </a:r>
            <a:r>
              <a:rPr lang="en-CA" dirty="0" err="1" smtClean="0"/>
              <a:t>int</a:t>
            </a:r>
            <a:r>
              <a:rPr lang="en-CA" dirty="0" smtClean="0"/>
              <a:t>) x;</a:t>
            </a:r>
          </a:p>
          <a:p>
            <a:pPr lvl="1"/>
            <a:r>
              <a:rPr lang="en-CA" dirty="0" smtClean="0"/>
              <a:t>Will use last 32 bits (binary digits) and discard first (most significant) 32 bits.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x = ‘a’;</a:t>
            </a:r>
          </a:p>
          <a:p>
            <a:pPr lvl="1"/>
            <a:r>
              <a:rPr lang="en-CA" dirty="0" smtClean="0"/>
              <a:t>Will use ASCII value of ‘a’.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15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Strong versus Weak Typing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Strong: all casts must be explicit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Weak: no explicit casting required</a:t>
            </a:r>
            <a:endParaRPr lang="en-CA" dirty="0"/>
          </a:p>
        </p:txBody>
      </p:sp>
      <p:sp>
        <p:nvSpPr>
          <p:cNvPr id="4" name="Up-Down Arrow 3"/>
          <p:cNvSpPr/>
          <p:nvPr/>
        </p:nvSpPr>
        <p:spPr>
          <a:xfrm>
            <a:off x="4114800" y="1600200"/>
            <a:ext cx="484632" cy="38100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886200" y="2698972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1471" y="3657601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2300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Terminology 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Compiled versus Interpreted</a:t>
            </a:r>
          </a:p>
          <a:p>
            <a:r>
              <a:rPr lang="en-CA" dirty="0" smtClean="0"/>
              <a:t>Static versus Dynamic Typing</a:t>
            </a:r>
          </a:p>
          <a:p>
            <a:r>
              <a:rPr lang="en-CA" dirty="0" smtClean="0"/>
              <a:t>Strong versus Weak Typing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4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about functions?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Python:</a:t>
            </a:r>
          </a:p>
          <a:p>
            <a:pPr marL="457200" lvl="1" indent="0">
              <a:buNone/>
            </a:pPr>
            <a:r>
              <a:rPr lang="en-CA" dirty="0" err="1" smtClean="0"/>
              <a:t>def</a:t>
            </a:r>
            <a:r>
              <a:rPr lang="en-CA" dirty="0" smtClean="0"/>
              <a:t> average(num1, num2) :</a:t>
            </a:r>
            <a:br>
              <a:rPr lang="en-CA" dirty="0" smtClean="0"/>
            </a:br>
            <a:r>
              <a:rPr lang="en-CA" dirty="0" smtClean="0"/>
              <a:t>   </a:t>
            </a:r>
            <a:r>
              <a:rPr lang="en-CA" dirty="0" err="1" smtClean="0"/>
              <a:t>averageNum</a:t>
            </a:r>
            <a:r>
              <a:rPr lang="en-CA" dirty="0" smtClean="0"/>
              <a:t> = (num1 + num2)/2</a:t>
            </a:r>
            <a:br>
              <a:rPr lang="en-CA" dirty="0" smtClean="0"/>
            </a:br>
            <a:r>
              <a:rPr lang="en-CA" dirty="0" smtClean="0"/>
              <a:t>   return </a:t>
            </a:r>
            <a:r>
              <a:rPr lang="en-CA" dirty="0" err="1" smtClean="0"/>
              <a:t>averageNum</a:t>
            </a: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414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Components of a Java program (review)</a:t>
            </a:r>
          </a:p>
          <a:p>
            <a:r>
              <a:rPr lang="en-CA" dirty="0" smtClean="0"/>
              <a:t>Variables in Java</a:t>
            </a:r>
          </a:p>
          <a:p>
            <a:pPr lvl="1"/>
            <a:r>
              <a:rPr lang="en-CA" dirty="0" smtClean="0"/>
              <a:t>Static versus dynamic typing</a:t>
            </a:r>
          </a:p>
          <a:p>
            <a:pPr lvl="1"/>
            <a:r>
              <a:rPr lang="en-CA" dirty="0" smtClean="0"/>
              <a:t>Primitive types</a:t>
            </a:r>
          </a:p>
          <a:p>
            <a:pPr lvl="1"/>
            <a:r>
              <a:rPr lang="en-CA" dirty="0" smtClean="0"/>
              <a:t>Arithmetic operators</a:t>
            </a:r>
          </a:p>
          <a:p>
            <a:pPr lvl="1"/>
            <a:r>
              <a:rPr lang="en-CA" dirty="0" smtClean="0"/>
              <a:t>Casting</a:t>
            </a:r>
          </a:p>
          <a:p>
            <a:pPr lvl="1"/>
            <a:r>
              <a:rPr lang="en-CA" dirty="0" smtClean="0"/>
              <a:t>String versus weak typing</a:t>
            </a:r>
          </a:p>
          <a:p>
            <a:r>
              <a:rPr lang="en-CA"/>
              <a:t>Brief introduction to functions</a:t>
            </a:r>
          </a:p>
          <a:p>
            <a:r>
              <a:rPr lang="en-CA" smtClean="0"/>
              <a:t>Interacting </a:t>
            </a:r>
            <a:r>
              <a:rPr lang="en-CA" dirty="0" smtClean="0"/>
              <a:t>with the user</a:t>
            </a:r>
          </a:p>
          <a:p>
            <a:r>
              <a:rPr lang="en-CA" dirty="0" smtClean="0"/>
              <a:t>Brief introduction to Strings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48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Syntax for functions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Syntax: </a:t>
            </a:r>
            <a:br>
              <a:rPr lang="en-CA" dirty="0" smtClean="0"/>
            </a:br>
            <a:r>
              <a:rPr lang="en-CA" dirty="0" smtClean="0"/>
              <a:t>public static &lt;return type&gt; &lt;function name&gt;(&lt;parameter list&gt;) {</a:t>
            </a:r>
            <a:br>
              <a:rPr lang="en-CA" dirty="0" smtClean="0"/>
            </a:br>
            <a:r>
              <a:rPr lang="en-CA" dirty="0" smtClean="0"/>
              <a:t>   &lt;list of statements&gt;</a:t>
            </a:r>
            <a:br>
              <a:rPr lang="en-CA" dirty="0" smtClean="0"/>
            </a:br>
            <a:r>
              <a:rPr lang="en-CA" dirty="0" smtClean="0"/>
              <a:t>   return &lt;expressions of return type&gt;;</a:t>
            </a:r>
            <a:br>
              <a:rPr lang="en-CA" dirty="0" smtClean="0"/>
            </a:br>
            <a:r>
              <a:rPr lang="en-CA" dirty="0" smtClean="0"/>
              <a:t>}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Example: </a:t>
            </a:r>
            <a:br>
              <a:rPr lang="en-CA" dirty="0" smtClean="0"/>
            </a:br>
            <a:r>
              <a:rPr lang="en-CA" dirty="0" smtClean="0"/>
              <a:t>public static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countChars</a:t>
            </a:r>
            <a:r>
              <a:rPr lang="en-CA" dirty="0" smtClean="0"/>
              <a:t>(String </a:t>
            </a:r>
            <a:r>
              <a:rPr lang="en-CA" dirty="0" err="1" smtClean="0"/>
              <a:t>aString</a:t>
            </a:r>
            <a:r>
              <a:rPr lang="en-CA" dirty="0" smtClean="0"/>
              <a:t>, char c) 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029200" y="3124200"/>
            <a:ext cx="32004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500"/>
              <a:gd name="adj6" fmla="val -40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No matter what path you take through the function, it must end with returning an </a:t>
            </a:r>
            <a:r>
              <a:rPr lang="en-CA" dirty="0" err="1" smtClean="0"/>
              <a:t>int</a:t>
            </a:r>
            <a:r>
              <a:rPr lang="en-CA" dirty="0" smtClean="0"/>
              <a:t>!</a:t>
            </a:r>
            <a:endParaRPr lang="en-CA" dirty="0"/>
          </a:p>
        </p:txBody>
      </p:sp>
      <p:sp>
        <p:nvSpPr>
          <p:cNvPr id="5" name="Line Callout 2 4"/>
          <p:cNvSpPr/>
          <p:nvPr/>
        </p:nvSpPr>
        <p:spPr>
          <a:xfrm>
            <a:off x="8077200" y="5777564"/>
            <a:ext cx="32004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0985"/>
              <a:gd name="adj6" fmla="val -471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Each parameter has a type and a name.  Parameters are local variables.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274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</a:t>
            </a:r>
            <a:r>
              <a:rPr lang="en-CA" dirty="0"/>
              <a:t>g</a:t>
            </a:r>
            <a:r>
              <a:rPr lang="en-CA" dirty="0" smtClean="0"/>
              <a:t>otchas </a:t>
            </a:r>
            <a:r>
              <a:rPr lang="en-CA" dirty="0"/>
              <a:t>w</a:t>
            </a:r>
            <a:r>
              <a:rPr lang="en-CA" dirty="0" smtClean="0"/>
              <a:t>hen moving from Python to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if I don’t want to return anything?  </a:t>
            </a:r>
            <a:r>
              <a:rPr lang="en-CA" b="1" dirty="0" smtClean="0"/>
              <a:t>Return type is void</a:t>
            </a:r>
          </a:p>
          <a:p>
            <a:pPr lvl="1"/>
            <a:r>
              <a:rPr lang="en-CA" dirty="0" smtClean="0"/>
              <a:t>You can use the statement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r>
              <a:rPr lang="en-CA" dirty="0" smtClean="0"/>
              <a:t> to exit the function.</a:t>
            </a:r>
          </a:p>
          <a:p>
            <a:r>
              <a:rPr lang="en-CA" dirty="0" smtClean="0"/>
              <a:t>What if I want to return multiple things (comma separated list in Python)?  </a:t>
            </a:r>
            <a:r>
              <a:rPr lang="en-CA" b="1" dirty="0" smtClean="0"/>
              <a:t>You can’t do this in Java.</a:t>
            </a:r>
            <a:endParaRPr lang="en-CA" dirty="0" smtClean="0"/>
          </a:p>
          <a:p>
            <a:pPr lvl="1"/>
            <a:r>
              <a:rPr lang="en-CA" dirty="0" smtClean="0"/>
              <a:t>To return a collection of data items you’ll likely</a:t>
            </a:r>
          </a:p>
          <a:p>
            <a:pPr lvl="2"/>
            <a:r>
              <a:rPr lang="en-CA" dirty="0" smtClean="0"/>
              <a:t>Create a class</a:t>
            </a:r>
          </a:p>
          <a:p>
            <a:pPr lvl="2"/>
            <a:r>
              <a:rPr lang="en-CA" dirty="0" smtClean="0"/>
              <a:t>Use the class in your method</a:t>
            </a:r>
          </a:p>
          <a:p>
            <a:pPr lvl="2"/>
            <a:r>
              <a:rPr lang="en-CA" dirty="0" smtClean="0"/>
              <a:t>Return an instance of the class</a:t>
            </a:r>
          </a:p>
          <a:p>
            <a:r>
              <a:rPr lang="en-CA" dirty="0" smtClean="0"/>
              <a:t>What if I need to return one type in one path in my function and another type through another path in my function?  </a:t>
            </a:r>
            <a:r>
              <a:rPr lang="en-CA" b="1" dirty="0" smtClean="0"/>
              <a:t>You can’t do this in Java.</a:t>
            </a:r>
          </a:p>
        </p:txBody>
      </p:sp>
    </p:spTree>
    <p:extLst>
      <p:ext uri="{BB962C8B-B14F-4D97-AF65-F5344CB8AC3E}">
        <p14:creationId xmlns:p14="http://schemas.microsoft.com/office/powerpoint/2010/main" val="39835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Overloading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if you need a function to be able to take different data types?</a:t>
            </a:r>
          </a:p>
          <a:p>
            <a:pPr lvl="1"/>
            <a:r>
              <a:rPr lang="en-CA" dirty="0" smtClean="0"/>
              <a:t>Example: You want </a:t>
            </a:r>
            <a:r>
              <a:rPr lang="en-CA" dirty="0" err="1" smtClean="0"/>
              <a:t>addDigits</a:t>
            </a:r>
            <a:r>
              <a:rPr lang="en-CA" dirty="0" smtClean="0"/>
              <a:t> for doubles, </a:t>
            </a:r>
            <a:r>
              <a:rPr lang="en-CA" dirty="0" err="1" smtClean="0"/>
              <a:t>ints</a:t>
            </a:r>
            <a:r>
              <a:rPr lang="en-CA" dirty="0" smtClean="0"/>
              <a:t> and Strings.</a:t>
            </a:r>
          </a:p>
          <a:p>
            <a:r>
              <a:rPr lang="en-CA" dirty="0" smtClean="0"/>
              <a:t>Define functions with the same name that take different argument types.</a:t>
            </a:r>
          </a:p>
          <a:p>
            <a:pPr lvl="1"/>
            <a:r>
              <a:rPr lang="en-CA" dirty="0" smtClean="0"/>
              <a:t>Example:</a:t>
            </a:r>
            <a:br>
              <a:rPr lang="en-CA" dirty="0" smtClean="0"/>
            </a:br>
            <a:r>
              <a:rPr lang="en-CA" dirty="0" smtClean="0"/>
              <a:t>public static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addDigits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num</a:t>
            </a:r>
            <a:r>
              <a:rPr lang="en-CA" dirty="0" smtClean="0"/>
              <a:t>) {… }</a:t>
            </a:r>
            <a:br>
              <a:rPr lang="en-CA" dirty="0" smtClean="0"/>
            </a:br>
            <a:r>
              <a:rPr lang="en-CA" dirty="0" smtClean="0"/>
              <a:t>public static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addDigits</a:t>
            </a:r>
            <a:r>
              <a:rPr lang="en-CA" dirty="0" smtClean="0"/>
              <a:t>(double </a:t>
            </a:r>
            <a:r>
              <a:rPr lang="en-CA" dirty="0" err="1" smtClean="0"/>
              <a:t>num</a:t>
            </a:r>
            <a:r>
              <a:rPr lang="en-CA" dirty="0" smtClean="0"/>
              <a:t>) { … }</a:t>
            </a:r>
            <a:br>
              <a:rPr lang="en-CA" dirty="0" smtClean="0"/>
            </a:br>
            <a:r>
              <a:rPr lang="en-CA" dirty="0" smtClean="0"/>
              <a:t>public static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addDigits</a:t>
            </a:r>
            <a:r>
              <a:rPr lang="en-CA" dirty="0" smtClean="0"/>
              <a:t>(String </a:t>
            </a:r>
            <a:r>
              <a:rPr lang="en-CA" dirty="0" err="1" smtClean="0"/>
              <a:t>numAsString</a:t>
            </a:r>
            <a:r>
              <a:rPr lang="en-CA" dirty="0" smtClean="0"/>
              <a:t>) { … }</a:t>
            </a:r>
          </a:p>
          <a:p>
            <a:r>
              <a:rPr lang="en-CA" dirty="0" smtClean="0"/>
              <a:t>Overloading: same function/method name but different parameter list.  (Types of parameters must be different.)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76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Interacting with the User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833" y="1160086"/>
            <a:ext cx="10928967" cy="524071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Printing to the console:</a:t>
            </a:r>
          </a:p>
          <a:p>
            <a:pPr lvl="1"/>
            <a:r>
              <a:rPr lang="en-CA" dirty="0" err="1" smtClean="0"/>
              <a:t>System.out.println</a:t>
            </a:r>
            <a:r>
              <a:rPr lang="en-CA" dirty="0" smtClean="0"/>
              <a:t>(“Hello World”); // prints new line</a:t>
            </a:r>
          </a:p>
          <a:p>
            <a:pPr lvl="1"/>
            <a:r>
              <a:rPr lang="en-CA" dirty="0" err="1" smtClean="0"/>
              <a:t>System.out.print</a:t>
            </a:r>
            <a:r>
              <a:rPr lang="en-CA" dirty="0" smtClean="0"/>
              <a:t>(7);				// does not print a new line</a:t>
            </a:r>
          </a:p>
          <a:p>
            <a:pPr lvl="1"/>
            <a:r>
              <a:rPr lang="en-CA" dirty="0" err="1" smtClean="0"/>
              <a:t>System.out.println</a:t>
            </a:r>
            <a:r>
              <a:rPr lang="en-CA" dirty="0" smtClean="0"/>
              <a:t>(“Hello/</a:t>
            </a:r>
            <a:r>
              <a:rPr lang="en-CA" dirty="0" err="1" smtClean="0"/>
              <a:t>tWorld</a:t>
            </a:r>
            <a:r>
              <a:rPr lang="en-CA" dirty="0" smtClean="0"/>
              <a:t>/n”) // use ‘escape’ character, similar to Python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Prompting the user for input – Much more complex than Python!</a:t>
            </a:r>
          </a:p>
          <a:p>
            <a:pPr marL="457200" lvl="1" indent="0">
              <a:buNone/>
            </a:pPr>
            <a:r>
              <a:rPr lang="en-CA" dirty="0" smtClean="0"/>
              <a:t>import </a:t>
            </a:r>
            <a:r>
              <a:rPr lang="en-CA" dirty="0" err="1" smtClean="0"/>
              <a:t>java.util.Scanner</a:t>
            </a:r>
            <a:r>
              <a:rPr lang="en-CA" dirty="0" smtClean="0"/>
              <a:t>; 			// Place this as the first line of code before class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>// inside method:</a:t>
            </a:r>
          </a:p>
          <a:p>
            <a:pPr marL="457200" lvl="1" indent="0">
              <a:buNone/>
            </a:pPr>
            <a:r>
              <a:rPr lang="en-CA" dirty="0" smtClean="0"/>
              <a:t>Scanner kb = new Scanner(System.in);</a:t>
            </a:r>
          </a:p>
          <a:p>
            <a:pPr marL="457200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x = </a:t>
            </a:r>
            <a:r>
              <a:rPr lang="en-CA" dirty="0" err="1" smtClean="0"/>
              <a:t>kb.nextInt</a:t>
            </a:r>
            <a:r>
              <a:rPr lang="en-CA" dirty="0" smtClean="0"/>
              <a:t>();</a:t>
            </a:r>
          </a:p>
          <a:p>
            <a:pPr marL="457200" lvl="1" indent="0">
              <a:buNone/>
            </a:pPr>
            <a:r>
              <a:rPr lang="en-CA" dirty="0" smtClean="0"/>
              <a:t>String s = </a:t>
            </a:r>
            <a:r>
              <a:rPr lang="en-CA" dirty="0" err="1" smtClean="0"/>
              <a:t>kb.nextLine</a:t>
            </a:r>
            <a:r>
              <a:rPr lang="en-CA" dirty="0" smtClean="0"/>
              <a:t>();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42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 Java program that:</a:t>
            </a:r>
          </a:p>
          <a:p>
            <a:pPr lvl="1"/>
            <a:r>
              <a:rPr lang="en-CA" dirty="0" smtClean="0"/>
              <a:t>Prompts the user for three integers.</a:t>
            </a:r>
          </a:p>
          <a:p>
            <a:pPr lvl="1"/>
            <a:r>
              <a:rPr lang="en-CA" dirty="0" smtClean="0"/>
              <a:t>Computes the average of the three numbers (as a floating point number)</a:t>
            </a:r>
          </a:p>
          <a:p>
            <a:pPr lvl="1"/>
            <a:r>
              <a:rPr lang="en-CA" dirty="0" smtClean="0"/>
              <a:t>Prints the result.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marL="342900" lvl="1" indent="-342900">
              <a:buClr>
                <a:srgbClr val="FF0000"/>
              </a:buClr>
              <a:buSzTx/>
              <a:buFont typeface="Wingdings" charset="2"/>
              <a:buChar char="§"/>
            </a:pPr>
            <a:r>
              <a:rPr lang="en-CA" dirty="0"/>
              <a:t>No Java installed: for today go to web-based Java environment </a:t>
            </a:r>
            <a:r>
              <a:rPr lang="en-CA" dirty="0" err="1"/>
              <a:t>eg</a:t>
            </a:r>
            <a:r>
              <a:rPr lang="en-CA" dirty="0"/>
              <a:t>: http://interactivepython.org/runestone/static/java4python/index.html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6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Using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function that prompts the user for three numbers and prints the average and standard deviation of the three numbers.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77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Strings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Slicing and indexing: no equivalent in Java</a:t>
            </a:r>
          </a:p>
          <a:p>
            <a:pPr lvl="1"/>
            <a:r>
              <a:rPr lang="en-CA" dirty="0" smtClean="0"/>
              <a:t>Method substring for slicing</a:t>
            </a:r>
          </a:p>
          <a:p>
            <a:pPr lvl="1"/>
            <a:r>
              <a:rPr lang="en-CA" dirty="0" smtClean="0"/>
              <a:t>Method </a:t>
            </a:r>
            <a:r>
              <a:rPr lang="en-CA" dirty="0" err="1" smtClean="0"/>
              <a:t>charAt</a:t>
            </a:r>
            <a:r>
              <a:rPr lang="en-CA" dirty="0" smtClean="0"/>
              <a:t> for indexing</a:t>
            </a:r>
          </a:p>
          <a:p>
            <a:r>
              <a:rPr lang="en-CA" dirty="0" smtClean="0"/>
              <a:t>Additional methods to manipulate strings:</a:t>
            </a:r>
          </a:p>
          <a:p>
            <a:pPr lvl="1"/>
            <a:r>
              <a:rPr lang="en-CA" dirty="0" smtClean="0"/>
              <a:t>Page 88 in your text (next slide)</a:t>
            </a:r>
          </a:p>
          <a:p>
            <a:pPr lvl="1"/>
            <a:r>
              <a:rPr lang="en-CA" dirty="0" smtClean="0">
                <a:hlinkClick r:id="rId2"/>
              </a:rPr>
              <a:t>https://docs.oracle.com/javase/8/docs/api/java/lang/String.html</a:t>
            </a:r>
            <a:endParaRPr lang="en-CA" dirty="0" smtClean="0"/>
          </a:p>
          <a:p>
            <a:pPr lvl="1"/>
            <a:r>
              <a:rPr lang="en-CA" dirty="0" smtClean="0"/>
              <a:t>Google it!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705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6858000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3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Figuring out how to manipulate strings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…or any other task in Java</a:t>
            </a:r>
          </a:p>
          <a:p>
            <a:r>
              <a:rPr lang="en-CA" dirty="0" smtClean="0"/>
              <a:t>If you can do it in Python, there is likely support in Java as well.</a:t>
            </a:r>
          </a:p>
          <a:p>
            <a:r>
              <a:rPr lang="en-CA" dirty="0" smtClean="0"/>
              <a:t>Need to figure out how!</a:t>
            </a:r>
          </a:p>
          <a:p>
            <a:r>
              <a:rPr lang="en-CA" dirty="0" smtClean="0"/>
              <a:t>Once you learned how to program, you know </a:t>
            </a:r>
            <a:r>
              <a:rPr lang="en-CA" b="1" dirty="0" smtClean="0"/>
              <a:t>what</a:t>
            </a:r>
            <a:r>
              <a:rPr lang="en-CA" dirty="0" smtClean="0"/>
              <a:t> can be done.</a:t>
            </a:r>
          </a:p>
          <a:p>
            <a:r>
              <a:rPr lang="en-CA" dirty="0" smtClean="0"/>
              <a:t>When learning a new language: need to figure out </a:t>
            </a:r>
            <a:r>
              <a:rPr lang="en-CA" b="1" dirty="0" smtClean="0"/>
              <a:t>how</a:t>
            </a:r>
            <a:r>
              <a:rPr lang="en-CA" dirty="0" smtClean="0"/>
              <a:t> to accomplish the same task in a different language.</a:t>
            </a:r>
          </a:p>
          <a:p>
            <a:r>
              <a:rPr lang="en-CA" dirty="0" smtClean="0"/>
              <a:t>Google it!</a:t>
            </a:r>
          </a:p>
          <a:p>
            <a:pPr lvl="1"/>
            <a:r>
              <a:rPr lang="en-CA" dirty="0" smtClean="0"/>
              <a:t>‘How to slice a string in Java’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2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code in Java that</a:t>
            </a:r>
          </a:p>
          <a:p>
            <a:pPr lvl="1"/>
            <a:r>
              <a:rPr lang="en-CA" dirty="0" smtClean="0"/>
              <a:t>Prompts the user for their full name</a:t>
            </a:r>
          </a:p>
          <a:p>
            <a:pPr lvl="1"/>
            <a:r>
              <a:rPr lang="en-CA" dirty="0" smtClean="0"/>
              <a:t>Prints each of the names on their own line</a:t>
            </a:r>
          </a:p>
          <a:p>
            <a:pPr lvl="1"/>
            <a:endParaRPr lang="en-CA" dirty="0"/>
          </a:p>
          <a:p>
            <a:r>
              <a:rPr lang="en-CA" dirty="0" smtClean="0"/>
              <a:t>Example: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What is your full name:  </a:t>
            </a:r>
            <a:r>
              <a:rPr lang="en-CA" b="1" dirty="0" smtClean="0">
                <a:solidFill>
                  <a:srgbClr val="00B050"/>
                </a:solidFill>
              </a:rPr>
              <a:t>Nathaly Maria Verwaal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Nathaly</a:t>
            </a:r>
            <a:br>
              <a:rPr lang="en-CA" dirty="0" smtClean="0"/>
            </a:br>
            <a:r>
              <a:rPr lang="en-CA" dirty="0" smtClean="0"/>
              <a:t>Maria</a:t>
            </a:r>
            <a:br>
              <a:rPr lang="en-CA" dirty="0" smtClean="0"/>
            </a:br>
            <a:r>
              <a:rPr lang="en-CA" dirty="0" smtClean="0"/>
              <a:t>Verwaal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3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versus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Python is a scripting language</a:t>
            </a:r>
          </a:p>
          <a:p>
            <a:pPr lvl="1"/>
            <a:r>
              <a:rPr lang="en-CA" dirty="0" smtClean="0"/>
              <a:t>Flexible and dynamic</a:t>
            </a:r>
          </a:p>
          <a:p>
            <a:pPr lvl="1"/>
            <a:r>
              <a:rPr lang="en-CA" dirty="0" smtClean="0"/>
              <a:t>Quick to create applications and scripts</a:t>
            </a:r>
          </a:p>
          <a:p>
            <a:pPr lvl="1"/>
            <a:r>
              <a:rPr lang="en-CA" dirty="0" smtClean="0"/>
              <a:t>Syntax is sparse and clear</a:t>
            </a:r>
          </a:p>
          <a:p>
            <a:pPr lvl="1"/>
            <a:r>
              <a:rPr lang="en-CA" dirty="0" smtClean="0"/>
              <a:t>Interpreted –&gt; can run code directly</a:t>
            </a:r>
          </a:p>
          <a:p>
            <a:r>
              <a:rPr lang="en-CA" dirty="0" smtClean="0"/>
              <a:t>Java is an industrial strength language</a:t>
            </a:r>
          </a:p>
          <a:p>
            <a:pPr lvl="1"/>
            <a:r>
              <a:rPr lang="en-CA" dirty="0" smtClean="0"/>
              <a:t>Formal and static</a:t>
            </a:r>
          </a:p>
          <a:p>
            <a:pPr lvl="1"/>
            <a:r>
              <a:rPr lang="en-CA" dirty="0" smtClean="0"/>
              <a:t>Any project requires time investment to setup structure</a:t>
            </a:r>
          </a:p>
          <a:p>
            <a:pPr lvl="1"/>
            <a:r>
              <a:rPr lang="en-CA" dirty="0" smtClean="0"/>
              <a:t>Compiled -&gt; Must convert code to byte code (almost machine code) before running.</a:t>
            </a:r>
          </a:p>
          <a:p>
            <a:pPr lvl="2"/>
            <a:r>
              <a:rPr lang="en-CA" dirty="0" smtClean="0"/>
              <a:t>Runs faster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05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BCA3-6E9B-4EDE-81B4-3F0D5EF629B7}" type="slidenum">
              <a:rPr lang="en-US"/>
              <a:pPr/>
              <a:t>30</a:t>
            </a:fld>
            <a:endParaRPr lang="en-US"/>
          </a:p>
        </p:txBody>
      </p:sp>
      <p:sp>
        <p:nvSpPr>
          <p:cNvPr id="3758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Conversions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Can’t cast to and from strings: must use methods.</a:t>
            </a:r>
          </a:p>
          <a:p>
            <a:r>
              <a:rPr lang="en-US" dirty="0" smtClean="0"/>
              <a:t>To </a:t>
            </a:r>
            <a:r>
              <a:rPr lang="en-US" dirty="0"/>
              <a:t>string</a:t>
            </a:r>
          </a:p>
          <a:p>
            <a:pPr lvl="1"/>
            <a:r>
              <a:rPr lang="en-US" dirty="0"/>
              <a:t>Automatic when concatenating with a string</a:t>
            </a:r>
          </a:p>
          <a:p>
            <a:pPr lvl="1"/>
            <a:r>
              <a:rPr lang="en-US" dirty="0"/>
              <a:t>All classes have a </a:t>
            </a:r>
            <a:r>
              <a:rPr lang="en-US" dirty="0" err="1"/>
              <a:t>toString</a:t>
            </a:r>
            <a:r>
              <a:rPr lang="en-US" dirty="0"/>
              <a:t>() method </a:t>
            </a:r>
            <a:r>
              <a:rPr lang="en-US" dirty="0" smtClean="0"/>
              <a:t>defined</a:t>
            </a:r>
          </a:p>
          <a:p>
            <a:pPr lvl="1"/>
            <a:r>
              <a:rPr lang="en-US" dirty="0" smtClean="0"/>
              <a:t>Converting primitives: use </a:t>
            </a:r>
            <a:r>
              <a:rPr lang="en-US" dirty="0" err="1" smtClean="0"/>
              <a:t>toString</a:t>
            </a:r>
            <a:r>
              <a:rPr lang="en-US" dirty="0" smtClean="0"/>
              <a:t> in matching class.  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Integer.toString</a:t>
            </a:r>
            <a:r>
              <a:rPr lang="en-US" dirty="0" smtClean="0"/>
              <a:t>(</a:t>
            </a:r>
            <a:r>
              <a:rPr lang="en-US" dirty="0" err="1" smtClean="0"/>
              <a:t>myNum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From string</a:t>
            </a:r>
          </a:p>
          <a:p>
            <a:pPr lvl="1"/>
            <a:r>
              <a:rPr lang="en-US" dirty="0"/>
              <a:t>Wrapper classes contain parsing methods</a:t>
            </a:r>
          </a:p>
          <a:p>
            <a:pPr lvl="1"/>
            <a:r>
              <a:rPr lang="en-US" dirty="0"/>
              <a:t>Example: 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myString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Coding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60086"/>
            <a:ext cx="10667999" cy="5393114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New test environment</a:t>
            </a:r>
          </a:p>
          <a:p>
            <a:pPr lvl="1"/>
            <a:r>
              <a:rPr lang="en-CA" dirty="0" smtClean="0"/>
              <a:t>You’ll need new strategies</a:t>
            </a:r>
          </a:p>
          <a:p>
            <a:pPr lvl="1"/>
            <a:r>
              <a:rPr lang="en-CA" b="1" dirty="0" smtClean="0"/>
              <a:t>Code that doesn’t compile is not worth any marks!</a:t>
            </a:r>
          </a:p>
          <a:p>
            <a:pPr lvl="1"/>
            <a:r>
              <a:rPr lang="en-CA" dirty="0" smtClean="0"/>
              <a:t>There are specific strategies that ensure you always have code that compiles.</a:t>
            </a:r>
          </a:p>
          <a:p>
            <a:pPr lvl="2"/>
            <a:r>
              <a:rPr lang="en-CA" dirty="0" smtClean="0"/>
              <a:t>Essential to use these to be successful in coding challenges.</a:t>
            </a:r>
          </a:p>
          <a:p>
            <a:pPr lvl="2"/>
            <a:r>
              <a:rPr lang="en-CA" dirty="0" smtClean="0"/>
              <a:t>These strategies will make you a more efficient programmer.</a:t>
            </a:r>
          </a:p>
          <a:p>
            <a:r>
              <a:rPr lang="en-CA" dirty="0" smtClean="0"/>
              <a:t>Strategies introduced in:</a:t>
            </a:r>
          </a:p>
          <a:p>
            <a:pPr lvl="1"/>
            <a:r>
              <a:rPr lang="en-CA" dirty="0" smtClean="0"/>
              <a:t>Videos available on D2L</a:t>
            </a:r>
          </a:p>
          <a:p>
            <a:pPr lvl="1"/>
            <a:r>
              <a:rPr lang="en-CA" dirty="0" smtClean="0"/>
              <a:t>During tutorials next week.</a:t>
            </a:r>
          </a:p>
          <a:p>
            <a:r>
              <a:rPr lang="en-CA" dirty="0" smtClean="0"/>
              <a:t>Overview of strategy to use:</a:t>
            </a:r>
          </a:p>
          <a:p>
            <a:r>
              <a:rPr lang="en-CA" dirty="0" smtClean="0"/>
              <a:t>Step 1: Get something that compiles with the </a:t>
            </a:r>
            <a:r>
              <a:rPr lang="en-CA" dirty="0" err="1" smtClean="0"/>
              <a:t>JUnit</a:t>
            </a:r>
            <a:r>
              <a:rPr lang="en-CA" dirty="0" smtClean="0"/>
              <a:t> test first.</a:t>
            </a:r>
          </a:p>
          <a:p>
            <a:pPr lvl="1"/>
            <a:r>
              <a:rPr lang="en-CA" dirty="0" smtClean="0"/>
              <a:t>Write minimal code to accomplish this (skeleton).</a:t>
            </a:r>
          </a:p>
          <a:p>
            <a:pPr lvl="1"/>
            <a:r>
              <a:rPr lang="en-CA" dirty="0" smtClean="0"/>
              <a:t>Most important step.</a:t>
            </a:r>
          </a:p>
          <a:p>
            <a:pPr lvl="1"/>
            <a:r>
              <a:rPr lang="en-CA" dirty="0" smtClean="0"/>
              <a:t>Can take an hour to do this and have enough time to complete the entire coding challenge.</a:t>
            </a:r>
          </a:p>
          <a:p>
            <a:r>
              <a:rPr lang="en-CA" dirty="0" smtClean="0"/>
              <a:t>Step 2: Complete one function/method at a time.</a:t>
            </a:r>
          </a:p>
          <a:p>
            <a:pPr lvl="1"/>
            <a:r>
              <a:rPr lang="en-CA" dirty="0" smtClean="0"/>
              <a:t>Always compile and test on your computer (Eclipse or Console).</a:t>
            </a:r>
          </a:p>
          <a:p>
            <a:pPr lvl="1"/>
            <a:r>
              <a:rPr lang="en-CA" dirty="0" smtClean="0"/>
              <a:t>Don’t spend too much time on code that does not compile or has fewer tests passing, instead revert to older version.</a:t>
            </a:r>
          </a:p>
        </p:txBody>
      </p:sp>
    </p:spTree>
    <p:extLst>
      <p:ext uri="{BB962C8B-B14F-4D97-AF65-F5344CB8AC3E}">
        <p14:creationId xmlns:p14="http://schemas.microsoft.com/office/powerpoint/2010/main" val="22529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 for coding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Must use the lab computer.</a:t>
            </a:r>
          </a:p>
          <a:p>
            <a:r>
              <a:rPr lang="en-CA" dirty="0" smtClean="0"/>
              <a:t>Can use anything stored on the lab computer.</a:t>
            </a:r>
          </a:p>
          <a:p>
            <a:r>
              <a:rPr lang="en-CA" dirty="0" smtClean="0"/>
              <a:t>Can bring any hard copy resources</a:t>
            </a:r>
          </a:p>
          <a:p>
            <a:endParaRPr lang="en-CA" dirty="0"/>
          </a:p>
          <a:p>
            <a:r>
              <a:rPr lang="en-CA" dirty="0" smtClean="0"/>
              <a:t>Not allowed: Phone, Internet, Laptop</a:t>
            </a:r>
          </a:p>
          <a:p>
            <a:pPr lvl="1"/>
            <a:endParaRPr lang="en-CA" dirty="0"/>
          </a:p>
          <a:p>
            <a:r>
              <a:rPr lang="en-CA" dirty="0" smtClean="0"/>
              <a:t>At start of tutorial: log in to D2L to download files needed for coding challenge, </a:t>
            </a:r>
            <a:r>
              <a:rPr lang="en-CA" b="1" dirty="0" smtClean="0"/>
              <a:t>then close the browser</a:t>
            </a:r>
            <a:r>
              <a:rPr lang="en-CA" dirty="0" smtClean="0"/>
              <a:t>.  (Minimizing is NOT sufficient)</a:t>
            </a:r>
          </a:p>
          <a:p>
            <a:r>
              <a:rPr lang="en-CA" dirty="0" smtClean="0"/>
              <a:t>At end of tutorial: log in to </a:t>
            </a:r>
            <a:r>
              <a:rPr lang="en-CA" dirty="0" err="1" smtClean="0"/>
              <a:t>WebCAT</a:t>
            </a:r>
            <a:r>
              <a:rPr lang="en-CA" dirty="0" smtClean="0"/>
              <a:t> to submit</a:t>
            </a:r>
          </a:p>
          <a:p>
            <a:endParaRPr lang="en-CA" dirty="0"/>
          </a:p>
          <a:p>
            <a:r>
              <a:rPr lang="en-CA" b="1" dirty="0" smtClean="0"/>
              <a:t>Having any internet application open during the coding challenge will result in an automatic F on the coding challenge</a:t>
            </a:r>
            <a:r>
              <a:rPr lang="en-CA" dirty="0" smtClean="0"/>
              <a:t>.</a:t>
            </a:r>
          </a:p>
          <a:p>
            <a:r>
              <a:rPr lang="en-CA" dirty="0" smtClean="0"/>
              <a:t>Recommendation: use Eclipse for coding challenges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Before next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Complete first exercises (see D2L-&gt;Content-&gt;Schedule-&gt;Week1-&gt;Fri)</a:t>
            </a:r>
          </a:p>
          <a:p>
            <a:pPr lvl="1"/>
            <a:r>
              <a:rPr lang="en-CA" dirty="0" smtClean="0"/>
              <a:t>Need a java environment:</a:t>
            </a:r>
          </a:p>
          <a:p>
            <a:pPr lvl="2"/>
            <a:r>
              <a:rPr lang="en-CA" dirty="0" smtClean="0"/>
              <a:t>Setup on your own computer</a:t>
            </a:r>
          </a:p>
          <a:p>
            <a:pPr lvl="2"/>
            <a:r>
              <a:rPr lang="en-CA" dirty="0" smtClean="0"/>
              <a:t>Use computer in CPSC Undergrad Lab</a:t>
            </a:r>
          </a:p>
          <a:p>
            <a:pPr lvl="1"/>
            <a:r>
              <a:rPr lang="en-CA" dirty="0" smtClean="0"/>
              <a:t>Video provided that walks you through completing the first exercises</a:t>
            </a:r>
          </a:p>
          <a:p>
            <a:pPr lvl="2"/>
            <a:endParaRPr lang="en-CA" dirty="0"/>
          </a:p>
          <a:p>
            <a:r>
              <a:rPr lang="en-CA" dirty="0" smtClean="0"/>
              <a:t>Prepare for first quiz:</a:t>
            </a:r>
          </a:p>
          <a:p>
            <a:pPr lvl="1"/>
            <a:r>
              <a:rPr lang="en-CA" dirty="0" smtClean="0"/>
              <a:t>5 questions</a:t>
            </a:r>
          </a:p>
          <a:p>
            <a:pPr lvl="1"/>
            <a:r>
              <a:rPr lang="en-CA" dirty="0" smtClean="0"/>
              <a:t>Study all materials from this week</a:t>
            </a:r>
          </a:p>
          <a:p>
            <a:pPr lvl="1"/>
            <a:r>
              <a:rPr lang="en-CA" dirty="0" smtClean="0"/>
              <a:t>Practice quiz on D2L.</a:t>
            </a:r>
          </a:p>
          <a:p>
            <a:pPr lvl="1"/>
            <a:r>
              <a:rPr lang="en-CA" dirty="0" smtClean="0"/>
              <a:t>Questions?</a:t>
            </a:r>
          </a:p>
          <a:p>
            <a:pPr lvl="2"/>
            <a:r>
              <a:rPr lang="en-CA" dirty="0" smtClean="0"/>
              <a:t>Use Discussion Board in D2L.</a:t>
            </a:r>
          </a:p>
          <a:p>
            <a:pPr lvl="2"/>
            <a:r>
              <a:rPr lang="en-CA" dirty="0" smtClean="0"/>
              <a:t>Ask today after class</a:t>
            </a:r>
          </a:p>
        </p:txBody>
      </p:sp>
    </p:spTree>
    <p:extLst>
      <p:ext uri="{BB962C8B-B14F-4D97-AF65-F5344CB8AC3E}">
        <p14:creationId xmlns:p14="http://schemas.microsoft.com/office/powerpoint/2010/main" val="4853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Wednesday Lecture:</a:t>
            </a:r>
          </a:p>
          <a:p>
            <a:pPr lvl="1"/>
            <a:r>
              <a:rPr lang="en-CA" dirty="0" smtClean="0"/>
              <a:t>Quiz 1</a:t>
            </a:r>
          </a:p>
          <a:p>
            <a:pPr lvl="1"/>
            <a:r>
              <a:rPr lang="en-CA" dirty="0" smtClean="0"/>
              <a:t>Complete team forming survey:</a:t>
            </a:r>
          </a:p>
          <a:p>
            <a:pPr lvl="2"/>
            <a:r>
              <a:rPr lang="en-CA" dirty="0" smtClean="0"/>
              <a:t>You </a:t>
            </a:r>
            <a:r>
              <a:rPr lang="en-CA" dirty="0"/>
              <a:t>will complete a form during next class that I’ll use to create teams.  Some rules for forming teams:</a:t>
            </a:r>
          </a:p>
          <a:p>
            <a:pPr lvl="3"/>
            <a:r>
              <a:rPr lang="en-CA" dirty="0"/>
              <a:t>Must be in same tutorial section.</a:t>
            </a:r>
          </a:p>
          <a:p>
            <a:pPr lvl="3"/>
            <a:r>
              <a:rPr lang="en-CA" dirty="0"/>
              <a:t>Must have time to meet outside of class time.</a:t>
            </a:r>
          </a:p>
          <a:p>
            <a:pPr lvl="3"/>
            <a:r>
              <a:rPr lang="en-CA" dirty="0"/>
              <a:t>Similar interests in project: Take a look at Content -&gt; </a:t>
            </a:r>
            <a:r>
              <a:rPr lang="en-CA" dirty="0" smtClean="0"/>
              <a:t>Project</a:t>
            </a:r>
            <a:endParaRPr lang="en-CA" dirty="0"/>
          </a:p>
          <a:p>
            <a:pPr lvl="1"/>
            <a:endParaRPr lang="en-CA" dirty="0"/>
          </a:p>
          <a:p>
            <a:pPr lvl="2"/>
            <a:r>
              <a:rPr lang="en-CA" dirty="0"/>
              <a:t>You can form you own team: must have 4 or 5 members all in the same </a:t>
            </a:r>
            <a:r>
              <a:rPr lang="en-CA" dirty="0" smtClean="0"/>
              <a:t>tutorial</a:t>
            </a:r>
          </a:p>
          <a:p>
            <a:pPr lvl="1"/>
            <a:r>
              <a:rPr lang="en-CA" dirty="0" smtClean="0"/>
              <a:t>Topic: </a:t>
            </a:r>
            <a:r>
              <a:rPr lang="en-CA" dirty="0"/>
              <a:t>Continue moving from Python to Java: conditionals and </a:t>
            </a:r>
            <a:r>
              <a:rPr lang="en-CA" dirty="0" smtClean="0"/>
              <a:t>loops</a:t>
            </a:r>
          </a:p>
          <a:p>
            <a:endParaRPr lang="en-CA" dirty="0"/>
          </a:p>
          <a:p>
            <a:r>
              <a:rPr lang="en-CA" dirty="0" smtClean="0"/>
              <a:t>Tutorial: Setting up for success in Coding Challenge.</a:t>
            </a:r>
          </a:p>
          <a:p>
            <a:pPr lvl="1"/>
            <a:r>
              <a:rPr lang="en-CA" dirty="0" smtClean="0"/>
              <a:t>Very important you attend and develop strategies for success.</a:t>
            </a:r>
          </a:p>
          <a:p>
            <a:pPr lvl="1"/>
            <a:r>
              <a:rPr lang="en-CA" dirty="0" smtClean="0"/>
              <a:t>Code that doesn’t compile is not worth any marks!</a:t>
            </a:r>
          </a:p>
          <a:p>
            <a:pPr lvl="1"/>
            <a:r>
              <a:rPr lang="en-CA" dirty="0" smtClean="0"/>
              <a:t>You get 110 minutes, no extra time is available.</a:t>
            </a:r>
          </a:p>
          <a:p>
            <a:pPr lvl="1"/>
            <a:r>
              <a:rPr lang="en-CA" dirty="0" smtClean="0"/>
              <a:t>Must pass this component to pass the course.</a:t>
            </a:r>
          </a:p>
        </p:txBody>
      </p:sp>
    </p:spTree>
    <p:extLst>
      <p:ext uri="{BB962C8B-B14F-4D97-AF65-F5344CB8AC3E}">
        <p14:creationId xmlns:p14="http://schemas.microsoft.com/office/powerpoint/2010/main" val="27653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Components in a Java Program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3622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public class </a:t>
            </a:r>
            <a:r>
              <a:rPr lang="en-CA" sz="2400" dirty="0" err="1"/>
              <a:t>HelloWorld</a:t>
            </a:r>
            <a:r>
              <a:rPr lang="en-CA" sz="2400" dirty="0"/>
              <a:t> </a:t>
            </a:r>
            <a:endParaRPr lang="en-CA" sz="2400" dirty="0" smtClean="0"/>
          </a:p>
          <a:p>
            <a:r>
              <a:rPr lang="en-CA" sz="2400" dirty="0" smtClean="0"/>
              <a:t>{</a:t>
            </a:r>
            <a:endParaRPr lang="en-CA" sz="2400" dirty="0"/>
          </a:p>
          <a:p>
            <a:r>
              <a:rPr lang="en-CA" sz="2400" dirty="0"/>
              <a:t>	public static void main(String[] </a:t>
            </a:r>
            <a:r>
              <a:rPr lang="en-CA" sz="2400" dirty="0" err="1"/>
              <a:t>args</a:t>
            </a:r>
            <a:r>
              <a:rPr lang="en-CA" sz="2400" dirty="0"/>
              <a:t>) </a:t>
            </a:r>
            <a:endParaRPr lang="en-CA" sz="2400" dirty="0" smtClean="0"/>
          </a:p>
          <a:p>
            <a:r>
              <a:rPr lang="en-CA" sz="2400" dirty="0"/>
              <a:t>	</a:t>
            </a:r>
            <a:r>
              <a:rPr lang="en-CA" sz="2400" dirty="0" smtClean="0"/>
              <a:t>{</a:t>
            </a:r>
            <a:endParaRPr lang="en-CA" sz="2400" dirty="0"/>
          </a:p>
          <a:p>
            <a:r>
              <a:rPr lang="en-CA" sz="2400" dirty="0"/>
              <a:t>		</a:t>
            </a:r>
            <a:r>
              <a:rPr lang="en-CA" sz="2400" dirty="0" err="1"/>
              <a:t>System.out.println</a:t>
            </a:r>
            <a:r>
              <a:rPr lang="en-CA" sz="2400" dirty="0"/>
              <a:t>("Hello World");</a:t>
            </a:r>
          </a:p>
          <a:p>
            <a:r>
              <a:rPr lang="en-CA" sz="2400" dirty="0"/>
              <a:t>	}</a:t>
            </a:r>
          </a:p>
          <a:p>
            <a:r>
              <a:rPr lang="en-CA" sz="2400" dirty="0"/>
              <a:t>}</a:t>
            </a:r>
          </a:p>
        </p:txBody>
      </p:sp>
      <p:sp>
        <p:nvSpPr>
          <p:cNvPr id="5" name="Line Callout 3 4"/>
          <p:cNvSpPr/>
          <p:nvPr/>
        </p:nvSpPr>
        <p:spPr>
          <a:xfrm>
            <a:off x="3733800" y="1524001"/>
            <a:ext cx="1828800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57361"/>
              <a:gd name="adj8" fmla="val 362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All code must be inside a class.</a:t>
            </a:r>
            <a:endParaRPr lang="en-CA" dirty="0"/>
          </a:p>
        </p:txBody>
      </p:sp>
      <p:sp>
        <p:nvSpPr>
          <p:cNvPr id="6" name="Line Callout 3 5"/>
          <p:cNvSpPr/>
          <p:nvPr/>
        </p:nvSpPr>
        <p:spPr>
          <a:xfrm>
            <a:off x="6705600" y="914400"/>
            <a:ext cx="2209800" cy="19812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2848"/>
              <a:gd name="adj6" fmla="val -17191"/>
              <a:gd name="adj7" fmla="val 75458"/>
              <a:gd name="adj8" fmla="val -336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Name of class must be the same as the name of the file.</a:t>
            </a:r>
          </a:p>
          <a:p>
            <a:pPr algn="ctr"/>
            <a:endParaRPr lang="en-CA" dirty="0" smtClean="0"/>
          </a:p>
          <a:p>
            <a:pPr algn="ctr"/>
            <a:r>
              <a:rPr lang="en-CA" dirty="0" smtClean="0"/>
              <a:t>By convention: name of a class starts with a capital letter.</a:t>
            </a:r>
            <a:endParaRPr lang="en-CA" dirty="0"/>
          </a:p>
        </p:txBody>
      </p:sp>
      <p:sp>
        <p:nvSpPr>
          <p:cNvPr id="7" name="Line Callout 3 6"/>
          <p:cNvSpPr/>
          <p:nvPr/>
        </p:nvSpPr>
        <p:spPr>
          <a:xfrm>
            <a:off x="685800" y="2971800"/>
            <a:ext cx="2209800" cy="1373125"/>
          </a:xfrm>
          <a:prstGeom prst="borderCallout3">
            <a:avLst>
              <a:gd name="adj1" fmla="val 42774"/>
              <a:gd name="adj2" fmla="val 102448"/>
              <a:gd name="adj3" fmla="val 41931"/>
              <a:gd name="adj4" fmla="val 117685"/>
              <a:gd name="adj5" fmla="val 19077"/>
              <a:gd name="adj6" fmla="val 126065"/>
              <a:gd name="adj7" fmla="val 14482"/>
              <a:gd name="adj8" fmla="val 1276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Braces used to indicate blocks of code. White space is for legibility only: it is ignored by Java.</a:t>
            </a:r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76600" y="3505200"/>
            <a:ext cx="228600" cy="114300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ine Callout 3 10"/>
          <p:cNvSpPr/>
          <p:nvPr/>
        </p:nvSpPr>
        <p:spPr>
          <a:xfrm>
            <a:off x="9906000" y="2590800"/>
            <a:ext cx="2057400" cy="1295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39187"/>
              <a:gd name="adj6" fmla="val -39338"/>
              <a:gd name="adj7" fmla="val 51550"/>
              <a:gd name="adj8" fmla="val -525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 inside this method/function is executed when you run </a:t>
            </a:r>
            <a:r>
              <a:rPr lang="en-CA" dirty="0" err="1" smtClean="0"/>
              <a:t>HelloWorld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52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is a Compiled Language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833" y="1160086"/>
            <a:ext cx="10462233" cy="5316914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Early detection of errors</a:t>
            </a:r>
          </a:p>
          <a:p>
            <a:r>
              <a:rPr lang="en-CA" dirty="0" smtClean="0"/>
              <a:t>Code runs faster</a:t>
            </a:r>
          </a:p>
          <a:p>
            <a:endParaRPr lang="en-CA" dirty="0"/>
          </a:p>
          <a:p>
            <a:r>
              <a:rPr lang="en-CA" dirty="0" smtClean="0"/>
              <a:t>Compiled languages: edit code -&gt; compile -&gt; run/test -&gt; edit code</a:t>
            </a:r>
          </a:p>
          <a:p>
            <a:pPr lvl="1"/>
            <a:r>
              <a:rPr lang="en-CA" dirty="0" smtClean="0"/>
              <a:t>Compiler (</a:t>
            </a:r>
            <a:r>
              <a:rPr lang="en-CA" dirty="0" err="1" smtClean="0"/>
              <a:t>javac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checks if code is syntactically correct.</a:t>
            </a:r>
          </a:p>
          <a:p>
            <a:pPr lvl="2"/>
            <a:r>
              <a:rPr lang="en-CA" dirty="0" smtClean="0"/>
              <a:t>Converts code from Java to byte code (close to machine code).</a:t>
            </a:r>
          </a:p>
          <a:p>
            <a:pPr lvl="1"/>
            <a:r>
              <a:rPr lang="en-CA" dirty="0" smtClean="0"/>
              <a:t>Run java code (java (Java Virtual Machine))</a:t>
            </a:r>
          </a:p>
          <a:p>
            <a:pPr lvl="2"/>
            <a:r>
              <a:rPr lang="en-CA" dirty="0" smtClean="0"/>
              <a:t>Converts byte code to machine code (no further syntax checks).</a:t>
            </a:r>
          </a:p>
          <a:p>
            <a:pPr lvl="2"/>
            <a:r>
              <a:rPr lang="en-CA" dirty="0" smtClean="0"/>
              <a:t>Runs machine code.</a:t>
            </a:r>
          </a:p>
          <a:p>
            <a:r>
              <a:rPr lang="en-CA" dirty="0" smtClean="0"/>
              <a:t>Interpreted languages: edit code -&gt; run/test</a:t>
            </a:r>
          </a:p>
          <a:p>
            <a:pPr lvl="1"/>
            <a:r>
              <a:rPr lang="en-CA" dirty="0" smtClean="0"/>
              <a:t>Interpreter:</a:t>
            </a:r>
          </a:p>
          <a:p>
            <a:pPr lvl="2"/>
            <a:r>
              <a:rPr lang="en-CA" dirty="0" smtClean="0"/>
              <a:t>First checks if code is syntactically correct.</a:t>
            </a:r>
          </a:p>
          <a:p>
            <a:pPr lvl="2"/>
            <a:r>
              <a:rPr lang="en-CA" dirty="0" smtClean="0"/>
              <a:t>Converts to machine code.</a:t>
            </a:r>
          </a:p>
          <a:p>
            <a:pPr lvl="2"/>
            <a:r>
              <a:rPr lang="en-CA" dirty="0" smtClean="0"/>
              <a:t>Finally runs machine code.</a:t>
            </a:r>
          </a:p>
          <a:p>
            <a:pPr lvl="2"/>
            <a:endParaRPr lang="en-CA" dirty="0"/>
          </a:p>
          <a:p>
            <a:r>
              <a:rPr lang="en-CA" dirty="0" smtClean="0"/>
              <a:t>Using an IDE (Integrated Development Environment) such as Eclipse for Java</a:t>
            </a:r>
          </a:p>
          <a:p>
            <a:pPr lvl="1"/>
            <a:r>
              <a:rPr lang="en-CA" dirty="0" smtClean="0"/>
              <a:t>When editing, IDE is compiling on the go and highlights compile errors immediately</a:t>
            </a:r>
          </a:p>
          <a:p>
            <a:pPr lvl="1"/>
            <a:r>
              <a:rPr lang="en-CA" dirty="0" smtClean="0"/>
              <a:t>Puts all tools used for development in one application.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4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is an Object-Oriented Language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code is inside a class.</a:t>
            </a:r>
          </a:p>
          <a:p>
            <a:r>
              <a:rPr lang="en-CA" dirty="0" smtClean="0"/>
              <a:t>No dangling statements.</a:t>
            </a:r>
          </a:p>
          <a:p>
            <a:pPr lvl="1"/>
            <a:r>
              <a:rPr lang="en-CA" dirty="0" smtClean="0"/>
              <a:t>Causes unexpected code to be run.</a:t>
            </a:r>
          </a:p>
          <a:p>
            <a:pPr lvl="1"/>
            <a:r>
              <a:rPr lang="en-CA" dirty="0" smtClean="0"/>
              <a:t>Easier to maintain.</a:t>
            </a:r>
          </a:p>
          <a:p>
            <a:r>
              <a:rPr lang="en-CA" dirty="0" smtClean="0"/>
              <a:t>Grouping code in classes supports team coding.</a:t>
            </a:r>
          </a:p>
          <a:p>
            <a:endParaRPr lang="en-CA" dirty="0"/>
          </a:p>
          <a:p>
            <a:r>
              <a:rPr lang="en-CA" dirty="0" smtClean="0"/>
              <a:t>Will look at classes after we transferred knowledge from Python to Java.  For now:</a:t>
            </a:r>
          </a:p>
          <a:p>
            <a:pPr lvl="1"/>
            <a:r>
              <a:rPr lang="en-CA" dirty="0"/>
              <a:t>A</a:t>
            </a:r>
            <a:r>
              <a:rPr lang="en-CA" dirty="0" smtClean="0"/>
              <a:t>ll code is inside a function (aka static method).</a:t>
            </a:r>
          </a:p>
          <a:p>
            <a:pPr lvl="1"/>
            <a:r>
              <a:rPr lang="en-CA" dirty="0" smtClean="0"/>
              <a:t>All methods are inside a class.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97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833" y="1160086"/>
            <a:ext cx="5061567" cy="524071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Python is dynamically typed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 smtClean="0"/>
              <a:t>num</a:t>
            </a:r>
            <a:r>
              <a:rPr lang="en-CA" dirty="0" smtClean="0"/>
              <a:t> = 7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Type of variable </a:t>
            </a:r>
            <a:r>
              <a:rPr lang="en-CA" dirty="0" err="1" smtClean="0"/>
              <a:t>num</a:t>
            </a:r>
            <a:r>
              <a:rPr lang="en-CA" dirty="0" smtClean="0"/>
              <a:t> determined dynamically (while the program is running)</a:t>
            </a:r>
            <a:endParaRPr lang="en-CA" dirty="0"/>
          </a:p>
        </p:txBody>
      </p:sp>
      <p:sp>
        <p:nvSpPr>
          <p:cNvPr id="4" name="Line Callout 3 3"/>
          <p:cNvSpPr/>
          <p:nvPr/>
        </p:nvSpPr>
        <p:spPr>
          <a:xfrm>
            <a:off x="1066800" y="3962400"/>
            <a:ext cx="1828800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73134"/>
              <a:gd name="adj6" fmla="val -4267"/>
              <a:gd name="adj7" fmla="val -216370"/>
              <a:gd name="adj8" fmla="val 170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Name of a variable</a:t>
            </a:r>
            <a:endParaRPr lang="en-CA" dirty="0"/>
          </a:p>
        </p:txBody>
      </p:sp>
      <p:sp>
        <p:nvSpPr>
          <p:cNvPr id="5" name="Line Callout 3 4"/>
          <p:cNvSpPr/>
          <p:nvPr/>
        </p:nvSpPr>
        <p:spPr>
          <a:xfrm>
            <a:off x="2868110" y="2590800"/>
            <a:ext cx="1828800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2388"/>
              <a:gd name="adj6" fmla="val -16267"/>
              <a:gd name="adj7" fmla="val -2639"/>
              <a:gd name="adj8" fmla="val -241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Assigned value of integer literal</a:t>
            </a:r>
            <a:endParaRPr lang="en-CA" dirty="0"/>
          </a:p>
        </p:txBody>
      </p:sp>
      <p:sp>
        <p:nvSpPr>
          <p:cNvPr id="6" name="Line Callout 3 5"/>
          <p:cNvSpPr/>
          <p:nvPr/>
        </p:nvSpPr>
        <p:spPr>
          <a:xfrm>
            <a:off x="3782510" y="3656076"/>
            <a:ext cx="2008690" cy="978086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48453"/>
              <a:gd name="adj6" fmla="val -8273"/>
              <a:gd name="adj7" fmla="val -23593"/>
              <a:gd name="adj8" fmla="val -119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Type for </a:t>
            </a:r>
            <a:r>
              <a:rPr lang="en-CA" dirty="0" err="1" smtClean="0"/>
              <a:t>num</a:t>
            </a:r>
            <a:r>
              <a:rPr lang="en-CA" dirty="0" smtClean="0"/>
              <a:t> variable is inferred to be an integer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78110" y="1160086"/>
            <a:ext cx="5061567" cy="52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anose="020F0502020204030204" pitchFamily="34" charset="0"/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CA" dirty="0" smtClean="0"/>
              <a:t>Java is statically typed</a:t>
            </a:r>
          </a:p>
          <a:p>
            <a:pPr fontAlgn="auto">
              <a:spcAft>
                <a:spcPts val="0"/>
              </a:spcAft>
            </a:pPr>
            <a:endParaRPr lang="en-CA" dirty="0" smtClean="0"/>
          </a:p>
          <a:p>
            <a:pPr marL="0" indent="0" fontAlgn="auto">
              <a:spcAft>
                <a:spcPts val="0"/>
              </a:spcAft>
              <a:buFont typeface="Wingdings" charset="2"/>
              <a:buNone/>
            </a:pP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num</a:t>
            </a:r>
            <a:r>
              <a:rPr lang="en-CA" dirty="0" smtClean="0"/>
              <a:t> = 7</a:t>
            </a:r>
          </a:p>
          <a:p>
            <a:pPr marL="0" indent="0" fontAlgn="auto">
              <a:spcAft>
                <a:spcPts val="0"/>
              </a:spcAft>
              <a:buFont typeface="Wingdings" charset="2"/>
              <a:buNone/>
            </a:pPr>
            <a:endParaRPr lang="en-CA" dirty="0" smtClean="0"/>
          </a:p>
          <a:p>
            <a:pPr marL="0" indent="0" fontAlgn="auto">
              <a:spcAft>
                <a:spcPts val="0"/>
              </a:spcAft>
              <a:buFont typeface="Wingdings" charset="2"/>
              <a:buNone/>
            </a:pPr>
            <a:endParaRPr lang="en-CA" dirty="0" smtClean="0"/>
          </a:p>
          <a:p>
            <a:pPr marL="0" indent="0" fontAlgn="auto">
              <a:spcAft>
                <a:spcPts val="0"/>
              </a:spcAft>
              <a:buFont typeface="Wingdings" charset="2"/>
              <a:buNone/>
            </a:pPr>
            <a:endParaRPr lang="en-CA" dirty="0" smtClean="0"/>
          </a:p>
          <a:p>
            <a:pPr marL="0" indent="0" fontAlgn="auto">
              <a:spcAft>
                <a:spcPts val="0"/>
              </a:spcAft>
              <a:buFont typeface="Wingdings" charset="2"/>
              <a:buNone/>
            </a:pPr>
            <a:endParaRPr lang="en-CA" dirty="0" smtClean="0"/>
          </a:p>
          <a:p>
            <a:pPr marL="0" indent="0" fontAlgn="auto">
              <a:spcAft>
                <a:spcPts val="0"/>
              </a:spcAft>
              <a:buFont typeface="Wingdings" charset="2"/>
              <a:buNone/>
            </a:pPr>
            <a:endParaRPr lang="en-CA" dirty="0" smtClean="0"/>
          </a:p>
          <a:p>
            <a:pPr marL="0" indent="0" fontAlgn="auto">
              <a:spcAft>
                <a:spcPts val="0"/>
              </a:spcAft>
              <a:buFont typeface="Wingdings" charset="2"/>
              <a:buNone/>
            </a:pPr>
            <a:r>
              <a:rPr lang="en-CA" dirty="0" smtClean="0"/>
              <a:t>Type of variable </a:t>
            </a:r>
            <a:r>
              <a:rPr lang="en-CA" dirty="0" err="1" smtClean="0"/>
              <a:t>num</a:t>
            </a:r>
            <a:r>
              <a:rPr lang="en-CA" dirty="0" smtClean="0"/>
              <a:t> is defined by the programmer</a:t>
            </a:r>
            <a:r>
              <a:rPr lang="en-CA" dirty="0"/>
              <a:t>.</a:t>
            </a:r>
          </a:p>
        </p:txBody>
      </p:sp>
      <p:sp>
        <p:nvSpPr>
          <p:cNvPr id="8" name="Line Callout 3 7"/>
          <p:cNvSpPr/>
          <p:nvPr/>
        </p:nvSpPr>
        <p:spPr>
          <a:xfrm>
            <a:off x="6558077" y="3733800"/>
            <a:ext cx="1828800" cy="8412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830"/>
              <a:gd name="adj6" fmla="val 2133"/>
              <a:gd name="adj7" fmla="val -143326"/>
              <a:gd name="adj8" fmla="val 262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Must specify name and TYPE of variable</a:t>
            </a:r>
            <a:endParaRPr lang="en-CA" dirty="0"/>
          </a:p>
        </p:txBody>
      </p:sp>
      <p:sp>
        <p:nvSpPr>
          <p:cNvPr id="9" name="Line Callout 3 8"/>
          <p:cNvSpPr/>
          <p:nvPr/>
        </p:nvSpPr>
        <p:spPr>
          <a:xfrm>
            <a:off x="8359387" y="2590800"/>
            <a:ext cx="1828800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2388"/>
              <a:gd name="adj6" fmla="val -16267"/>
              <a:gd name="adj7" fmla="val -2639"/>
              <a:gd name="adj8" fmla="val -241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Assigned value of integer literal</a:t>
            </a:r>
            <a:endParaRPr lang="en-CA" dirty="0"/>
          </a:p>
        </p:txBody>
      </p:sp>
      <p:sp>
        <p:nvSpPr>
          <p:cNvPr id="10" name="Line Callout 3 9"/>
          <p:cNvSpPr/>
          <p:nvPr/>
        </p:nvSpPr>
        <p:spPr>
          <a:xfrm>
            <a:off x="9273787" y="3656076"/>
            <a:ext cx="2008690" cy="11445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36703"/>
              <a:gd name="adj6" fmla="val -9001"/>
              <a:gd name="adj7" fmla="val -27018"/>
              <a:gd name="adj8" fmla="val -97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If literal is not an integer, Java will try to convert it to an integer (casting)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5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is Statically Typed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Programmer must declare the type of a variable.</a:t>
            </a:r>
          </a:p>
          <a:p>
            <a:r>
              <a:rPr lang="en-CA" sz="2600" dirty="0"/>
              <a:t>Types of variables do not change.</a:t>
            </a:r>
          </a:p>
          <a:p>
            <a:r>
              <a:rPr lang="en-CA" sz="2600" dirty="0"/>
              <a:t>Can only use variables after they’ve been declared:</a:t>
            </a:r>
          </a:p>
          <a:p>
            <a:pPr lvl="1"/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</a:t>
            </a:r>
          </a:p>
          <a:p>
            <a:r>
              <a:rPr lang="en-CA" sz="2600" dirty="0"/>
              <a:t>You can declare and initialize at the same time:</a:t>
            </a:r>
          </a:p>
          <a:p>
            <a:pPr lvl="1"/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“test”;</a:t>
            </a:r>
          </a:p>
          <a:p>
            <a:r>
              <a:rPr lang="en-CA" sz="2600" dirty="0"/>
              <a:t>Only declare (specify type) the first time, afterward use as you’re used to in Python.</a:t>
            </a:r>
          </a:p>
          <a:p>
            <a:pPr lvl="1"/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 = “testing”; </a:t>
            </a:r>
            <a:r>
              <a:rPr lang="en-CA" sz="2200" dirty="0"/>
              <a:t>uses a previously declared variable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66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Declaring variable types -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AverageTemperature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Scanner kb = new Scanner(System.in);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double[] temperature = new double[7];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(“Enter 7 temperatures:“);</a:t>
            </a:r>
          </a:p>
          <a:p>
            <a:pPr marL="0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&lt;7;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temperature[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kb.nextDouble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double sum = 0.0;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(double t:temperature) sum += t;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sum/7.0);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ofC" id="{F17684AF-9B6C-419C-8B22-E5ADE3DD6A84}" vid="{8D5CE600-AE9F-4B61-8D25-3EFE0B2243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8381</TotalTime>
  <Words>1986</Words>
  <Application>Microsoft Office PowerPoint</Application>
  <PresentationFormat>Widescreen</PresentationFormat>
  <Paragraphs>351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Wingdings</vt:lpstr>
      <vt:lpstr>UofC</vt:lpstr>
      <vt:lpstr>Intro to Java</vt:lpstr>
      <vt:lpstr>Overview</vt:lpstr>
      <vt:lpstr>Python versus Java</vt:lpstr>
      <vt:lpstr>Main Components in a Java Program</vt:lpstr>
      <vt:lpstr>Java is a Compiled Language</vt:lpstr>
      <vt:lpstr>Java is an Object-Oriented Language</vt:lpstr>
      <vt:lpstr>Variables</vt:lpstr>
      <vt:lpstr>Java is Statically Typed</vt:lpstr>
      <vt:lpstr>Declaring variable types - example</vt:lpstr>
      <vt:lpstr>Primitive Types in Java</vt:lpstr>
      <vt:lpstr>Caution: Characters versus Strings</vt:lpstr>
      <vt:lpstr>Things to Note So Far</vt:lpstr>
      <vt:lpstr>Arithmetic Operators</vt:lpstr>
      <vt:lpstr>Expression Shorthand</vt:lpstr>
      <vt:lpstr>Casting Rules</vt:lpstr>
      <vt:lpstr>Explicit Casting</vt:lpstr>
      <vt:lpstr>Strong versus Weak Typing</vt:lpstr>
      <vt:lpstr>Terminology Review</vt:lpstr>
      <vt:lpstr>What about functions?</vt:lpstr>
      <vt:lpstr>Syntax for functions in Java</vt:lpstr>
      <vt:lpstr>Other gotchas when moving from Python to Java</vt:lpstr>
      <vt:lpstr>Overloading</vt:lpstr>
      <vt:lpstr>Interacting with the User</vt:lpstr>
      <vt:lpstr>Example</vt:lpstr>
      <vt:lpstr>Example Using Functions</vt:lpstr>
      <vt:lpstr>Strings in Java</vt:lpstr>
      <vt:lpstr>PowerPoint Presentation</vt:lpstr>
      <vt:lpstr>Figuring out how to manipulate strings in Java</vt:lpstr>
      <vt:lpstr>Practice Exercise</vt:lpstr>
      <vt:lpstr>String Conversions</vt:lpstr>
      <vt:lpstr>Coding Challenges</vt:lpstr>
      <vt:lpstr>Resources for coding challenges</vt:lpstr>
      <vt:lpstr>Before next class</vt:lpstr>
      <vt:lpstr>Next classes</vt:lpstr>
    </vt:vector>
  </TitlesOfParts>
  <Company>University of Calgary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Theory</dc:title>
  <dc:creator>Department of Computer Science</dc:creator>
  <cp:lastModifiedBy>Nathaly Verwaal</cp:lastModifiedBy>
  <cp:revision>220</cp:revision>
  <dcterms:created xsi:type="dcterms:W3CDTF">2004-06-16T15:45:51Z</dcterms:created>
  <dcterms:modified xsi:type="dcterms:W3CDTF">2019-11-13T22:14:20Z</dcterms:modified>
</cp:coreProperties>
</file>