
<file path=[Content_Types].xml><?xml version="1.0" encoding="utf-8"?>
<Types xmlns="http://schemas.openxmlformats.org/package/2006/content-types">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Layouts/slideLayout35.xml" ContentType="application/vnd.openxmlformats-officedocument.presentationml.slideLayout+xml"/>
  <Default Extension="jpeg" ContentType="image/jpeg"/>
  <Override PartName="/ppt/slideLayouts/slideLayout5.xml" ContentType="application/vnd.openxmlformats-officedocument.presentationml.slideLayout+xml"/>
  <Override PartName="/ppt/tags/tag1.xml" ContentType="application/vnd.openxmlformats-officedocument.presentationml.tags+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3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docProps/custom.xml" ContentType="application/vnd.openxmlformats-officedocument.custom-properties+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ppt/slideLayouts/slideLayout36.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32.xml" ContentType="application/vnd.openxmlformats-officedocument.presentationml.slideLayout+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notesSlides/notesSlide3.xml" ContentType="application/vnd.openxmlformats-officedocument.presentationml.notesSlide+xml"/>
  <Override PartName="/ppt/slideLayouts/slideLayout38.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0"/>
  </p:notesMasterIdLst>
  <p:handoutMasterIdLst>
    <p:handoutMasterId r:id="rId11"/>
  </p:handoutMasterIdLst>
  <p:sldIdLst>
    <p:sldId id="256" r:id="rId2"/>
    <p:sldId id="415" r:id="rId3"/>
    <p:sldId id="452" r:id="rId4"/>
    <p:sldId id="434" r:id="rId5"/>
    <p:sldId id="453" r:id="rId6"/>
    <p:sldId id="454" r:id="rId7"/>
    <p:sldId id="455" r:id="rId8"/>
    <p:sldId id="451" r:id="rId9"/>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xmlns:p="http://schemas.openxmlformats.org/presentationml/2006/main" xmlns:r="http://schemas.openxmlformats.org/officeDocument/2006/relationships" xmlns:a="http://schemas.openxmlformats.org/drawingml/2006/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xmlns="" xmlns:p="http://schemas.openxmlformats.org/presentationml/2006/main" xmlns:r="http://schemas.openxmlformats.org/officeDocument/2006/relationships" xmlns:a="http://schemas.openxmlformats.org/drawingml/2006/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7F7F7F"/>
    <a:srgbClr val="FFFFFF"/>
    <a:srgbClr val="808F92"/>
    <a:srgbClr val="D0DBDE"/>
    <a:srgbClr val="000000"/>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 xmlns:p="http://schemas.openxmlformats.org/presentationml/2006/main" xmlns:r="http://schemas.openxmlformats.org/officeDocument/2006/relationships" xmlns:a="http://schemas.openxmlformats.org/drawingml/2006/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20000" autoAdjust="0"/>
    <p:restoredTop sz="99817" autoAdjust="0"/>
  </p:normalViewPr>
  <p:slideViewPr>
    <p:cSldViewPr snapToGrid="0">
      <p:cViewPr>
        <p:scale>
          <a:sx n="82" d="100"/>
          <a:sy n="82" d="100"/>
        </p:scale>
        <p:origin x="-136" y="-696"/>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1704"/>
    </p:cViewPr>
  </p:sorterViewPr>
  <p:notesViewPr>
    <p:cSldViewPr snapToGrid="0">
      <p:cViewPr varScale="1">
        <p:scale>
          <a:sx n="57" d="100"/>
          <a:sy n="57" d="100"/>
        </p:scale>
        <p:origin x="28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tags" Target="tags/tag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2/1/16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50555522"/>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756024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6416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EBE4F224-6FE5-4B3C-AC07-93B54B12E358}" type="datetime1">
              <a:rPr lang="en-US" smtClean="0"/>
              <a:pPr/>
              <a:t>2/1/16</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dirty="0" smtClean="0"/>
              <a:t>Oracle Confidential – Internal</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9" name="Picture 8" descr="Oracle logo in white on red staging background"/>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93200288"/>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39B53349-CA8D-4C70-9078-98D955D2EAFF}" type="datetime1">
              <a:rPr lang="en-US" smtClean="0"/>
              <a:pPr/>
              <a:t>2/1/16</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dirty="0" smtClean="0"/>
              <a:t>Oracle Confidential – Internal</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17667334"/>
      </p:ext>
    </p:extLst>
  </p:cSld>
  <p:clrMapOvr>
    <a:overrideClrMapping bg1="dk1" tx1="lt1" bg2="dk2" tx2="lt2" accent1="accent1" accent2="accent2" accent3="accent3" accent4="accent4" accent5="accent5" accent6="accent6" hlink="hlink" folHlink="folHlink"/>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506E3-9E39-4DFD-B189-531D0BC6CD96}"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70370585"/>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BBF865-DC94-452D-9A33-6E257F8EEEE6}"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89077191"/>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11784E84-143C-479B-B807-3421AC3AB03A}"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5098468"/>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A3183E4-4D96-4D2E-AD09-4DCA34B0BE70}"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27766858"/>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0AD074B-37E7-46D9-9D9C-E2321621A38C}"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0166155"/>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B88DF6A-818D-40FE-9B7E-6F5F6C107050}"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37141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D2C248F-5CE9-4141-87CF-8931DFD66C9E}"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633453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544A47-5E58-44F0-8793-215E1322B095}"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8125018"/>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785DD0-4F1A-43BB-A73D-373671D64722}"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9386509"/>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4B99BC5B-6184-42B4-A25A-28CEB217F020}" type="datetime1">
              <a:rPr lang="en-US" smtClean="0"/>
              <a:pPr/>
              <a:t>2/1/16</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dirty="0" smtClean="0"/>
              <a:t>Oracle Confidential – Internal</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0" name="Picture 9" descr="Oracle logo in white on red staging background"/>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4157434"/>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170DA4C-0C51-4200-9463-DD6B0C59EC18}" type="datetime1">
              <a:rPr lang="en-US" smtClean="0"/>
              <a:pPr/>
              <a:t>2/1/16</a:t>
            </a:fld>
            <a:endParaRPr dirty="0"/>
          </a:p>
        </p:txBody>
      </p:sp>
      <p:sp>
        <p:nvSpPr>
          <p:cNvPr id="8" name="Footer Placeholder 7"/>
          <p:cNvSpPr>
            <a:spLocks noGrp="1"/>
          </p:cNvSpPr>
          <p:nvPr>
            <p:ph type="ftr" sz="quarter" idx="11"/>
          </p:nvPr>
        </p:nvSpPr>
        <p:spPr/>
        <p:txBody>
          <a:bodyPr/>
          <a:lstStyle/>
          <a:p>
            <a:r>
              <a:rPr lang="en-US" dirty="0" smtClean="0"/>
              <a:t>Oracle Confidential – Internal</a:t>
            </a:r>
            <a:endParaRPr dirty="0"/>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8700187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C1A144-B0B7-4402-9A43-963560706671}" type="datetime1">
              <a:rPr lang="en-US" smtClean="0"/>
              <a:pPr/>
              <a:t>2/1/16</a:t>
            </a:fld>
            <a:endParaRPr dirty="0"/>
          </a:p>
        </p:txBody>
      </p:sp>
      <p:sp>
        <p:nvSpPr>
          <p:cNvPr id="4" name="Footer Placeholder 3"/>
          <p:cNvSpPr>
            <a:spLocks noGrp="1"/>
          </p:cNvSpPr>
          <p:nvPr>
            <p:ph type="ftr" sz="quarter" idx="11"/>
          </p:nvPr>
        </p:nvSpPr>
        <p:spPr/>
        <p:txBody>
          <a:bodyPr/>
          <a:lstStyle/>
          <a:p>
            <a:r>
              <a:rPr lang="en-US" dirty="0" smtClean="0"/>
              <a:t>Oracle Confidential –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7699384"/>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FC0DF1-B23F-4D11-9286-C7E1F49E5714}" type="datetime1">
              <a:rPr lang="en-US" smtClean="0"/>
              <a:pPr/>
              <a:t>2/1/16</a:t>
            </a:fld>
            <a:endParaRPr dirty="0"/>
          </a:p>
        </p:txBody>
      </p:sp>
      <p:sp>
        <p:nvSpPr>
          <p:cNvPr id="4" name="Footer Placeholder 3"/>
          <p:cNvSpPr>
            <a:spLocks noGrp="1"/>
          </p:cNvSpPr>
          <p:nvPr>
            <p:ph type="ftr" sz="quarter" idx="11"/>
          </p:nvPr>
        </p:nvSpPr>
        <p:spPr/>
        <p:txBody>
          <a:bodyPr/>
          <a:lstStyle/>
          <a:p>
            <a:r>
              <a:rPr lang="en-US" dirty="0" smtClean="0"/>
              <a:t>Oracle Confidential –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6362038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1374E-AC6A-48E7-B972-1364D86AFBEF}" type="datetime1">
              <a:rPr lang="en-US" smtClean="0"/>
              <a:pPr/>
              <a:t>2/1/16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8229342"/>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7FCEF2-9BBA-48DF-8FDA-9B4D2C7C4223}"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57850703"/>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A1747-B611-4149-BC9F-4EF5328DD584}"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5827476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C779-BA94-4E3E-83C5-FAE66925819D}"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898225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0DCD1-D4EE-44D3-8D55-3E07F0ACB154}"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0854713"/>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0FE8DC00-154E-4C99-9CD3-FBAED5711CAB}"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5444510"/>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1B03D0C9-336F-44E2-9C3D-7232FB7914D8}"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063404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with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168739A5-8F7C-4D2D-94F3-87FE7A380BF3}" type="datetime1">
              <a:rPr lang="en-US" smtClean="0"/>
              <a:pPr/>
              <a:t>2/1/16</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dirty="0" smtClean="0"/>
              <a:t>Oracle Confidential – Internal</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Oracle logo in white on red staging background"/>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87821401"/>
      </p:ext>
    </p:extLst>
  </p:cSld>
  <p:clrMapOvr>
    <a:overrideClrMapping bg1="dk1" tx1="lt1" bg2="dk2" tx2="lt2" accent1="accent1" accent2="accent2" accent3="accent3" accent4="accent4" accent5="accent5" accent6="accent6" hlink="hlink" folHlink="folHlink"/>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12F357D6-E765-4D1B-AF0C-CE3356D3AF01}"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906812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F4D2F018-5A24-4234-AFF4-8161245961D2}" type="datetime1">
              <a:rPr lang="en-US" smtClean="0"/>
              <a:pPr/>
              <a:t>2/1/16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64592505"/>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AD9D4FBB-A53E-42FB-A1DE-945DA7F378E2}" type="datetime1">
              <a:rPr lang="en-US" smtClean="0"/>
              <a:pPr/>
              <a:t>2/1/16</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dirty="0" smtClean="0"/>
              <a:t>Oracle Confidential – Internal</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81817526"/>
      </p:ext>
    </p:extLst>
  </p:cSld>
  <p:clrMapOvr>
    <a:overrideClrMapping bg1="dk1" tx1="lt1" bg2="dk2" tx2="lt2" accent1="accent1" accent2="accent2" accent3="accent3" accent4="accent4" accent5="accent5" accent6="accent6" hlink="hlink" folHlink="folHlink"/>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CFA48-6AE6-4DCD-B213-F6F38357DC8F}" type="datetime1">
              <a:rPr lang="en-US" smtClean="0"/>
              <a:pPr/>
              <a:t>2/1/16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97889444"/>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CFEEA-4290-4F53-A9BE-FBB8696575F5}" type="datetime1">
              <a:rPr lang="en-US" smtClean="0"/>
              <a:pPr/>
              <a:t>2/1/16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8871904"/>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72C14DAA-1D3C-46A7-BEDD-388A5F5A0CAD}" type="datetime1">
              <a:rPr lang="en-US" smtClean="0"/>
              <a:pPr/>
              <a:t>2/1/16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09137495"/>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5755523"/>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CF8D6-2635-48F7-B6F0-1D1CEE23AE91}" type="datetime1">
              <a:rPr lang="en-US" smtClean="0"/>
              <a:pPr/>
              <a:t>2/1/16</a:t>
            </a:fld>
            <a:endParaRPr lang="en-US" dirty="0"/>
          </a:p>
        </p:txBody>
      </p:sp>
      <p:sp>
        <p:nvSpPr>
          <p:cNvPr id="5" name="Footer Placeholder 4"/>
          <p:cNvSpPr>
            <a:spLocks noGrp="1"/>
          </p:cNvSpPr>
          <p:nvPr>
            <p:ph type="ftr" sz="quarter" idx="11"/>
          </p:nvPr>
        </p:nvSpPr>
        <p:spPr/>
        <p:txBody>
          <a:bodyPr/>
          <a:lstStyle/>
          <a:p>
            <a:r>
              <a:rPr lang="en-US" dirty="0" smtClean="0"/>
              <a:t>Oracle Confidential – Internal</a:t>
            </a:r>
            <a:endParaRPr lang="en-US" dirty="0"/>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62187121"/>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B0EFC6D-5475-4DE0-9B97-F61DC7F37FDB}" type="datetime1">
              <a:rPr lang="en-US" smtClean="0"/>
              <a:pPr/>
              <a:t>2/1/16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7345457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183" y="327385"/>
            <a:ext cx="10969924"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183" y="2029468"/>
            <a:ext cx="10969943"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183" y="864288"/>
            <a:ext cx="10969943" cy="406400"/>
          </a:xfrm>
        </p:spPr>
        <p:txBody>
          <a:bodyPr anchor="t" anchorCtr="0">
            <a:noAutofit/>
          </a:bodyPr>
          <a:lstStyle>
            <a:lvl1pPr marL="0" indent="0">
              <a:spcAft>
                <a:spcPts val="0"/>
              </a:spcAft>
              <a:buFontTx/>
              <a:buNone/>
              <a:defRPr sz="2700">
                <a:solidFill>
                  <a:schemeClr val="accent1"/>
                </a:solidFill>
              </a:defRPr>
            </a:lvl1pPr>
            <a:lvl2pPr marL="609493" indent="0">
              <a:buFontTx/>
              <a:buNone/>
              <a:defRPr/>
            </a:lvl2pPr>
            <a:lvl3pPr marL="1218987" indent="0">
              <a:buFontTx/>
              <a:buNone/>
              <a:defRPr/>
            </a:lvl3pPr>
            <a:lvl4pPr marL="1828480" indent="0">
              <a:buFontTx/>
              <a:buNone/>
              <a:defRPr/>
            </a:lvl4pPr>
            <a:lvl5pPr marL="2437973" indent="0">
              <a:buFontTx/>
              <a:buNone/>
              <a:defRPr/>
            </a:lvl5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0659540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CB362E74-A4D2-43EE-A892-9102B4ABDF06}" type="datetime1">
              <a:rPr lang="en-US" smtClean="0"/>
              <a:pPr/>
              <a:t>2/1/16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Oracle Confidential – Internal</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5" name="Picture 14" descr="Oracle logo in white on red staging background"/>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58980567"/>
      </p:ext>
    </p:extLst>
  </p:cSld>
  <p:clrMapOvr>
    <a:overrideClrMapping bg1="dk1" tx1="lt1" bg2="dk2" tx2="lt2" accent1="accent1" accent2="accent2" accent3="accent3" accent4="accent4" accent5="accent5" accent6="accent6" hlink="hlink" folHlink="folHlink"/>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6FCFE322-F1F7-42B6-B5E3-8A007B49FEF2}" type="datetime1">
              <a:rPr lang="en-US" smtClean="0"/>
              <a:pPr/>
              <a:t>2/1/16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Oracle Confidential – Internal</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52066"/>
      </p:ext>
    </p:extLst>
  </p:cSld>
  <p:clrMapOvr>
    <a:overrideClrMapping bg1="dk1" tx1="lt1" bg2="dk2" tx2="lt2" accent1="accent1" accent2="accent2" accent3="accent3" accent4="accent4" accent5="accent5" accent6="accent6" hlink="hlink" folHlink="folHlink"/>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D9668-AECB-427A-9EB3-8F6E3EA2061C}" type="datetime1">
              <a:rPr lang="en-US" smtClean="0"/>
              <a:pPr/>
              <a:t>2/1/16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7523840"/>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B3131D0-782E-403C-BDA9-BA0A8312D8ED}" type="datetime1">
              <a:rPr lang="en-US" smtClean="0"/>
              <a:pPr/>
              <a:t>2/1/16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71768353"/>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F16C28CD-1D26-490E-B585-7D192DD4910E}" type="datetime1">
              <a:rPr lang="en-US" smtClean="0"/>
              <a:pPr/>
              <a:t>2/1/16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1229641"/>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0CCE40-D9A5-4236-A3C9-4FC8EFE7F6AD}" type="datetime1">
              <a:rPr lang="en-US" smtClean="0"/>
              <a:pPr/>
              <a:t>2/1/16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13853333"/>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 Id="rId4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F224262D-C585-4EC1-9441-988465B13A3B}" type="datetime1">
              <a:rPr lang="en-US" smtClean="0"/>
              <a:pPr/>
              <a:t>2/1/16</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smtClean="0"/>
              <a:t>Oracle Confidential – Internal</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p:cNvPicPr>
            <a:picLocks noChangeAspect="1"/>
          </p:cNvPicPr>
          <p:nvPr userDrawn="1"/>
        </p:nvPicPr>
        <p:blipFill>
          <a:blip r:embed="rId41">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 id="2147483693" r:id="rId39"/>
  </p:sldLayoutIdLst>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xmlns:p="http://schemas.openxmlformats.org/presentationml/2006/main" xmlns:r="http://schemas.openxmlformats.org/officeDocument/2006/relationships" xmlns:a="http://schemas.openxmlformats.org/drawingml/2006/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Mining the US DOT Statistics on Aviation</a:t>
            </a:r>
            <a:endParaRPr lang="en-US" dirty="0"/>
          </a:p>
        </p:txBody>
      </p:sp>
      <p:sp>
        <p:nvSpPr>
          <p:cNvPr id="5" name="Subtitle 4"/>
          <p:cNvSpPr>
            <a:spLocks noGrp="1"/>
          </p:cNvSpPr>
          <p:nvPr>
            <p:ph type="subTitle" idx="1"/>
          </p:nvPr>
        </p:nvSpPr>
        <p:spPr/>
        <p:txBody>
          <a:bodyPr/>
          <a:lstStyle/>
          <a:p>
            <a:r>
              <a:rPr lang="en-US" dirty="0" smtClean="0"/>
              <a:t>Cloud Computing Capstone </a:t>
            </a:r>
            <a:endParaRPr lang="en-US" dirty="0"/>
          </a:p>
        </p:txBody>
      </p:sp>
      <p:sp>
        <p:nvSpPr>
          <p:cNvPr id="6" name="Text Placeholder 5"/>
          <p:cNvSpPr>
            <a:spLocks noGrp="1"/>
          </p:cNvSpPr>
          <p:nvPr>
            <p:ph type="body" sz="quarter" idx="13"/>
          </p:nvPr>
        </p:nvSpPr>
        <p:spPr/>
        <p:txBody>
          <a:bodyPr/>
          <a:lstStyle/>
          <a:p>
            <a:r>
              <a:rPr lang="en-US" dirty="0" smtClean="0"/>
              <a:t>Stephen Dimig</a:t>
            </a:r>
            <a:endParaRPr lang="en-US" dirty="0"/>
          </a:p>
          <a:p>
            <a:r>
              <a:rPr lang="en-US" dirty="0" smtClean="0"/>
              <a:t>January 2016</a:t>
            </a:r>
          </a:p>
          <a:p>
            <a:r>
              <a:rPr lang="en-US" dirty="0" smtClean="0"/>
              <a:t>Task 1</a:t>
            </a:r>
            <a:endParaRPr lang="en-US" dirty="0"/>
          </a:p>
        </p:txBody>
      </p:sp>
      <p:sp>
        <p:nvSpPr>
          <p:cNvPr id="2" name="Footer Placeholder 1"/>
          <p:cNvSpPr>
            <a:spLocks noGrp="1"/>
          </p:cNvSpPr>
          <p:nvPr>
            <p:ph type="ftr" sz="quarter" idx="15"/>
          </p:nvPr>
        </p:nvSpPr>
        <p:spPr/>
        <p:txBody>
          <a:bodyPr/>
          <a:lstStyle/>
          <a:p>
            <a:r>
              <a:rPr lang="en-US" dirty="0" smtClean="0"/>
              <a:t>Oracle Confidential – Internal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069807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Oracle Confidential – Internal</a:t>
            </a:r>
            <a:endParaRPr lang="en-US" dirty="0"/>
          </a:p>
        </p:txBody>
      </p:sp>
      <p:sp>
        <p:nvSpPr>
          <p:cNvPr id="3" name="Title 2"/>
          <p:cNvSpPr>
            <a:spLocks noGrp="1"/>
          </p:cNvSpPr>
          <p:nvPr>
            <p:ph type="title"/>
          </p:nvPr>
        </p:nvSpPr>
        <p:spPr/>
        <p:txBody>
          <a:bodyPr/>
          <a:lstStyle/>
          <a:p>
            <a:r>
              <a:rPr lang="en-US" dirty="0" smtClean="0"/>
              <a:t>Purpose</a:t>
            </a:r>
            <a:endParaRPr lang="en-US" dirty="0"/>
          </a:p>
        </p:txBody>
      </p:sp>
      <p:sp>
        <p:nvSpPr>
          <p:cNvPr id="4" name="Content Placeholder 2"/>
          <p:cNvSpPr txBox="1">
            <a:spLocks/>
          </p:cNvSpPr>
          <p:nvPr/>
        </p:nvSpPr>
        <p:spPr>
          <a:xfrm>
            <a:off x="531150" y="1524001"/>
            <a:ext cx="11421363" cy="4419600"/>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The goal of this paper is to analyze the transportation dataset from the US Bureau of Transportation Statistics (BTS) that is hosted as an Amazon EBS volume snapshot and answer a set of interesting questions about it</a:t>
            </a:r>
            <a:r>
              <a:rPr lang="en-US" dirty="0" smtClean="0"/>
              <a:t>. The </a:t>
            </a:r>
            <a:r>
              <a:rPr lang="en-US" dirty="0"/>
              <a:t>dataset contains data and statistics from the US Department of Transportation on Aviation in CSV format. The dataset we are using does not extend beyond 2008, it contains flight data such as departure and arrival delays, flight times, etc. The set of questions that will be answered fall into three groups as outlined </a:t>
            </a:r>
            <a:r>
              <a:rPr lang="en-US" dirty="0" smtClean="0"/>
              <a:t>below. </a:t>
            </a:r>
            <a:r>
              <a:rPr lang="en-US" dirty="0" smtClean="0"/>
              <a:t>All code and results for this project can be viewed at:</a:t>
            </a:r>
          </a:p>
          <a:p>
            <a:pPr marL="0" indent="0" algn="ctr">
              <a:buNone/>
            </a:pPr>
            <a:r>
              <a:rPr lang="en-US" sz="3200" dirty="0" smtClean="0"/>
              <a:t>https://</a:t>
            </a:r>
            <a:r>
              <a:rPr lang="en-US" sz="3200" dirty="0" err="1" smtClean="0"/>
              <a:t>github.com/stephendimig/cc</a:t>
            </a:r>
            <a:r>
              <a:rPr lang="en-US" sz="3200" dirty="0" smtClean="0"/>
              <a:t>-capstone</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4114352"/>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Setup and Installation</a:t>
            </a:r>
            <a:endParaRPr lang="en-US" dirty="0"/>
          </a:p>
        </p:txBody>
      </p:sp>
      <p:sp>
        <p:nvSpPr>
          <p:cNvPr id="5" name="Text Placeholder 4"/>
          <p:cNvSpPr>
            <a:spLocks noGrp="1"/>
          </p:cNvSpPr>
          <p:nvPr>
            <p:ph type="body" sz="quarter" idx="13"/>
          </p:nvPr>
        </p:nvSpPr>
        <p:spPr>
          <a:xfrm>
            <a:off x="1072183" y="875863"/>
            <a:ext cx="10969943" cy="406400"/>
          </a:xfrm>
        </p:spPr>
        <p:txBody>
          <a:bodyPr/>
          <a:lstStyle/>
          <a:p>
            <a:r>
              <a:rPr lang="en-US" dirty="0" smtClean="0"/>
              <a:t>Summary</a:t>
            </a:r>
            <a:endParaRPr lang="en-US" dirty="0"/>
          </a:p>
        </p:txBody>
      </p:sp>
      <p:graphicFrame>
        <p:nvGraphicFramePr>
          <p:cNvPr id="4" name="Content Placeholder 3"/>
          <p:cNvGraphicFramePr>
            <a:graphicFrameLocks noGrp="1"/>
          </p:cNvGraphicFramePr>
          <p:nvPr>
            <p:ph sz="quarter" idx="12"/>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345190427"/>
              </p:ext>
            </p:extLst>
          </p:nvPr>
        </p:nvGraphicFramePr>
        <p:xfrm>
          <a:off x="1060450" y="1319213"/>
          <a:ext cx="10969626" cy="3337560"/>
        </p:xfrm>
        <a:graphic>
          <a:graphicData uri="http://schemas.openxmlformats.org/drawingml/2006/table">
            <a:tbl>
              <a:tblPr firstRow="1" bandRow="1">
                <a:tableStyleId>{5FD0F851-EC5A-4D38-B0AD-8093EC10F338}</a:tableStyleId>
              </a:tblPr>
              <a:tblGrid>
                <a:gridCol w="3656542"/>
                <a:gridCol w="3656542"/>
                <a:gridCol w="3656542"/>
              </a:tblGrid>
              <a:tr h="370840">
                <a:tc>
                  <a:txBody>
                    <a:bodyPr/>
                    <a:lstStyle/>
                    <a:p>
                      <a:r>
                        <a:rPr lang="en-US" b="1" dirty="0" smtClean="0"/>
                        <a:t>Attribute</a:t>
                      </a:r>
                      <a:endParaRPr lang="en-US" dirty="0"/>
                    </a:p>
                  </a:txBody>
                  <a:tcPr/>
                </a:tc>
                <a:tc>
                  <a:txBody>
                    <a:bodyPr/>
                    <a:lstStyle/>
                    <a:p>
                      <a:r>
                        <a:rPr lang="en-US" dirty="0" smtClean="0"/>
                        <a:t>Value</a:t>
                      </a:r>
                      <a:endParaRPr lang="en-US" dirty="0"/>
                    </a:p>
                  </a:txBody>
                  <a:tcPr/>
                </a:tc>
                <a:tc>
                  <a:txBody>
                    <a:bodyPr/>
                    <a:lstStyle/>
                    <a:p>
                      <a:endParaRPr lang="en-US"/>
                    </a:p>
                  </a:txBody>
                  <a:tcPr/>
                </a:tc>
              </a:tr>
              <a:tr h="370840">
                <a:tc>
                  <a:txBody>
                    <a:bodyPr/>
                    <a:lstStyle/>
                    <a:p>
                      <a:r>
                        <a:rPr lang="en-US" dirty="0" smtClean="0"/>
                        <a:t>Instance Type</a:t>
                      </a:r>
                      <a:endParaRPr lang="en-US" dirty="0"/>
                    </a:p>
                  </a:txBody>
                  <a:tcPr/>
                </a:tc>
                <a:tc>
                  <a:txBody>
                    <a:bodyPr/>
                    <a:lstStyle/>
                    <a:p>
                      <a:r>
                        <a:rPr lang="en-US" dirty="0" smtClean="0"/>
                        <a:t>C3.xlarge</a:t>
                      </a:r>
                      <a:endParaRPr lang="en-US" dirty="0"/>
                    </a:p>
                  </a:txBody>
                  <a:tcPr/>
                </a:tc>
                <a:tc>
                  <a:txBody>
                    <a:bodyPr/>
                    <a:lstStyle/>
                    <a:p>
                      <a:endParaRPr lang="en-US" dirty="0"/>
                    </a:p>
                  </a:txBody>
                  <a:tcPr/>
                </a:tc>
              </a:tr>
              <a:tr h="370840">
                <a:tc>
                  <a:txBody>
                    <a:bodyPr/>
                    <a:lstStyle/>
                    <a:p>
                      <a:r>
                        <a:rPr lang="en-US" dirty="0" smtClean="0"/>
                        <a:t>AMI ID</a:t>
                      </a:r>
                      <a:endParaRPr lang="en-US" dirty="0"/>
                    </a:p>
                  </a:txBody>
                  <a:tcPr/>
                </a:tc>
                <a:tc>
                  <a:txBody>
                    <a:bodyPr/>
                    <a:lstStyle/>
                    <a:p>
                      <a:r>
                        <a:rPr lang="en-US" dirty="0" smtClean="0"/>
                        <a:t>ami-36d95d5e</a:t>
                      </a:r>
                      <a:endParaRPr lang="en-US" dirty="0"/>
                    </a:p>
                  </a:txBody>
                  <a:tcPr/>
                </a:tc>
                <a:tc>
                  <a:txBody>
                    <a:bodyPr/>
                    <a:lstStyle/>
                    <a:p>
                      <a:r>
                        <a:rPr lang="en-US" dirty="0" err="1" smtClean="0"/>
                        <a:t>hortonworks</a:t>
                      </a:r>
                      <a:r>
                        <a:rPr lang="en-US" dirty="0" smtClean="0"/>
                        <a:t> 2.1 - sandbox</a:t>
                      </a:r>
                      <a:endParaRPr lang="en-US" dirty="0"/>
                    </a:p>
                  </a:txBody>
                  <a:tcPr/>
                </a:tc>
              </a:tr>
              <a:tr h="370840">
                <a:tc>
                  <a:txBody>
                    <a:bodyPr/>
                    <a:lstStyle/>
                    <a:p>
                      <a:r>
                        <a:rPr lang="en-US" dirty="0" err="1" smtClean="0"/>
                        <a:t>vCPUs</a:t>
                      </a:r>
                      <a:endParaRPr lang="en-US" dirty="0"/>
                    </a:p>
                  </a:txBody>
                  <a:tcPr/>
                </a:tc>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Memory</a:t>
                      </a:r>
                      <a:endParaRPr lang="en-US" dirty="0"/>
                    </a:p>
                  </a:txBody>
                  <a:tcPr/>
                </a:tc>
                <a:tc>
                  <a:txBody>
                    <a:bodyPr/>
                    <a:lstStyle/>
                    <a:p>
                      <a:r>
                        <a:rPr lang="en-US" dirty="0" smtClean="0"/>
                        <a:t>7.5 GB</a:t>
                      </a:r>
                      <a:endParaRPr lang="en-US" dirty="0"/>
                    </a:p>
                  </a:txBody>
                  <a:tcPr/>
                </a:tc>
                <a:tc>
                  <a:txBody>
                    <a:bodyPr/>
                    <a:lstStyle/>
                    <a:p>
                      <a:endParaRPr lang="en-US" dirty="0"/>
                    </a:p>
                  </a:txBody>
                  <a:tcPr/>
                </a:tc>
              </a:tr>
              <a:tr h="370840">
                <a:tc>
                  <a:txBody>
                    <a:bodyPr/>
                    <a:lstStyle/>
                    <a:p>
                      <a:r>
                        <a:rPr lang="en-US" dirty="0" smtClean="0"/>
                        <a:t>Instance Storage</a:t>
                      </a:r>
                      <a:endParaRPr lang="en-US" dirty="0"/>
                    </a:p>
                  </a:txBody>
                  <a:tcPr/>
                </a:tc>
                <a:tc>
                  <a:txBody>
                    <a:bodyPr/>
                    <a:lstStyle/>
                    <a:p>
                      <a:r>
                        <a:rPr lang="en-US" dirty="0" smtClean="0"/>
                        <a:t>128 GB</a:t>
                      </a:r>
                      <a:endParaRPr lang="en-US" dirty="0"/>
                    </a:p>
                  </a:txBody>
                  <a:tcPr/>
                </a:tc>
                <a:tc>
                  <a:txBody>
                    <a:bodyPr/>
                    <a:lstStyle/>
                    <a:p>
                      <a:r>
                        <a:rPr lang="en-US" dirty="0" smtClean="0"/>
                        <a:t>Increased the storage size</a:t>
                      </a:r>
                      <a:endParaRPr lang="en-US" dirty="0"/>
                    </a:p>
                  </a:txBody>
                  <a:tcPr/>
                </a:tc>
              </a:tr>
              <a:tr h="370840">
                <a:tc>
                  <a:txBody>
                    <a:bodyPr/>
                    <a:lstStyle/>
                    <a:p>
                      <a:r>
                        <a:rPr lang="en-US" dirty="0" smtClean="0"/>
                        <a:t>EBS Vol. ID</a:t>
                      </a:r>
                      <a:endParaRPr lang="en-US" dirty="0"/>
                    </a:p>
                  </a:txBody>
                  <a:tcPr/>
                </a:tc>
                <a:tc>
                  <a:txBody>
                    <a:bodyPr/>
                    <a:lstStyle/>
                    <a:p>
                      <a:r>
                        <a:rPr lang="en-US" dirty="0" smtClean="0"/>
                        <a:t>snap-23a9cf5e</a:t>
                      </a:r>
                      <a:endParaRPr lang="en-US" dirty="0"/>
                    </a:p>
                  </a:txBody>
                  <a:tcPr/>
                </a:tc>
                <a:tc>
                  <a:txBody>
                    <a:bodyPr/>
                    <a:lstStyle/>
                    <a:p>
                      <a:r>
                        <a:rPr lang="en-US" dirty="0" smtClean="0"/>
                        <a:t>BTS transportation data</a:t>
                      </a:r>
                      <a:endParaRPr lang="en-US" dirty="0"/>
                    </a:p>
                  </a:txBody>
                  <a:tcPr/>
                </a:tc>
              </a:tr>
              <a:tr h="370840">
                <a:tc>
                  <a:txBody>
                    <a:bodyPr/>
                    <a:lstStyle/>
                    <a:p>
                      <a:r>
                        <a:rPr lang="en-US" dirty="0" smtClean="0"/>
                        <a:t>R</a:t>
                      </a:r>
                      <a:endParaRPr lang="en-US" dirty="0"/>
                    </a:p>
                  </a:txBody>
                  <a:tcPr/>
                </a:tc>
                <a:tc>
                  <a:txBody>
                    <a:bodyPr/>
                    <a:lstStyle/>
                    <a:p>
                      <a:r>
                        <a:rPr lang="en-US" dirty="0" smtClean="0"/>
                        <a:t>3.2</a:t>
                      </a:r>
                      <a:endParaRPr lang="en-US" dirty="0"/>
                    </a:p>
                  </a:txBody>
                  <a:tcPr/>
                </a:tc>
                <a:tc>
                  <a:txBody>
                    <a:bodyPr/>
                    <a:lstStyle/>
                    <a:p>
                      <a:r>
                        <a:rPr lang="en-US" dirty="0" smtClean="0"/>
                        <a:t>R programming language</a:t>
                      </a:r>
                      <a:endParaRPr lang="en-US" dirty="0"/>
                    </a:p>
                  </a:txBody>
                  <a:tcPr/>
                </a:tc>
              </a:tr>
              <a:tr h="370840">
                <a:tc>
                  <a:txBody>
                    <a:bodyPr/>
                    <a:lstStyle/>
                    <a:p>
                      <a:r>
                        <a:rPr lang="en-US" dirty="0" smtClean="0"/>
                        <a:t>Cassandra</a:t>
                      </a:r>
                      <a:endParaRPr lang="en-US" dirty="0"/>
                    </a:p>
                  </a:txBody>
                  <a:tcPr/>
                </a:tc>
                <a:tc>
                  <a:txBody>
                    <a:bodyPr/>
                    <a:lstStyle/>
                    <a:p>
                      <a:r>
                        <a:rPr lang="en-US" dirty="0" smtClean="0"/>
                        <a:t>2-1.2.10-1</a:t>
                      </a:r>
                      <a:endParaRPr lang="en-US" dirty="0"/>
                    </a:p>
                  </a:txBody>
                  <a:tcPr/>
                </a:tc>
                <a:tc>
                  <a:txBody>
                    <a:bodyPr/>
                    <a:lstStyle/>
                    <a:p>
                      <a:r>
                        <a:rPr lang="en-US" dirty="0" err="1" smtClean="0"/>
                        <a:t>NoSQL</a:t>
                      </a:r>
                      <a:r>
                        <a:rPr lang="en-US" dirty="0" smtClean="0"/>
                        <a:t> Database</a:t>
                      </a:r>
                      <a:endParaRPr lang="en-US" dirty="0"/>
                    </a:p>
                  </a:txBody>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54165711"/>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Cleaning the Data</a:t>
            </a:r>
            <a:br>
              <a:rPr lang="en-US" b="1" dirty="0"/>
            </a:br>
            <a:endParaRPr lang="en-US" dirty="0"/>
          </a:p>
        </p:txBody>
      </p:sp>
      <p:sp>
        <p:nvSpPr>
          <p:cNvPr id="5" name="Text Placeholder 4"/>
          <p:cNvSpPr>
            <a:spLocks noGrp="1"/>
          </p:cNvSpPr>
          <p:nvPr>
            <p:ph type="body" sz="quarter" idx="13"/>
          </p:nvPr>
        </p:nvSpPr>
        <p:spPr/>
        <p:txBody>
          <a:bodyPr/>
          <a:lstStyle/>
          <a:p>
            <a:r>
              <a:rPr lang="en-US" dirty="0" smtClean="0"/>
              <a:t>Data is </a:t>
            </a:r>
            <a:r>
              <a:rPr lang="en-US" dirty="0"/>
              <a:t>read </a:t>
            </a:r>
            <a:r>
              <a:rPr lang="en-US" dirty="0" smtClean="0"/>
              <a:t>from EBS volume, filtered through R, and stored in HDFS</a:t>
            </a:r>
            <a:endParaRPr lang="en-US" dirty="0"/>
          </a:p>
        </p:txBody>
      </p:sp>
      <p:pic>
        <p:nvPicPr>
          <p:cNvPr id="4" name="Content Placeholder 3"/>
          <p:cNvPicPr>
            <a:picLocks noGrp="1" noChangeAspect="1"/>
          </p:cNvPicPr>
          <p:nvPr>
            <p:ph sz="quarter" idx="12"/>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932330" y="1766123"/>
            <a:ext cx="7616783" cy="4057575"/>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1028754"/>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1 Problems</a:t>
            </a:r>
            <a:r>
              <a:rPr lang="en-US" b="1" dirty="0"/>
              <a:t/>
            </a:r>
            <a:br>
              <a:rPr lang="en-US" b="1" dirty="0"/>
            </a:br>
            <a:endParaRPr lang="en-US" dirty="0"/>
          </a:p>
        </p:txBody>
      </p:sp>
      <p:sp>
        <p:nvSpPr>
          <p:cNvPr id="5" name="Text Placeholder 4"/>
          <p:cNvSpPr>
            <a:spLocks noGrp="1"/>
          </p:cNvSpPr>
          <p:nvPr>
            <p:ph type="body" sz="quarter" idx="13"/>
          </p:nvPr>
        </p:nvSpPr>
        <p:spPr/>
        <p:txBody>
          <a:bodyPr/>
          <a:lstStyle/>
          <a:p>
            <a:r>
              <a:rPr lang="en-US" dirty="0" smtClean="0"/>
              <a:t>These problems were solved with straight </a:t>
            </a:r>
            <a:r>
              <a:rPr lang="en-US" dirty="0" err="1" smtClean="0"/>
              <a:t>MapReduce</a:t>
            </a:r>
            <a:r>
              <a:rPr lang="en-US" dirty="0" smtClean="0"/>
              <a:t> using Java</a:t>
            </a:r>
            <a:endParaRPr lang="en-US" dirty="0"/>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51656" y="1994800"/>
            <a:ext cx="9361543" cy="3387428"/>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9558716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2 Problems</a:t>
            </a:r>
            <a:r>
              <a:rPr lang="en-US" b="1" dirty="0"/>
              <a:t/>
            </a:r>
            <a:br>
              <a:rPr lang="en-US" b="1" dirty="0"/>
            </a:br>
            <a:endParaRPr lang="en-US" dirty="0"/>
          </a:p>
        </p:txBody>
      </p:sp>
      <p:sp>
        <p:nvSpPr>
          <p:cNvPr id="5" name="Text Placeholder 4"/>
          <p:cNvSpPr>
            <a:spLocks noGrp="1"/>
          </p:cNvSpPr>
          <p:nvPr>
            <p:ph type="body" sz="quarter" idx="13"/>
          </p:nvPr>
        </p:nvSpPr>
        <p:spPr/>
        <p:txBody>
          <a:bodyPr/>
          <a:lstStyle/>
          <a:p>
            <a:r>
              <a:rPr lang="en-US" dirty="0"/>
              <a:t>M</a:t>
            </a:r>
            <a:r>
              <a:rPr lang="en-US" dirty="0" smtClean="0"/>
              <a:t>ain processing by Pig, output is filtered through python, stored in Cassandra</a:t>
            </a:r>
            <a:endParaRPr lang="en-US" dirty="0"/>
          </a:p>
        </p:txBody>
      </p:sp>
      <p:pic>
        <p:nvPicPr>
          <p:cNvPr id="4" name="Content Placeholder 3"/>
          <p:cNvPicPr>
            <a:picLocks noGrp="1" noChangeAspect="1"/>
          </p:cNvPicPr>
          <p:nvPr>
            <p:ph sz="quarter" idx="12"/>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250066" y="1789810"/>
            <a:ext cx="9011947" cy="3873914"/>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29679889"/>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3 Problems</a:t>
            </a:r>
            <a:r>
              <a:rPr lang="en-US" b="1" dirty="0"/>
              <a:t/>
            </a:r>
            <a:br>
              <a:rPr lang="en-US" b="1" dirty="0"/>
            </a:br>
            <a:endParaRPr lang="en-US" dirty="0"/>
          </a:p>
        </p:txBody>
      </p:sp>
      <p:sp>
        <p:nvSpPr>
          <p:cNvPr id="5" name="Text Placeholder 4"/>
          <p:cNvSpPr>
            <a:spLocks noGrp="1"/>
          </p:cNvSpPr>
          <p:nvPr>
            <p:ph type="body" sz="quarter" idx="13"/>
          </p:nvPr>
        </p:nvSpPr>
        <p:spPr/>
        <p:txBody>
          <a:bodyPr/>
          <a:lstStyle/>
          <a:p>
            <a:r>
              <a:rPr lang="en-US" dirty="0"/>
              <a:t>M</a:t>
            </a:r>
            <a:r>
              <a:rPr lang="en-US" dirty="0" smtClean="0"/>
              <a:t>ain processing by Pig, output is filtered through R</a:t>
            </a:r>
            <a:endParaRPr lang="en-US" dirty="0"/>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18676" y="1990846"/>
            <a:ext cx="8506305" cy="3253778"/>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5040388"/>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450127"/>
          </a:xfrm>
        </p:spPr>
        <p:txBody>
          <a:bodyPr/>
          <a:lstStyle/>
          <a:p>
            <a:r>
              <a:rPr lang="en-US" dirty="0" smtClean="0"/>
              <a:t>Conclusions</a:t>
            </a:r>
            <a:endParaRPr lang="en-US" dirty="0"/>
          </a:p>
        </p:txBody>
      </p:sp>
      <p:sp>
        <p:nvSpPr>
          <p:cNvPr id="5" name="Footer Placeholder 4"/>
          <p:cNvSpPr>
            <a:spLocks noGrp="1"/>
          </p:cNvSpPr>
          <p:nvPr>
            <p:ph type="ftr" sz="quarter" idx="11"/>
          </p:nvPr>
        </p:nvSpPr>
        <p:spPr/>
        <p:txBody>
          <a:bodyPr/>
          <a:lstStyle/>
          <a:p>
            <a:r>
              <a:rPr lang="en-US" dirty="0" smtClean="0"/>
              <a:t>Oracle Confidential – Internal</a:t>
            </a:r>
            <a:endParaRPr lang="en-US" dirty="0"/>
          </a:p>
        </p:txBody>
      </p:sp>
      <p:sp>
        <p:nvSpPr>
          <p:cNvPr id="4" name="Content Placeholder 2"/>
          <p:cNvSpPr txBox="1">
            <a:spLocks/>
          </p:cNvSpPr>
          <p:nvPr/>
        </p:nvSpPr>
        <p:spPr>
          <a:xfrm>
            <a:off x="531150" y="914400"/>
            <a:ext cx="11125861" cy="5302361"/>
          </a:xfrm>
          <a:prstGeom prst="rect">
            <a:avLst/>
          </a:prstGeom>
        </p:spPr>
        <p:txBody>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dirty="0"/>
              <a:t>I like the results in the data but I think I might have not cleaned it </a:t>
            </a:r>
            <a:r>
              <a:rPr lang="en-US" sz="2400" dirty="0" smtClean="0"/>
              <a:t>properly. </a:t>
            </a:r>
            <a:r>
              <a:rPr lang="en-US" sz="2400" dirty="0"/>
              <a:t>For example, I </a:t>
            </a:r>
            <a:r>
              <a:rPr lang="en-US" sz="2400" dirty="0" smtClean="0"/>
              <a:t>believe </a:t>
            </a:r>
            <a:r>
              <a:rPr lang="en-US" sz="2400" dirty="0"/>
              <a:t>that flight cancellations should be removed rater than replacing the delay values with zeroes which skews the data for carriers with a smaller number of flights. I struggled at the </a:t>
            </a:r>
            <a:r>
              <a:rPr lang="en-US" sz="2400" dirty="0" smtClean="0"/>
              <a:t>beginning </a:t>
            </a:r>
            <a:r>
              <a:rPr lang="en-US" sz="2400" dirty="0"/>
              <a:t>of this project due to some technical difficulties with the </a:t>
            </a:r>
            <a:r>
              <a:rPr lang="en-US" sz="2400" dirty="0" err="1"/>
              <a:t>ami</a:t>
            </a:r>
            <a:r>
              <a:rPr lang="en-US" sz="2400" dirty="0"/>
              <a:t> image I was using. I figured that out though and had a lot of fun. I was wanting to do something similar to this in the Data Science specialization from Johns Hopkins since R is so slow with large data sets. This proves to me you can extract the majority of the data using </a:t>
            </a:r>
            <a:r>
              <a:rPr lang="en-US" sz="2400" dirty="0" err="1"/>
              <a:t>Hadoop</a:t>
            </a:r>
            <a:r>
              <a:rPr lang="en-US" sz="2400" dirty="0"/>
              <a:t> and do the final analysis in R in a powerful </a:t>
            </a:r>
            <a:r>
              <a:rPr lang="en-US" sz="2400" dirty="0" smtClean="0"/>
              <a:t>way.</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09390549"/>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PROJECT_OPEN" val="0"/>
</p:tagLst>
</file>

<file path=ppt/theme/theme1.xml><?xml version="1.0" encoding="utf-8"?>
<a:theme xmlns:a="http://schemas.openxmlformats.org/drawingml/2006/main" name="Oracle_16x9_2015">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xmlns="" xmlns:a="http://schemas.openxmlformats.org/drawingml/2006/main" name="blank" id="{173722C4-CD82-40F0-BD5F-19FD8DA8A676}" vid="{78C6FF90-5C85-489B-94E2-5070ED782A56}"/>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TotalTime>
  <Words>415</Words>
  <Application>Microsoft Macintosh PowerPoint</Application>
  <PresentationFormat>Custom</PresentationFormat>
  <Paragraphs>49</Paragraphs>
  <Slides>8</Slides>
  <Notes>3</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Oracle_16x9_2015</vt:lpstr>
      <vt:lpstr>Data Mining the US DOT Statistics on Aviation</vt:lpstr>
      <vt:lpstr>Purpose</vt:lpstr>
      <vt:lpstr>System Setup and Installation</vt:lpstr>
      <vt:lpstr>Cleaning the Data </vt:lpstr>
      <vt:lpstr>Group 1 Problems </vt:lpstr>
      <vt:lpstr>Group 2 Problems </vt:lpstr>
      <vt:lpstr>Group 3 Problems </vt:lpstr>
      <vt:lpstr>Conclusions</vt:lpstr>
    </vt:vector>
  </TitlesOfParts>
  <Company>Tekelec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Johnson, Keith</dc:creator>
  <cp:lastModifiedBy>Steve Dimig</cp:lastModifiedBy>
  <cp:revision>566</cp:revision>
  <cp:lastPrinted>2014-07-16T02:22:57Z</cp:lastPrinted>
  <dcterms:created xsi:type="dcterms:W3CDTF">2016-02-02T00:10:44Z</dcterms:created>
  <dcterms:modified xsi:type="dcterms:W3CDTF">2016-02-02T00:15:03Z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