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31" d="100"/>
          <a:sy n="31" d="100"/>
        </p:scale>
        <p:origin x="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BDCD-18FA-4350-A595-16C7D5CE2015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839-FAA5-4DB8-84EC-16DFBA21739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BDCD-18FA-4350-A595-16C7D5CE2015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839-FAA5-4DB8-84EC-16DFBA21739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BDCD-18FA-4350-A595-16C7D5CE2015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839-FAA5-4DB8-84EC-16DFBA21739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BDCD-18FA-4350-A595-16C7D5CE2015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839-FAA5-4DB8-84EC-16DFBA21739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BDCD-18FA-4350-A595-16C7D5CE2015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839-FAA5-4DB8-84EC-16DFBA21739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BDCD-18FA-4350-A595-16C7D5CE2015}" type="datetimeFigureOut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839-FAA5-4DB8-84EC-16DFBA21739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BDCD-18FA-4350-A595-16C7D5CE2015}" type="datetimeFigureOut">
              <a:rPr lang="fr-FR" smtClean="0"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839-FAA5-4DB8-84EC-16DFBA21739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BDCD-18FA-4350-A595-16C7D5CE2015}" type="datetimeFigureOut">
              <a:rPr lang="fr-FR" smtClean="0"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839-FAA5-4DB8-84EC-16DFBA21739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BDCD-18FA-4350-A595-16C7D5CE2015}" type="datetimeFigureOut">
              <a:rPr lang="fr-FR" smtClean="0"/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839-FAA5-4DB8-84EC-16DFBA21739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BDCD-18FA-4350-A595-16C7D5CE2015}" type="datetimeFigureOut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839-FAA5-4DB8-84EC-16DFBA21739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BDCD-18FA-4350-A595-16C7D5CE2015}" type="datetimeFigureOut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839-FAA5-4DB8-84EC-16DFBA21739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BBDCD-18FA-4350-A595-16C7D5CE2015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EB839-FAA5-4DB8-84EC-16DFBA217394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12034" y="351668"/>
            <a:ext cx="11489635" cy="1020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</a:rPr>
              <a:t>Presentatin</a:t>
            </a:r>
            <a:r>
              <a:rPr lang="fr-FR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</a:rPr>
              <a:t> Mémoire de fin de formation en vue de l’obtention du diplôme </a:t>
            </a:r>
            <a:endParaRPr lang="fr-FR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man Old Style" panose="02050604050505020204" pitchFamily="18" charset="0"/>
            </a:endParaRPr>
          </a:p>
          <a:p>
            <a:pPr algn="ctr"/>
            <a:r>
              <a:rPr lang="fr-FR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</a:rPr>
              <a:t>de licence. Formation : Statistique-Informatique</a:t>
            </a:r>
            <a:endParaRPr lang="fr-FR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man Old Style" panose="02050604050505020204" pitchFamily="18" charset="0"/>
            </a:endParaRPr>
          </a:p>
        </p:txBody>
      </p:sp>
      <p:cxnSp>
        <p:nvCxnSpPr>
          <p:cNvPr id="17" name="Connecteur droit 9"/>
          <p:cNvCxnSpPr/>
          <p:nvPr/>
        </p:nvCxnSpPr>
        <p:spPr>
          <a:xfrm>
            <a:off x="549965" y="1960011"/>
            <a:ext cx="10664687" cy="0"/>
          </a:xfrm>
          <a:prstGeom prst="line">
            <a:avLst/>
          </a:prstGeom>
          <a:ln>
            <a:solidFill>
              <a:srgbClr val="1910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0"/>
          <p:cNvSpPr txBox="1"/>
          <p:nvPr/>
        </p:nvSpPr>
        <p:spPr>
          <a:xfrm>
            <a:off x="651013" y="2401190"/>
            <a:ext cx="10611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>
                <a:solidFill>
                  <a:srgbClr val="1910D4"/>
                </a:solidFill>
                <a:latin typeface="Bookman Old Style" panose="02050604050505020204" pitchFamily="18" charset="0"/>
              </a:rPr>
              <a:t>Etude comparative de deux </a:t>
            </a:r>
            <a:r>
              <a:rPr lang="fr-FR" sz="2000" dirty="0" err="1">
                <a:solidFill>
                  <a:srgbClr val="1910D4"/>
                </a:solidFill>
                <a:latin typeface="Bookman Old Style" panose="02050604050505020204" pitchFamily="18" charset="0"/>
              </a:rPr>
              <a:t>strategie</a:t>
            </a:r>
            <a:r>
              <a:rPr lang="fr-FR" sz="2000" dirty="0">
                <a:solidFill>
                  <a:srgbClr val="1910D4"/>
                </a:solidFill>
                <a:latin typeface="Bookman Old Style" panose="02050604050505020204" pitchFamily="18" charset="0"/>
              </a:rPr>
              <a:t> de trading sur les indices BRVM-Agriculture et BRVM-Services Publics</a:t>
            </a:r>
            <a:r>
              <a:rPr lang="fr-FR" sz="2000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.</a:t>
            </a:r>
            <a:endParaRPr lang="fr-FR" sz="2000" dirty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9" name="Connecteur droit 13"/>
          <p:cNvCxnSpPr/>
          <p:nvPr/>
        </p:nvCxnSpPr>
        <p:spPr>
          <a:xfrm>
            <a:off x="549965" y="3582018"/>
            <a:ext cx="10760765" cy="0"/>
          </a:xfrm>
          <a:prstGeom prst="line">
            <a:avLst/>
          </a:prstGeom>
          <a:ln>
            <a:solidFill>
              <a:srgbClr val="1910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7"/>
          <p:cNvSpPr txBox="1"/>
          <p:nvPr/>
        </p:nvSpPr>
        <p:spPr>
          <a:xfrm>
            <a:off x="450574" y="4054961"/>
            <a:ext cx="112908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				</a:t>
            </a:r>
            <a:r>
              <a:rPr lang="fr-FR" dirty="0">
                <a:latin typeface="Bookman Old Style" panose="02050604050505020204" pitchFamily="18" charset="0"/>
              </a:rPr>
              <a:t>Rédigé par : </a:t>
            </a:r>
            <a:r>
              <a:rPr lang="fr-FR" b="1" dirty="0">
                <a:latin typeface="Bookman Old Style" panose="02050604050505020204" pitchFamily="18" charset="0"/>
              </a:rPr>
              <a:t>Stephene WANTCHEKON</a:t>
            </a:r>
            <a:endParaRPr lang="fr-FR" b="1" dirty="0">
              <a:latin typeface="Bookman Old Style" panose="02050604050505020204" pitchFamily="18" charset="0"/>
            </a:endParaRPr>
          </a:p>
          <a:p>
            <a:r>
              <a:rPr lang="fr-FR" dirty="0"/>
              <a:t>	</a:t>
            </a:r>
            <a:endParaRPr lang="fr-FR" dirty="0"/>
          </a:p>
          <a:p>
            <a:r>
              <a:rPr lang="fr-FR" sz="1600" dirty="0">
                <a:latin typeface="Bookman Old Style" panose="02050604050505020204" pitchFamily="18" charset="0"/>
              </a:rPr>
              <a:t>Directeur de mémoire :							Directeur de Stage:</a:t>
            </a:r>
            <a:endParaRPr lang="fr-FR" sz="1600" dirty="0">
              <a:latin typeface="Bookman Old Style" panose="02050604050505020204" pitchFamily="18" charset="0"/>
            </a:endParaRPr>
          </a:p>
          <a:p>
            <a:r>
              <a:rPr lang="fr-FR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</a:rPr>
              <a:t>M. Maurice COMLAN</a:t>
            </a:r>
            <a:r>
              <a:rPr lang="fr-FR" sz="1600" dirty="0">
                <a:latin typeface="Bookman Old Style" panose="02050604050505020204" pitchFamily="18" charset="0"/>
              </a:rPr>
              <a:t>							</a:t>
            </a:r>
            <a:r>
              <a:rPr lang="fr-FR" sz="1600" b="1" dirty="0">
                <a:latin typeface="Bookman Old Style" panose="02050604050505020204" pitchFamily="18" charset="0"/>
              </a:rPr>
              <a:t>M. Amiel SOSSA</a:t>
            </a:r>
            <a:endParaRPr lang="fr-FR" sz="1600" b="1" dirty="0">
              <a:latin typeface="Bookman Old Style" panose="02050604050505020204" pitchFamily="18" charset="0"/>
            </a:endParaRPr>
          </a:p>
          <a:p>
            <a:r>
              <a:rPr lang="fr-FR" sz="1600" dirty="0"/>
              <a:t>aître Assistant des Universités							</a:t>
            </a:r>
            <a:r>
              <a:rPr lang="fr-FR" sz="1600" dirty="0">
                <a:latin typeface="Bookman Old Style" panose="02050604050505020204" pitchFamily="18" charset="0"/>
              </a:rPr>
              <a:t> </a:t>
            </a:r>
            <a:r>
              <a:rPr lang="fr-FR" sz="1600" dirty="0" err="1">
                <a:latin typeface="Bookman Old Style" panose="02050604050505020204" pitchFamily="18" charset="0"/>
              </a:rPr>
              <a:t>DataScientist</a:t>
            </a:r>
            <a:r>
              <a:rPr lang="fr-FR" sz="1600" dirty="0">
                <a:latin typeface="Bookman Old Style" panose="02050604050505020204" pitchFamily="18" charset="0"/>
              </a:rPr>
              <a:t> à LESCAL </a:t>
            </a:r>
            <a:endParaRPr lang="fr-FR" sz="1600" dirty="0"/>
          </a:p>
          <a:p>
            <a:r>
              <a:rPr lang="fr-FR" sz="1600" dirty="0"/>
              <a:t> du CAMES</a:t>
            </a:r>
            <a:r>
              <a:rPr lang="fr-FR" sz="1600" dirty="0">
                <a:latin typeface="Bookman Old Style" panose="02050604050505020204" pitchFamily="18" charset="0"/>
              </a:rPr>
              <a:t>						</a:t>
            </a:r>
            <a:endParaRPr lang="fr-FR" sz="1600" dirty="0">
              <a:latin typeface="Bookman Old Style" panose="02050604050505020204" pitchFamily="18" charset="0"/>
            </a:endParaRPr>
          </a:p>
        </p:txBody>
      </p:sp>
      <p:sp>
        <p:nvSpPr>
          <p:cNvPr id="21" name="Espace réservé de la date 18"/>
          <p:cNvSpPr>
            <a:spLocks noGrp="1"/>
          </p:cNvSpPr>
          <p:nvPr/>
        </p:nvSpPr>
        <p:spPr>
          <a:xfrm>
            <a:off x="699052" y="62817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Mercredi 30 Aout 2023</a:t>
            </a:r>
            <a:endParaRPr lang="fr-FR" dirty="0"/>
          </a:p>
        </p:txBody>
      </p:sp>
      <p:sp>
        <p:nvSpPr>
          <p:cNvPr id="22" name="Espace réservé du pied de page 19"/>
          <p:cNvSpPr>
            <a:spLocks noGrp="1"/>
          </p:cNvSpPr>
          <p:nvPr/>
        </p:nvSpPr>
        <p:spPr>
          <a:xfrm>
            <a:off x="3899452" y="62817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Stephene WANTCHEKON African School of Economics (ASE)</a:t>
            </a:r>
            <a:endParaRPr lang="fr-FR" dirty="0"/>
          </a:p>
        </p:txBody>
      </p:sp>
      <p:sp>
        <p:nvSpPr>
          <p:cNvPr id="23" name="Espace réservé du numéro de diapositive 20"/>
          <p:cNvSpPr>
            <a:spLocks noGrp="1"/>
          </p:cNvSpPr>
          <p:nvPr/>
        </p:nvSpPr>
        <p:spPr>
          <a:xfrm>
            <a:off x="8471452" y="62817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246C01-0797-4386-9BB7-07279E3378A4}" type="slidenum">
              <a:rPr lang="fr-FR" smtClean="0"/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/>
          <p:cNvSpPr txBox="1"/>
          <p:nvPr/>
        </p:nvSpPr>
        <p:spPr>
          <a:xfrm>
            <a:off x="174563" y="2244233"/>
            <a:ext cx="9144000" cy="35011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Calibri" panose="020F0502020204030204" pitchFamily="34" charset="0"/>
              <a:buChar char="❶"/>
            </a:pPr>
            <a:r>
              <a:rPr lang="fr-FR" dirty="0"/>
              <a:t> Introduction</a:t>
            </a:r>
            <a:endParaRPr lang="fr-FR" dirty="0"/>
          </a:p>
          <a:p>
            <a:endParaRPr lang="fr-FR" dirty="0"/>
          </a:p>
          <a:p>
            <a:pPr marL="342900" indent="-342900">
              <a:buFont typeface="Calibri" panose="020F0502020204030204" pitchFamily="34" charset="0"/>
              <a:buChar char="❷"/>
            </a:pPr>
            <a:r>
              <a:rPr lang="fr-FR" dirty="0"/>
              <a:t> Données et Méthodes </a:t>
            </a:r>
            <a:endParaRPr lang="fr-FR" dirty="0"/>
          </a:p>
          <a:p>
            <a:endParaRPr lang="fr-FR" dirty="0"/>
          </a:p>
          <a:p>
            <a:pPr marL="342900" indent="-342900">
              <a:buFont typeface="Calibri" panose="020F0502020204030204" pitchFamily="34" charset="0"/>
              <a:buChar char="❸"/>
            </a:pPr>
            <a:r>
              <a:rPr lang="fr-FR" dirty="0"/>
              <a:t> Résultats et Discussion </a:t>
            </a:r>
            <a:endParaRPr lang="fr-FR" dirty="0"/>
          </a:p>
          <a:p>
            <a:endParaRPr lang="fr-FR" dirty="0"/>
          </a:p>
          <a:p>
            <a:pPr marL="342900" indent="-342900">
              <a:buFont typeface="Calibri" panose="020F0502020204030204" pitchFamily="34" charset="0"/>
              <a:buChar char="❹"/>
            </a:pPr>
            <a:r>
              <a:rPr lang="fr-FR" dirty="0"/>
              <a:t> Conclusion </a:t>
            </a:r>
            <a:endParaRPr lang="fr-FR" dirty="0"/>
          </a:p>
        </p:txBody>
      </p:sp>
      <p:sp>
        <p:nvSpPr>
          <p:cNvPr id="8" name="Title 10"/>
          <p:cNvSpPr txBox="1"/>
          <p:nvPr/>
        </p:nvSpPr>
        <p:spPr>
          <a:xfrm>
            <a:off x="152400" y="152400"/>
            <a:ext cx="12192000" cy="1807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Sommaire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 txBox="1"/>
          <p:nvPr/>
        </p:nvSpPr>
        <p:spPr>
          <a:xfrm>
            <a:off x="0" y="1"/>
            <a:ext cx="12192000" cy="1755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Contexte</a:t>
            </a:r>
            <a:endParaRPr lang="fr-FR" dirty="0"/>
          </a:p>
        </p:txBody>
      </p:sp>
      <p:sp>
        <p:nvSpPr>
          <p:cNvPr id="6" name="Sous-titre 2"/>
          <p:cNvSpPr txBox="1"/>
          <p:nvPr/>
        </p:nvSpPr>
        <p:spPr>
          <a:xfrm>
            <a:off x="0" y="1891862"/>
            <a:ext cx="11476383" cy="4966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"/>
            </a:pPr>
            <a:r>
              <a:rPr lang="fr-FR" dirty="0"/>
              <a:t> </a:t>
            </a:r>
            <a:r>
              <a:rPr lang="fr-F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La valeur des actifs financiers dans le monde a atteint le record historique de 200 000 milliards € en 2020 (agence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ecofin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</a:rPr>
              <a:t>, 2021</a:t>
            </a:r>
            <a:r>
              <a:rPr lang="fr-F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</a:t>
            </a:r>
            <a:endParaRPr lang="fr-FR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  <a:p>
            <a:pPr marL="342900" indent="-342900">
              <a:buFont typeface="Wingdings" panose="05000000000000000000" pitchFamily="2" charset="2"/>
              <a:buChar char=""/>
            </a:pPr>
            <a:r>
              <a:rPr lang="fr-FR"/>
              <a:t>Ce</a:t>
            </a:r>
            <a:endParaRPr lang="fr-FR" dirty="0"/>
          </a:p>
          <a:p>
            <a:pPr marL="342900" indent="-342900">
              <a:buFont typeface="Wingdings" panose="05000000000000000000" pitchFamily="2" charset="2"/>
              <a:buChar char=""/>
            </a:pPr>
            <a:endParaRPr lang="fr-FR" dirty="0"/>
          </a:p>
          <a:p>
            <a:pPr marL="342900" indent="-342900">
              <a:buFont typeface="Wingdings" panose="05000000000000000000" pitchFamily="2" charset="2"/>
              <a:buChar char="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 txBox="1"/>
          <p:nvPr/>
        </p:nvSpPr>
        <p:spPr>
          <a:xfrm>
            <a:off x="0" y="1"/>
            <a:ext cx="12192000" cy="1471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Objectifs</a:t>
            </a:r>
            <a:endParaRPr lang="fr-FR" dirty="0"/>
          </a:p>
        </p:txBody>
      </p:sp>
      <p:sp>
        <p:nvSpPr>
          <p:cNvPr id="5" name="Sous-titre 2"/>
          <p:cNvSpPr txBox="1"/>
          <p:nvPr/>
        </p:nvSpPr>
        <p:spPr>
          <a:xfrm>
            <a:off x="0" y="1587706"/>
            <a:ext cx="11396871" cy="43716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Objectif général </a:t>
            </a:r>
            <a:endParaRPr lang="fr-FR" b="1" dirty="0"/>
          </a:p>
          <a:p>
            <a:pPr algn="just"/>
            <a:r>
              <a:rPr lang="fr-FR" b="1" dirty="0">
                <a:solidFill>
                  <a:srgbClr val="1910D4"/>
                </a:solidFill>
              </a:rPr>
              <a:t>Prédire la tendance future du cours de l’action Apple grâce à un meilleur modèle d’apprentissage supervisé .</a:t>
            </a:r>
            <a:endParaRPr lang="fr-FR" b="1" dirty="0">
              <a:solidFill>
                <a:srgbClr val="1910D4"/>
              </a:solidFill>
            </a:endParaRPr>
          </a:p>
          <a:p>
            <a:pPr algn="just"/>
            <a:endParaRPr lang="fr-FR" b="1" dirty="0"/>
          </a:p>
          <a:p>
            <a:r>
              <a:rPr lang="fr-FR" b="1" dirty="0"/>
              <a:t>Objectif Spécifique </a:t>
            </a:r>
            <a:endParaRPr lang="fr-FR" b="1" dirty="0"/>
          </a:p>
          <a:p>
            <a:r>
              <a:rPr lang="fr-FR" dirty="0"/>
              <a:t>Il s’agira  : </a:t>
            </a:r>
            <a:endParaRPr lang="fr-FR" dirty="0"/>
          </a:p>
          <a:p>
            <a:pPr marL="342900" indent="-342900">
              <a:buFont typeface="Wingdings" panose="05000000000000000000" pitchFamily="2" charset="2"/>
              <a:buChar char=""/>
            </a:pPr>
            <a:r>
              <a:rPr lang="fr-FR" dirty="0"/>
              <a:t>d’entrainer  des modèles pour prédire la tendance du cours de l’action Apple.</a:t>
            </a:r>
            <a:endParaRPr lang="fr-FR" dirty="0"/>
          </a:p>
          <a:p>
            <a:endParaRPr lang="fr-FR" dirty="0"/>
          </a:p>
          <a:p>
            <a:pPr marL="342900" indent="-342900">
              <a:buFont typeface="Wingdings" panose="05000000000000000000" pitchFamily="2" charset="2"/>
              <a:buChar char=""/>
            </a:pPr>
            <a:r>
              <a:rPr lang="fr-FR" dirty="0"/>
              <a:t>de choisir le meilleur modèle pour la prédiction de la tendance future du cours de l’action Apple .</a:t>
            </a:r>
            <a:endParaRPr lang="fr-FR" dirty="0"/>
          </a:p>
          <a:p>
            <a:endParaRPr lang="fr-FR" dirty="0"/>
          </a:p>
          <a:p>
            <a:pPr marL="342900" indent="-342900">
              <a:buFont typeface="Wingdings" panose="05000000000000000000" pitchFamily="2" charset="2"/>
              <a:buChar char=""/>
            </a:pP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Hypothse</a:t>
            </a:r>
            <a:endParaRPr lang="fr-F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H1 : </a:t>
            </a:r>
            <a:endParaRPr lang="en-US" dirty="0"/>
          </a:p>
          <a:p>
            <a:r>
              <a:rPr lang="en-US" dirty="0"/>
              <a:t>H2 </a:t>
            </a: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1080</Words>
  <Application>WPS Presentation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Bookman Old Style</vt:lpstr>
      <vt:lpstr>Segoe Print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Hypothse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stephene WANTCHEKON</dc:creator>
  <cp:lastModifiedBy>steph</cp:lastModifiedBy>
  <cp:revision>12</cp:revision>
  <dcterms:created xsi:type="dcterms:W3CDTF">2023-08-25T01:43:00Z</dcterms:created>
  <dcterms:modified xsi:type="dcterms:W3CDTF">2023-08-26T20:17:06Z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A175DAC40ACD449382646C22604EDEC8_12</vt:lpwstr>
  </property>
  <property fmtid="{D5CDD505-2E9C-101B-9397-08002B2CF9AE}" pid="3" name="KSOProductBuildVer">
    <vt:lpwstr>1033-12.2.0.13193</vt:lpwstr>
  </property>
</Properties>
</file>