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94" r:id="rId2"/>
    <p:sldId id="295" r:id="rId3"/>
    <p:sldId id="297" r:id="rId4"/>
    <p:sldId id="305" r:id="rId5"/>
    <p:sldId id="263" r:id="rId6"/>
    <p:sldId id="298" r:id="rId7"/>
    <p:sldId id="299" r:id="rId8"/>
    <p:sldId id="300" r:id="rId9"/>
    <p:sldId id="302" r:id="rId10"/>
    <p:sldId id="301" r:id="rId11"/>
    <p:sldId id="303" r:id="rId12"/>
  </p:sldIdLst>
  <p:sldSz cx="9144000" cy="5143500" type="screen16x9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Bree Serif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Black" panose="02000000000000000000" pitchFamily="2" charset="0"/>
      <p:bold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  <p:embeddedFont>
      <p:font typeface="Roboto Mono Thin" panose="020B0604020202020204" charset="0"/>
      <p:regular r:id="rId29"/>
      <p:bold r:id="rId30"/>
      <p:italic r:id="rId31"/>
      <p:boldItalic r:id="rId32"/>
    </p:embeddedFont>
    <p:embeddedFont>
      <p:font typeface="Roboto Thin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ED29B8-501F-490C-8B3E-0A0B6C9D47EC}">
  <a:tblStyle styleId="{ACED29B8-501F-490C-8B3E-0A0B6C9D4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heme" Target="theme/them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77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5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22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17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43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69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74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0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ctrTitle"/>
          </p:nvPr>
        </p:nvSpPr>
        <p:spPr>
          <a:xfrm>
            <a:off x="753523" y="420976"/>
            <a:ext cx="4716251" cy="203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Hong Kong’s Linked Exchange Rate System (LERS)</a:t>
            </a:r>
            <a:endParaRPr sz="3600"/>
          </a:p>
        </p:txBody>
      </p:sp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790257" y="3632187"/>
            <a:ext cx="4434900" cy="28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l"/>
            <a:r>
              <a:rPr lang="en-US" sz="1600" b="1"/>
              <a:t>Stephen Fok, Jocelyn, Terence</a:t>
            </a:r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l="74774" t="28518" b="6798"/>
          <a:stretch/>
        </p:blipFill>
        <p:spPr>
          <a:xfrm>
            <a:off x="5728670" y="608651"/>
            <a:ext cx="2652032" cy="3997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7" name="Google Shape;227;p32"/>
          <p:cNvSpPr txBox="1"/>
          <p:nvPr/>
        </p:nvSpPr>
        <p:spPr>
          <a:xfrm>
            <a:off x="7875300" y="4253625"/>
            <a:ext cx="548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1"/>
          </p:nvPr>
        </p:nvSpPr>
        <p:spPr>
          <a:xfrm>
            <a:off x="848448" y="3093148"/>
            <a:ext cx="2323577" cy="285899"/>
          </a:xfrm>
          <a:prstGeom prst="rect">
            <a:avLst/>
          </a:prstGeom>
        </p:spPr>
        <p:txBody>
          <a:bodyPr spcFirstLastPara="1" wrap="square" lIns="36000" tIns="0" rIns="360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mo"/>
                <a:ea typeface="Arimo"/>
                <a:cs typeface="Arimo"/>
                <a:sym typeface="Arimo"/>
              </a:rPr>
              <a:t>Aug</a:t>
            </a:r>
            <a:r>
              <a:rPr lang="en" sz="1600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sz="2000">
                <a:latin typeface="Arimo"/>
                <a:ea typeface="Arimo"/>
                <a:cs typeface="Arimo"/>
                <a:sym typeface="Arimo"/>
              </a:rPr>
              <a:t>2022</a:t>
            </a:r>
            <a:endParaRPr sz="20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26183-9639-4449-9215-4E4B22C2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074" y="1821"/>
            <a:ext cx="1010805" cy="12442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-3079893" y="9818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Conclusion</a:t>
            </a:r>
            <a:endParaRPr sz="2400" dirty="0"/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BA3068-2202-40DF-B2D6-B60459137A9F}"/>
              </a:ext>
            </a:extLst>
          </p:cNvPr>
          <p:cNvSpPr txBox="1"/>
          <p:nvPr/>
        </p:nvSpPr>
        <p:spPr>
          <a:xfrm>
            <a:off x="311700" y="723620"/>
            <a:ext cx="3108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Peg Currency </a:t>
            </a:r>
            <a:r>
              <a:rPr lang="en-US" dirty="0">
                <a:solidFill>
                  <a:schemeClr val="accent3"/>
                </a:solidFill>
              </a:rPr>
              <a:t>vs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N</a:t>
            </a:r>
            <a:r>
              <a:rPr lang="en-US" sz="1400" dirty="0">
                <a:solidFill>
                  <a:schemeClr val="accent3"/>
                </a:solidFill>
              </a:rPr>
              <a:t>on-peg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sz="1400" dirty="0">
                <a:solidFill>
                  <a:schemeClr val="accent3"/>
                </a:solidFill>
              </a:rPr>
              <a:t>urrency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AAF6E8-3841-4B07-86AB-6D3300DCF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44923"/>
            <a:ext cx="4265184" cy="2843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DAC74B7-F8C0-45A8-8C07-A2B9579B7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00" y="1844923"/>
            <a:ext cx="4265184" cy="28434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9327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003992" y="2379759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br>
              <a:rPr lang="es" dirty="0"/>
            </a:br>
            <a:br>
              <a:rPr lang="es" dirty="0"/>
            </a:br>
            <a:r>
              <a:rPr lang="es" dirty="0"/>
              <a:t>Q&amp;A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18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1012381" y="3774113"/>
            <a:ext cx="6677619" cy="574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aim of this project is to analyze the mechanism of Hong Kong’s Linked Exchange System (LERS)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9B484-E95E-4644-B347-FA8AC47035F3}"/>
              </a:ext>
            </a:extLst>
          </p:cNvPr>
          <p:cNvSpPr txBox="1"/>
          <p:nvPr/>
        </p:nvSpPr>
        <p:spPr>
          <a:xfrm>
            <a:off x="4572000" y="1600168"/>
            <a:ext cx="39948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When USD/HKD hits above 7.85:</a:t>
            </a:r>
          </a:p>
          <a:p>
            <a:pPr algn="just"/>
            <a:endParaRPr lang="en-US" sz="1200" b="1" i="0" dirty="0">
              <a:solidFill>
                <a:schemeClr val="accent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- Funds flowing out of HKD (the demand of USD is high)</a:t>
            </a: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      - USD interest rate higher than HKD</a:t>
            </a:r>
          </a:p>
          <a:p>
            <a:pPr algn="just"/>
            <a:endParaRPr lang="en-US" sz="1200" b="0" i="0" dirty="0">
              <a:solidFill>
                <a:schemeClr val="accent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- HKMA will buy HKD at HK$7.85/US$1 from the bank</a:t>
            </a: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- The aggregate balance will drop</a:t>
            </a: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- Interest rate (HIBOR) will rise</a:t>
            </a:r>
            <a:endParaRPr lang="en-US" sz="1000" b="0" i="0" dirty="0">
              <a:solidFill>
                <a:schemeClr val="accent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1" name="Google Shape;218;p23">
            <a:extLst>
              <a:ext uri="{FF2B5EF4-FFF2-40B4-BE49-F238E27FC236}">
                <a16:creationId xmlns:a16="http://schemas.microsoft.com/office/drawing/2014/main" id="{7C8A6F17-4463-4266-B9A8-F4CE0D0463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3511" y="58510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           Background and Objective</a:t>
            </a:r>
            <a:endParaRPr sz="2400" dirty="0"/>
          </a:p>
        </p:txBody>
      </p:sp>
      <p:cxnSp>
        <p:nvCxnSpPr>
          <p:cNvPr id="52" name="Google Shape;257;p23">
            <a:extLst>
              <a:ext uri="{FF2B5EF4-FFF2-40B4-BE49-F238E27FC236}">
                <a16:creationId xmlns:a16="http://schemas.microsoft.com/office/drawing/2014/main" id="{40E8FC44-4D8B-4900-944E-B8ECBAE1B3E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16020C-5CC7-4DBE-9ADA-C49AC9548B23}"/>
              </a:ext>
            </a:extLst>
          </p:cNvPr>
          <p:cNvSpPr txBox="1"/>
          <p:nvPr/>
        </p:nvSpPr>
        <p:spPr>
          <a:xfrm>
            <a:off x="577126" y="1600264"/>
            <a:ext cx="382281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When USD/HKD hits below 7.75:</a:t>
            </a:r>
          </a:p>
          <a:p>
            <a:pPr algn="just"/>
            <a:endParaRPr lang="en-US" sz="1200" b="1" i="0" dirty="0">
              <a:solidFill>
                <a:schemeClr val="accent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- Funds flowing into HKD (the demand of HKD is high)</a:t>
            </a: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        - HKD interest rate higher than USD</a:t>
            </a: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        - IPO in HK</a:t>
            </a: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- HKMA will sell HKD at HK$7.75/US$1 to the bank</a:t>
            </a: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- The aggregate balance will rise</a:t>
            </a:r>
          </a:p>
          <a:p>
            <a:pPr algn="just"/>
            <a:r>
              <a:rPr lang="en-US" sz="12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- Interest Rate (HIBOR) will decline</a:t>
            </a:r>
          </a:p>
          <a:p>
            <a:pPr algn="just"/>
            <a:endParaRPr lang="en-US" sz="1000" b="0" i="0" dirty="0">
              <a:solidFill>
                <a:schemeClr val="accent1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61" name="Google Shape;8815;p58">
            <a:extLst>
              <a:ext uri="{FF2B5EF4-FFF2-40B4-BE49-F238E27FC236}">
                <a16:creationId xmlns:a16="http://schemas.microsoft.com/office/drawing/2014/main" id="{977F15F3-37CB-4F9A-AB15-3EA6B4AB1A52}"/>
              </a:ext>
            </a:extLst>
          </p:cNvPr>
          <p:cNvGrpSpPr/>
          <p:nvPr/>
        </p:nvGrpSpPr>
        <p:grpSpPr>
          <a:xfrm>
            <a:off x="580607" y="611210"/>
            <a:ext cx="434634" cy="419227"/>
            <a:chOff x="-3768700" y="3253275"/>
            <a:chExt cx="301850" cy="291150"/>
          </a:xfrm>
        </p:grpSpPr>
        <p:sp>
          <p:nvSpPr>
            <p:cNvPr id="62" name="Google Shape;8816;p58">
              <a:extLst>
                <a:ext uri="{FF2B5EF4-FFF2-40B4-BE49-F238E27FC236}">
                  <a16:creationId xmlns:a16="http://schemas.microsoft.com/office/drawing/2014/main" id="{696B0203-0428-4AF2-AD70-DFEE9E3BA2D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17;p58">
              <a:extLst>
                <a:ext uri="{FF2B5EF4-FFF2-40B4-BE49-F238E27FC236}">
                  <a16:creationId xmlns:a16="http://schemas.microsoft.com/office/drawing/2014/main" id="{A929286B-C8A2-4934-8B7A-50A2157F2A0F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18;p58">
              <a:extLst>
                <a:ext uri="{FF2B5EF4-FFF2-40B4-BE49-F238E27FC236}">
                  <a16:creationId xmlns:a16="http://schemas.microsoft.com/office/drawing/2014/main" id="{1483342C-C34E-4E70-B27B-F581E159C976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237;p23">
            <a:extLst>
              <a:ext uri="{FF2B5EF4-FFF2-40B4-BE49-F238E27FC236}">
                <a16:creationId xmlns:a16="http://schemas.microsoft.com/office/drawing/2014/main" id="{31B8950B-6B57-45A8-BA00-48DABD247F3D}"/>
              </a:ext>
            </a:extLst>
          </p:cNvPr>
          <p:cNvSpPr/>
          <p:nvPr/>
        </p:nvSpPr>
        <p:spPr>
          <a:xfrm>
            <a:off x="583466" y="3737535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13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475187" y="58532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Planning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198711" y="2105936"/>
            <a:ext cx="3752298" cy="67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</a:rPr>
              <a:t>What kind of data do we need to perform the analysis?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</a:rPr>
              <a:t>Which websites provide the necessary data?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</a:rPr>
              <a:t>Which method is appropriate to extract the data?</a:t>
            </a:r>
            <a:endParaRPr sz="1100"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552703" y="1444163"/>
            <a:ext cx="115572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/>
                </a:solidFill>
              </a:rPr>
              <a:t>01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4363395" y="1420030"/>
            <a:ext cx="115572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/>
                </a:solidFill>
              </a:rPr>
              <a:t>02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59684" y="304375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/>
                </a:solidFill>
              </a:rPr>
              <a:t>03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837510" y="1722738"/>
            <a:ext cx="2038644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Brainstorming</a:t>
            </a:r>
            <a:endParaRPr sz="18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975407" y="3417755"/>
            <a:ext cx="2462377" cy="137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Data Preprocessing</a:t>
            </a:r>
            <a:endParaRPr sz="18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922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31;p23">
            <a:extLst>
              <a:ext uri="{FF2B5EF4-FFF2-40B4-BE49-F238E27FC236}">
                <a16:creationId xmlns:a16="http://schemas.microsoft.com/office/drawing/2014/main" id="{2D965C19-EE31-4B67-88DE-55FE97010950}"/>
              </a:ext>
            </a:extLst>
          </p:cNvPr>
          <p:cNvSpPr txBox="1">
            <a:spLocks/>
          </p:cNvSpPr>
          <p:nvPr/>
        </p:nvSpPr>
        <p:spPr>
          <a:xfrm>
            <a:off x="4735487" y="1700340"/>
            <a:ext cx="2038644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1800" dirty="0"/>
              <a:t>Data Collection</a:t>
            </a:r>
          </a:p>
        </p:txBody>
      </p:sp>
      <p:sp>
        <p:nvSpPr>
          <p:cNvPr id="46" name="Google Shape;263;p24">
            <a:extLst>
              <a:ext uri="{FF2B5EF4-FFF2-40B4-BE49-F238E27FC236}">
                <a16:creationId xmlns:a16="http://schemas.microsoft.com/office/drawing/2014/main" id="{5EB4EF0C-6BD0-4C2C-A419-4DB46F197289}"/>
              </a:ext>
            </a:extLst>
          </p:cNvPr>
          <p:cNvSpPr txBox="1">
            <a:spLocks/>
          </p:cNvSpPr>
          <p:nvPr/>
        </p:nvSpPr>
        <p:spPr>
          <a:xfrm>
            <a:off x="1223391" y="1778511"/>
            <a:ext cx="1067043" cy="3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Research</a:t>
            </a:r>
          </a:p>
          <a:p>
            <a:pPr marL="0" indent="0"/>
            <a:endParaRPr lang="en-US" dirty="0"/>
          </a:p>
        </p:txBody>
      </p:sp>
      <p:sp>
        <p:nvSpPr>
          <p:cNvPr id="47" name="Google Shape;263;p24">
            <a:extLst>
              <a:ext uri="{FF2B5EF4-FFF2-40B4-BE49-F238E27FC236}">
                <a16:creationId xmlns:a16="http://schemas.microsoft.com/office/drawing/2014/main" id="{FCA9373C-2E4A-4691-9AF3-E09D76461E55}"/>
              </a:ext>
            </a:extLst>
          </p:cNvPr>
          <p:cNvSpPr txBox="1">
            <a:spLocks/>
          </p:cNvSpPr>
          <p:nvPr/>
        </p:nvSpPr>
        <p:spPr>
          <a:xfrm>
            <a:off x="5015911" y="1778511"/>
            <a:ext cx="2656736" cy="26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Open API – HKMA website</a:t>
            </a:r>
          </a:p>
          <a:p>
            <a:pPr marL="0" indent="0"/>
            <a:endParaRPr lang="en-US" dirty="0"/>
          </a:p>
        </p:txBody>
      </p:sp>
      <p:sp>
        <p:nvSpPr>
          <p:cNvPr id="71" name="Google Shape;225;p23">
            <a:extLst>
              <a:ext uri="{FF2B5EF4-FFF2-40B4-BE49-F238E27FC236}">
                <a16:creationId xmlns:a16="http://schemas.microsoft.com/office/drawing/2014/main" id="{4DFA7154-7FEE-44EC-917E-DF805513945F}"/>
              </a:ext>
            </a:extLst>
          </p:cNvPr>
          <p:cNvSpPr txBox="1">
            <a:spLocks/>
          </p:cNvSpPr>
          <p:nvPr/>
        </p:nvSpPr>
        <p:spPr>
          <a:xfrm>
            <a:off x="5010277" y="2099139"/>
            <a:ext cx="4395375" cy="67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100" dirty="0">
                <a:solidFill>
                  <a:schemeClr val="accent1"/>
                </a:solidFill>
              </a:rPr>
              <a:t>HIBOR Rate (Hong Kong Interbank Offered Rate)</a:t>
            </a:r>
          </a:p>
          <a:p>
            <a:pPr marL="0" indent="0" algn="l"/>
            <a:r>
              <a:rPr lang="en-US" sz="1100" dirty="0">
                <a:solidFill>
                  <a:schemeClr val="accent1"/>
                </a:solidFill>
              </a:rPr>
              <a:t>HKMA aggregate balance</a:t>
            </a:r>
          </a:p>
          <a:p>
            <a:pPr marL="0" indent="0" algn="l"/>
            <a:r>
              <a:rPr lang="en-US" sz="1100" dirty="0">
                <a:solidFill>
                  <a:schemeClr val="accent1"/>
                </a:solidFill>
              </a:rPr>
              <a:t>USD/HKD exchange rate movement against non peg currency</a:t>
            </a:r>
          </a:p>
          <a:p>
            <a:pPr marL="0" indent="0" algn="l"/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72" name="Google Shape;5176;p50">
            <a:extLst>
              <a:ext uri="{FF2B5EF4-FFF2-40B4-BE49-F238E27FC236}">
                <a16:creationId xmlns:a16="http://schemas.microsoft.com/office/drawing/2014/main" id="{A7D97106-A839-4EB6-A422-CFE9DF9AA081}"/>
              </a:ext>
            </a:extLst>
          </p:cNvPr>
          <p:cNvGrpSpPr/>
          <p:nvPr/>
        </p:nvGrpSpPr>
        <p:grpSpPr>
          <a:xfrm>
            <a:off x="2968786" y="1571506"/>
            <a:ext cx="407369" cy="316831"/>
            <a:chOff x="6598259" y="2078634"/>
            <a:chExt cx="868881" cy="684241"/>
          </a:xfrm>
        </p:grpSpPr>
        <p:sp>
          <p:nvSpPr>
            <p:cNvPr id="73" name="Google Shape;5177;p50">
              <a:extLst>
                <a:ext uri="{FF2B5EF4-FFF2-40B4-BE49-F238E27FC236}">
                  <a16:creationId xmlns:a16="http://schemas.microsoft.com/office/drawing/2014/main" id="{FB0A9AA0-2626-4053-B6D0-990394B6D165}"/>
                </a:ext>
              </a:extLst>
            </p:cNvPr>
            <p:cNvSpPr/>
            <p:nvPr/>
          </p:nvSpPr>
          <p:spPr>
            <a:xfrm>
              <a:off x="7165957" y="2159753"/>
              <a:ext cx="286185" cy="107120"/>
            </a:xfrm>
            <a:custGeom>
              <a:avLst/>
              <a:gdLst/>
              <a:ahLst/>
              <a:cxnLst/>
              <a:rect l="l" t="t" r="r" b="b"/>
              <a:pathLst>
                <a:path w="48506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78;p50">
              <a:extLst>
                <a:ext uri="{FF2B5EF4-FFF2-40B4-BE49-F238E27FC236}">
                  <a16:creationId xmlns:a16="http://schemas.microsoft.com/office/drawing/2014/main" id="{75E1E1C0-3419-4642-A7CE-27AF427F91BA}"/>
                </a:ext>
              </a:extLst>
            </p:cNvPr>
            <p:cNvSpPr/>
            <p:nvPr/>
          </p:nvSpPr>
          <p:spPr>
            <a:xfrm>
              <a:off x="7085764" y="2536793"/>
              <a:ext cx="349475" cy="107120"/>
            </a:xfrm>
            <a:custGeom>
              <a:avLst/>
              <a:gdLst/>
              <a:ahLst/>
              <a:cxnLst/>
              <a:rect l="l" t="t" r="r" b="b"/>
              <a:pathLst>
                <a:path w="59233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solidFill>
              <a:srgbClr val="37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79;p50">
              <a:extLst>
                <a:ext uri="{FF2B5EF4-FFF2-40B4-BE49-F238E27FC236}">
                  <a16:creationId xmlns:a16="http://schemas.microsoft.com/office/drawing/2014/main" id="{D210C7CC-8ACA-4ACC-9216-4B93123B32F2}"/>
                </a:ext>
              </a:extLst>
            </p:cNvPr>
            <p:cNvSpPr/>
            <p:nvPr/>
          </p:nvSpPr>
          <p:spPr>
            <a:xfrm>
              <a:off x="6598259" y="2195183"/>
              <a:ext cx="271241" cy="107120"/>
            </a:xfrm>
            <a:custGeom>
              <a:avLst/>
              <a:gdLst/>
              <a:ahLst/>
              <a:cxnLst/>
              <a:rect l="l" t="t" r="r" b="b"/>
              <a:pathLst>
                <a:path w="45973" h="18156" extrusionOk="0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solidFill>
              <a:srgbClr val="8FA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80;p50">
              <a:extLst>
                <a:ext uri="{FF2B5EF4-FFF2-40B4-BE49-F238E27FC236}">
                  <a16:creationId xmlns:a16="http://schemas.microsoft.com/office/drawing/2014/main" id="{ECEA221B-85A0-4526-AD8A-67C4BF166BB4}"/>
                </a:ext>
              </a:extLst>
            </p:cNvPr>
            <p:cNvSpPr/>
            <p:nvPr/>
          </p:nvSpPr>
          <p:spPr>
            <a:xfrm>
              <a:off x="6604064" y="2370778"/>
              <a:ext cx="358696" cy="107126"/>
            </a:xfrm>
            <a:custGeom>
              <a:avLst/>
              <a:gdLst/>
              <a:ahLst/>
              <a:cxnLst/>
              <a:rect l="l" t="t" r="r" b="b"/>
              <a:pathLst>
                <a:path w="60796" h="18157" extrusionOk="0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solidFill>
              <a:srgbClr val="C9D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81;p50">
              <a:extLst>
                <a:ext uri="{FF2B5EF4-FFF2-40B4-BE49-F238E27FC236}">
                  <a16:creationId xmlns:a16="http://schemas.microsoft.com/office/drawing/2014/main" id="{F96C2FCE-434A-4640-8954-AFA84D099E32}"/>
                </a:ext>
              </a:extLst>
            </p:cNvPr>
            <p:cNvSpPr/>
            <p:nvPr/>
          </p:nvSpPr>
          <p:spPr>
            <a:xfrm>
              <a:off x="6645158" y="2545743"/>
              <a:ext cx="358696" cy="109044"/>
            </a:xfrm>
            <a:custGeom>
              <a:avLst/>
              <a:gdLst/>
              <a:ahLst/>
              <a:cxnLst/>
              <a:rect l="l" t="t" r="r" b="b"/>
              <a:pathLst>
                <a:path w="60796" h="18482" extrusionOk="0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182;p50">
              <a:extLst>
                <a:ext uri="{FF2B5EF4-FFF2-40B4-BE49-F238E27FC236}">
                  <a16:creationId xmlns:a16="http://schemas.microsoft.com/office/drawing/2014/main" id="{0FCCC488-C40E-442B-B13A-2DC6DEFAF0B4}"/>
                </a:ext>
              </a:extLst>
            </p:cNvPr>
            <p:cNvSpPr/>
            <p:nvPr/>
          </p:nvSpPr>
          <p:spPr>
            <a:xfrm>
              <a:off x="7155838" y="2352960"/>
              <a:ext cx="311302" cy="107120"/>
            </a:xfrm>
            <a:custGeom>
              <a:avLst/>
              <a:gdLst/>
              <a:ahLst/>
              <a:cxnLst/>
              <a:rect l="l" t="t" r="r" b="b"/>
              <a:pathLst>
                <a:path w="52763" h="18156" extrusionOk="0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solidFill>
              <a:srgbClr val="4F6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5183;p50">
              <a:extLst>
                <a:ext uri="{FF2B5EF4-FFF2-40B4-BE49-F238E27FC236}">
                  <a16:creationId xmlns:a16="http://schemas.microsoft.com/office/drawing/2014/main" id="{978B4F10-6FB6-4D9D-A809-83D163503E63}"/>
                </a:ext>
              </a:extLst>
            </p:cNvPr>
            <p:cNvGrpSpPr/>
            <p:nvPr/>
          </p:nvGrpSpPr>
          <p:grpSpPr>
            <a:xfrm>
              <a:off x="6808175" y="2078634"/>
              <a:ext cx="452229" cy="684241"/>
              <a:chOff x="6808175" y="2078634"/>
              <a:chExt cx="452229" cy="684241"/>
            </a:xfrm>
          </p:grpSpPr>
          <p:sp>
            <p:nvSpPr>
              <p:cNvPr id="80" name="Google Shape;5184;p50">
                <a:extLst>
                  <a:ext uri="{FF2B5EF4-FFF2-40B4-BE49-F238E27FC236}">
                    <a16:creationId xmlns:a16="http://schemas.microsoft.com/office/drawing/2014/main" id="{D4A0FD51-7C39-41D0-95F3-9FAB98EFDF6A}"/>
                  </a:ext>
                </a:extLst>
              </p:cNvPr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185;p50">
                <a:extLst>
                  <a:ext uri="{FF2B5EF4-FFF2-40B4-BE49-F238E27FC236}">
                    <a16:creationId xmlns:a16="http://schemas.microsoft.com/office/drawing/2014/main" id="{CE3DB0A8-8571-4964-99FE-60366BDC8C21}"/>
                  </a:ext>
                </a:extLst>
              </p:cNvPr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56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186;p50">
                <a:extLst>
                  <a:ext uri="{FF2B5EF4-FFF2-40B4-BE49-F238E27FC236}">
                    <a16:creationId xmlns:a16="http://schemas.microsoft.com/office/drawing/2014/main" id="{AB69372B-D5FB-4954-94D9-39033F47BD2C}"/>
                  </a:ext>
                </a:extLst>
              </p:cNvPr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94" h="18156" extrusionOk="0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187;p50">
                <a:extLst>
                  <a:ext uri="{FF2B5EF4-FFF2-40B4-BE49-F238E27FC236}">
                    <a16:creationId xmlns:a16="http://schemas.microsoft.com/office/drawing/2014/main" id="{04318D93-6D0E-43BA-A533-CB71B4B2B947}"/>
                  </a:ext>
                </a:extLst>
              </p:cNvPr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avLst/>
                <a:gdLst/>
                <a:ahLst/>
                <a:cxnLst/>
                <a:rect l="l" t="t" r="r" b="b"/>
                <a:pathLst>
                  <a:path w="24122" h="18157" extrusionOk="0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188;p50">
                <a:extLst>
                  <a:ext uri="{FF2B5EF4-FFF2-40B4-BE49-F238E27FC236}">
                    <a16:creationId xmlns:a16="http://schemas.microsoft.com/office/drawing/2014/main" id="{E05A3540-BD3D-4718-B19E-4D924DF31FA6}"/>
                  </a:ext>
                </a:extLst>
              </p:cNvPr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avLst/>
                <a:gdLst/>
                <a:ahLst/>
                <a:cxnLst/>
                <a:rect l="l" t="t" r="r" b="b"/>
                <a:pathLst>
                  <a:path w="12558" h="18482" extrusionOk="0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189;p50">
                <a:extLst>
                  <a:ext uri="{FF2B5EF4-FFF2-40B4-BE49-F238E27FC236}">
                    <a16:creationId xmlns:a16="http://schemas.microsoft.com/office/drawing/2014/main" id="{F9D9CA4A-CFF3-4D69-B881-E28B263A655A}"/>
                  </a:ext>
                </a:extLst>
              </p:cNvPr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18156" extrusionOk="0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5190;p50">
                <a:extLst>
                  <a:ext uri="{FF2B5EF4-FFF2-40B4-BE49-F238E27FC236}">
                    <a16:creationId xmlns:a16="http://schemas.microsoft.com/office/drawing/2014/main" id="{03B7A3AC-707A-4942-8DE6-8FE4E86AC524}"/>
                  </a:ext>
                </a:extLst>
              </p:cNvPr>
              <p:cNvGrpSpPr/>
              <p:nvPr/>
            </p:nvGrpSpPr>
            <p:grpSpPr>
              <a:xfrm>
                <a:off x="6821586" y="2078634"/>
                <a:ext cx="426871" cy="684241"/>
                <a:chOff x="6821586" y="2078634"/>
                <a:chExt cx="426871" cy="684241"/>
              </a:xfrm>
            </p:grpSpPr>
            <p:grpSp>
              <p:nvGrpSpPr>
                <p:cNvPr id="87" name="Google Shape;5191;p50">
                  <a:extLst>
                    <a:ext uri="{FF2B5EF4-FFF2-40B4-BE49-F238E27FC236}">
                      <a16:creationId xmlns:a16="http://schemas.microsoft.com/office/drawing/2014/main" id="{D6DC3AEA-40DD-4652-B018-92EDE17CE83B}"/>
                    </a:ext>
                  </a:extLst>
                </p:cNvPr>
                <p:cNvGrpSpPr/>
                <p:nvPr/>
              </p:nvGrpSpPr>
              <p:grpSpPr>
                <a:xfrm>
                  <a:off x="6821586" y="2078634"/>
                  <a:ext cx="426871" cy="684241"/>
                  <a:chOff x="6821586" y="2078634"/>
                  <a:chExt cx="426871" cy="684241"/>
                </a:xfrm>
              </p:grpSpPr>
              <p:sp>
                <p:nvSpPr>
                  <p:cNvPr id="94" name="Google Shape;5192;p50">
                    <a:extLst>
                      <a:ext uri="{FF2B5EF4-FFF2-40B4-BE49-F238E27FC236}">
                        <a16:creationId xmlns:a16="http://schemas.microsoft.com/office/drawing/2014/main" id="{E470478E-A361-43BE-AE3C-D61FE80A68CC}"/>
                      </a:ext>
                    </a:extLst>
                  </p:cNvPr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8" h="11708" extrusionOk="0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193;p50">
                    <a:extLst>
                      <a:ext uri="{FF2B5EF4-FFF2-40B4-BE49-F238E27FC236}">
                        <a16:creationId xmlns:a16="http://schemas.microsoft.com/office/drawing/2014/main" id="{36303DDB-31B0-47EE-851A-8E1DA3B5F123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2324" extrusionOk="0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194;p50">
                    <a:extLst>
                      <a:ext uri="{FF2B5EF4-FFF2-40B4-BE49-F238E27FC236}">
                        <a16:creationId xmlns:a16="http://schemas.microsoft.com/office/drawing/2014/main" id="{7A5331ED-6774-4D58-9E41-2A5225AF7DD1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0974" extrusionOk="0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195;p50">
                    <a:extLst>
                      <a:ext uri="{FF2B5EF4-FFF2-40B4-BE49-F238E27FC236}">
                        <a16:creationId xmlns:a16="http://schemas.microsoft.com/office/drawing/2014/main" id="{41EA5B49-7553-4CC7-9FC3-E1980836E846}"/>
                      </a:ext>
                    </a:extLst>
                  </p:cNvPr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27" h="1994" extrusionOk="0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196;p50">
                    <a:extLst>
                      <a:ext uri="{FF2B5EF4-FFF2-40B4-BE49-F238E27FC236}">
                        <a16:creationId xmlns:a16="http://schemas.microsoft.com/office/drawing/2014/main" id="{7F5A0E42-27C8-4BBC-AEE3-239FAD9556F7}"/>
                      </a:ext>
                    </a:extLst>
                  </p:cNvPr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51" h="92321" extrusionOk="0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197;p50">
                    <a:extLst>
                      <a:ext uri="{FF2B5EF4-FFF2-40B4-BE49-F238E27FC236}">
                        <a16:creationId xmlns:a16="http://schemas.microsoft.com/office/drawing/2014/main" id="{CEFE2D5B-7D55-49C6-A07D-A95421ABE0E9}"/>
                      </a:ext>
                    </a:extLst>
                  </p:cNvPr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7866" extrusionOk="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DF1F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198;p50">
                    <a:extLst>
                      <a:ext uri="{FF2B5EF4-FFF2-40B4-BE49-F238E27FC236}">
                        <a16:creationId xmlns:a16="http://schemas.microsoft.com/office/drawing/2014/main" id="{339A1265-25A4-4861-94F7-4E6C82E59EE6}"/>
                      </a:ext>
                    </a:extLst>
                  </p:cNvPr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3892" extrusionOk="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199;p50">
                    <a:extLst>
                      <a:ext uri="{FF2B5EF4-FFF2-40B4-BE49-F238E27FC236}">
                        <a16:creationId xmlns:a16="http://schemas.microsoft.com/office/drawing/2014/main" id="{1048D583-8641-4229-89FE-810DA4F87B32}"/>
                      </a:ext>
                    </a:extLst>
                  </p:cNvPr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1" h="1051" extrusionOk="0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200;p50">
                    <a:extLst>
                      <a:ext uri="{FF2B5EF4-FFF2-40B4-BE49-F238E27FC236}">
                        <a16:creationId xmlns:a16="http://schemas.microsoft.com/office/drawing/2014/main" id="{3F1A3BE0-7B67-4AFC-929D-D0DFB03ADEB1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5201;p50">
                    <a:extLst>
                      <a:ext uri="{FF2B5EF4-FFF2-40B4-BE49-F238E27FC236}">
                        <a16:creationId xmlns:a16="http://schemas.microsoft.com/office/drawing/2014/main" id="{F9FB6F10-E88B-41D2-B334-E2A816508191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202;p50">
                    <a:extLst>
                      <a:ext uri="{FF2B5EF4-FFF2-40B4-BE49-F238E27FC236}">
                        <a16:creationId xmlns:a16="http://schemas.microsoft.com/office/drawing/2014/main" id="{009DCBA0-521C-4137-A62B-EF81915B7483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203;p50">
                    <a:extLst>
                      <a:ext uri="{FF2B5EF4-FFF2-40B4-BE49-F238E27FC236}">
                        <a16:creationId xmlns:a16="http://schemas.microsoft.com/office/drawing/2014/main" id="{2677EAEF-EF05-4795-ADD8-3027204E889A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204;p50">
                    <a:extLst>
                      <a:ext uri="{FF2B5EF4-FFF2-40B4-BE49-F238E27FC236}">
                        <a16:creationId xmlns:a16="http://schemas.microsoft.com/office/drawing/2014/main" id="{B24886BD-D71D-452A-92AD-009EAAE940E3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205;p50">
                    <a:extLst>
                      <a:ext uri="{FF2B5EF4-FFF2-40B4-BE49-F238E27FC236}">
                        <a16:creationId xmlns:a16="http://schemas.microsoft.com/office/drawing/2014/main" id="{34C32CEF-4800-4F5A-A050-939E3394DD49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206;p50">
                    <a:extLst>
                      <a:ext uri="{FF2B5EF4-FFF2-40B4-BE49-F238E27FC236}">
                        <a16:creationId xmlns:a16="http://schemas.microsoft.com/office/drawing/2014/main" id="{C29F1C6F-7F5A-434E-A39A-22210B191868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0" extrusionOk="0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207;p50">
                    <a:extLst>
                      <a:ext uri="{FF2B5EF4-FFF2-40B4-BE49-F238E27FC236}">
                        <a16:creationId xmlns:a16="http://schemas.microsoft.com/office/drawing/2014/main" id="{7CB10CFA-FE13-47CD-8DC3-7EBC23EED4DE}"/>
                      </a:ext>
                    </a:extLst>
                  </p:cNvPr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7" extrusionOk="0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208;p50">
                    <a:extLst>
                      <a:ext uri="{FF2B5EF4-FFF2-40B4-BE49-F238E27FC236}">
                        <a16:creationId xmlns:a16="http://schemas.microsoft.com/office/drawing/2014/main" id="{DF0E2F8E-F8A9-44F1-91C0-3A1761732AE0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4" extrusionOk="0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209;p50">
                    <a:extLst>
                      <a:ext uri="{FF2B5EF4-FFF2-40B4-BE49-F238E27FC236}">
                        <a16:creationId xmlns:a16="http://schemas.microsoft.com/office/drawing/2014/main" id="{A95DC66A-1231-4F39-8C20-6284FA0AC66A}"/>
                      </a:ext>
                    </a:extLst>
                  </p:cNvPr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92" h="80915" extrusionOk="0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solidFill>
                    <a:srgbClr val="F3F5F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210;p50">
                    <a:extLst>
                      <a:ext uri="{FF2B5EF4-FFF2-40B4-BE49-F238E27FC236}">
                        <a16:creationId xmlns:a16="http://schemas.microsoft.com/office/drawing/2014/main" id="{981736BA-8C91-4183-B92E-3836C1BF1417}"/>
                      </a:ext>
                    </a:extLst>
                  </p:cNvPr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5211;p50">
                  <a:extLst>
                    <a:ext uri="{FF2B5EF4-FFF2-40B4-BE49-F238E27FC236}">
                      <a16:creationId xmlns:a16="http://schemas.microsoft.com/office/drawing/2014/main" id="{3AC363C6-551A-4DF5-8D2E-6D61C0B2F7E4}"/>
                    </a:ext>
                  </a:extLst>
                </p:cNvPr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5" h="19304" extrusionOk="0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solidFill>
                  <a:srgbClr val="4F67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5212;p50">
                  <a:extLst>
                    <a:ext uri="{FF2B5EF4-FFF2-40B4-BE49-F238E27FC236}">
                      <a16:creationId xmlns:a16="http://schemas.microsoft.com/office/drawing/2014/main" id="{A98D1A11-E635-4BEF-8E8C-E00683C0BADF}"/>
                    </a:ext>
                  </a:extLst>
                </p:cNvPr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2" h="24598" extrusionOk="0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solidFill>
                  <a:srgbClr val="B3C3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5213;p50">
                  <a:extLst>
                    <a:ext uri="{FF2B5EF4-FFF2-40B4-BE49-F238E27FC236}">
                      <a16:creationId xmlns:a16="http://schemas.microsoft.com/office/drawing/2014/main" id="{F6E1FA8C-61C9-444D-A198-85535B0D8F24}"/>
                    </a:ext>
                  </a:extLst>
                </p:cNvPr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6" h="19304" extrusionOk="0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solidFill>
                  <a:srgbClr val="C9D4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214;p50">
                  <a:extLst>
                    <a:ext uri="{FF2B5EF4-FFF2-40B4-BE49-F238E27FC236}">
                      <a16:creationId xmlns:a16="http://schemas.microsoft.com/office/drawing/2014/main" id="{B03E5876-9906-4008-939C-AE627905C90A}"/>
                    </a:ext>
                  </a:extLst>
                </p:cNvPr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4" h="29109" extrusionOk="0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solidFill>
                  <a:srgbClr val="DBE3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5215;p50">
                  <a:extLst>
                    <a:ext uri="{FF2B5EF4-FFF2-40B4-BE49-F238E27FC236}">
                      <a16:creationId xmlns:a16="http://schemas.microsoft.com/office/drawing/2014/main" id="{168CDA1D-F607-4F27-9CFE-8CF324499635}"/>
                    </a:ext>
                  </a:extLst>
                </p:cNvPr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3" h="24598" extrusionOk="0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solidFill>
                  <a:srgbClr val="8FA1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5216;p50">
                  <a:extLst>
                    <a:ext uri="{FF2B5EF4-FFF2-40B4-BE49-F238E27FC236}">
                      <a16:creationId xmlns:a16="http://schemas.microsoft.com/office/drawing/2014/main" id="{4E56CBA6-5FBE-42FF-8F70-E7E1725071BC}"/>
                    </a:ext>
                  </a:extLst>
                </p:cNvPr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3" h="29109" extrusionOk="0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solidFill>
                  <a:srgbClr val="374F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3" name="Google Shape;6874;p54">
            <a:extLst>
              <a:ext uri="{FF2B5EF4-FFF2-40B4-BE49-F238E27FC236}">
                <a16:creationId xmlns:a16="http://schemas.microsoft.com/office/drawing/2014/main" id="{7BCCC48F-60B4-43EE-AAC6-AAAD834EE573}"/>
              </a:ext>
            </a:extLst>
          </p:cNvPr>
          <p:cNvGrpSpPr/>
          <p:nvPr/>
        </p:nvGrpSpPr>
        <p:grpSpPr>
          <a:xfrm>
            <a:off x="6810913" y="1484335"/>
            <a:ext cx="390892" cy="365241"/>
            <a:chOff x="946175" y="3619500"/>
            <a:chExt cx="296975" cy="293825"/>
          </a:xfrm>
        </p:grpSpPr>
        <p:sp>
          <p:nvSpPr>
            <p:cNvPr id="114" name="Google Shape;6875;p54">
              <a:extLst>
                <a:ext uri="{FF2B5EF4-FFF2-40B4-BE49-F238E27FC236}">
                  <a16:creationId xmlns:a16="http://schemas.microsoft.com/office/drawing/2014/main" id="{E21B2EBF-6E5A-4ABC-BDA3-B6804A867EA5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876;p54">
              <a:extLst>
                <a:ext uri="{FF2B5EF4-FFF2-40B4-BE49-F238E27FC236}">
                  <a16:creationId xmlns:a16="http://schemas.microsoft.com/office/drawing/2014/main" id="{25959B1F-71A6-4050-A776-5AE3B57438C0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877;p54">
              <a:extLst>
                <a:ext uri="{FF2B5EF4-FFF2-40B4-BE49-F238E27FC236}">
                  <a16:creationId xmlns:a16="http://schemas.microsoft.com/office/drawing/2014/main" id="{D626FCA9-072E-48F6-96EA-CA8EF201C660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878;p54">
              <a:extLst>
                <a:ext uri="{FF2B5EF4-FFF2-40B4-BE49-F238E27FC236}">
                  <a16:creationId xmlns:a16="http://schemas.microsoft.com/office/drawing/2014/main" id="{954D779A-1513-4F82-BEA0-F6BC59B9DF06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879;p54">
              <a:extLst>
                <a:ext uri="{FF2B5EF4-FFF2-40B4-BE49-F238E27FC236}">
                  <a16:creationId xmlns:a16="http://schemas.microsoft.com/office/drawing/2014/main" id="{08D34060-FF17-4235-80A7-C14775C9A27F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880;p54">
              <a:extLst>
                <a:ext uri="{FF2B5EF4-FFF2-40B4-BE49-F238E27FC236}">
                  <a16:creationId xmlns:a16="http://schemas.microsoft.com/office/drawing/2014/main" id="{D70015D6-B852-463E-9605-EB8D0C69C732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263;p24">
            <a:extLst>
              <a:ext uri="{FF2B5EF4-FFF2-40B4-BE49-F238E27FC236}">
                <a16:creationId xmlns:a16="http://schemas.microsoft.com/office/drawing/2014/main" id="{836A7E95-FE59-42E4-AFA5-FAF9D83245CE}"/>
              </a:ext>
            </a:extLst>
          </p:cNvPr>
          <p:cNvSpPr txBox="1">
            <a:spLocks/>
          </p:cNvSpPr>
          <p:nvPr/>
        </p:nvSpPr>
        <p:spPr>
          <a:xfrm>
            <a:off x="1242574" y="3444086"/>
            <a:ext cx="3096664" cy="3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Data cleaning and transformation</a:t>
            </a:r>
          </a:p>
          <a:p>
            <a:pPr marL="0" indent="0"/>
            <a:endParaRPr lang="en-US" dirty="0"/>
          </a:p>
        </p:txBody>
      </p:sp>
      <p:grpSp>
        <p:nvGrpSpPr>
          <p:cNvPr id="135" name="Google Shape;7177;p55">
            <a:extLst>
              <a:ext uri="{FF2B5EF4-FFF2-40B4-BE49-F238E27FC236}">
                <a16:creationId xmlns:a16="http://schemas.microsoft.com/office/drawing/2014/main" id="{BFB9BD69-8E86-4010-92C9-09CE6394DBC7}"/>
              </a:ext>
            </a:extLst>
          </p:cNvPr>
          <p:cNvGrpSpPr/>
          <p:nvPr/>
        </p:nvGrpSpPr>
        <p:grpSpPr>
          <a:xfrm>
            <a:off x="3565351" y="3118412"/>
            <a:ext cx="353645" cy="353615"/>
            <a:chOff x="-35481425" y="3919600"/>
            <a:chExt cx="291450" cy="291425"/>
          </a:xfrm>
        </p:grpSpPr>
        <p:sp>
          <p:nvSpPr>
            <p:cNvPr id="136" name="Google Shape;7178;p55">
              <a:extLst>
                <a:ext uri="{FF2B5EF4-FFF2-40B4-BE49-F238E27FC236}">
                  <a16:creationId xmlns:a16="http://schemas.microsoft.com/office/drawing/2014/main" id="{E5B205F2-C584-4DFC-B51F-89E1CE493217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179;p55">
              <a:extLst>
                <a:ext uri="{FF2B5EF4-FFF2-40B4-BE49-F238E27FC236}">
                  <a16:creationId xmlns:a16="http://schemas.microsoft.com/office/drawing/2014/main" id="{97BCD0AC-9F16-455A-A1EA-5AA3E4AFE19E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180;p55">
              <a:extLst>
                <a:ext uri="{FF2B5EF4-FFF2-40B4-BE49-F238E27FC236}">
                  <a16:creationId xmlns:a16="http://schemas.microsoft.com/office/drawing/2014/main" id="{39EF4DED-D465-45EB-B414-A1B7701808F6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181;p55">
              <a:extLst>
                <a:ext uri="{FF2B5EF4-FFF2-40B4-BE49-F238E27FC236}">
                  <a16:creationId xmlns:a16="http://schemas.microsoft.com/office/drawing/2014/main" id="{6262C126-055C-4537-B93D-E83A7A4E27AE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182;p55">
              <a:extLst>
                <a:ext uri="{FF2B5EF4-FFF2-40B4-BE49-F238E27FC236}">
                  <a16:creationId xmlns:a16="http://schemas.microsoft.com/office/drawing/2014/main" id="{9205D4ED-6295-4EDF-9610-7833E44722FB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183;p55">
              <a:extLst>
                <a:ext uri="{FF2B5EF4-FFF2-40B4-BE49-F238E27FC236}">
                  <a16:creationId xmlns:a16="http://schemas.microsoft.com/office/drawing/2014/main" id="{F8B35A03-65A7-46B6-B275-2BAFB8319A55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184;p55">
              <a:extLst>
                <a:ext uri="{FF2B5EF4-FFF2-40B4-BE49-F238E27FC236}">
                  <a16:creationId xmlns:a16="http://schemas.microsoft.com/office/drawing/2014/main" id="{C01E7C15-2136-4C1C-9B0F-71D9E7BBC954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185;p55">
              <a:extLst>
                <a:ext uri="{FF2B5EF4-FFF2-40B4-BE49-F238E27FC236}">
                  <a16:creationId xmlns:a16="http://schemas.microsoft.com/office/drawing/2014/main" id="{843386AF-8FC0-4C56-BCF9-9140F6C4836F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225;p23">
            <a:extLst>
              <a:ext uri="{FF2B5EF4-FFF2-40B4-BE49-F238E27FC236}">
                <a16:creationId xmlns:a16="http://schemas.microsoft.com/office/drawing/2014/main" id="{8EEEEF0B-5527-4EA1-85F2-D8EDA092BED5}"/>
              </a:ext>
            </a:extLst>
          </p:cNvPr>
          <p:cNvSpPr txBox="1">
            <a:spLocks/>
          </p:cNvSpPr>
          <p:nvPr/>
        </p:nvSpPr>
        <p:spPr>
          <a:xfrm>
            <a:off x="1231704" y="3777620"/>
            <a:ext cx="2826328" cy="67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accent1"/>
                </a:solidFill>
              </a:rPr>
              <a:t>Clean irrelevant data, manipulate and transform raw data into efficient and meaningful format</a:t>
            </a:r>
          </a:p>
        </p:txBody>
      </p:sp>
      <p:sp>
        <p:nvSpPr>
          <p:cNvPr id="145" name="Google Shape;230;p23">
            <a:extLst>
              <a:ext uri="{FF2B5EF4-FFF2-40B4-BE49-F238E27FC236}">
                <a16:creationId xmlns:a16="http://schemas.microsoft.com/office/drawing/2014/main" id="{FCE4B40F-0B97-4BEA-BA9C-542FA9A9A428}"/>
              </a:ext>
            </a:extLst>
          </p:cNvPr>
          <p:cNvSpPr txBox="1">
            <a:spLocks/>
          </p:cNvSpPr>
          <p:nvPr/>
        </p:nvSpPr>
        <p:spPr>
          <a:xfrm>
            <a:off x="4384057" y="3155481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sz="32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46" name="Google Shape;233;p23">
            <a:extLst>
              <a:ext uri="{FF2B5EF4-FFF2-40B4-BE49-F238E27FC236}">
                <a16:creationId xmlns:a16="http://schemas.microsoft.com/office/drawing/2014/main" id="{26773369-4AF2-46A9-B605-3501800C2F4E}"/>
              </a:ext>
            </a:extLst>
          </p:cNvPr>
          <p:cNvSpPr txBox="1">
            <a:spLocks/>
          </p:cNvSpPr>
          <p:nvPr/>
        </p:nvSpPr>
        <p:spPr>
          <a:xfrm>
            <a:off x="4046564" y="340247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Analysis</a:t>
            </a:r>
          </a:p>
        </p:txBody>
      </p:sp>
      <p:sp>
        <p:nvSpPr>
          <p:cNvPr id="147" name="Google Shape;263;p24">
            <a:extLst>
              <a:ext uri="{FF2B5EF4-FFF2-40B4-BE49-F238E27FC236}">
                <a16:creationId xmlns:a16="http://schemas.microsoft.com/office/drawing/2014/main" id="{5B29B328-2C93-446D-9DF7-254C1373D46A}"/>
              </a:ext>
            </a:extLst>
          </p:cNvPr>
          <p:cNvSpPr txBox="1">
            <a:spLocks/>
          </p:cNvSpPr>
          <p:nvPr/>
        </p:nvSpPr>
        <p:spPr>
          <a:xfrm>
            <a:off x="5048628" y="3469316"/>
            <a:ext cx="3096664" cy="3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Data visualization</a:t>
            </a:r>
          </a:p>
          <a:p>
            <a:pPr marL="0" indent="0"/>
            <a:endParaRPr lang="en-US" dirty="0"/>
          </a:p>
        </p:txBody>
      </p:sp>
      <p:sp>
        <p:nvSpPr>
          <p:cNvPr id="157" name="Google Shape;225;p23">
            <a:extLst>
              <a:ext uri="{FF2B5EF4-FFF2-40B4-BE49-F238E27FC236}">
                <a16:creationId xmlns:a16="http://schemas.microsoft.com/office/drawing/2014/main" id="{8B43CFA1-6EC9-4C25-90EA-6109B13CF582}"/>
              </a:ext>
            </a:extLst>
          </p:cNvPr>
          <p:cNvSpPr txBox="1">
            <a:spLocks/>
          </p:cNvSpPr>
          <p:nvPr/>
        </p:nvSpPr>
        <p:spPr>
          <a:xfrm>
            <a:off x="5051380" y="3809083"/>
            <a:ext cx="2826328" cy="67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accent1"/>
                </a:solidFill>
              </a:rPr>
              <a:t>Show the trend and correlation between USD/HKD exchange rate, HIBOR, and HKD aggregate balance</a:t>
            </a:r>
          </a:p>
        </p:txBody>
      </p:sp>
      <p:sp>
        <p:nvSpPr>
          <p:cNvPr id="158" name="Google Shape;6000;p52">
            <a:extLst>
              <a:ext uri="{FF2B5EF4-FFF2-40B4-BE49-F238E27FC236}">
                <a16:creationId xmlns:a16="http://schemas.microsoft.com/office/drawing/2014/main" id="{D4D1C97B-61AC-4481-A2C7-8493F5E3071C}"/>
              </a:ext>
            </a:extLst>
          </p:cNvPr>
          <p:cNvSpPr/>
          <p:nvPr/>
        </p:nvSpPr>
        <p:spPr>
          <a:xfrm>
            <a:off x="6253952" y="3175583"/>
            <a:ext cx="395266" cy="324995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/>
          <p:nvPr/>
        </p:nvSpPr>
        <p:spPr>
          <a:xfrm>
            <a:off x="570631" y="1363036"/>
            <a:ext cx="3507240" cy="70449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f-ZA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Preprocessing Steps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581059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06;p28">
            <a:extLst>
              <a:ext uri="{FF2B5EF4-FFF2-40B4-BE49-F238E27FC236}">
                <a16:creationId xmlns:a16="http://schemas.microsoft.com/office/drawing/2014/main" id="{2DC41DBF-2C7F-A177-AD25-49ECB0D310E3}"/>
              </a:ext>
            </a:extLst>
          </p:cNvPr>
          <p:cNvSpPr txBox="1">
            <a:spLocks/>
          </p:cNvSpPr>
          <p:nvPr/>
        </p:nvSpPr>
        <p:spPr>
          <a:xfrm>
            <a:off x="657549" y="1770248"/>
            <a:ext cx="3159692" cy="25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b="1">
                <a:solidFill>
                  <a:schemeClr val="dk1"/>
                </a:solidFill>
                <a:latin typeface="Arial"/>
              </a:rPr>
              <a:t>Step 1: 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Search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possible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websites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which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will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likely</a:t>
            </a:r>
            <a:r>
              <a:rPr lang="es" b="1">
                <a:solidFill>
                  <a:schemeClr val="dk1"/>
                </a:solidFill>
                <a:latin typeface="Arial"/>
              </a:rPr>
              <a:t> open API link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to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public</a:t>
            </a:r>
            <a:r>
              <a:rPr lang="es" b="1">
                <a:solidFill>
                  <a:schemeClr val="dk1"/>
                </a:solidFill>
                <a:latin typeface="Arial"/>
              </a:rPr>
              <a:t>. </a:t>
            </a:r>
            <a:endParaRPr lang="es">
              <a:solidFill>
                <a:schemeClr val="dk1"/>
              </a:solidFill>
            </a:endParaRPr>
          </a:p>
        </p:txBody>
      </p:sp>
      <p:sp>
        <p:nvSpPr>
          <p:cNvPr id="23" name="Google Shape;402;p28">
            <a:extLst>
              <a:ext uri="{FF2B5EF4-FFF2-40B4-BE49-F238E27FC236}">
                <a16:creationId xmlns:a16="http://schemas.microsoft.com/office/drawing/2014/main" id="{C4C1D18B-9832-4B02-9D32-45C92D9E6D24}"/>
              </a:ext>
            </a:extLst>
          </p:cNvPr>
          <p:cNvSpPr/>
          <p:nvPr/>
        </p:nvSpPr>
        <p:spPr>
          <a:xfrm>
            <a:off x="570629" y="2134021"/>
            <a:ext cx="3507240" cy="70449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f-ZA">
              <a:solidFill>
                <a:srgbClr val="48FFD5"/>
              </a:solidFill>
            </a:endParaRPr>
          </a:p>
        </p:txBody>
      </p:sp>
      <p:sp>
        <p:nvSpPr>
          <p:cNvPr id="11" name="Google Shape;406;p28">
            <a:extLst>
              <a:ext uri="{FF2B5EF4-FFF2-40B4-BE49-F238E27FC236}">
                <a16:creationId xmlns:a16="http://schemas.microsoft.com/office/drawing/2014/main" id="{6E7487EB-EE65-54F6-D538-6BFAB73466AB}"/>
              </a:ext>
            </a:extLst>
          </p:cNvPr>
          <p:cNvSpPr txBox="1">
            <a:spLocks/>
          </p:cNvSpPr>
          <p:nvPr/>
        </p:nvSpPr>
        <p:spPr>
          <a:xfrm>
            <a:off x="657549" y="2578974"/>
            <a:ext cx="3159692" cy="25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b="1">
                <a:solidFill>
                  <a:schemeClr val="dk1"/>
                </a:solidFill>
                <a:latin typeface="Arial"/>
              </a:rPr>
              <a:t>Step 2: 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Import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requests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library</a:t>
            </a:r>
            <a:r>
              <a:rPr lang="es" b="1">
                <a:solidFill>
                  <a:schemeClr val="dk1"/>
                </a:solidFill>
                <a:latin typeface="Arial"/>
              </a:rPr>
              <a:t> and use .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get</a:t>
            </a:r>
            <a:r>
              <a:rPr lang="es" b="1">
                <a:solidFill>
                  <a:schemeClr val="dk1"/>
                </a:solidFill>
                <a:latin typeface="Arial"/>
              </a:rPr>
              <a:t>() 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to</a:t>
            </a:r>
            <a:r>
              <a:rPr lang="es" b="1">
                <a:solidFill>
                  <a:schemeClr val="dk1"/>
                </a:solidFill>
                <a:latin typeface="Arial"/>
              </a:rPr>
              <a:t> 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check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the</a:t>
            </a:r>
            <a:r>
              <a:rPr lang="es" b="1">
                <a:solidFill>
                  <a:schemeClr val="dk1"/>
                </a:solidFill>
                <a:latin typeface="Arial"/>
              </a:rPr>
              <a:t> response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of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access</a:t>
            </a:r>
            <a:r>
              <a:rPr lang="es" b="1">
                <a:solidFill>
                  <a:schemeClr val="dk1"/>
                </a:solidFill>
                <a:latin typeface="Arial"/>
              </a:rPr>
              <a:t> </a:t>
            </a:r>
            <a:r>
              <a:rPr lang="es" b="1" err="1">
                <a:solidFill>
                  <a:schemeClr val="dk1"/>
                </a:solidFill>
                <a:latin typeface="Arial"/>
              </a:rPr>
              <a:t>to</a:t>
            </a:r>
            <a:r>
              <a:rPr lang="es" b="1">
                <a:solidFill>
                  <a:schemeClr val="dk1"/>
                </a:solidFill>
                <a:latin typeface="Arial"/>
              </a:rPr>
              <a:t> API link</a:t>
            </a:r>
          </a:p>
        </p:txBody>
      </p:sp>
      <p:sp>
        <p:nvSpPr>
          <p:cNvPr id="24" name="Google Shape;402;p28">
            <a:extLst>
              <a:ext uri="{FF2B5EF4-FFF2-40B4-BE49-F238E27FC236}">
                <a16:creationId xmlns:a16="http://schemas.microsoft.com/office/drawing/2014/main" id="{0395088A-A196-67B5-33B7-2FF9FFA948E0}"/>
              </a:ext>
            </a:extLst>
          </p:cNvPr>
          <p:cNvSpPr/>
          <p:nvPr/>
        </p:nvSpPr>
        <p:spPr>
          <a:xfrm>
            <a:off x="570628" y="2905006"/>
            <a:ext cx="3507240" cy="70449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f-ZA">
              <a:solidFill>
                <a:srgbClr val="48FFD5"/>
              </a:solidFill>
            </a:endParaRPr>
          </a:p>
        </p:txBody>
      </p:sp>
      <p:sp>
        <p:nvSpPr>
          <p:cNvPr id="25" name="Google Shape;402;p28">
            <a:extLst>
              <a:ext uri="{FF2B5EF4-FFF2-40B4-BE49-F238E27FC236}">
                <a16:creationId xmlns:a16="http://schemas.microsoft.com/office/drawing/2014/main" id="{51615CE6-C1AD-0521-829A-D584B416AC60}"/>
              </a:ext>
            </a:extLst>
          </p:cNvPr>
          <p:cNvSpPr/>
          <p:nvPr/>
        </p:nvSpPr>
        <p:spPr>
          <a:xfrm>
            <a:off x="570629" y="3665209"/>
            <a:ext cx="3507240" cy="70449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f-ZA">
              <a:solidFill>
                <a:srgbClr val="48FFD5"/>
              </a:solidFill>
            </a:endParaRPr>
          </a:p>
        </p:txBody>
      </p:sp>
      <p:sp>
        <p:nvSpPr>
          <p:cNvPr id="13" name="Google Shape;406;p28">
            <a:extLst>
              <a:ext uri="{FF2B5EF4-FFF2-40B4-BE49-F238E27FC236}">
                <a16:creationId xmlns:a16="http://schemas.microsoft.com/office/drawing/2014/main" id="{E201514D-8174-6FA9-D474-00F1FE83536B}"/>
              </a:ext>
            </a:extLst>
          </p:cNvPr>
          <p:cNvSpPr txBox="1">
            <a:spLocks/>
          </p:cNvSpPr>
          <p:nvPr/>
        </p:nvSpPr>
        <p:spPr>
          <a:xfrm>
            <a:off x="657549" y="3323000"/>
            <a:ext cx="3493965" cy="25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b="1" dirty="0">
                <a:solidFill>
                  <a:schemeClr val="tx1"/>
                </a:solidFill>
                <a:latin typeface="Arial"/>
              </a:rPr>
              <a:t>Step 3: Import JSON libaray, use json.loads() method to parse a valid JSON string and convert it into a Python Dictionary</a:t>
            </a:r>
          </a:p>
        </p:txBody>
      </p:sp>
      <p:sp>
        <p:nvSpPr>
          <p:cNvPr id="15" name="Google Shape;406;p28">
            <a:extLst>
              <a:ext uri="{FF2B5EF4-FFF2-40B4-BE49-F238E27FC236}">
                <a16:creationId xmlns:a16="http://schemas.microsoft.com/office/drawing/2014/main" id="{008AEF96-50F0-190E-EDFD-5193278403E2}"/>
              </a:ext>
            </a:extLst>
          </p:cNvPr>
          <p:cNvSpPr txBox="1">
            <a:spLocks/>
          </p:cNvSpPr>
          <p:nvPr/>
        </p:nvSpPr>
        <p:spPr>
          <a:xfrm>
            <a:off x="657548" y="4093987"/>
            <a:ext cx="3493965" cy="25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b="1" dirty="0">
                <a:solidFill>
                  <a:schemeClr val="tx1"/>
                </a:solidFill>
                <a:latin typeface="Arial"/>
              </a:rPr>
              <a:t>Step 4: Inspect the keys in dictionary and understand the data structure. Extract the target data from dictionary.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682775" y="13613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682775" y="192766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699400" y="364419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Libraries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48;p29">
            <a:extLst>
              <a:ext uri="{FF2B5EF4-FFF2-40B4-BE49-F238E27FC236}">
                <a16:creationId xmlns:a16="http://schemas.microsoft.com/office/drawing/2014/main" id="{CBC4A942-90EE-4EBB-B4E8-F8D8499CCAF4}"/>
              </a:ext>
            </a:extLst>
          </p:cNvPr>
          <p:cNvSpPr/>
          <p:nvPr/>
        </p:nvSpPr>
        <p:spPr>
          <a:xfrm rot="10800000">
            <a:off x="5699400" y="305354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47;p29">
            <a:extLst>
              <a:ext uri="{FF2B5EF4-FFF2-40B4-BE49-F238E27FC236}">
                <a16:creationId xmlns:a16="http://schemas.microsoft.com/office/drawing/2014/main" id="{68D91F29-3F15-4C4A-BF54-0CC74E229FAD}"/>
              </a:ext>
            </a:extLst>
          </p:cNvPr>
          <p:cNvSpPr/>
          <p:nvPr/>
        </p:nvSpPr>
        <p:spPr>
          <a:xfrm rot="10800000">
            <a:off x="5691088" y="247145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48;p29">
            <a:extLst>
              <a:ext uri="{FF2B5EF4-FFF2-40B4-BE49-F238E27FC236}">
                <a16:creationId xmlns:a16="http://schemas.microsoft.com/office/drawing/2014/main" id="{FA475781-9D56-4AD4-8671-85CCA90A07F1}"/>
              </a:ext>
            </a:extLst>
          </p:cNvPr>
          <p:cNvSpPr/>
          <p:nvPr/>
        </p:nvSpPr>
        <p:spPr>
          <a:xfrm rot="10800000">
            <a:off x="5699399" y="421051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556;p29">
            <a:extLst>
              <a:ext uri="{FF2B5EF4-FFF2-40B4-BE49-F238E27FC236}">
                <a16:creationId xmlns:a16="http://schemas.microsoft.com/office/drawing/2014/main" id="{2698C9E1-A922-4A76-B540-9248B9FBE4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830479" y="152862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import re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25" name="Google Shape;556;p29">
            <a:extLst>
              <a:ext uri="{FF2B5EF4-FFF2-40B4-BE49-F238E27FC236}">
                <a16:creationId xmlns:a16="http://schemas.microsoft.com/office/drawing/2014/main" id="{174E7366-92FA-41F7-B743-F7805324BA55}"/>
              </a:ext>
            </a:extLst>
          </p:cNvPr>
          <p:cNvSpPr txBox="1">
            <a:spLocks/>
          </p:cNvSpPr>
          <p:nvPr/>
        </p:nvSpPr>
        <p:spPr>
          <a:xfrm>
            <a:off x="5849924" y="209570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import requests</a:t>
            </a:r>
          </a:p>
        </p:txBody>
      </p:sp>
      <p:sp>
        <p:nvSpPr>
          <p:cNvPr id="126" name="Google Shape;556;p29">
            <a:extLst>
              <a:ext uri="{FF2B5EF4-FFF2-40B4-BE49-F238E27FC236}">
                <a16:creationId xmlns:a16="http://schemas.microsoft.com/office/drawing/2014/main" id="{587DBF1D-0DEE-4349-89BF-119ED5654DC3}"/>
              </a:ext>
            </a:extLst>
          </p:cNvPr>
          <p:cNvSpPr txBox="1">
            <a:spLocks/>
          </p:cNvSpPr>
          <p:nvPr/>
        </p:nvSpPr>
        <p:spPr>
          <a:xfrm>
            <a:off x="5857498" y="378580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import </a:t>
            </a:r>
            <a:r>
              <a:rPr lang="en-US" dirty="0" err="1">
                <a:solidFill>
                  <a:srgbClr val="0E2A47"/>
                </a:solidFill>
              </a:rPr>
              <a:t>matplotlib.pyplot</a:t>
            </a:r>
            <a:endParaRPr lang="en-US" dirty="0">
              <a:solidFill>
                <a:srgbClr val="0E2A47"/>
              </a:solidFill>
            </a:endParaRPr>
          </a:p>
        </p:txBody>
      </p:sp>
      <p:sp>
        <p:nvSpPr>
          <p:cNvPr id="127" name="Google Shape;556;p29">
            <a:extLst>
              <a:ext uri="{FF2B5EF4-FFF2-40B4-BE49-F238E27FC236}">
                <a16:creationId xmlns:a16="http://schemas.microsoft.com/office/drawing/2014/main" id="{E80CB820-03EC-44CC-BD8A-685A667545AA}"/>
              </a:ext>
            </a:extLst>
          </p:cNvPr>
          <p:cNvSpPr txBox="1">
            <a:spLocks/>
          </p:cNvSpPr>
          <p:nvPr/>
        </p:nvSpPr>
        <p:spPr>
          <a:xfrm>
            <a:off x="5849924" y="321772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import </a:t>
            </a:r>
            <a:r>
              <a:rPr lang="en-US" dirty="0" err="1">
                <a:solidFill>
                  <a:srgbClr val="0E2A47"/>
                </a:solidFill>
              </a:rPr>
              <a:t>pprint</a:t>
            </a:r>
            <a:endParaRPr lang="en-US" dirty="0">
              <a:solidFill>
                <a:srgbClr val="0E2A47"/>
              </a:solidFill>
            </a:endParaRPr>
          </a:p>
        </p:txBody>
      </p:sp>
      <p:sp>
        <p:nvSpPr>
          <p:cNvPr id="128" name="Google Shape;556;p29">
            <a:extLst>
              <a:ext uri="{FF2B5EF4-FFF2-40B4-BE49-F238E27FC236}">
                <a16:creationId xmlns:a16="http://schemas.microsoft.com/office/drawing/2014/main" id="{C205F35C-F580-4FF0-B565-DD5EF9B6BA7A}"/>
              </a:ext>
            </a:extLst>
          </p:cNvPr>
          <p:cNvSpPr txBox="1">
            <a:spLocks/>
          </p:cNvSpPr>
          <p:nvPr/>
        </p:nvSpPr>
        <p:spPr>
          <a:xfrm>
            <a:off x="5857498" y="262526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import </a:t>
            </a:r>
            <a:r>
              <a:rPr lang="en-US" dirty="0" err="1">
                <a:solidFill>
                  <a:srgbClr val="0E2A47"/>
                </a:solidFill>
              </a:rPr>
              <a:t>json</a:t>
            </a:r>
            <a:endParaRPr lang="en-US" dirty="0">
              <a:solidFill>
                <a:srgbClr val="0E2A47"/>
              </a:solidFill>
            </a:endParaRPr>
          </a:p>
        </p:txBody>
      </p:sp>
      <p:sp>
        <p:nvSpPr>
          <p:cNvPr id="129" name="Google Shape;556;p29">
            <a:extLst>
              <a:ext uri="{FF2B5EF4-FFF2-40B4-BE49-F238E27FC236}">
                <a16:creationId xmlns:a16="http://schemas.microsoft.com/office/drawing/2014/main" id="{FF8CCB08-8480-4106-A3F0-E087B5A702C0}"/>
              </a:ext>
            </a:extLst>
          </p:cNvPr>
          <p:cNvSpPr txBox="1">
            <a:spLocks/>
          </p:cNvSpPr>
          <p:nvPr/>
        </p:nvSpPr>
        <p:spPr>
          <a:xfrm>
            <a:off x="5857498" y="440747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import pandas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USD/HKD Exchange Rate vs USD Fed Interest Rate</a:t>
            </a:r>
            <a:endParaRPr sz="2400" dirty="0"/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D77B45-E948-401F-9CD9-D125DF2C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3" y="1789884"/>
            <a:ext cx="3581128" cy="2387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4FB64C-609C-FEA8-87DB-2548247F0B94}"/>
              </a:ext>
            </a:extLst>
          </p:cNvPr>
          <p:cNvSpPr/>
          <p:nvPr/>
        </p:nvSpPr>
        <p:spPr>
          <a:xfrm>
            <a:off x="2427194" y="2087656"/>
            <a:ext cx="1620370" cy="1264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24CFE-B9F7-6F54-A9CD-9501568B2251}"/>
              </a:ext>
            </a:extLst>
          </p:cNvPr>
          <p:cNvSpPr txBox="1"/>
          <p:nvPr/>
        </p:nvSpPr>
        <p:spPr>
          <a:xfrm>
            <a:off x="1641239" y="4562147"/>
            <a:ext cx="51331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Findings: USD getting stronger due to Fed raise interest rate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0164430-3383-FA92-A306-F1242D90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523" y="1853913"/>
            <a:ext cx="4215653" cy="2305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F45FB-B6BF-8BB6-8FF7-CAD076ABD46F}"/>
              </a:ext>
            </a:extLst>
          </p:cNvPr>
          <p:cNvSpPr txBox="1"/>
          <p:nvPr/>
        </p:nvSpPr>
        <p:spPr>
          <a:xfrm>
            <a:off x="4820770" y="1526240"/>
            <a:ext cx="33074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 USD Fed Interest Rate chart: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0260F-D41B-420F-93D5-B90778292AC9}"/>
              </a:ext>
            </a:extLst>
          </p:cNvPr>
          <p:cNvSpPr txBox="1"/>
          <p:nvPr/>
        </p:nvSpPr>
        <p:spPr>
          <a:xfrm>
            <a:off x="4572000" y="4191173"/>
            <a:ext cx="4572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https://tradingeconomics.com/united-states/interest-rate</a:t>
            </a:r>
          </a:p>
        </p:txBody>
      </p:sp>
      <p:sp>
        <p:nvSpPr>
          <p:cNvPr id="29" name="Google Shape;652;p33">
            <a:extLst>
              <a:ext uri="{FF2B5EF4-FFF2-40B4-BE49-F238E27FC236}">
                <a16:creationId xmlns:a16="http://schemas.microsoft.com/office/drawing/2014/main" id="{2918A7ED-F531-4F74-888A-B02BEEF320EE}"/>
              </a:ext>
            </a:extLst>
          </p:cNvPr>
          <p:cNvSpPr txBox="1">
            <a:spLocks/>
          </p:cNvSpPr>
          <p:nvPr/>
        </p:nvSpPr>
        <p:spPr>
          <a:xfrm>
            <a:off x="-1181820" y="14882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909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How is the Exchange Rate Affecting HIBOR?</a:t>
            </a:r>
            <a:endParaRPr sz="2400" dirty="0"/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1D65BB-7B5B-44BA-8B86-3290D809C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7" y="1717507"/>
            <a:ext cx="3386479" cy="2261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2" name="圖片 2">
            <a:extLst>
              <a:ext uri="{FF2B5EF4-FFF2-40B4-BE49-F238E27FC236}">
                <a16:creationId xmlns:a16="http://schemas.microsoft.com/office/drawing/2014/main" id="{67DB42D3-585B-A1EA-3AC1-FFAED4B5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636" y="1718743"/>
            <a:ext cx="3384789" cy="2261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F3BF16-4C39-0614-AB04-AC8EDFFA7548}"/>
              </a:ext>
            </a:extLst>
          </p:cNvPr>
          <p:cNvSpPr txBox="1"/>
          <p:nvPr/>
        </p:nvSpPr>
        <p:spPr>
          <a:xfrm>
            <a:off x="1050293" y="4123801"/>
            <a:ext cx="75566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USD/HKD hit 7.85, the HIBOR rate rise immediately. </a:t>
            </a:r>
          </a:p>
          <a:p>
            <a:r>
              <a:rPr lang="en-US" dirty="0">
                <a:solidFill>
                  <a:schemeClr val="bg1"/>
                </a:solidFill>
              </a:rPr>
              <a:t>As at Sep 2022, the percentage change of overnight rate was 50 times more than July </a:t>
            </a:r>
            <a:r>
              <a:rPr lang="en-US">
                <a:solidFill>
                  <a:schemeClr val="bg1"/>
                </a:solidFill>
              </a:rPr>
              <a:t>2021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25E3F-0E3D-457E-4663-D9351F15E478}"/>
              </a:ext>
            </a:extLst>
          </p:cNvPr>
          <p:cNvSpPr txBox="1"/>
          <p:nvPr/>
        </p:nvSpPr>
        <p:spPr>
          <a:xfrm>
            <a:off x="510988" y="4706470"/>
            <a:ext cx="77046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*HIBOR is the benchmark of HKD interest rate for lending between banks within the HK market</a:t>
            </a:r>
          </a:p>
        </p:txBody>
      </p:sp>
    </p:spTree>
    <p:extLst>
      <p:ext uri="{BB962C8B-B14F-4D97-AF65-F5344CB8AC3E}">
        <p14:creationId xmlns:p14="http://schemas.microsoft.com/office/powerpoint/2010/main" val="330101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HKD A</a:t>
            </a:r>
            <a:r>
              <a:rPr lang="es" sz="2000" dirty="0"/>
              <a:t>ggregate Balance Dropping as Exchange Rate Goes Up</a:t>
            </a:r>
            <a:endParaRPr sz="2000" dirty="0"/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7A960A-F789-4986-B676-D5DA6543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0" y="1613343"/>
            <a:ext cx="4184361" cy="2674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DC4C89-23D8-6DF2-C7C8-3F32D3E185B7}"/>
              </a:ext>
            </a:extLst>
          </p:cNvPr>
          <p:cNvSpPr txBox="1"/>
          <p:nvPr/>
        </p:nvSpPr>
        <p:spPr>
          <a:xfrm>
            <a:off x="4598893" y="1674158"/>
            <a:ext cx="43562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Aggregate balance represents the level of interbank liquidity, and it is a part of monetary base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CB8A73-DC6A-755C-8AE3-9DB579A15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88" y="2414189"/>
            <a:ext cx="4303058" cy="17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3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226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and Next Steps..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4"/>
            <a:ext cx="1394100" cy="1837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Enrich by collecting more data over time for more accurate analysis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Explore other factors that may affect the exchange rate, such as inflation, public debt, economic performance, etc.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zh-TW" altLang="en-US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614200" y="3892131"/>
            <a:ext cx="1445836" cy="846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Finding the suitable websites and datasets for extraction and analysis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Next Steps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Challenges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D419023-726B-448C-AE60-71696E9B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38" b="89538" l="5839" r="96350">
                        <a14:foregroundMark x1="87591" y1="28000" x2="87591" y2="28000"/>
                        <a14:foregroundMark x1="16423" y1="47077" x2="16423" y2="47077"/>
                        <a14:foregroundMark x1="16423" y1="34154" x2="16423" y2="34154"/>
                        <a14:foregroundMark x1="6204" y1="52615" x2="6204" y2="52615"/>
                        <a14:foregroundMark x1="14234" y1="86154" x2="14234" y2="86154"/>
                        <a14:foregroundMark x1="39051" y1="82462" x2="39051" y2="82462"/>
                        <a14:foregroundMark x1="96350" y1="27692" x2="96350" y2="27692"/>
                        <a14:foregroundMark x1="54745" y1="72923" x2="54745" y2="72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6924" y="1418783"/>
            <a:ext cx="644452" cy="764406"/>
          </a:xfrm>
          <a:prstGeom prst="rect">
            <a:avLst/>
          </a:prstGeom>
        </p:spPr>
      </p:pic>
      <p:pic>
        <p:nvPicPr>
          <p:cNvPr id="5130" name="Picture 10" descr="Expiration Icon #60979 - Free Icons Library">
            <a:extLst>
              <a:ext uri="{FF2B5EF4-FFF2-40B4-BE49-F238E27FC236}">
                <a16:creationId xmlns:a16="http://schemas.microsoft.com/office/drawing/2014/main" id="{D5B313F1-CD2A-49AE-BC70-D32D200D9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9778" r="92000">
                        <a14:foregroundMark x1="47556" y1="11111" x2="47556" y2="11111"/>
                        <a14:foregroundMark x1="34667" y1="34222" x2="34667" y2="34222"/>
                        <a14:foregroundMark x1="58667" y1="52000" x2="58667" y2="52000"/>
                        <a14:foregroundMark x1="59556" y1="71556" x2="59556" y2="71556"/>
                        <a14:foregroundMark x1="92000" y1="80000" x2="92000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538" y="1918882"/>
            <a:ext cx="604912" cy="6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629;p32">
            <a:extLst>
              <a:ext uri="{FF2B5EF4-FFF2-40B4-BE49-F238E27FC236}">
                <a16:creationId xmlns:a16="http://schemas.microsoft.com/office/drawing/2014/main" id="{9536015B-4DDF-48F0-8117-4ACC58A513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33775" y="3422650"/>
            <a:ext cx="2076450" cy="195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LImitations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DE02D-DD93-45D2-93A4-7012C73B9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46" b="92073" l="9924" r="93130">
                        <a14:foregroundMark x1="12977" y1="68902" x2="12977" y2="68902"/>
                        <a14:foregroundMark x1="93893" y1="70122" x2="93893" y2="70122"/>
                        <a14:foregroundMark x1="45802" y1="92073" x2="45802" y2="92073"/>
                        <a14:foregroundMark x1="25954" y1="37805" x2="25954" y2="37805"/>
                        <a14:foregroundMark x1="25954" y1="42073" x2="25954" y2="42073"/>
                        <a14:foregroundMark x1="25954" y1="42073" x2="25954" y2="42073"/>
                        <a14:foregroundMark x1="26718" y1="40244" x2="26718" y2="40244"/>
                        <a14:foregroundMark x1="26718" y1="40244" x2="26718" y2="40244"/>
                        <a14:foregroundMark x1="25191" y1="39024" x2="25191" y2="39024"/>
                        <a14:foregroundMark x1="25191" y1="40854" x2="25191" y2="40854"/>
                        <a14:foregroundMark x1="22901" y1="41463" x2="22901" y2="414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438" y="2197346"/>
            <a:ext cx="542774" cy="679504"/>
          </a:xfrm>
          <a:prstGeom prst="rect">
            <a:avLst/>
          </a:prstGeom>
        </p:spPr>
      </p:pic>
      <p:sp>
        <p:nvSpPr>
          <p:cNvPr id="45" name="Google Shape;625;p32">
            <a:extLst>
              <a:ext uri="{FF2B5EF4-FFF2-40B4-BE49-F238E27FC236}">
                <a16:creationId xmlns:a16="http://schemas.microsoft.com/office/drawing/2014/main" id="{F075ECDE-5A67-476C-8ABD-C612E4A56DE2}"/>
              </a:ext>
            </a:extLst>
          </p:cNvPr>
          <p:cNvSpPr txBox="1">
            <a:spLocks/>
          </p:cNvSpPr>
          <p:nvPr/>
        </p:nvSpPr>
        <p:spPr>
          <a:xfrm>
            <a:off x="3810546" y="3541544"/>
            <a:ext cx="1458497" cy="183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Some datasets have limited time range (</a:t>
            </a:r>
            <a:r>
              <a:rPr lang="en-US" dirty="0" err="1">
                <a:solidFill>
                  <a:srgbClr val="0E2A47"/>
                </a:solidFill>
              </a:rPr>
              <a:t>e.g</a:t>
            </a:r>
            <a:r>
              <a:rPr lang="en-US" dirty="0">
                <a:solidFill>
                  <a:srgbClr val="0E2A47"/>
                </a:solidFill>
              </a:rPr>
              <a:t>: only past 180 days)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Different unit of measurements might be used in different data sets which makes comparison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3604344116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587</Words>
  <Application>Microsoft Office PowerPoint</Application>
  <PresentationFormat>On-screen Show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Roboto Black</vt:lpstr>
      <vt:lpstr>Bree Serif</vt:lpstr>
      <vt:lpstr>Roboto</vt:lpstr>
      <vt:lpstr>Roboto Thin</vt:lpstr>
      <vt:lpstr>Roboto Light</vt:lpstr>
      <vt:lpstr>Arial</vt:lpstr>
      <vt:lpstr>Arimo</vt:lpstr>
      <vt:lpstr>Roboto Mono Thin</vt:lpstr>
      <vt:lpstr>WEB PROPOSAL</vt:lpstr>
      <vt:lpstr>Hong Kong’s Linked Exchange Rate System (LERS)</vt:lpstr>
      <vt:lpstr>           Background and Objective</vt:lpstr>
      <vt:lpstr>Project Planning</vt:lpstr>
      <vt:lpstr>Data Preprocessing Steps</vt:lpstr>
      <vt:lpstr>Libraries</vt:lpstr>
      <vt:lpstr>USD/HKD Exchange Rate vs USD Fed Interest Rate</vt:lpstr>
      <vt:lpstr>How is the Exchange Rate Affecting HIBOR?</vt:lpstr>
      <vt:lpstr>HKD Aggregate Balance Dropping as Exchange Rate Goes Up</vt:lpstr>
      <vt:lpstr>Challenges and Next Steps..</vt:lpstr>
      <vt:lpstr>Conclusion</vt:lpstr>
      <vt:lpstr>THANKS!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Jocelyn Huang | Century | HKHKG</dc:creator>
  <cp:lastModifiedBy>Jocelyn Huang</cp:lastModifiedBy>
  <cp:revision>3</cp:revision>
  <dcterms:modified xsi:type="dcterms:W3CDTF">2022-10-11T08:27:31Z</dcterms:modified>
</cp:coreProperties>
</file>