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58" r:id="rId5"/>
    <p:sldId id="264" r:id="rId6"/>
    <p:sldId id="261" r:id="rId7"/>
    <p:sldId id="260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25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6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6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0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2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32B7-F94F-4A84-9EE4-369CFC7EC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560" y="765690"/>
            <a:ext cx="4773663" cy="33060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Covid-19: An Analysis of Herd Immunity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582EF-043D-43CA-87BA-0152036C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61" y="4431888"/>
            <a:ext cx="4054260" cy="1630547"/>
          </a:xfrm>
        </p:spPr>
        <p:txBody>
          <a:bodyPr>
            <a:normAutofit/>
          </a:bodyPr>
          <a:lstStyle/>
          <a:p>
            <a:r>
              <a:rPr lang="en-US"/>
              <a:t>By: Stephen Fong</a:t>
            </a:r>
          </a:p>
          <a:p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7660512-8416-4A68-AD50-C4893CC66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6" r="4" b="4"/>
          <a:stretch/>
        </p:blipFill>
        <p:spPr>
          <a:xfrm>
            <a:off x="6318335" y="1245842"/>
            <a:ext cx="4764304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6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B3AF-5E22-4ADC-86BD-376A187C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 and Motivation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D1F4-D1D5-4A54-B5B9-3F75A725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 vaccinations are important, and it remains uncertain how long it will take until we reach a vaccinated population large enough to slow the progression of covid-19.</a:t>
            </a:r>
          </a:p>
          <a:p>
            <a:r>
              <a:rPr lang="en-US" dirty="0"/>
              <a:t>An analysis of the number of covid-19 vaccinations for the United States would be useful to predict the amount of time before herd immunity can be reached</a:t>
            </a:r>
          </a:p>
          <a:p>
            <a:r>
              <a:rPr lang="en-US" dirty="0"/>
              <a:t>Questions to be answered in this project includes: </a:t>
            </a:r>
          </a:p>
          <a:p>
            <a:pPr lvl="1"/>
            <a:r>
              <a:rPr lang="en-US" dirty="0"/>
              <a:t>How many individuals must be vaccinated in the United States?</a:t>
            </a:r>
          </a:p>
          <a:p>
            <a:pPr lvl="1"/>
            <a:r>
              <a:rPr lang="en-US" dirty="0"/>
              <a:t>How long until herd immunity is reached?</a:t>
            </a:r>
          </a:p>
          <a:p>
            <a:pPr lvl="1"/>
            <a:r>
              <a:rPr lang="en-US" dirty="0"/>
              <a:t>When will the world expect some level of normalcy?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9E38-102B-42D6-A09A-C0414BB6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0F30-F4F3-4876-9250-BFD3D828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Modules</a:t>
            </a:r>
          </a:p>
          <a:p>
            <a:pPr lvl="1"/>
            <a:r>
              <a:rPr lang="en-US" sz="2400" dirty="0" err="1"/>
              <a:t>Numpy</a:t>
            </a:r>
            <a:r>
              <a:rPr lang="en-US" sz="2400" dirty="0"/>
              <a:t> - analysis</a:t>
            </a:r>
          </a:p>
          <a:p>
            <a:pPr lvl="1"/>
            <a:r>
              <a:rPr lang="en-US" sz="2400" dirty="0"/>
              <a:t>Pandas – </a:t>
            </a:r>
            <a:r>
              <a:rPr lang="en-US" sz="2400" dirty="0" err="1"/>
              <a:t>dataframe</a:t>
            </a:r>
            <a:r>
              <a:rPr lang="en-US" sz="2400" dirty="0"/>
              <a:t>, analysis</a:t>
            </a:r>
          </a:p>
          <a:p>
            <a:pPr lvl="1"/>
            <a:r>
              <a:rPr lang="en-US" sz="2400" dirty="0"/>
              <a:t>Matplotlib - plotting</a:t>
            </a:r>
          </a:p>
        </p:txBody>
      </p:sp>
    </p:spTree>
    <p:extLst>
      <p:ext uri="{BB962C8B-B14F-4D97-AF65-F5344CB8AC3E}">
        <p14:creationId xmlns:p14="http://schemas.microsoft.com/office/powerpoint/2010/main" val="402300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A59776-5948-400C-9935-7464561E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CF282-31A8-426C-AE1A-1638A4A0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3" y="609600"/>
            <a:ext cx="3108960" cy="2362610"/>
          </a:xfrm>
        </p:spPr>
        <p:txBody>
          <a:bodyPr>
            <a:normAutofit/>
          </a:bodyPr>
          <a:lstStyle/>
          <a:p>
            <a:pPr algn="r"/>
            <a:r>
              <a:rPr lang="en-US" sz="2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EAB1-3E42-4F95-887D-4C8180780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923" y="609600"/>
            <a:ext cx="6628583" cy="236261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project used agent-based modeling (ABM)</a:t>
            </a:r>
          </a:p>
          <a:p>
            <a:pPr lvl="1"/>
            <a:r>
              <a:rPr lang="en-US" dirty="0"/>
              <a:t>Herd immunity based on the percentage of the vaccinated populace</a:t>
            </a:r>
          </a:p>
          <a:p>
            <a:pPr lvl="1"/>
            <a:r>
              <a:rPr lang="en-US" dirty="0"/>
              <a:t>Expand the SIR model to include deaths and vaccinations to measure effect on herd immunity</a:t>
            </a:r>
          </a:p>
          <a:p>
            <a:pPr lvl="1"/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8246D4-EBD9-4430-B2D7-8620AF270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70" b="-1"/>
          <a:stretch/>
        </p:blipFill>
        <p:spPr>
          <a:xfrm>
            <a:off x="552092" y="3386379"/>
            <a:ext cx="3340921" cy="2677887"/>
          </a:xfrm>
          <a:prstGeom prst="roundRect">
            <a:avLst>
              <a:gd name="adj" fmla="val 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5EC7611-2BFC-4EE0-9CCB-23871F494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18" b="-4"/>
          <a:stretch/>
        </p:blipFill>
        <p:spPr>
          <a:xfrm>
            <a:off x="4280716" y="3386379"/>
            <a:ext cx="3337560" cy="2677887"/>
          </a:xfrm>
          <a:prstGeom prst="roundRect">
            <a:avLst>
              <a:gd name="adj" fmla="val 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D396D5A-1FAB-40CF-B95B-4987404CDA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98" b="-5"/>
          <a:stretch/>
        </p:blipFill>
        <p:spPr>
          <a:xfrm>
            <a:off x="7943369" y="3386379"/>
            <a:ext cx="3337560" cy="2677887"/>
          </a:xfrm>
          <a:prstGeom prst="roundRect">
            <a:avLst>
              <a:gd name="adj" fmla="val 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C7D320-7065-4381-9648-535B56AFEC6B}"/>
              </a:ext>
            </a:extLst>
          </p:cNvPr>
          <p:cNvSpPr txBox="1"/>
          <p:nvPr/>
        </p:nvSpPr>
        <p:spPr>
          <a:xfrm>
            <a:off x="552092" y="6173923"/>
            <a:ext cx="3262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Function 1 – generates initial 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C6FBF-7F02-4E42-BF6D-419575AEA473}"/>
              </a:ext>
            </a:extLst>
          </p:cNvPr>
          <p:cNvSpPr txBox="1"/>
          <p:nvPr/>
        </p:nvSpPr>
        <p:spPr>
          <a:xfrm>
            <a:off x="4280716" y="6173924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Function 2 – updates old board based</a:t>
            </a:r>
          </a:p>
          <a:p>
            <a:r>
              <a:rPr lang="en-US" sz="1600" dirty="0"/>
              <a:t>on conditional statements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9F51B-8CD2-4DEB-AAC3-A1CF3EE1DEDD}"/>
              </a:ext>
            </a:extLst>
          </p:cNvPr>
          <p:cNvSpPr txBox="1"/>
          <p:nvPr/>
        </p:nvSpPr>
        <p:spPr>
          <a:xfrm>
            <a:off x="7943369" y="6173923"/>
            <a:ext cx="3900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 loop containing the progressing boards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B37F8-5D8B-4B65-B53A-D06DC593D7D8}"/>
              </a:ext>
            </a:extLst>
          </p:cNvPr>
          <p:cNvSpPr/>
          <p:nvPr/>
        </p:nvSpPr>
        <p:spPr>
          <a:xfrm>
            <a:off x="676275" y="5476875"/>
            <a:ext cx="26933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455AE9-9E90-40D0-9A98-839925AB5E4B}"/>
              </a:ext>
            </a:extLst>
          </p:cNvPr>
          <p:cNvSpPr/>
          <p:nvPr/>
        </p:nvSpPr>
        <p:spPr>
          <a:xfrm>
            <a:off x="676275" y="5062705"/>
            <a:ext cx="2693370" cy="388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678D5-BB27-4760-BDA8-B29AE1646A6E}"/>
              </a:ext>
            </a:extLst>
          </p:cNvPr>
          <p:cNvSpPr/>
          <p:nvPr/>
        </p:nvSpPr>
        <p:spPr>
          <a:xfrm>
            <a:off x="676275" y="3933825"/>
            <a:ext cx="135255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043473-3409-4754-BCDB-F04867CE26FE}"/>
              </a:ext>
            </a:extLst>
          </p:cNvPr>
          <p:cNvSpPr/>
          <p:nvPr/>
        </p:nvSpPr>
        <p:spPr>
          <a:xfrm>
            <a:off x="4371975" y="3739448"/>
            <a:ext cx="3124200" cy="261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219275-F519-4F71-A32C-A545CEEF8C0E}"/>
              </a:ext>
            </a:extLst>
          </p:cNvPr>
          <p:cNvSpPr/>
          <p:nvPr/>
        </p:nvSpPr>
        <p:spPr>
          <a:xfrm>
            <a:off x="4445105" y="4938879"/>
            <a:ext cx="3124200" cy="89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4BF6B-9D57-4430-B918-0D0CA8CBB381}"/>
              </a:ext>
            </a:extLst>
          </p:cNvPr>
          <p:cNvSpPr/>
          <p:nvPr/>
        </p:nvSpPr>
        <p:spPr>
          <a:xfrm>
            <a:off x="7943369" y="3933824"/>
            <a:ext cx="39100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622034-3FAC-43CA-A0F5-8900F26DE085}"/>
              </a:ext>
            </a:extLst>
          </p:cNvPr>
          <p:cNvSpPr/>
          <p:nvPr/>
        </p:nvSpPr>
        <p:spPr>
          <a:xfrm>
            <a:off x="8005979" y="5752404"/>
            <a:ext cx="177193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0258FC-0A52-45A5-85AB-13CC8B8CC103}"/>
              </a:ext>
            </a:extLst>
          </p:cNvPr>
          <p:cNvCxnSpPr/>
          <p:nvPr/>
        </p:nvCxnSpPr>
        <p:spPr>
          <a:xfrm>
            <a:off x="718056" y="4140044"/>
            <a:ext cx="13107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C277B0-2D18-4F0F-A3AD-B8A595EA8BD6}"/>
              </a:ext>
            </a:extLst>
          </p:cNvPr>
          <p:cNvCxnSpPr>
            <a:cxnSpLocks/>
          </p:cNvCxnSpPr>
          <p:nvPr/>
        </p:nvCxnSpPr>
        <p:spPr>
          <a:xfrm>
            <a:off x="718056" y="4208297"/>
            <a:ext cx="30967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A7E059-8EFF-439F-B334-4D42E3DDD125}"/>
              </a:ext>
            </a:extLst>
          </p:cNvPr>
          <p:cNvCxnSpPr>
            <a:cxnSpLocks/>
          </p:cNvCxnSpPr>
          <p:nvPr/>
        </p:nvCxnSpPr>
        <p:spPr>
          <a:xfrm>
            <a:off x="1526804" y="4045612"/>
            <a:ext cx="4534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8246D4-EBD9-4430-B2D7-8620AF270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70" b="-1"/>
          <a:stretch/>
        </p:blipFill>
        <p:spPr>
          <a:xfrm>
            <a:off x="552092" y="3386379"/>
            <a:ext cx="3340921" cy="2677887"/>
          </a:xfrm>
          <a:prstGeom prst="roundRect">
            <a:avLst>
              <a:gd name="adj" fmla="val 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5EC7611-2BFC-4EE0-9CCB-23871F494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18" b="-4"/>
          <a:stretch/>
        </p:blipFill>
        <p:spPr>
          <a:xfrm>
            <a:off x="4280716" y="3386379"/>
            <a:ext cx="3337560" cy="2677887"/>
          </a:xfrm>
          <a:prstGeom prst="roundRect">
            <a:avLst>
              <a:gd name="adj" fmla="val 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D396D5A-1FAB-40CF-B95B-4987404CDA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998" b="-5"/>
          <a:stretch/>
        </p:blipFill>
        <p:spPr>
          <a:xfrm>
            <a:off x="7943369" y="3386379"/>
            <a:ext cx="3337560" cy="2677887"/>
          </a:xfrm>
          <a:prstGeom prst="roundRect">
            <a:avLst>
              <a:gd name="adj" fmla="val 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C7D320-7065-4381-9648-535B56AFEC6B}"/>
              </a:ext>
            </a:extLst>
          </p:cNvPr>
          <p:cNvSpPr txBox="1"/>
          <p:nvPr/>
        </p:nvSpPr>
        <p:spPr>
          <a:xfrm>
            <a:off x="552092" y="6173923"/>
            <a:ext cx="3262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Function 1 – generates initial 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7C6FBF-7F02-4E42-BF6D-419575AEA473}"/>
              </a:ext>
            </a:extLst>
          </p:cNvPr>
          <p:cNvSpPr txBox="1"/>
          <p:nvPr/>
        </p:nvSpPr>
        <p:spPr>
          <a:xfrm>
            <a:off x="4280716" y="6173924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Function 2 – updates old board based</a:t>
            </a:r>
          </a:p>
          <a:p>
            <a:r>
              <a:rPr lang="en-US" sz="1600" dirty="0"/>
              <a:t>on conditional statements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9F51B-8CD2-4DEB-AAC3-A1CF3EE1DEDD}"/>
              </a:ext>
            </a:extLst>
          </p:cNvPr>
          <p:cNvSpPr txBox="1"/>
          <p:nvPr/>
        </p:nvSpPr>
        <p:spPr>
          <a:xfrm>
            <a:off x="7943369" y="6173923"/>
            <a:ext cx="3323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 loop containing the progressing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B37F8-5D8B-4B65-B53A-D06DC593D7D8}"/>
              </a:ext>
            </a:extLst>
          </p:cNvPr>
          <p:cNvSpPr/>
          <p:nvPr/>
        </p:nvSpPr>
        <p:spPr>
          <a:xfrm>
            <a:off x="676275" y="5476875"/>
            <a:ext cx="26933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455AE9-9E90-40D0-9A98-839925AB5E4B}"/>
              </a:ext>
            </a:extLst>
          </p:cNvPr>
          <p:cNvSpPr/>
          <p:nvPr/>
        </p:nvSpPr>
        <p:spPr>
          <a:xfrm>
            <a:off x="676275" y="5062705"/>
            <a:ext cx="2693370" cy="388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678D5-BB27-4760-BDA8-B29AE1646A6E}"/>
              </a:ext>
            </a:extLst>
          </p:cNvPr>
          <p:cNvSpPr/>
          <p:nvPr/>
        </p:nvSpPr>
        <p:spPr>
          <a:xfrm>
            <a:off x="676275" y="3933825"/>
            <a:ext cx="135255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043473-3409-4754-BCDB-F04867CE26FE}"/>
              </a:ext>
            </a:extLst>
          </p:cNvPr>
          <p:cNvSpPr/>
          <p:nvPr/>
        </p:nvSpPr>
        <p:spPr>
          <a:xfrm>
            <a:off x="4371975" y="3739448"/>
            <a:ext cx="3124200" cy="261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219275-F519-4F71-A32C-A545CEEF8C0E}"/>
              </a:ext>
            </a:extLst>
          </p:cNvPr>
          <p:cNvSpPr/>
          <p:nvPr/>
        </p:nvSpPr>
        <p:spPr>
          <a:xfrm>
            <a:off x="4445105" y="4938879"/>
            <a:ext cx="3124200" cy="89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4BF6B-9D57-4430-B918-0D0CA8CBB381}"/>
              </a:ext>
            </a:extLst>
          </p:cNvPr>
          <p:cNvSpPr/>
          <p:nvPr/>
        </p:nvSpPr>
        <p:spPr>
          <a:xfrm>
            <a:off x="7943369" y="3933824"/>
            <a:ext cx="39100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622034-3FAC-43CA-A0F5-8900F26DE085}"/>
              </a:ext>
            </a:extLst>
          </p:cNvPr>
          <p:cNvSpPr/>
          <p:nvPr/>
        </p:nvSpPr>
        <p:spPr>
          <a:xfrm>
            <a:off x="8005979" y="5752404"/>
            <a:ext cx="177193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0258FC-0A52-45A5-85AB-13CC8B8CC103}"/>
              </a:ext>
            </a:extLst>
          </p:cNvPr>
          <p:cNvCxnSpPr/>
          <p:nvPr/>
        </p:nvCxnSpPr>
        <p:spPr>
          <a:xfrm>
            <a:off x="718056" y="4140044"/>
            <a:ext cx="13107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C277B0-2D18-4F0F-A3AD-B8A595EA8BD6}"/>
              </a:ext>
            </a:extLst>
          </p:cNvPr>
          <p:cNvCxnSpPr>
            <a:cxnSpLocks/>
          </p:cNvCxnSpPr>
          <p:nvPr/>
        </p:nvCxnSpPr>
        <p:spPr>
          <a:xfrm>
            <a:off x="718056" y="4208297"/>
            <a:ext cx="30967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A7E059-8EFF-439F-B334-4D42E3DDD125}"/>
              </a:ext>
            </a:extLst>
          </p:cNvPr>
          <p:cNvCxnSpPr>
            <a:cxnSpLocks/>
          </p:cNvCxnSpPr>
          <p:nvPr/>
        </p:nvCxnSpPr>
        <p:spPr>
          <a:xfrm>
            <a:off x="1526804" y="4045612"/>
            <a:ext cx="4534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31361B-8C2E-4BB9-82D0-2DA3EDDB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07461"/>
            <a:ext cx="10353762" cy="5283740"/>
          </a:xfrm>
        </p:spPr>
        <p:txBody>
          <a:bodyPr/>
          <a:lstStyle/>
          <a:p>
            <a:r>
              <a:rPr lang="en-US" dirty="0"/>
              <a:t>In addition to the SIR model (values: 0 - 2), are values: </a:t>
            </a:r>
          </a:p>
          <a:p>
            <a:pPr lvl="1"/>
            <a:r>
              <a:rPr lang="en-US" dirty="0"/>
              <a:t>D (Death)  - value of 3</a:t>
            </a:r>
          </a:p>
          <a:p>
            <a:pPr lvl="1"/>
            <a:r>
              <a:rPr lang="en-US" dirty="0"/>
              <a:t>V (</a:t>
            </a:r>
            <a:r>
              <a:rPr lang="en-US" dirty="0" err="1"/>
              <a:t>Vaccincated</a:t>
            </a:r>
            <a:r>
              <a:rPr lang="en-US" dirty="0"/>
              <a:t>) – value of 4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0EA465C-71F3-42C5-AE92-FC6634FBD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186" y="793734"/>
            <a:ext cx="3537019" cy="14457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9040EB-FDBE-4DB8-AD7A-3886D7873402}"/>
              </a:ext>
            </a:extLst>
          </p:cNvPr>
          <p:cNvSpPr txBox="1"/>
          <p:nvPr/>
        </p:nvSpPr>
        <p:spPr>
          <a:xfrm>
            <a:off x="7444354" y="2278526"/>
            <a:ext cx="4747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Schema showing connection between different states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503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AAD1-022B-4DC9-AC29-D2E8943D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-567336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F2AD-59EB-408A-878B-4DDD0C9A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5DA9FF"/>
              </a:buClr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9B274-53A9-48EE-828B-5123DF132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18" y="311189"/>
            <a:ext cx="3109577" cy="5528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83932-4DA3-42F5-8709-FB48421324D7}"/>
              </a:ext>
            </a:extLst>
          </p:cNvPr>
          <p:cNvSpPr txBox="1"/>
          <p:nvPr/>
        </p:nvSpPr>
        <p:spPr>
          <a:xfrm>
            <a:off x="2101533" y="5869703"/>
            <a:ext cx="273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condition: No vaccinations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379CFD-AF68-4438-9D06-8AD19672F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95" y="311189"/>
            <a:ext cx="3114453" cy="5528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E1686-68A5-452C-8B7A-BAA56E953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172" y="311189"/>
            <a:ext cx="3103885" cy="55281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D2DDA-4537-40E5-9E66-0593521726B3}"/>
              </a:ext>
            </a:extLst>
          </p:cNvPr>
          <p:cNvSpPr txBox="1"/>
          <p:nvPr/>
        </p:nvSpPr>
        <p:spPr>
          <a:xfrm>
            <a:off x="6101829" y="5889507"/>
            <a:ext cx="1391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25% Vaccinated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BEA9A-9C14-45B0-9689-3F5FA9147C61}"/>
              </a:ext>
            </a:extLst>
          </p:cNvPr>
          <p:cNvSpPr txBox="1"/>
          <p:nvPr/>
        </p:nvSpPr>
        <p:spPr>
          <a:xfrm>
            <a:off x="9206122" y="5855951"/>
            <a:ext cx="1391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50% Vaccinated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C0C2C-F7E4-4EFC-BF45-05BEE9B47541}"/>
              </a:ext>
            </a:extLst>
          </p:cNvPr>
          <p:cNvSpPr txBox="1"/>
          <p:nvPr/>
        </p:nvSpPr>
        <p:spPr>
          <a:xfrm>
            <a:off x="0" y="6230939"/>
            <a:ext cx="2720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Deaths if everyone in the US was infected: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DE395-38F6-4055-B095-92C04F768E49}"/>
              </a:ext>
            </a:extLst>
          </p:cNvPr>
          <p:cNvSpPr txBox="1"/>
          <p:nvPr/>
        </p:nvSpPr>
        <p:spPr>
          <a:xfrm>
            <a:off x="2867312" y="6288770"/>
            <a:ext cx="167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9.77 million deaths</a:t>
            </a:r>
          </a:p>
          <a:p>
            <a:r>
              <a:rPr lang="en-US" sz="1400" dirty="0"/>
              <a:t>~3% of US pop.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9F9E6-A788-4759-9E0A-1508238F40F7}"/>
              </a:ext>
            </a:extLst>
          </p:cNvPr>
          <p:cNvSpPr txBox="1"/>
          <p:nvPr/>
        </p:nvSpPr>
        <p:spPr>
          <a:xfrm>
            <a:off x="5979327" y="6288771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2.34 million deaths</a:t>
            </a:r>
          </a:p>
          <a:p>
            <a:r>
              <a:rPr lang="en-US" sz="1400" dirty="0"/>
              <a:t>0.71% of US pop.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7407E-3113-4935-A5D8-EF75ABB10830}"/>
              </a:ext>
            </a:extLst>
          </p:cNvPr>
          <p:cNvSpPr txBox="1"/>
          <p:nvPr/>
        </p:nvSpPr>
        <p:spPr>
          <a:xfrm>
            <a:off x="9278514" y="6288771"/>
            <a:ext cx="1539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429,000 deaths</a:t>
            </a:r>
          </a:p>
          <a:p>
            <a:r>
              <a:rPr lang="en-US" sz="1400" dirty="0"/>
              <a:t>0.13% of US pop.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401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4E3A-F0F4-43D1-8C1B-6CE8C74C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Synthesis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A68A-E654-4DBB-944E-E0A9A1AF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Vaccinations help slow down and prevent the spread of disease</a:t>
            </a:r>
          </a:p>
          <a:p>
            <a:pPr lvl="1"/>
            <a:r>
              <a:rPr lang="en-US" dirty="0"/>
              <a:t>As seen in the previous slide, there were fewer deaths, and a slower rise of infection in the vaccinated plots compared to the initial plot with zero vaccinations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This model does not completely model the world because the squares on the board are static</a:t>
            </a:r>
          </a:p>
          <a:p>
            <a:pPr lvl="1"/>
            <a:r>
              <a:rPr lang="en-US" dirty="0"/>
              <a:t>Humans move around, and interact with different communities, which can further the spread of disease. (therefore, social distancing is important)</a:t>
            </a:r>
          </a:p>
          <a:p>
            <a:r>
              <a:rPr lang="en-US" dirty="0"/>
              <a:t>Further study:</a:t>
            </a:r>
          </a:p>
          <a:p>
            <a:pPr lvl="1"/>
            <a:r>
              <a:rPr lang="en-US" dirty="0"/>
              <a:t>It may be of interest to include other forms of protection such as masks. social distancing, and handwashing in the model.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9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C1D3-C86C-4ED6-9B33-D6ABA255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517357"/>
            <a:ext cx="10353762" cy="582328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Questions to be answered in this project includes: </a:t>
            </a:r>
          </a:p>
          <a:p>
            <a:pPr lvl="1"/>
            <a:r>
              <a:rPr lang="en-US" sz="2000" dirty="0"/>
              <a:t>How many individuals must be vaccinated in the United States?</a:t>
            </a:r>
          </a:p>
          <a:p>
            <a:pPr lvl="2"/>
            <a:r>
              <a:rPr lang="en-US" sz="2000" dirty="0"/>
              <a:t>Herd immunity can help the 20-30% of the population that is at risk for severe complications due to Covid-19.</a:t>
            </a:r>
          </a:p>
          <a:p>
            <a:pPr lvl="2"/>
            <a:r>
              <a:rPr lang="en-US" sz="2000" dirty="0"/>
              <a:t>Considering this, at least 70% of the population should be vaccinated to protect the 20-30% of the severely at-risk population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How long until herd immunity is reached?</a:t>
            </a:r>
          </a:p>
          <a:p>
            <a:pPr lvl="2"/>
            <a:r>
              <a:rPr lang="en-US" sz="1800" dirty="0"/>
              <a:t>In the last three weeks, an additional 10% of the US population has become completely vaccinated. </a:t>
            </a:r>
          </a:p>
          <a:p>
            <a:pPr lvl="2"/>
            <a:r>
              <a:rPr lang="en-US" sz="1800" dirty="0"/>
              <a:t>As of 4/19/21, the US is 25.7% fully vaccinated, to reach at least 70%, it will take around ~13.3 weeks, or 3.1 months. This is assuming the number of vaccines produced and the number of people getting vaccinated is constant.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When will the world expect some level of normalcy?</a:t>
            </a:r>
          </a:p>
          <a:p>
            <a:pPr lvl="2"/>
            <a:r>
              <a:rPr lang="en-US" sz="1800" dirty="0"/>
              <a:t>After 3-4+ months, we can expect some level of normalcy, but still not walking around without a mask kind of normal. </a:t>
            </a:r>
          </a:p>
          <a:p>
            <a:pPr lvl="2"/>
            <a:endParaRPr lang="en-US" sz="1800" dirty="0"/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8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DA7E-5975-4B7C-A123-135F266C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BA89-F7DB-414A-BF8F-6D2D0C79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21207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HW #5 Code</a:t>
            </a:r>
          </a:p>
          <a:p>
            <a:r>
              <a:rPr lang="en-US" sz="2400" dirty="0" err="1">
                <a:effectLst/>
              </a:rPr>
              <a:t>Preda</a:t>
            </a:r>
            <a:r>
              <a:rPr lang="en-US" sz="2400" dirty="0">
                <a:effectLst/>
              </a:rPr>
              <a:t>, Gabriel. “COVID-19 World Vaccination Progress.” </a:t>
            </a:r>
            <a:r>
              <a:rPr lang="en-US" sz="2400" i="1" dirty="0">
                <a:effectLst/>
              </a:rPr>
              <a:t>Kaggle</a:t>
            </a:r>
            <a:r>
              <a:rPr lang="en-US" sz="2400" dirty="0">
                <a:effectLst/>
              </a:rPr>
              <a:t>, 17 Apr. 2021, www.kaggle.com/gpreda/covid-world-vaccination-progress. </a:t>
            </a:r>
          </a:p>
          <a:p>
            <a:r>
              <a:rPr lang="en-US" sz="2400" dirty="0" err="1">
                <a:effectLst/>
              </a:rPr>
              <a:t>Owid</a:t>
            </a:r>
            <a:r>
              <a:rPr lang="en-US" sz="2400" dirty="0">
                <a:effectLst/>
              </a:rPr>
              <a:t>. “</a:t>
            </a:r>
            <a:r>
              <a:rPr lang="en-US" sz="2400" dirty="0" err="1">
                <a:effectLst/>
              </a:rPr>
              <a:t>Owid</a:t>
            </a:r>
            <a:r>
              <a:rPr lang="en-US" sz="2400" dirty="0">
                <a:effectLst/>
              </a:rPr>
              <a:t>/Covid-19-Data.” </a:t>
            </a:r>
            <a:r>
              <a:rPr lang="en-US" sz="2400" i="1" dirty="0">
                <a:effectLst/>
              </a:rPr>
              <a:t>GitHub</a:t>
            </a:r>
            <a:r>
              <a:rPr lang="en-US" sz="2400" dirty="0">
                <a:effectLst/>
              </a:rPr>
              <a:t>, 17 Apr. 2021, github.com/</a:t>
            </a:r>
            <a:r>
              <a:rPr lang="en-US" sz="2400" dirty="0" err="1">
                <a:effectLst/>
              </a:rPr>
              <a:t>owid</a:t>
            </a:r>
            <a:r>
              <a:rPr lang="en-US" sz="2400" dirty="0">
                <a:effectLst/>
              </a:rPr>
              <a:t>/covid-19-data/blob/master/public/data/vaccinations/</a:t>
            </a:r>
            <a:r>
              <a:rPr lang="en-US" sz="2400" dirty="0" err="1">
                <a:effectLst/>
              </a:rPr>
              <a:t>country_data</a:t>
            </a:r>
            <a:r>
              <a:rPr lang="en-US" sz="2400" dirty="0">
                <a:effectLst/>
              </a:rPr>
              <a:t>/United%20States.csv. </a:t>
            </a:r>
          </a:p>
          <a:p>
            <a:r>
              <a:rPr lang="en-US" sz="2000" dirty="0">
                <a:effectLst/>
              </a:rPr>
              <a:t>“Coronavirus Immunity.” </a:t>
            </a:r>
            <a:r>
              <a:rPr lang="en-US" sz="2000" i="1" dirty="0">
                <a:effectLst/>
              </a:rPr>
              <a:t>University of Maryland Medical System</a:t>
            </a:r>
            <a:r>
              <a:rPr lang="en-US" sz="2000" dirty="0">
                <a:effectLst/>
              </a:rPr>
              <a:t>, www.umms.org/coronavirus/covid-vaccine/facts/immunity. </a:t>
            </a:r>
          </a:p>
          <a:p>
            <a:endParaRPr lang="en-US" sz="2400" dirty="0"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56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145</TotalTime>
  <Words>674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Slate</vt:lpstr>
      <vt:lpstr>Covid-19: An Analysis of Herd Immunity </vt:lpstr>
      <vt:lpstr>Background and Motivation </vt:lpstr>
      <vt:lpstr>Python Tools</vt:lpstr>
      <vt:lpstr>Methodology</vt:lpstr>
      <vt:lpstr>PowerPoint Presentation</vt:lpstr>
      <vt:lpstr>Results</vt:lpstr>
      <vt:lpstr>Synthesis and Discussion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An analysis of Herd Immunity</dc:title>
  <dc:creator>Fong, Stephen</dc:creator>
  <cp:lastModifiedBy>Fong, Stephen</cp:lastModifiedBy>
  <cp:revision>13</cp:revision>
  <dcterms:created xsi:type="dcterms:W3CDTF">2021-03-17T22:24:38Z</dcterms:created>
  <dcterms:modified xsi:type="dcterms:W3CDTF">2021-04-19T16:41:58Z</dcterms:modified>
</cp:coreProperties>
</file>