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071222-3296-48BA-ACD8-5D0628108780}">
  <a:tblStyle styleId="{0B071222-3296-48BA-ACD8-5D062810878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OpenSans-regular.fntdata"/><Relationship Id="rId16" Type="http://schemas.openxmlformats.org/officeDocument/2006/relationships/font" Target="fonts/Lato-boldItalic.fntdata"/><Relationship Id="rId5" Type="http://schemas.openxmlformats.org/officeDocument/2006/relationships/slideMaster" Target="slideMasters/slideMaster1.xml"/><Relationship Id="rId19" Type="http://schemas.openxmlformats.org/officeDocument/2006/relationships/font" Target="fonts/OpenSans-italic.fntdata"/><Relationship Id="rId6" Type="http://schemas.openxmlformats.org/officeDocument/2006/relationships/slideMaster" Target="slideMasters/slideMaster2.xml"/><Relationship Id="rId18" Type="http://schemas.openxmlformats.org/officeDocument/2006/relationships/font" Target="fonts/OpenSans-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 name="Shape 9"/>
        <p:cNvGrpSpPr/>
        <p:nvPr/>
      </p:nvGrpSpPr>
      <p:grpSpPr>
        <a:xfrm>
          <a:off x="0" y="0"/>
          <a:ext cx="0" cy="0"/>
          <a:chOff x="0" y="0"/>
          <a:chExt cx="0" cy="0"/>
        </a:xfrm>
      </p:grpSpPr>
      <p:sp>
        <p:nvSpPr>
          <p:cNvPr id="10" name="Google Shape;10;p2"/>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2" name="Google Shape;12;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2"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58" name="Google Shape;58;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7" name="Google Shape;6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6" name="Google Shape;8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7" name="Google Shape;8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 name="Shape 88"/>
        <p:cNvGrpSpPr/>
        <p:nvPr/>
      </p:nvGrpSpPr>
      <p:grpSpPr>
        <a:xfrm>
          <a:off x="0" y="0"/>
          <a:ext cx="0" cy="0"/>
          <a:chOff x="0" y="0"/>
          <a:chExt cx="0" cy="0"/>
        </a:xfrm>
      </p:grpSpPr>
      <p:sp>
        <p:nvSpPr>
          <p:cNvPr id="89" name="Google Shape;8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0" name="Google Shape;9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6" name="Google Shape;9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p:nvPr/>
        </p:nvSpPr>
        <p:spPr>
          <a:xfrm>
            <a:off x="0" y="0"/>
            <a:ext cx="9144000" cy="732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9" name="Google Shape;9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2" name="Google Shape;10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3" name="Google Shape;10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0" name="Google Shape;2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8" name="Google Shape;28;p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9" name="Google Shape;29;p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6"/>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4" name="Google Shape;34;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7" name="Google Shape;47;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8" name="Google Shape;48;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51" name="Google Shape;51;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1" name="Shape 61"/>
        <p:cNvGrpSpPr/>
        <p:nvPr/>
      </p:nvGrpSpPr>
      <p:grpSpPr>
        <a:xfrm>
          <a:off x="0" y="0"/>
          <a:ext cx="0" cy="0"/>
          <a:chOff x="0" y="0"/>
          <a:chExt cx="0" cy="0"/>
        </a:xfrm>
      </p:grpSpPr>
      <p:sp>
        <p:nvSpPr>
          <p:cNvPr id="62" name="Google Shape;6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3" name="Google Shape;6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5"/>
          <p:cNvSpPr/>
          <p:nvPr/>
        </p:nvSpPr>
        <p:spPr>
          <a:xfrm>
            <a:off x="6778425" y="2213950"/>
            <a:ext cx="1732800" cy="1433700"/>
          </a:xfrm>
          <a:prstGeom prst="roundRect">
            <a:avLst>
              <a:gd fmla="val 16667" name="adj"/>
            </a:avLst>
          </a:prstGeom>
          <a:noFill/>
          <a:ln cap="flat" cmpd="sng" w="28575">
            <a:solidFill>
              <a:srgbClr val="03B0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 name="Google Shape;111;p25"/>
          <p:cNvCxnSpPr/>
          <p:nvPr/>
        </p:nvCxnSpPr>
        <p:spPr>
          <a:xfrm flipH="1">
            <a:off x="3633850" y="1059150"/>
            <a:ext cx="7800" cy="3219000"/>
          </a:xfrm>
          <a:prstGeom prst="straightConnector1">
            <a:avLst/>
          </a:prstGeom>
          <a:noFill/>
          <a:ln cap="flat" cmpd="sng" w="9525">
            <a:solidFill>
              <a:srgbClr val="666666"/>
            </a:solidFill>
            <a:prstDash val="dash"/>
            <a:round/>
            <a:headEnd len="sm" w="sm" type="none"/>
            <a:tailEnd len="sm" w="sm" type="none"/>
          </a:ln>
        </p:spPr>
      </p:cxnSp>
      <p:cxnSp>
        <p:nvCxnSpPr>
          <p:cNvPr id="112" name="Google Shape;112;p25"/>
          <p:cNvCxnSpPr/>
          <p:nvPr/>
        </p:nvCxnSpPr>
        <p:spPr>
          <a:xfrm>
            <a:off x="1310400" y="2678775"/>
            <a:ext cx="4661100" cy="10800"/>
          </a:xfrm>
          <a:prstGeom prst="straightConnector1">
            <a:avLst/>
          </a:prstGeom>
          <a:noFill/>
          <a:ln cap="flat" cmpd="sng" w="9525">
            <a:solidFill>
              <a:srgbClr val="666666"/>
            </a:solidFill>
            <a:prstDash val="dash"/>
            <a:round/>
            <a:headEnd len="sm" w="sm" type="none"/>
            <a:tailEnd len="sm" w="sm" type="none"/>
          </a:ln>
        </p:spPr>
      </p:cxnSp>
      <p:cxnSp>
        <p:nvCxnSpPr>
          <p:cNvPr id="113" name="Google Shape;113;p25"/>
          <p:cNvCxnSpPr/>
          <p:nvPr/>
        </p:nvCxnSpPr>
        <p:spPr>
          <a:xfrm>
            <a:off x="1244525" y="1016925"/>
            <a:ext cx="21000" cy="3348600"/>
          </a:xfrm>
          <a:prstGeom prst="straightConnector1">
            <a:avLst/>
          </a:prstGeom>
          <a:noFill/>
          <a:ln cap="flat" cmpd="sng" w="9525">
            <a:solidFill>
              <a:srgbClr val="0B5394"/>
            </a:solidFill>
            <a:prstDash val="solid"/>
            <a:round/>
            <a:headEnd len="med" w="med" type="stealth"/>
            <a:tailEnd len="sm" w="sm" type="none"/>
          </a:ln>
        </p:spPr>
      </p:cxnSp>
      <p:cxnSp>
        <p:nvCxnSpPr>
          <p:cNvPr id="114" name="Google Shape;114;p25"/>
          <p:cNvCxnSpPr/>
          <p:nvPr/>
        </p:nvCxnSpPr>
        <p:spPr>
          <a:xfrm flipH="1">
            <a:off x="1280675" y="4348325"/>
            <a:ext cx="4617000" cy="2400"/>
          </a:xfrm>
          <a:prstGeom prst="straightConnector1">
            <a:avLst/>
          </a:prstGeom>
          <a:noFill/>
          <a:ln cap="flat" cmpd="sng" w="9525">
            <a:solidFill>
              <a:srgbClr val="0B5394"/>
            </a:solidFill>
            <a:prstDash val="solid"/>
            <a:round/>
            <a:headEnd len="med" w="med" type="stealth"/>
            <a:tailEnd len="sm" w="sm" type="none"/>
          </a:ln>
        </p:spPr>
      </p:cxnSp>
      <p:sp>
        <p:nvSpPr>
          <p:cNvPr id="115" name="Google Shape;115;p25"/>
          <p:cNvSpPr txBox="1"/>
          <p:nvPr/>
        </p:nvSpPr>
        <p:spPr>
          <a:xfrm>
            <a:off x="239600" y="2468175"/>
            <a:ext cx="10761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Open Sans"/>
                <a:ea typeface="Open Sans"/>
                <a:cs typeface="Open Sans"/>
                <a:sym typeface="Open Sans"/>
              </a:rPr>
              <a:t>Projected Impact</a:t>
            </a:r>
            <a:endParaRPr b="0" i="0" sz="1300" u="none" cap="none" strike="noStrike">
              <a:solidFill>
                <a:srgbClr val="000000"/>
              </a:solidFill>
              <a:latin typeface="Open Sans"/>
              <a:ea typeface="Open Sans"/>
              <a:cs typeface="Open Sans"/>
              <a:sym typeface="Open Sans"/>
            </a:endParaRPr>
          </a:p>
        </p:txBody>
      </p:sp>
      <p:sp>
        <p:nvSpPr>
          <p:cNvPr id="116" name="Google Shape;116;p25"/>
          <p:cNvSpPr txBox="1"/>
          <p:nvPr/>
        </p:nvSpPr>
        <p:spPr>
          <a:xfrm>
            <a:off x="2088000" y="4293300"/>
            <a:ext cx="3169200" cy="41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Feasibility</a:t>
            </a:r>
            <a:endParaRPr b="1" i="0" sz="1400" u="none" cap="none" strike="noStrike">
              <a:solidFill>
                <a:srgbClr val="000000"/>
              </a:solidFill>
              <a:latin typeface="Open Sans"/>
              <a:ea typeface="Open Sans"/>
              <a:cs typeface="Open Sans"/>
              <a:sym typeface="Open Sans"/>
            </a:endParaRPr>
          </a:p>
        </p:txBody>
      </p:sp>
      <p:sp>
        <p:nvSpPr>
          <p:cNvPr id="117" name="Google Shape;117;p25"/>
          <p:cNvSpPr txBox="1"/>
          <p:nvPr/>
        </p:nvSpPr>
        <p:spPr>
          <a:xfrm>
            <a:off x="642950" y="901350"/>
            <a:ext cx="746100" cy="1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HIGH</a:t>
            </a:r>
            <a:endParaRPr b="0" i="0" sz="1200" u="none" cap="none" strike="noStrike">
              <a:solidFill>
                <a:srgbClr val="000000"/>
              </a:solidFill>
              <a:latin typeface="Open Sans"/>
              <a:ea typeface="Open Sans"/>
              <a:cs typeface="Open Sans"/>
              <a:sym typeface="Open Sans"/>
            </a:endParaRPr>
          </a:p>
        </p:txBody>
      </p:sp>
      <p:sp>
        <p:nvSpPr>
          <p:cNvPr id="118" name="Google Shape;118;p25"/>
          <p:cNvSpPr txBox="1"/>
          <p:nvPr/>
        </p:nvSpPr>
        <p:spPr>
          <a:xfrm>
            <a:off x="1280675" y="4293300"/>
            <a:ext cx="608700" cy="2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LOW</a:t>
            </a:r>
            <a:endParaRPr b="0" i="0" sz="1200" u="none" cap="none" strike="noStrike">
              <a:solidFill>
                <a:srgbClr val="000000"/>
              </a:solidFill>
              <a:latin typeface="Open Sans"/>
              <a:ea typeface="Open Sans"/>
              <a:cs typeface="Open Sans"/>
              <a:sym typeface="Open Sans"/>
            </a:endParaRPr>
          </a:p>
        </p:txBody>
      </p:sp>
      <p:sp>
        <p:nvSpPr>
          <p:cNvPr id="119" name="Google Shape;119;p25"/>
          <p:cNvSpPr txBox="1"/>
          <p:nvPr/>
        </p:nvSpPr>
        <p:spPr>
          <a:xfrm>
            <a:off x="711650" y="4049275"/>
            <a:ext cx="608700" cy="2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LOW</a:t>
            </a:r>
            <a:endParaRPr b="0" i="0" sz="1200" u="none" cap="none" strike="noStrike">
              <a:solidFill>
                <a:srgbClr val="000000"/>
              </a:solidFill>
              <a:latin typeface="Open Sans"/>
              <a:ea typeface="Open Sans"/>
              <a:cs typeface="Open Sans"/>
              <a:sym typeface="Open Sans"/>
            </a:endParaRPr>
          </a:p>
        </p:txBody>
      </p:sp>
      <p:sp>
        <p:nvSpPr>
          <p:cNvPr id="120" name="Google Shape;120;p25"/>
          <p:cNvSpPr txBox="1"/>
          <p:nvPr/>
        </p:nvSpPr>
        <p:spPr>
          <a:xfrm>
            <a:off x="65725" y="-19700"/>
            <a:ext cx="89937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sng" cap="none" strike="noStrike">
                <a:solidFill>
                  <a:srgbClr val="2E3D49"/>
                </a:solidFill>
                <a:latin typeface="Open Sans"/>
                <a:ea typeface="Open Sans"/>
                <a:cs typeface="Open Sans"/>
                <a:sym typeface="Open Sans"/>
              </a:rPr>
              <a:t>Business Case Generative AI Opportunity Matrix: </a:t>
            </a:r>
            <a:r>
              <a:rPr b="0" i="0" lang="en" sz="1050" u="none" cap="none" strike="noStrike">
                <a:solidFill>
                  <a:srgbClr val="2E3D49"/>
                </a:solidFill>
                <a:latin typeface="Open Sans"/>
                <a:ea typeface="Open Sans"/>
                <a:cs typeface="Open Sans"/>
                <a:sym typeface="Open Sans"/>
              </a:rPr>
              <a:t>Complete the “Generative AI Opportunity Matrix” below by modeling each of the five projects in terms of relative impact, cost, complexity of implementation, data adequacy, and certainty of value capture. You can copy and paste from the </a:t>
            </a:r>
            <a:r>
              <a:rPr b="1" i="0" lang="en" sz="1050" u="none" cap="none" strike="noStrike">
                <a:solidFill>
                  <a:srgbClr val="2E3D49"/>
                </a:solidFill>
                <a:latin typeface="Open Sans"/>
                <a:ea typeface="Open Sans"/>
                <a:cs typeface="Open Sans"/>
                <a:sym typeface="Open Sans"/>
              </a:rPr>
              <a:t>circles</a:t>
            </a:r>
            <a:r>
              <a:rPr b="0" i="0" lang="en" sz="1050" u="none" cap="none" strike="noStrike">
                <a:solidFill>
                  <a:srgbClr val="2E3D49"/>
                </a:solidFill>
                <a:latin typeface="Open Sans"/>
                <a:ea typeface="Open Sans"/>
                <a:cs typeface="Open Sans"/>
                <a:sym typeface="Open Sans"/>
              </a:rPr>
              <a:t> in the bottom right. Then provide a label similar to the example of P1.  </a:t>
            </a:r>
            <a:r>
              <a:rPr b="0" i="1" lang="en" sz="1050" u="none" cap="none" strike="noStrike">
                <a:solidFill>
                  <a:srgbClr val="2E3D49"/>
                </a:solidFill>
                <a:latin typeface="Open Sans"/>
                <a:ea typeface="Open Sans"/>
                <a:cs typeface="Open Sans"/>
                <a:sym typeface="Open Sans"/>
              </a:rPr>
              <a:t>Hint: you may need to change and move P1</a:t>
            </a:r>
            <a:endParaRPr b="0" i="1" sz="1050" u="none" cap="none" strike="noStrike">
              <a:solidFill>
                <a:srgbClr val="2E3D49"/>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txBox="1"/>
          <p:nvPr/>
        </p:nvSpPr>
        <p:spPr>
          <a:xfrm>
            <a:off x="5721325" y="4293300"/>
            <a:ext cx="746100" cy="1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HIGH</a:t>
            </a:r>
            <a:endParaRPr b="0" i="0" sz="1200" u="none" cap="none" strike="noStrike">
              <a:solidFill>
                <a:srgbClr val="000000"/>
              </a:solidFill>
              <a:latin typeface="Open Sans"/>
              <a:ea typeface="Open Sans"/>
              <a:cs typeface="Open Sans"/>
              <a:sym typeface="Open Sans"/>
            </a:endParaRPr>
          </a:p>
        </p:txBody>
      </p:sp>
      <p:sp>
        <p:nvSpPr>
          <p:cNvPr id="122" name="Google Shape;122;p25"/>
          <p:cNvSpPr/>
          <p:nvPr/>
        </p:nvSpPr>
        <p:spPr>
          <a:xfrm>
            <a:off x="7150787" y="2753800"/>
            <a:ext cx="248100" cy="2454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Arial"/>
              <a:ea typeface="Arial"/>
              <a:cs typeface="Arial"/>
              <a:sym typeface="Arial"/>
            </a:endParaRPr>
          </a:p>
        </p:txBody>
      </p:sp>
      <p:graphicFrame>
        <p:nvGraphicFramePr>
          <p:cNvPr id="123" name="Google Shape;123;p25"/>
          <p:cNvGraphicFramePr/>
          <p:nvPr/>
        </p:nvGraphicFramePr>
        <p:xfrm>
          <a:off x="6352300" y="977638"/>
          <a:ext cx="3000000" cy="3000000"/>
        </p:xfrm>
        <a:graphic>
          <a:graphicData uri="http://schemas.openxmlformats.org/drawingml/2006/table">
            <a:tbl>
              <a:tblPr>
                <a:noFill/>
                <a:tableStyleId>{0B071222-3296-48BA-ACD8-5D0628108780}</a:tableStyleId>
              </a:tblPr>
              <a:tblGrid>
                <a:gridCol w="614925"/>
                <a:gridCol w="2176775"/>
              </a:tblGrid>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1:</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[insert project name]</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2:</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[insert project name]</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3:</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[insert project name]</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r h="1200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4:</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[insert project name]</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r h="1200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5:</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[insert project name]</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bl>
          </a:graphicData>
        </a:graphic>
      </p:graphicFrame>
      <p:sp>
        <p:nvSpPr>
          <p:cNvPr id="124" name="Google Shape;124;p25"/>
          <p:cNvSpPr/>
          <p:nvPr/>
        </p:nvSpPr>
        <p:spPr>
          <a:xfrm>
            <a:off x="7070687" y="3071375"/>
            <a:ext cx="408300" cy="3912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Arial"/>
              <a:ea typeface="Arial"/>
              <a:cs typeface="Arial"/>
              <a:sym typeface="Arial"/>
            </a:endParaRPr>
          </a:p>
        </p:txBody>
      </p:sp>
      <p:sp>
        <p:nvSpPr>
          <p:cNvPr id="125" name="Google Shape;125;p25"/>
          <p:cNvSpPr txBox="1"/>
          <p:nvPr/>
        </p:nvSpPr>
        <p:spPr>
          <a:xfrm>
            <a:off x="6811425" y="2178800"/>
            <a:ext cx="16998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sng" cap="none" strike="noStrike">
                <a:solidFill>
                  <a:srgbClr val="000000"/>
                </a:solidFill>
                <a:latin typeface="Arial"/>
                <a:ea typeface="Arial"/>
                <a:cs typeface="Arial"/>
                <a:sym typeface="Arial"/>
              </a:rPr>
              <a:t>Likelihood of Value Capture</a:t>
            </a:r>
            <a:endParaRPr b="1" i="0" sz="900" u="sng" cap="none" strike="noStrike">
              <a:solidFill>
                <a:srgbClr val="000000"/>
              </a:solidFill>
              <a:latin typeface="Arial"/>
              <a:ea typeface="Arial"/>
              <a:cs typeface="Arial"/>
              <a:sym typeface="Arial"/>
            </a:endParaRPr>
          </a:p>
        </p:txBody>
      </p:sp>
      <p:sp>
        <p:nvSpPr>
          <p:cNvPr id="126" name="Google Shape;126;p25"/>
          <p:cNvSpPr txBox="1"/>
          <p:nvPr/>
        </p:nvSpPr>
        <p:spPr>
          <a:xfrm>
            <a:off x="7440125" y="2434875"/>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Low</a:t>
            </a:r>
            <a:endParaRPr b="0" i="0" sz="1100" u="none" cap="none" strike="noStrike">
              <a:solidFill>
                <a:srgbClr val="000000"/>
              </a:solidFill>
              <a:latin typeface="Arial"/>
              <a:ea typeface="Arial"/>
              <a:cs typeface="Arial"/>
              <a:sym typeface="Arial"/>
            </a:endParaRPr>
          </a:p>
        </p:txBody>
      </p:sp>
      <p:sp>
        <p:nvSpPr>
          <p:cNvPr id="127" name="Google Shape;127;p25"/>
          <p:cNvSpPr txBox="1"/>
          <p:nvPr/>
        </p:nvSpPr>
        <p:spPr>
          <a:xfrm>
            <a:off x="7440125" y="2708350"/>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Medium</a:t>
            </a:r>
            <a:endParaRPr b="0" i="0" sz="1100" u="none" cap="none" strike="noStrike">
              <a:solidFill>
                <a:srgbClr val="000000"/>
              </a:solidFill>
              <a:latin typeface="Arial"/>
              <a:ea typeface="Arial"/>
              <a:cs typeface="Arial"/>
              <a:sym typeface="Arial"/>
            </a:endParaRPr>
          </a:p>
        </p:txBody>
      </p:sp>
      <p:sp>
        <p:nvSpPr>
          <p:cNvPr id="128" name="Google Shape;128;p25"/>
          <p:cNvSpPr txBox="1"/>
          <p:nvPr/>
        </p:nvSpPr>
        <p:spPr>
          <a:xfrm>
            <a:off x="7440125" y="3098825"/>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High</a:t>
            </a:r>
            <a:endParaRPr b="0" i="0" sz="1100" u="none" cap="none" strike="noStrike">
              <a:solidFill>
                <a:srgbClr val="000000"/>
              </a:solidFill>
              <a:latin typeface="Arial"/>
              <a:ea typeface="Arial"/>
              <a:cs typeface="Arial"/>
              <a:sym typeface="Arial"/>
            </a:endParaRPr>
          </a:p>
        </p:txBody>
      </p:sp>
      <p:sp>
        <p:nvSpPr>
          <p:cNvPr id="129" name="Google Shape;129;p25"/>
          <p:cNvSpPr/>
          <p:nvPr/>
        </p:nvSpPr>
        <p:spPr>
          <a:xfrm>
            <a:off x="7190837" y="2524425"/>
            <a:ext cx="168000" cy="1572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Arial"/>
              <a:ea typeface="Arial"/>
              <a:cs typeface="Arial"/>
              <a:sym typeface="Arial"/>
            </a:endParaRPr>
          </a:p>
        </p:txBody>
      </p:sp>
      <p:sp>
        <p:nvSpPr>
          <p:cNvPr id="130" name="Google Shape;130;p25"/>
          <p:cNvSpPr/>
          <p:nvPr/>
        </p:nvSpPr>
        <p:spPr>
          <a:xfrm>
            <a:off x="1380887" y="3847338"/>
            <a:ext cx="408300" cy="391200"/>
          </a:xfrm>
          <a:prstGeom prst="ellipse">
            <a:avLst/>
          </a:prstGeom>
          <a:solidFill>
            <a:srgbClr val="03B0E0"/>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P1</a:t>
            </a:r>
            <a:endParaRPr b="1" i="0" sz="900" u="none" cap="none" strike="noStrike">
              <a:solidFill>
                <a:srgbClr val="FFFFFF"/>
              </a:solidFill>
              <a:latin typeface="Arial"/>
              <a:ea typeface="Arial"/>
              <a:cs typeface="Arial"/>
              <a:sym typeface="Arial"/>
            </a:endParaRPr>
          </a:p>
        </p:txBody>
      </p:sp>
      <p:sp>
        <p:nvSpPr>
          <p:cNvPr id="131" name="Google Shape;131;p25"/>
          <p:cNvSpPr txBox="1"/>
          <p:nvPr/>
        </p:nvSpPr>
        <p:spPr>
          <a:xfrm>
            <a:off x="6248925" y="4146900"/>
            <a:ext cx="2791800" cy="56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For each project, use the circles above to copy and label with a project number. Then place them on the chart.</a:t>
            </a:r>
            <a:endParaRPr b="0" i="0" sz="1400" u="none" cap="none" strike="noStrike">
              <a:solidFill>
                <a:srgbClr val="000000"/>
              </a:solidFill>
              <a:latin typeface="Lato"/>
              <a:ea typeface="Lato"/>
              <a:cs typeface="Lato"/>
              <a:sym typeface="Lato"/>
            </a:endParaRPr>
          </a:p>
        </p:txBody>
      </p:sp>
      <p:cxnSp>
        <p:nvCxnSpPr>
          <p:cNvPr id="132" name="Google Shape;132;p25"/>
          <p:cNvCxnSpPr>
            <a:stCxn id="131" idx="0"/>
            <a:endCxn id="110" idx="2"/>
          </p:cNvCxnSpPr>
          <p:nvPr/>
        </p:nvCxnSpPr>
        <p:spPr>
          <a:xfrm rot="10800000">
            <a:off x="7644825" y="3647700"/>
            <a:ext cx="0" cy="499200"/>
          </a:xfrm>
          <a:prstGeom prst="straightConnector1">
            <a:avLst/>
          </a:prstGeom>
          <a:noFill/>
          <a:ln cap="flat" cmpd="sng" w="38100">
            <a:solidFill>
              <a:srgbClr val="03B0E0"/>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