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02">
          <p15:clr>
            <a:srgbClr val="A4A3A4"/>
          </p15:clr>
        </p15:guide>
        <p15:guide id="2" pos="2105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69" autoAdjust="0"/>
    <p:restoredTop sz="94231" autoAdjust="0"/>
  </p:normalViewPr>
  <p:slideViewPr>
    <p:cSldViewPr snapToGrid="0" snapToObjects="1">
      <p:cViewPr>
        <p:scale>
          <a:sx n="50" d="100"/>
          <a:sy n="50" d="100"/>
        </p:scale>
        <p:origin x="-4518" y="-2994"/>
      </p:cViewPr>
      <p:guideLst>
        <p:guide orient="horz" pos="3002"/>
        <p:guide pos="2105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260755F-66BB-924E-BB7B-E983D5FDE998}" type="datetimeFigureOut">
              <a:rPr lang="en-US" smtClean="0"/>
              <a:pPr/>
              <a:t>4/11/2018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BCB8BD-6655-9245-9BFC-F8D3FC4154A5}" type="slidenum">
              <a:rPr lang="en-US" smtClean="0"/>
              <a:pPr/>
              <a:t>‹#›</a:t>
            </a:fld>
            <a:endParaRPr lang="en-US"/>
          </a:p>
        </p:txBody>
      </p:sp>
    </p:spTree>
    <p:extLst>
      <p:ext uri="{BB962C8B-B14F-4D97-AF65-F5344CB8AC3E}">
        <p14:creationId xmlns:p14="http://schemas.microsoft.com/office/powerpoint/2010/main" val="894551342"/>
      </p:ext>
    </p:extLst>
  </p:cSld>
  <p:clrMap bg1="lt1" tx1="dk1" bg2="lt2" tx2="dk2" accent1="accent1" accent2="accent2" accent3="accent3" accent4="accent4" accent5="accent5" accent6="accent6" hlink="hlink" folHlink="folHlink"/>
  <p:notesStyle>
    <a:lvl1pPr marL="0" algn="l" defTabSz="2194560" rtl="0" eaLnBrk="1" latinLnBrk="0" hangingPunct="1">
      <a:defRPr sz="5800" kern="1200">
        <a:solidFill>
          <a:schemeClr val="tx1"/>
        </a:solidFill>
        <a:latin typeface="+mn-lt"/>
        <a:ea typeface="+mn-ea"/>
        <a:cs typeface="+mn-cs"/>
      </a:defRPr>
    </a:lvl1pPr>
    <a:lvl2pPr marL="2194560" algn="l" defTabSz="2194560" rtl="0" eaLnBrk="1" latinLnBrk="0" hangingPunct="1">
      <a:defRPr sz="5800" kern="1200">
        <a:solidFill>
          <a:schemeClr val="tx1"/>
        </a:solidFill>
        <a:latin typeface="+mn-lt"/>
        <a:ea typeface="+mn-ea"/>
        <a:cs typeface="+mn-cs"/>
      </a:defRPr>
    </a:lvl2pPr>
    <a:lvl3pPr marL="4389120" algn="l" defTabSz="2194560" rtl="0" eaLnBrk="1" latinLnBrk="0" hangingPunct="1">
      <a:defRPr sz="5800" kern="1200">
        <a:solidFill>
          <a:schemeClr val="tx1"/>
        </a:solidFill>
        <a:latin typeface="+mn-lt"/>
        <a:ea typeface="+mn-ea"/>
        <a:cs typeface="+mn-cs"/>
      </a:defRPr>
    </a:lvl3pPr>
    <a:lvl4pPr marL="6583680" algn="l" defTabSz="2194560" rtl="0" eaLnBrk="1" latinLnBrk="0" hangingPunct="1">
      <a:defRPr sz="5800" kern="1200">
        <a:solidFill>
          <a:schemeClr val="tx1"/>
        </a:solidFill>
        <a:latin typeface="+mn-lt"/>
        <a:ea typeface="+mn-ea"/>
        <a:cs typeface="+mn-cs"/>
      </a:defRPr>
    </a:lvl4pPr>
    <a:lvl5pPr marL="8778240" algn="l" defTabSz="2194560" rtl="0" eaLnBrk="1" latinLnBrk="0" hangingPunct="1">
      <a:defRPr sz="5800" kern="1200">
        <a:solidFill>
          <a:schemeClr val="tx1"/>
        </a:solidFill>
        <a:latin typeface="+mn-lt"/>
        <a:ea typeface="+mn-ea"/>
        <a:cs typeface="+mn-cs"/>
      </a:defRPr>
    </a:lvl5pPr>
    <a:lvl6pPr marL="10972800" algn="l" defTabSz="2194560" rtl="0" eaLnBrk="1" latinLnBrk="0" hangingPunct="1">
      <a:defRPr sz="5800" kern="1200">
        <a:solidFill>
          <a:schemeClr val="tx1"/>
        </a:solidFill>
        <a:latin typeface="+mn-lt"/>
        <a:ea typeface="+mn-ea"/>
        <a:cs typeface="+mn-cs"/>
      </a:defRPr>
    </a:lvl6pPr>
    <a:lvl7pPr marL="13167360" algn="l" defTabSz="2194560" rtl="0" eaLnBrk="1" latinLnBrk="0" hangingPunct="1">
      <a:defRPr sz="5800" kern="1200">
        <a:solidFill>
          <a:schemeClr val="tx1"/>
        </a:solidFill>
        <a:latin typeface="+mn-lt"/>
        <a:ea typeface="+mn-ea"/>
        <a:cs typeface="+mn-cs"/>
      </a:defRPr>
    </a:lvl7pPr>
    <a:lvl8pPr marL="15361920" algn="l" defTabSz="2194560" rtl="0" eaLnBrk="1" latinLnBrk="0" hangingPunct="1">
      <a:defRPr sz="5800" kern="1200">
        <a:solidFill>
          <a:schemeClr val="tx1"/>
        </a:solidFill>
        <a:latin typeface="+mn-lt"/>
        <a:ea typeface="+mn-ea"/>
        <a:cs typeface="+mn-cs"/>
      </a:defRPr>
    </a:lvl8pPr>
    <a:lvl9pPr marL="17556480" algn="l" defTabSz="219456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5BCB8BD-6655-9245-9BFC-F8D3FC4154A5}"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6" name="Group 15"/>
          <p:cNvGrpSpPr/>
          <p:nvPr userDrawn="1"/>
        </p:nvGrpSpPr>
        <p:grpSpPr>
          <a:xfrm>
            <a:off x="-4023361" y="-3127514"/>
            <a:ext cx="48219361" cy="8115631"/>
            <a:chOff x="-1157969" y="-659204"/>
            <a:chExt cx="10301969" cy="1733888"/>
          </a:xfrm>
        </p:grpSpPr>
        <p:sp>
          <p:nvSpPr>
            <p:cNvPr id="8" name="Pie 7"/>
            <p:cNvSpPr/>
            <p:nvPr userDrawn="1"/>
          </p:nvSpPr>
          <p:spPr>
            <a:xfrm>
              <a:off x="-1157969" y="-659204"/>
              <a:ext cx="1694791" cy="1318171"/>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lIns="297829" tIns="148915" rIns="297829" bIns="148915" anchor="ctr"/>
            <a:lstStyle/>
            <a:p>
              <a:pPr algn="ctr" eaLnBrk="1" latinLnBrk="0" hangingPunct="1"/>
              <a:endParaRPr kumimoji="0" lang="en-US"/>
            </a:p>
          </p:txBody>
        </p:sp>
        <p:sp>
          <p:nvSpPr>
            <p:cNvPr id="9" name="Freeform 8"/>
            <p:cNvSpPr>
              <a:spLocks/>
            </p:cNvSpPr>
            <p:nvPr userDrawn="1"/>
          </p:nvSpPr>
          <p:spPr bwMode="auto">
            <a:xfrm>
              <a:off x="-314211" y="0"/>
              <a:ext cx="9455911" cy="1074684"/>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0" name="Freeform 9"/>
            <p:cNvSpPr>
              <a:spLocks/>
            </p:cNvSpPr>
            <p:nvPr userDrawn="1"/>
          </p:nvSpPr>
          <p:spPr bwMode="auto">
            <a:xfrm>
              <a:off x="4224249" y="0"/>
              <a:ext cx="4914715" cy="658572"/>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grpSp>
          <p:nvGrpSpPr>
            <p:cNvPr id="11" name="Group 10"/>
            <p:cNvGrpSpPr/>
            <p:nvPr userDrawn="1"/>
          </p:nvGrpSpPr>
          <p:grpSpPr>
            <a:xfrm>
              <a:off x="-329967" y="60194"/>
              <a:ext cx="9473967" cy="66997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grpSp>
      <p:sp>
        <p:nvSpPr>
          <p:cNvPr id="14" name="Freeform 13"/>
          <p:cNvSpPr>
            <a:spLocks/>
          </p:cNvSpPr>
          <p:nvPr userDrawn="1"/>
        </p:nvSpPr>
        <p:spPr bwMode="auto">
          <a:xfrm rot="10800000">
            <a:off x="-181566" y="30875814"/>
            <a:ext cx="44119797" cy="2042586"/>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438912" tIns="219456" rIns="438912" bIns="219456" anchor="t" compatLnSpc="1"/>
          <a:lstStyle/>
          <a:p>
            <a:pPr marL="0" algn="l" rtl="0" eaLnBrk="1" latinLnBrk="0" hangingPunct="1"/>
            <a:endParaRPr kumimoji="0" lang="en-US" dirty="0">
              <a:solidFill>
                <a:schemeClr val="tx1"/>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219456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2194560" rtl="0" eaLnBrk="1" latinLnBrk="0" hangingPunct="1">
        <a:spcBef>
          <a:spcPct val="20000"/>
        </a:spcBef>
        <a:buFont typeface="Arial"/>
        <a:buChar char="•"/>
        <a:defRPr sz="15400" kern="1200">
          <a:solidFill>
            <a:schemeClr val="tx1"/>
          </a:solidFill>
          <a:latin typeface="+mn-lt"/>
          <a:ea typeface="+mn-ea"/>
          <a:cs typeface="+mn-cs"/>
        </a:defRPr>
      </a:lvl1pPr>
      <a:lvl2pPr marL="3566160" indent="-1371600" algn="l" defTabSz="2194560" rtl="0" eaLnBrk="1" latinLnBrk="0" hangingPunct="1">
        <a:spcBef>
          <a:spcPct val="20000"/>
        </a:spcBef>
        <a:buFont typeface="Arial"/>
        <a:buChar char="–"/>
        <a:defRPr sz="13400" kern="1200">
          <a:solidFill>
            <a:schemeClr val="tx1"/>
          </a:solidFill>
          <a:latin typeface="+mn-lt"/>
          <a:ea typeface="+mn-ea"/>
          <a:cs typeface="+mn-cs"/>
        </a:defRPr>
      </a:lvl2pPr>
      <a:lvl3pPr marL="5486400" indent="-1097280" algn="l" defTabSz="2194560" rtl="0" eaLnBrk="1" latinLnBrk="0" hangingPunct="1">
        <a:spcBef>
          <a:spcPct val="20000"/>
        </a:spcBef>
        <a:buFont typeface="Arial"/>
        <a:buChar char="•"/>
        <a:defRPr sz="11500" kern="1200">
          <a:solidFill>
            <a:schemeClr val="tx1"/>
          </a:solidFill>
          <a:latin typeface="+mn-lt"/>
          <a:ea typeface="+mn-ea"/>
          <a:cs typeface="+mn-cs"/>
        </a:defRPr>
      </a:lvl3pPr>
      <a:lvl4pPr marL="7680960" indent="-1097280" algn="l" defTabSz="2194560" rtl="0" eaLnBrk="1" latinLnBrk="0" hangingPunct="1">
        <a:spcBef>
          <a:spcPct val="20000"/>
        </a:spcBef>
        <a:buFont typeface="Arial"/>
        <a:buChar char="–"/>
        <a:defRPr sz="9600" kern="1200">
          <a:solidFill>
            <a:schemeClr val="tx1"/>
          </a:solidFill>
          <a:latin typeface="+mn-lt"/>
          <a:ea typeface="+mn-ea"/>
          <a:cs typeface="+mn-cs"/>
        </a:defRPr>
      </a:lvl4pPr>
      <a:lvl5pPr marL="9875520" indent="-1097280" algn="l" defTabSz="2194560" rtl="0" eaLnBrk="1" latinLnBrk="0" hangingPunct="1">
        <a:spcBef>
          <a:spcPct val="20000"/>
        </a:spcBef>
        <a:buFont typeface="Arial"/>
        <a:buChar char="»"/>
        <a:defRPr sz="96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emf"/><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66"/>
          <p:cNvSpPr txBox="1">
            <a:spLocks noChangeArrowheads="1"/>
          </p:cNvSpPr>
          <p:nvPr/>
        </p:nvSpPr>
        <p:spPr bwMode="auto">
          <a:xfrm>
            <a:off x="1366958" y="3619748"/>
            <a:ext cx="8505661" cy="1843582"/>
          </a:xfrm>
          <a:prstGeom prst="rect">
            <a:avLst/>
          </a:prstGeom>
          <a:noFill/>
          <a:ln w="9525">
            <a:noFill/>
            <a:miter lim="800000"/>
            <a:headEnd/>
            <a:tailEnd/>
          </a:ln>
        </p:spPr>
        <p:txBody>
          <a:bodyPr wrap="square">
            <a:spAutoFit/>
          </a:bodyPr>
          <a:lstStyle>
            <a:defPPr>
              <a:defRPr lang="en-US"/>
            </a:defPPr>
            <a:lvl1pPr algn="l" rtl="0" eaLnBrk="0" fontAlgn="base" hangingPunct="0">
              <a:spcBef>
                <a:spcPct val="0"/>
              </a:spcBef>
              <a:spcAft>
                <a:spcPct val="0"/>
              </a:spcAft>
              <a:defRPr sz="2400" b="1" kern="1200" baseline="-25000">
                <a:solidFill>
                  <a:schemeClr val="tx1"/>
                </a:solidFill>
                <a:latin typeface="Arial" charset="0"/>
                <a:ea typeface="ＭＳ Ｐゴシック" pitchFamily="1" charset="-128"/>
                <a:cs typeface="+mn-cs"/>
              </a:defRPr>
            </a:lvl1pPr>
            <a:lvl2pPr marL="457200" algn="l" rtl="0" eaLnBrk="0" fontAlgn="base" hangingPunct="0">
              <a:spcBef>
                <a:spcPct val="0"/>
              </a:spcBef>
              <a:spcAft>
                <a:spcPct val="0"/>
              </a:spcAft>
              <a:defRPr sz="2400" b="1" kern="1200" baseline="-25000">
                <a:solidFill>
                  <a:schemeClr val="tx1"/>
                </a:solidFill>
                <a:latin typeface="Arial" charset="0"/>
                <a:ea typeface="ＭＳ Ｐゴシック" pitchFamily="1" charset="-128"/>
                <a:cs typeface="+mn-cs"/>
              </a:defRPr>
            </a:lvl2pPr>
            <a:lvl3pPr marL="914400" algn="l" rtl="0" eaLnBrk="0" fontAlgn="base" hangingPunct="0">
              <a:spcBef>
                <a:spcPct val="0"/>
              </a:spcBef>
              <a:spcAft>
                <a:spcPct val="0"/>
              </a:spcAft>
              <a:defRPr sz="2400" b="1" kern="1200" baseline="-25000">
                <a:solidFill>
                  <a:schemeClr val="tx1"/>
                </a:solidFill>
                <a:latin typeface="Arial" charset="0"/>
                <a:ea typeface="ＭＳ Ｐゴシック" pitchFamily="1" charset="-128"/>
                <a:cs typeface="+mn-cs"/>
              </a:defRPr>
            </a:lvl3pPr>
            <a:lvl4pPr marL="1371600" algn="l" rtl="0" eaLnBrk="0" fontAlgn="base" hangingPunct="0">
              <a:spcBef>
                <a:spcPct val="0"/>
              </a:spcBef>
              <a:spcAft>
                <a:spcPct val="0"/>
              </a:spcAft>
              <a:defRPr sz="2400" b="1" kern="1200" baseline="-25000">
                <a:solidFill>
                  <a:schemeClr val="tx1"/>
                </a:solidFill>
                <a:latin typeface="Arial" charset="0"/>
                <a:ea typeface="ＭＳ Ｐゴシック" pitchFamily="1" charset="-128"/>
                <a:cs typeface="+mn-cs"/>
              </a:defRPr>
            </a:lvl4pPr>
            <a:lvl5pPr marL="1828800" algn="l" rtl="0" eaLnBrk="0" fontAlgn="base" hangingPunct="0">
              <a:spcBef>
                <a:spcPct val="0"/>
              </a:spcBef>
              <a:spcAft>
                <a:spcPct val="0"/>
              </a:spcAft>
              <a:defRPr sz="2400" b="1" kern="1200" baseline="-25000">
                <a:solidFill>
                  <a:schemeClr val="tx1"/>
                </a:solidFill>
                <a:latin typeface="Arial" charset="0"/>
                <a:ea typeface="ＭＳ Ｐゴシック" pitchFamily="1" charset="-128"/>
                <a:cs typeface="+mn-cs"/>
              </a:defRPr>
            </a:lvl5pPr>
            <a:lvl6pPr marL="2286000" algn="l" defTabSz="914400" rtl="0" eaLnBrk="1" latinLnBrk="0" hangingPunct="1">
              <a:defRPr sz="2400" b="1" kern="1200" baseline="-25000">
                <a:solidFill>
                  <a:schemeClr val="tx1"/>
                </a:solidFill>
                <a:latin typeface="Arial" charset="0"/>
                <a:ea typeface="ＭＳ Ｐゴシック" pitchFamily="1" charset="-128"/>
                <a:cs typeface="+mn-cs"/>
              </a:defRPr>
            </a:lvl6pPr>
            <a:lvl7pPr marL="2743200" algn="l" defTabSz="914400" rtl="0" eaLnBrk="1" latinLnBrk="0" hangingPunct="1">
              <a:defRPr sz="2400" b="1" kern="1200" baseline="-25000">
                <a:solidFill>
                  <a:schemeClr val="tx1"/>
                </a:solidFill>
                <a:latin typeface="Arial" charset="0"/>
                <a:ea typeface="ＭＳ Ｐゴシック" pitchFamily="1" charset="-128"/>
                <a:cs typeface="+mn-cs"/>
              </a:defRPr>
            </a:lvl7pPr>
            <a:lvl8pPr marL="3200400" algn="l" defTabSz="914400" rtl="0" eaLnBrk="1" latinLnBrk="0" hangingPunct="1">
              <a:defRPr sz="2400" b="1" kern="1200" baseline="-25000">
                <a:solidFill>
                  <a:schemeClr val="tx1"/>
                </a:solidFill>
                <a:latin typeface="Arial" charset="0"/>
                <a:ea typeface="ＭＳ Ｐゴシック" pitchFamily="1" charset="-128"/>
                <a:cs typeface="+mn-cs"/>
              </a:defRPr>
            </a:lvl8pPr>
            <a:lvl9pPr marL="3657600" algn="l" defTabSz="914400" rtl="0" eaLnBrk="1" latinLnBrk="0" hangingPunct="1">
              <a:defRPr sz="2400" b="1" kern="1200" baseline="-25000">
                <a:solidFill>
                  <a:schemeClr val="tx1"/>
                </a:solidFill>
                <a:latin typeface="Arial" charset="0"/>
                <a:ea typeface="ＭＳ Ｐゴシック" pitchFamily="1" charset="-128"/>
                <a:cs typeface="+mn-cs"/>
              </a:defRPr>
            </a:lvl9pPr>
          </a:lstStyle>
          <a:p>
            <a:pPr algn="ctr">
              <a:lnSpc>
                <a:spcPct val="70000"/>
              </a:lnSpc>
            </a:pPr>
            <a:r>
              <a:rPr lang="en-US" sz="4000" b="0" spc="-300" baseline="0" dirty="0">
                <a:solidFill>
                  <a:sysClr val="windowText" lastClr="000000"/>
                </a:solidFill>
                <a:latin typeface="+mn-lt"/>
                <a:cs typeface="Times New Roman"/>
              </a:rPr>
              <a:t>CNT 4514C </a:t>
            </a:r>
          </a:p>
          <a:p>
            <a:pPr algn="ctr">
              <a:lnSpc>
                <a:spcPct val="70000"/>
              </a:lnSpc>
            </a:pPr>
            <a:r>
              <a:rPr lang="en-US" sz="4000" b="0" spc="-300" baseline="0" dirty="0">
                <a:solidFill>
                  <a:sysClr val="windowText" lastClr="000000"/>
                </a:solidFill>
                <a:latin typeface="+mn-lt"/>
                <a:cs typeface="Times New Roman"/>
              </a:rPr>
              <a:t>Wireless Networks and Mobile Computing</a:t>
            </a:r>
          </a:p>
          <a:p>
            <a:pPr algn="ctr">
              <a:lnSpc>
                <a:spcPct val="70000"/>
              </a:lnSpc>
            </a:pPr>
            <a:r>
              <a:rPr lang="en-US" sz="4000" b="0" spc="-300" baseline="0" dirty="0">
                <a:solidFill>
                  <a:sysClr val="windowText" lastClr="000000"/>
                </a:solidFill>
                <a:latin typeface="+mn-lt"/>
                <a:cs typeface="Times New Roman"/>
              </a:rPr>
              <a:t>Spring 2018</a:t>
            </a:r>
          </a:p>
          <a:p>
            <a:pPr algn="ctr">
              <a:lnSpc>
                <a:spcPct val="70000"/>
              </a:lnSpc>
            </a:pPr>
            <a:r>
              <a:rPr lang="en-US" sz="4000" b="0" spc="-300" baseline="0">
                <a:solidFill>
                  <a:sysClr val="windowText" lastClr="000000"/>
                </a:solidFill>
                <a:latin typeface="+mn-lt"/>
                <a:cs typeface="Times New Roman"/>
              </a:rPr>
              <a:t>Prof. Zornitza</a:t>
            </a:r>
            <a:r>
              <a:rPr lang="en-US" sz="4000" b="0" spc="-300" baseline="0" dirty="0">
                <a:solidFill>
                  <a:sysClr val="windowText" lastClr="000000"/>
                </a:solidFill>
                <a:latin typeface="+mn-lt"/>
                <a:cs typeface="Times New Roman"/>
              </a:rPr>
              <a:t> Genova </a:t>
            </a:r>
            <a:r>
              <a:rPr lang="en-US" sz="4000" b="0" spc="-300" baseline="0" dirty="0" err="1">
                <a:solidFill>
                  <a:sysClr val="windowText" lastClr="000000"/>
                </a:solidFill>
                <a:latin typeface="+mn-lt"/>
                <a:cs typeface="Times New Roman"/>
              </a:rPr>
              <a:t>Prodanoff</a:t>
            </a:r>
            <a:endParaRPr lang="en-US" sz="4000" b="0" spc="-300" baseline="0" dirty="0">
              <a:solidFill>
                <a:sysClr val="windowText" lastClr="000000"/>
              </a:solidFill>
              <a:latin typeface="+mn-lt"/>
              <a:cs typeface="Times New Roman"/>
            </a:endParaRPr>
          </a:p>
        </p:txBody>
      </p:sp>
      <p:sp>
        <p:nvSpPr>
          <p:cNvPr id="5" name="Text Box 65"/>
          <p:cNvSpPr txBox="1">
            <a:spLocks noChangeArrowheads="1"/>
          </p:cNvSpPr>
          <p:nvPr/>
        </p:nvSpPr>
        <p:spPr bwMode="auto">
          <a:xfrm>
            <a:off x="12323865" y="4871806"/>
            <a:ext cx="19262598" cy="1015663"/>
          </a:xfrm>
          <a:prstGeom prst="rect">
            <a:avLst/>
          </a:prstGeom>
          <a:noFill/>
          <a:ln w="9525">
            <a:noFill/>
            <a:miter lim="800000"/>
            <a:headEnd/>
            <a:tailEnd/>
          </a:ln>
        </p:spPr>
        <p:txBody>
          <a:bodyPr wrap="square">
            <a:spAutoFit/>
          </a:bodyPr>
          <a:lstStyle>
            <a:defPPr>
              <a:defRPr lang="en-US"/>
            </a:defPPr>
            <a:lvl1pPr algn="l" rtl="0" eaLnBrk="0" fontAlgn="base" hangingPunct="0">
              <a:spcBef>
                <a:spcPct val="0"/>
              </a:spcBef>
              <a:spcAft>
                <a:spcPct val="0"/>
              </a:spcAft>
              <a:defRPr sz="2400" b="1" kern="1200" baseline="-25000">
                <a:solidFill>
                  <a:schemeClr val="tx1"/>
                </a:solidFill>
                <a:latin typeface="Arial" charset="0"/>
                <a:ea typeface="ＭＳ Ｐゴシック" pitchFamily="1" charset="-128"/>
                <a:cs typeface="+mn-cs"/>
              </a:defRPr>
            </a:lvl1pPr>
            <a:lvl2pPr marL="457200" algn="l" rtl="0" eaLnBrk="0" fontAlgn="base" hangingPunct="0">
              <a:spcBef>
                <a:spcPct val="0"/>
              </a:spcBef>
              <a:spcAft>
                <a:spcPct val="0"/>
              </a:spcAft>
              <a:defRPr sz="2400" b="1" kern="1200" baseline="-25000">
                <a:solidFill>
                  <a:schemeClr val="tx1"/>
                </a:solidFill>
                <a:latin typeface="Arial" charset="0"/>
                <a:ea typeface="ＭＳ Ｐゴシック" pitchFamily="1" charset="-128"/>
                <a:cs typeface="+mn-cs"/>
              </a:defRPr>
            </a:lvl2pPr>
            <a:lvl3pPr marL="914400" algn="l" rtl="0" eaLnBrk="0" fontAlgn="base" hangingPunct="0">
              <a:spcBef>
                <a:spcPct val="0"/>
              </a:spcBef>
              <a:spcAft>
                <a:spcPct val="0"/>
              </a:spcAft>
              <a:defRPr sz="2400" b="1" kern="1200" baseline="-25000">
                <a:solidFill>
                  <a:schemeClr val="tx1"/>
                </a:solidFill>
                <a:latin typeface="Arial" charset="0"/>
                <a:ea typeface="ＭＳ Ｐゴシック" pitchFamily="1" charset="-128"/>
                <a:cs typeface="+mn-cs"/>
              </a:defRPr>
            </a:lvl3pPr>
            <a:lvl4pPr marL="1371600" algn="l" rtl="0" eaLnBrk="0" fontAlgn="base" hangingPunct="0">
              <a:spcBef>
                <a:spcPct val="0"/>
              </a:spcBef>
              <a:spcAft>
                <a:spcPct val="0"/>
              </a:spcAft>
              <a:defRPr sz="2400" b="1" kern="1200" baseline="-25000">
                <a:solidFill>
                  <a:schemeClr val="tx1"/>
                </a:solidFill>
                <a:latin typeface="Arial" charset="0"/>
                <a:ea typeface="ＭＳ Ｐゴシック" pitchFamily="1" charset="-128"/>
                <a:cs typeface="+mn-cs"/>
              </a:defRPr>
            </a:lvl4pPr>
            <a:lvl5pPr marL="1828800" algn="l" rtl="0" eaLnBrk="0" fontAlgn="base" hangingPunct="0">
              <a:spcBef>
                <a:spcPct val="0"/>
              </a:spcBef>
              <a:spcAft>
                <a:spcPct val="0"/>
              </a:spcAft>
              <a:defRPr sz="2400" b="1" kern="1200" baseline="-25000">
                <a:solidFill>
                  <a:schemeClr val="tx1"/>
                </a:solidFill>
                <a:latin typeface="Arial" charset="0"/>
                <a:ea typeface="ＭＳ Ｐゴシック" pitchFamily="1" charset="-128"/>
                <a:cs typeface="+mn-cs"/>
              </a:defRPr>
            </a:lvl5pPr>
            <a:lvl6pPr marL="2286000" algn="l" defTabSz="914400" rtl="0" eaLnBrk="1" latinLnBrk="0" hangingPunct="1">
              <a:defRPr sz="2400" b="1" kern="1200" baseline="-25000">
                <a:solidFill>
                  <a:schemeClr val="tx1"/>
                </a:solidFill>
                <a:latin typeface="Arial" charset="0"/>
                <a:ea typeface="ＭＳ Ｐゴシック" pitchFamily="1" charset="-128"/>
                <a:cs typeface="+mn-cs"/>
              </a:defRPr>
            </a:lvl6pPr>
            <a:lvl7pPr marL="2743200" algn="l" defTabSz="914400" rtl="0" eaLnBrk="1" latinLnBrk="0" hangingPunct="1">
              <a:defRPr sz="2400" b="1" kern="1200" baseline="-25000">
                <a:solidFill>
                  <a:schemeClr val="tx1"/>
                </a:solidFill>
                <a:latin typeface="Arial" charset="0"/>
                <a:ea typeface="ＭＳ Ｐゴシック" pitchFamily="1" charset="-128"/>
                <a:cs typeface="+mn-cs"/>
              </a:defRPr>
            </a:lvl7pPr>
            <a:lvl8pPr marL="3200400" algn="l" defTabSz="914400" rtl="0" eaLnBrk="1" latinLnBrk="0" hangingPunct="1">
              <a:defRPr sz="2400" b="1" kern="1200" baseline="-25000">
                <a:solidFill>
                  <a:schemeClr val="tx1"/>
                </a:solidFill>
                <a:latin typeface="Arial" charset="0"/>
                <a:ea typeface="ＭＳ Ｐゴシック" pitchFamily="1" charset="-128"/>
                <a:cs typeface="+mn-cs"/>
              </a:defRPr>
            </a:lvl8pPr>
            <a:lvl9pPr marL="3657600" algn="l" defTabSz="914400" rtl="0" eaLnBrk="1" latinLnBrk="0" hangingPunct="1">
              <a:defRPr sz="2400" b="1" kern="1200" baseline="-25000">
                <a:solidFill>
                  <a:schemeClr val="tx1"/>
                </a:solidFill>
                <a:latin typeface="Arial" charset="0"/>
                <a:ea typeface="ＭＳ Ｐゴシック" pitchFamily="1" charset="-128"/>
                <a:cs typeface="+mn-cs"/>
              </a:defRPr>
            </a:lvl9pPr>
          </a:lstStyle>
          <a:p>
            <a:r>
              <a:rPr lang="en-US" sz="6000" b="0" baseline="0" dirty="0">
                <a:solidFill>
                  <a:schemeClr val="accent3">
                    <a:lumMod val="75000"/>
                  </a:schemeClr>
                </a:solidFill>
                <a:latin typeface="+mn-lt"/>
                <a:cs typeface="Times New Roman" pitchFamily="18" charset="0"/>
              </a:rPr>
              <a:t>Troy Bogle| Andrew Greer | Stephen Hartman | Seth Johnson</a:t>
            </a:r>
          </a:p>
        </p:txBody>
      </p:sp>
      <p:sp>
        <p:nvSpPr>
          <p:cNvPr id="6" name="Text Placeholder 3"/>
          <p:cNvSpPr>
            <a:spLocks noGrp="1"/>
          </p:cNvSpPr>
          <p:nvPr/>
        </p:nvSpPr>
        <p:spPr>
          <a:xfrm>
            <a:off x="523914" y="6056805"/>
            <a:ext cx="10196513" cy="861766"/>
          </a:xfrm>
          <a:prstGeom prst="rect">
            <a:avLst/>
          </a:prstGeom>
          <a:solidFill>
            <a:srgbClr val="9DC5C8"/>
          </a:solidFill>
        </p:spPr>
        <p:txBody>
          <a:bodyPr wrap="square" lIns="91436" tIns="91436" rIns="91436" bIns="91436" anchor="ctr" anchorCtr="0">
            <a:spAutoFit/>
          </a:bodyPr>
          <a:lstStyle>
            <a:lvl1pPr marL="1645838" indent="-1645838" algn="ctr" defTabSz="4388900" rtl="0" eaLnBrk="1" latinLnBrk="0" hangingPunct="1">
              <a:spcBef>
                <a:spcPct val="20000"/>
              </a:spcBef>
              <a:buFont typeface="Arial" pitchFamily="34" charset="0"/>
              <a:buNone/>
              <a:defRPr sz="3700" b="1" kern="1200" baseline="0">
                <a:solidFill>
                  <a:schemeClr val="bg2"/>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4400" spc="1000" dirty="0">
                <a:solidFill>
                  <a:schemeClr val="accent3">
                    <a:lumMod val="50000"/>
                  </a:schemeClr>
                </a:solidFill>
              </a:rPr>
              <a:t>Abstract</a:t>
            </a:r>
          </a:p>
        </p:txBody>
      </p:sp>
      <p:sp>
        <p:nvSpPr>
          <p:cNvPr id="8" name="Text Placeholder 6"/>
          <p:cNvSpPr>
            <a:spLocks noGrp="1"/>
          </p:cNvSpPr>
          <p:nvPr/>
        </p:nvSpPr>
        <p:spPr>
          <a:xfrm>
            <a:off x="514390" y="20473391"/>
            <a:ext cx="10210799" cy="861766"/>
          </a:xfrm>
          <a:prstGeom prst="rect">
            <a:avLst/>
          </a:prstGeom>
          <a:solidFill>
            <a:srgbClr val="9DC5C8"/>
          </a:solidFill>
        </p:spPr>
        <p:txBody>
          <a:bodyPr wrap="square" lIns="91436" tIns="91436" rIns="91436" bIns="91436" anchor="ctr" anchorCtr="0">
            <a:spAutoFit/>
          </a:bodyPr>
          <a:lstStyle>
            <a:lvl1pPr marL="1645838" indent="-1645838" algn="ctr" defTabSz="4388900" rtl="0" eaLnBrk="1" latinLnBrk="0" hangingPunct="1">
              <a:spcBef>
                <a:spcPct val="20000"/>
              </a:spcBef>
              <a:buFont typeface="Arial" pitchFamily="34" charset="0"/>
              <a:buNone/>
              <a:defRPr sz="3700" b="1" kern="1200" baseline="0">
                <a:solidFill>
                  <a:schemeClr val="bg2"/>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4400" spc="1200" dirty="0">
                <a:solidFill>
                  <a:schemeClr val="accent3">
                    <a:lumMod val="50000"/>
                  </a:schemeClr>
                </a:solidFill>
              </a:rPr>
              <a:t>Comparison</a:t>
            </a:r>
            <a:endParaRPr lang="en-US" spc="1200" dirty="0">
              <a:solidFill>
                <a:schemeClr val="accent3">
                  <a:lumMod val="50000"/>
                </a:schemeClr>
              </a:solidFill>
            </a:endParaRPr>
          </a:p>
        </p:txBody>
      </p:sp>
      <p:sp>
        <p:nvSpPr>
          <p:cNvPr id="11" name="Text Placeholder 8"/>
          <p:cNvSpPr>
            <a:spLocks noGrp="1"/>
          </p:cNvSpPr>
          <p:nvPr/>
        </p:nvSpPr>
        <p:spPr>
          <a:xfrm>
            <a:off x="11239540" y="6056806"/>
            <a:ext cx="21431250" cy="861766"/>
          </a:xfrm>
          <a:prstGeom prst="rect">
            <a:avLst/>
          </a:prstGeom>
          <a:solidFill>
            <a:srgbClr val="9DC5C8"/>
          </a:solidFill>
        </p:spPr>
        <p:txBody>
          <a:bodyPr wrap="square" lIns="91436" tIns="91436" rIns="91436" bIns="91436" anchor="ctr" anchorCtr="0">
            <a:spAutoFit/>
          </a:bodyPr>
          <a:lstStyle>
            <a:lvl1pPr marL="1645838" indent="-1645838" algn="ctr" defTabSz="4388900" rtl="0" eaLnBrk="1" latinLnBrk="0" hangingPunct="1">
              <a:spcBef>
                <a:spcPct val="20000"/>
              </a:spcBef>
              <a:buFont typeface="Arial" pitchFamily="34" charset="0"/>
              <a:buNone/>
              <a:defRPr sz="3700" b="1" kern="1200" baseline="0">
                <a:solidFill>
                  <a:schemeClr val="bg2"/>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4400" spc="1000" dirty="0">
                <a:solidFill>
                  <a:schemeClr val="accent3">
                    <a:lumMod val="50000"/>
                  </a:schemeClr>
                </a:solidFill>
              </a:rPr>
              <a:t>Physical and Logical Topology</a:t>
            </a:r>
          </a:p>
        </p:txBody>
      </p:sp>
      <p:sp>
        <p:nvSpPr>
          <p:cNvPr id="13" name="Text Placeholder 10"/>
          <p:cNvSpPr>
            <a:spLocks noGrp="1"/>
          </p:cNvSpPr>
          <p:nvPr/>
        </p:nvSpPr>
        <p:spPr>
          <a:xfrm>
            <a:off x="11249065" y="20473390"/>
            <a:ext cx="10517793" cy="857566"/>
          </a:xfrm>
          <a:prstGeom prst="rect">
            <a:avLst/>
          </a:prstGeom>
          <a:solidFill>
            <a:srgbClr val="9DC5C8"/>
          </a:solidFill>
        </p:spPr>
        <p:txBody>
          <a:bodyPr wrap="square" lIns="91436" tIns="91436" rIns="91436" bIns="91436" anchor="ctr" anchorCtr="0">
            <a:spAutoFit/>
          </a:bodyPr>
          <a:lstStyle>
            <a:lvl1pPr marL="1645838" indent="-1645838" algn="ctr" defTabSz="4388900" rtl="0" eaLnBrk="1" latinLnBrk="0" hangingPunct="1">
              <a:spcBef>
                <a:spcPct val="20000"/>
              </a:spcBef>
              <a:buFont typeface="Arial" pitchFamily="34" charset="0"/>
              <a:buNone/>
              <a:defRPr sz="3700" b="1" kern="1200" baseline="0">
                <a:solidFill>
                  <a:schemeClr val="bg2"/>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4400" spc="1200" dirty="0">
                <a:solidFill>
                  <a:schemeClr val="accent3">
                    <a:lumMod val="50000"/>
                  </a:schemeClr>
                </a:solidFill>
              </a:rPr>
              <a:t>Future Developments</a:t>
            </a:r>
          </a:p>
        </p:txBody>
      </p:sp>
      <p:sp>
        <p:nvSpPr>
          <p:cNvPr id="14" name="Text Placeholder 11"/>
          <p:cNvSpPr>
            <a:spLocks noGrp="1"/>
          </p:cNvSpPr>
          <p:nvPr/>
        </p:nvSpPr>
        <p:spPr>
          <a:xfrm>
            <a:off x="33181965" y="6056805"/>
            <a:ext cx="10201275" cy="861766"/>
          </a:xfrm>
          <a:prstGeom prst="rect">
            <a:avLst/>
          </a:prstGeom>
          <a:solidFill>
            <a:srgbClr val="9DC5C8"/>
          </a:solidFill>
        </p:spPr>
        <p:txBody>
          <a:bodyPr wrap="square" lIns="91436" tIns="91436" rIns="91436" bIns="91436" anchor="ctr" anchorCtr="0">
            <a:spAutoFit/>
          </a:bodyPr>
          <a:lstStyle>
            <a:lvl1pPr marL="1645838" indent="-1645838" algn="ctr" defTabSz="4388900" rtl="0" eaLnBrk="1" latinLnBrk="0" hangingPunct="1">
              <a:spcBef>
                <a:spcPct val="20000"/>
              </a:spcBef>
              <a:buFont typeface="Arial" pitchFamily="34" charset="0"/>
              <a:buNone/>
              <a:defRPr sz="3700" b="1" kern="1200" baseline="0">
                <a:solidFill>
                  <a:schemeClr val="bg2"/>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4400" spc="1200" dirty="0">
                <a:solidFill>
                  <a:schemeClr val="accent3">
                    <a:lumMod val="50000"/>
                  </a:schemeClr>
                </a:solidFill>
              </a:rPr>
              <a:t>Summary</a:t>
            </a:r>
          </a:p>
        </p:txBody>
      </p:sp>
      <p:sp>
        <p:nvSpPr>
          <p:cNvPr id="16" name="Text Placeholder 13"/>
          <p:cNvSpPr>
            <a:spLocks noGrp="1"/>
          </p:cNvSpPr>
          <p:nvPr/>
        </p:nvSpPr>
        <p:spPr>
          <a:xfrm>
            <a:off x="33181963" y="20451895"/>
            <a:ext cx="10201275" cy="861766"/>
          </a:xfrm>
          <a:prstGeom prst="rect">
            <a:avLst/>
          </a:prstGeom>
          <a:solidFill>
            <a:srgbClr val="9DC5C8"/>
          </a:solidFill>
        </p:spPr>
        <p:txBody>
          <a:bodyPr wrap="square" lIns="91436" tIns="91436" rIns="91436" bIns="91436" anchor="ctr" anchorCtr="0">
            <a:spAutoFit/>
          </a:bodyPr>
          <a:lstStyle>
            <a:lvl1pPr marL="1645838" indent="-1645838" algn="ctr" defTabSz="4388900" rtl="0" eaLnBrk="1" latinLnBrk="0" hangingPunct="1">
              <a:spcBef>
                <a:spcPct val="20000"/>
              </a:spcBef>
              <a:buFont typeface="Arial" pitchFamily="34" charset="0"/>
              <a:buNone/>
              <a:defRPr sz="3700" b="1" kern="1200" baseline="0">
                <a:solidFill>
                  <a:schemeClr val="bg2"/>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4400" spc="1200" dirty="0">
                <a:solidFill>
                  <a:schemeClr val="accent3">
                    <a:lumMod val="50000"/>
                  </a:schemeClr>
                </a:solidFill>
              </a:rPr>
              <a:t>References</a:t>
            </a:r>
          </a:p>
        </p:txBody>
      </p:sp>
      <p:pic>
        <p:nvPicPr>
          <p:cNvPr id="22" name="Picture 21" descr="UNF_LOGO_HORZ_BW.eps"/>
          <p:cNvPicPr>
            <a:picLocks noChangeAspect="1"/>
          </p:cNvPicPr>
          <p:nvPr/>
        </p:nvPicPr>
        <p:blipFill>
          <a:blip r:embed="rId3"/>
          <a:stretch>
            <a:fillRect/>
          </a:stretch>
        </p:blipFill>
        <p:spPr>
          <a:xfrm>
            <a:off x="34899712" y="1769560"/>
            <a:ext cx="6765776" cy="2649430"/>
          </a:xfrm>
          <a:prstGeom prst="rect">
            <a:avLst/>
          </a:prstGeom>
        </p:spPr>
      </p:pic>
      <p:sp>
        <p:nvSpPr>
          <p:cNvPr id="3" name="TextBox 2">
            <a:extLst>
              <a:ext uri="{FF2B5EF4-FFF2-40B4-BE49-F238E27FC236}">
                <a16:creationId xmlns:a16="http://schemas.microsoft.com/office/drawing/2014/main" id="{222DAD49-6317-42F2-A296-02427D023C6B}"/>
              </a:ext>
            </a:extLst>
          </p:cNvPr>
          <p:cNvSpPr txBox="1"/>
          <p:nvPr/>
        </p:nvSpPr>
        <p:spPr>
          <a:xfrm>
            <a:off x="35258046" y="4548641"/>
            <a:ext cx="6049108" cy="830997"/>
          </a:xfrm>
          <a:prstGeom prst="rect">
            <a:avLst/>
          </a:prstGeom>
          <a:noFill/>
        </p:spPr>
        <p:txBody>
          <a:bodyPr wrap="square" rtlCol="0">
            <a:spAutoFit/>
          </a:bodyPr>
          <a:lstStyle/>
          <a:p>
            <a:r>
              <a:rPr lang="en-US" sz="4800" dirty="0"/>
              <a:t>School of Computing</a:t>
            </a:r>
          </a:p>
        </p:txBody>
      </p:sp>
      <p:sp>
        <p:nvSpPr>
          <p:cNvPr id="17" name="Text Placeholder 10"/>
          <p:cNvSpPr>
            <a:spLocks noGrp="1"/>
          </p:cNvSpPr>
          <p:nvPr/>
        </p:nvSpPr>
        <p:spPr>
          <a:xfrm>
            <a:off x="22290736" y="20451895"/>
            <a:ext cx="10367350" cy="861766"/>
          </a:xfrm>
          <a:prstGeom prst="rect">
            <a:avLst/>
          </a:prstGeom>
          <a:solidFill>
            <a:srgbClr val="9DC5C8"/>
          </a:solidFill>
        </p:spPr>
        <p:txBody>
          <a:bodyPr wrap="square" lIns="91436" tIns="91436" rIns="91436" bIns="91436" anchor="ctr" anchorCtr="0">
            <a:spAutoFit/>
          </a:bodyPr>
          <a:lstStyle>
            <a:lvl1pPr marL="1645838" indent="-1645838" algn="ctr" defTabSz="4388900" rtl="0" eaLnBrk="1" latinLnBrk="0" hangingPunct="1">
              <a:spcBef>
                <a:spcPct val="20000"/>
              </a:spcBef>
              <a:buFont typeface="Arial" pitchFamily="34" charset="0"/>
              <a:buNone/>
              <a:defRPr sz="3700" b="1" kern="1200" baseline="0">
                <a:solidFill>
                  <a:schemeClr val="bg2"/>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4400" spc="1200" dirty="0">
                <a:solidFill>
                  <a:schemeClr val="accent3">
                    <a:lumMod val="50000"/>
                  </a:schemeClr>
                </a:solidFill>
              </a:rPr>
              <a:t>Successes and Failures</a:t>
            </a:r>
          </a:p>
        </p:txBody>
      </p:sp>
      <p:sp>
        <p:nvSpPr>
          <p:cNvPr id="15" name="TextBox 14"/>
          <p:cNvSpPr txBox="1"/>
          <p:nvPr/>
        </p:nvSpPr>
        <p:spPr>
          <a:xfrm>
            <a:off x="12367838" y="3132809"/>
            <a:ext cx="18808932" cy="1569660"/>
          </a:xfrm>
          <a:prstGeom prst="rect">
            <a:avLst/>
          </a:prstGeom>
          <a:noFill/>
        </p:spPr>
        <p:txBody>
          <a:bodyPr wrap="none" rtlCol="0">
            <a:spAutoFit/>
          </a:bodyPr>
          <a:lstStyle/>
          <a:p>
            <a:pPr algn="ctr"/>
            <a:r>
              <a:rPr lang="en-US" sz="9600" dirty="0"/>
              <a:t>WiMAX: Past and Future Applications</a:t>
            </a:r>
          </a:p>
        </p:txBody>
      </p:sp>
      <p:sp>
        <p:nvSpPr>
          <p:cNvPr id="7" name="TextBox 6">
            <a:extLst>
              <a:ext uri="{FF2B5EF4-FFF2-40B4-BE49-F238E27FC236}">
                <a16:creationId xmlns:a16="http://schemas.microsoft.com/office/drawing/2014/main" id="{4E96A7E2-FC4B-4892-A215-52226ADAE8FE}"/>
              </a:ext>
            </a:extLst>
          </p:cNvPr>
          <p:cNvSpPr txBox="1"/>
          <p:nvPr/>
        </p:nvSpPr>
        <p:spPr>
          <a:xfrm>
            <a:off x="486234" y="21386868"/>
            <a:ext cx="10206036" cy="6555641"/>
          </a:xfrm>
          <a:prstGeom prst="rect">
            <a:avLst/>
          </a:prstGeom>
          <a:noFill/>
        </p:spPr>
        <p:txBody>
          <a:bodyPr wrap="square" rtlCol="0">
            <a:spAutoFit/>
          </a:bodyPr>
          <a:lstStyle/>
          <a:p>
            <a:r>
              <a:rPr lang="en-US" sz="2800" dirty="0"/>
              <a:t>    A competitor to WIMAX is Long Term Evolution (LTE).  LTE allows 300 Mbps downstream and 100 Mbps upstream. LTE uses the current UMTS infrastructure. The main difference between LTE and WiMAX is that  LTE, is slightly faster, made </a:t>
            </a:r>
            <a:r>
              <a:rPr lang="en-US" sz="2800" dirty="0" err="1"/>
              <a:t>made</a:t>
            </a:r>
            <a:r>
              <a:rPr lang="en-US" sz="2800" dirty="0"/>
              <a:t> to work with existing mobile broadband deployments, and they operate on different frequencies (LTE 700 </a:t>
            </a:r>
            <a:r>
              <a:rPr lang="en-US" sz="2800" dirty="0" err="1"/>
              <a:t>Mhz</a:t>
            </a:r>
            <a:r>
              <a:rPr lang="en-US" sz="2800" dirty="0"/>
              <a:t> vs. WiMAX 2.3 and 3.5 GHz).  WiMAX is also easier to setup.</a:t>
            </a:r>
          </a:p>
          <a:p>
            <a:r>
              <a:rPr lang="en-US" sz="2800" dirty="0"/>
              <a:t>    </a:t>
            </a:r>
            <a:r>
              <a:rPr lang="en-US" sz="2800" dirty="0" err="1"/>
              <a:t>WiFi</a:t>
            </a:r>
            <a:r>
              <a:rPr lang="en-US" sz="2800" dirty="0"/>
              <a:t> is a direct competitor to WiMAX. </a:t>
            </a:r>
            <a:r>
              <a:rPr lang="en-US" sz="2800" dirty="0" err="1"/>
              <a:t>WiFi</a:t>
            </a:r>
            <a:r>
              <a:rPr lang="en-US" sz="2800" dirty="0"/>
              <a:t> is more widely adopted in developed nations, where last-mile coverage is not as necessary or hard to achieve as less developed and more rural countries [3]. In 2011, the WiMAX Forum estimated that WiMAX service reached almost one billion people, but hopes of reaching the US market have been centered on the wireless carrier Sprint’s adoption of the service[7]. As of 2011, WiMAX was available in 71 markets around the US and is based on the 802.16e </a:t>
            </a:r>
            <a:r>
              <a:rPr lang="en-US" sz="2800" dirty="0" err="1"/>
              <a:t>mobileWiMAX</a:t>
            </a:r>
            <a:r>
              <a:rPr lang="en-US" sz="2800" dirty="0"/>
              <a:t> standard[7].</a:t>
            </a:r>
          </a:p>
        </p:txBody>
      </p:sp>
      <p:sp>
        <p:nvSpPr>
          <p:cNvPr id="12" name="TextBox 11">
            <a:extLst>
              <a:ext uri="{FF2B5EF4-FFF2-40B4-BE49-F238E27FC236}">
                <a16:creationId xmlns:a16="http://schemas.microsoft.com/office/drawing/2014/main" id="{AB7A0653-3D51-41CA-A3ED-73597C8F6DE3}"/>
              </a:ext>
            </a:extLst>
          </p:cNvPr>
          <p:cNvSpPr txBox="1"/>
          <p:nvPr/>
        </p:nvSpPr>
        <p:spPr>
          <a:xfrm>
            <a:off x="22290737" y="21675128"/>
            <a:ext cx="10367350" cy="9571851"/>
          </a:xfrm>
          <a:prstGeom prst="rect">
            <a:avLst/>
          </a:prstGeom>
          <a:noFill/>
        </p:spPr>
        <p:txBody>
          <a:bodyPr wrap="square" rtlCol="0">
            <a:spAutoFit/>
          </a:bodyPr>
          <a:lstStyle/>
          <a:p>
            <a:r>
              <a:rPr lang="en-US" sz="2800" dirty="0"/>
              <a:t>One of the main advantages of WiMAX is that it allows communication of 30 miles – compared to 300 feet for </a:t>
            </a:r>
            <a:r>
              <a:rPr lang="en-US" sz="2800" dirty="0" err="1"/>
              <a:t>WiFi</a:t>
            </a:r>
            <a:r>
              <a:rPr lang="en-US" sz="2800" dirty="0"/>
              <a:t>. The speed may be slower over longer distances, but it is still faster and has a longer range than </a:t>
            </a:r>
            <a:r>
              <a:rPr lang="en-US" sz="2800" dirty="0" err="1"/>
              <a:t>WiFi</a:t>
            </a:r>
            <a:r>
              <a:rPr lang="en-US" sz="2800" dirty="0"/>
              <a:t>. WiMAX alone can provide the same quality service at a fraction of the cost. A reason for </a:t>
            </a:r>
            <a:r>
              <a:rPr lang="en-US" sz="2800" dirty="0" err="1"/>
              <a:t>WiMax’s</a:t>
            </a:r>
            <a:r>
              <a:rPr lang="en-US" sz="2800" dirty="0"/>
              <a:t> failure is compatibility. Although LTE arrived much later than </a:t>
            </a:r>
            <a:r>
              <a:rPr lang="en-US" sz="2800" dirty="0" err="1"/>
              <a:t>WiMax</a:t>
            </a:r>
            <a:r>
              <a:rPr lang="en-US" sz="2800" dirty="0"/>
              <a:t>, it was actually just an upgrade to existing networks. </a:t>
            </a:r>
            <a:r>
              <a:rPr lang="en-US" sz="2800" dirty="0" err="1"/>
              <a:t>WiMax</a:t>
            </a:r>
            <a:r>
              <a:rPr lang="en-US" sz="2800" dirty="0"/>
              <a:t> is a new technology, and mobile operators, who already had money invested in 3G networks, were wary of investing heavily in a brand new technology [6]. </a:t>
            </a:r>
          </a:p>
          <a:p>
            <a:endParaRPr lang="en-US" sz="2800" dirty="0"/>
          </a:p>
          <a:p>
            <a:r>
              <a:rPr lang="en-US" sz="2800" dirty="0"/>
              <a:t>Although </a:t>
            </a:r>
            <a:r>
              <a:rPr lang="en-US" sz="2800" dirty="0" err="1"/>
              <a:t>WiMax</a:t>
            </a:r>
            <a:r>
              <a:rPr lang="en-US" sz="2800" dirty="0"/>
              <a:t> lost the battle against LTE, it provided the following advancements:</a:t>
            </a:r>
          </a:p>
          <a:p>
            <a:r>
              <a:rPr lang="en-US" sz="2800" dirty="0"/>
              <a:t>1. MIMO (Multiple Input Multiple Output) Technology where there are multiple antennas at the base station &amp; at the wireless device. MIMO improves reception and rate of transmission. </a:t>
            </a:r>
          </a:p>
          <a:p>
            <a:r>
              <a:rPr lang="en-US" sz="2800" dirty="0"/>
              <a:t>2. Space-Time Frequency Coding – A method of encoding data at the transmitter and decoding data at the receiver. </a:t>
            </a:r>
          </a:p>
          <a:p>
            <a:r>
              <a:rPr lang="en-US" sz="2800" dirty="0"/>
              <a:t>3. Beam Formatting - Provides a better signal in low data rate areas. An array of antennas creates signals that interfere spatially to provide a stronger signal in areas that were on the edge of the antenna range. </a:t>
            </a:r>
          </a:p>
          <a:p>
            <a:r>
              <a:rPr lang="en-US" sz="2800" dirty="0"/>
              <a:t>4. Downlink Channel Reporting - In a noisy area, data will be sent at a lower rate but with a clear connection higher data rates are used. </a:t>
            </a:r>
          </a:p>
        </p:txBody>
      </p:sp>
      <p:pic>
        <p:nvPicPr>
          <p:cNvPr id="18" name="Picture 17">
            <a:extLst>
              <a:ext uri="{FF2B5EF4-FFF2-40B4-BE49-F238E27FC236}">
                <a16:creationId xmlns:a16="http://schemas.microsoft.com/office/drawing/2014/main" id="{023AF94E-93F3-4AB4-824E-DAACFEF2322A}"/>
              </a:ext>
            </a:extLst>
          </p:cNvPr>
          <p:cNvPicPr>
            <a:picLocks noChangeAspect="1"/>
          </p:cNvPicPr>
          <p:nvPr/>
        </p:nvPicPr>
        <p:blipFill>
          <a:blip r:embed="rId4"/>
          <a:stretch>
            <a:fillRect/>
          </a:stretch>
        </p:blipFill>
        <p:spPr>
          <a:xfrm>
            <a:off x="5833961" y="27994220"/>
            <a:ext cx="4553850" cy="2810046"/>
          </a:xfrm>
          <a:prstGeom prst="rect">
            <a:avLst/>
          </a:prstGeom>
        </p:spPr>
      </p:pic>
      <p:pic>
        <p:nvPicPr>
          <p:cNvPr id="19" name="Picture 18">
            <a:extLst>
              <a:ext uri="{FF2B5EF4-FFF2-40B4-BE49-F238E27FC236}">
                <a16:creationId xmlns:a16="http://schemas.microsoft.com/office/drawing/2014/main" id="{00AAD2C6-54CE-4BF1-AE57-49F563846E65}"/>
              </a:ext>
            </a:extLst>
          </p:cNvPr>
          <p:cNvPicPr>
            <a:picLocks noChangeAspect="1"/>
          </p:cNvPicPr>
          <p:nvPr/>
        </p:nvPicPr>
        <p:blipFill>
          <a:blip r:embed="rId5"/>
          <a:stretch>
            <a:fillRect/>
          </a:stretch>
        </p:blipFill>
        <p:spPr>
          <a:xfrm>
            <a:off x="729085" y="27994220"/>
            <a:ext cx="4553850" cy="2810046"/>
          </a:xfrm>
          <a:prstGeom prst="rect">
            <a:avLst/>
          </a:prstGeom>
        </p:spPr>
      </p:pic>
      <p:sp>
        <p:nvSpPr>
          <p:cNvPr id="25" name="Rectangle 24">
            <a:extLst>
              <a:ext uri="{FF2B5EF4-FFF2-40B4-BE49-F238E27FC236}">
                <a16:creationId xmlns:a16="http://schemas.microsoft.com/office/drawing/2014/main" id="{5F10D45F-CCF8-4C3E-9E97-C98AEE491DE9}"/>
              </a:ext>
            </a:extLst>
          </p:cNvPr>
          <p:cNvSpPr/>
          <p:nvPr/>
        </p:nvSpPr>
        <p:spPr>
          <a:xfrm>
            <a:off x="11236363" y="7087875"/>
            <a:ext cx="10473263" cy="10433625"/>
          </a:xfrm>
          <a:prstGeom prst="rect">
            <a:avLst/>
          </a:prstGeom>
        </p:spPr>
        <p:txBody>
          <a:bodyPr wrap="square">
            <a:spAutoFit/>
          </a:bodyPr>
          <a:lstStyle/>
          <a:p>
            <a:r>
              <a:rPr lang="en-US" sz="2800" dirty="0"/>
              <a:t>    The IEEE Working Group 16 defined two access options for a WiMAX network: fixed (IEEE 802.16TM- 2004) and portable (IEEE 802.16eTM). In the fixed option, access is provided through a fixed antenna as in a satellite television subscriber station. In portable option, the subscriber stations are very similar to IEEE 802.11 </a:t>
            </a:r>
            <a:r>
              <a:rPr lang="en-US" sz="2800" dirty="0" err="1"/>
              <a:t>WiFi</a:t>
            </a:r>
            <a:r>
              <a:rPr lang="en-US" sz="2800" dirty="0"/>
              <a:t> stations.</a:t>
            </a:r>
          </a:p>
          <a:p>
            <a:endParaRPr lang="en-US" sz="2800" dirty="0"/>
          </a:p>
          <a:p>
            <a:r>
              <a:rPr lang="en-US" sz="2800" dirty="0"/>
              <a:t>    The 802.16-2012 IEEE protocol document covers the logical and physical layers of point-to-multipoint wireless broadband technologies, which includes WiMAX.  Figure 1-1 outlines the basic protocol layering for 802.16.  The WiMAX physical layer operates in the 2-11 GHz range, which is defined in 802.16 as Non-Line-of-Sight (NLOS) wireless transmission.  Figure 1-2 covers the standard physical network which includes Base Stations which are connected to multi-point Subscriber Stations, the hardware which connects the hosts using the logical layer.  The frequency bands typically used are 2.5 GHz, 3.5 GHz, and 5.7 GHz to not interfere with </a:t>
            </a:r>
            <a:r>
              <a:rPr lang="en-US" sz="2800" dirty="0" err="1"/>
              <a:t>WiFi</a:t>
            </a:r>
            <a:r>
              <a:rPr lang="en-US" sz="2800" dirty="0"/>
              <a:t> protocols (2.4 and 5 GHz).  WiMAX communicates using Orthogonal Frequency Division Multiplexing, single and multiple access versions (OFDM &amp; OFDMA).  Channel bandwidths are scalable from 1.5 to 20 MHz, but 20 MHz has been implemented frequently.  Currently the maximum data rate is 75 Megabits per second at a maximum range of 10 kilometers in the 20 MHz bandwidth and 15 Megabits per second at a maximum range of 5 kilometers in the 5 MHz bandwidth.[4]  </a:t>
            </a:r>
          </a:p>
          <a:p>
            <a:endParaRPr lang="en-US" sz="2800" dirty="0"/>
          </a:p>
        </p:txBody>
      </p:sp>
      <p:sp>
        <p:nvSpPr>
          <p:cNvPr id="27" name="Text Placeholder 8"/>
          <p:cNvSpPr>
            <a:spLocks noGrp="1"/>
          </p:cNvSpPr>
          <p:nvPr/>
        </p:nvSpPr>
        <p:spPr>
          <a:xfrm>
            <a:off x="523914" y="31397741"/>
            <a:ext cx="42859324" cy="861766"/>
          </a:xfrm>
          <a:prstGeom prst="rect">
            <a:avLst/>
          </a:prstGeom>
          <a:solidFill>
            <a:srgbClr val="9DC5C8"/>
          </a:solidFill>
        </p:spPr>
        <p:txBody>
          <a:bodyPr wrap="square" lIns="91436" tIns="91436" rIns="91436" bIns="91436" anchor="ctr" anchorCtr="0">
            <a:spAutoFit/>
          </a:bodyPr>
          <a:lstStyle>
            <a:lvl1pPr marL="1645838" indent="-1645838" algn="ctr" defTabSz="4388900" rtl="0" eaLnBrk="1" latinLnBrk="0" hangingPunct="1">
              <a:spcBef>
                <a:spcPct val="20000"/>
              </a:spcBef>
              <a:buFont typeface="Arial" pitchFamily="34" charset="0"/>
              <a:buNone/>
              <a:defRPr sz="3700" b="1" kern="1200" baseline="0">
                <a:solidFill>
                  <a:schemeClr val="bg2"/>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4400" b="0" dirty="0">
                <a:ln w="0"/>
                <a:solidFill>
                  <a:schemeClr val="tx1"/>
                </a:solidFill>
                <a:effectLst>
                  <a:outerShdw blurRad="38100" dist="19050" dir="2700000" algn="tl" rotWithShape="0">
                    <a:schemeClr val="dk1">
                      <a:alpha val="40000"/>
                    </a:schemeClr>
                  </a:outerShdw>
                </a:effectLst>
              </a:rPr>
              <a:t>Troy Bogle: 904-206-1408 | Andrew Greer: 904-300-5029 | Stephen Hartman: 904-993-6669 | Seth Johnson: 321-474-6269</a:t>
            </a:r>
          </a:p>
        </p:txBody>
      </p:sp>
      <p:sp>
        <p:nvSpPr>
          <p:cNvPr id="28" name="TextBox 27">
            <a:extLst>
              <a:ext uri="{FF2B5EF4-FFF2-40B4-BE49-F238E27FC236}">
                <a16:creationId xmlns:a16="http://schemas.microsoft.com/office/drawing/2014/main" id="{15116231-DEC7-4F74-AB00-BB2D8F55DAB4}"/>
              </a:ext>
            </a:extLst>
          </p:cNvPr>
          <p:cNvSpPr txBox="1"/>
          <p:nvPr/>
        </p:nvSpPr>
        <p:spPr>
          <a:xfrm>
            <a:off x="11216146" y="21427252"/>
            <a:ext cx="10493480" cy="10495181"/>
          </a:xfrm>
          <a:prstGeom prst="rect">
            <a:avLst/>
          </a:prstGeom>
          <a:noFill/>
        </p:spPr>
        <p:txBody>
          <a:bodyPr wrap="square" rtlCol="0">
            <a:spAutoFit/>
          </a:bodyPr>
          <a:lstStyle/>
          <a:p>
            <a:r>
              <a:rPr lang="en-US" sz="2800" dirty="0"/>
              <a:t>    WiMAX may not have been a global success but it was the spark of innovation needed for the invention of </a:t>
            </a:r>
            <a:r>
              <a:rPr lang="en-US" sz="2800" dirty="0" err="1"/>
              <a:t>AeroMACS</a:t>
            </a:r>
            <a:r>
              <a:rPr lang="en-US" sz="2800" dirty="0"/>
              <a:t> (Aeronautical Mobile Airport Communication Systems). Based upon the WiMAX IEEE standard (802.16e), </a:t>
            </a:r>
            <a:r>
              <a:rPr lang="en-US" sz="2800" dirty="0" err="1"/>
              <a:t>AeroMACS</a:t>
            </a:r>
            <a:r>
              <a:rPr lang="en-US" sz="2800" dirty="0"/>
              <a:t> was first proposed by the WiMAX forum in 2017.  The objective is to provide more efficient communication on United States airfields between air traffic controllers, aircraft pilots, aircraft authorities, and support crew [1].</a:t>
            </a:r>
          </a:p>
          <a:p>
            <a:endParaRPr lang="en-US" sz="2800" dirty="0"/>
          </a:p>
          <a:p>
            <a:r>
              <a:rPr lang="en-US" sz="2800" dirty="0"/>
              <a:t>    </a:t>
            </a:r>
            <a:r>
              <a:rPr lang="en-US" sz="2800" dirty="0" err="1"/>
              <a:t>AeroMACS</a:t>
            </a:r>
            <a:r>
              <a:rPr lang="en-US" sz="2800" dirty="0"/>
              <a:t> operates in the protected and licensed aviation spectrum band from 5091 MHz </a:t>
            </a:r>
          </a:p>
          <a:p>
            <a:r>
              <a:rPr lang="en-US" sz="2800" dirty="0"/>
              <a:t>to 5150 </a:t>
            </a:r>
            <a:r>
              <a:rPr lang="en-US" sz="2800" dirty="0" err="1"/>
              <a:t>MHz.</a:t>
            </a:r>
            <a:r>
              <a:rPr lang="en-US" sz="2800" dirty="0"/>
              <a:t> The</a:t>
            </a:r>
          </a:p>
          <a:p>
            <a:r>
              <a:rPr lang="en-US" sz="2800" dirty="0"/>
              <a:t>technology is now </a:t>
            </a:r>
          </a:p>
          <a:p>
            <a:r>
              <a:rPr lang="en-US" sz="2800" dirty="0"/>
              <a:t>internationally </a:t>
            </a:r>
          </a:p>
          <a:p>
            <a:r>
              <a:rPr lang="en-US" sz="2800" dirty="0"/>
              <a:t>standardized and has </a:t>
            </a:r>
          </a:p>
          <a:p>
            <a:r>
              <a:rPr lang="en-US" sz="2800" dirty="0"/>
              <a:t>been implemented in </a:t>
            </a:r>
          </a:p>
          <a:p>
            <a:r>
              <a:rPr lang="en-US" sz="2800" dirty="0"/>
              <a:t>over 30 airports </a:t>
            </a:r>
          </a:p>
          <a:p>
            <a:r>
              <a:rPr lang="en-US" sz="2800" dirty="0"/>
              <a:t>worldwide. In the past</a:t>
            </a:r>
          </a:p>
          <a:p>
            <a:r>
              <a:rPr lang="en-US" sz="2800" dirty="0"/>
              <a:t>year, the WiMAX </a:t>
            </a:r>
          </a:p>
          <a:p>
            <a:r>
              <a:rPr lang="en-US" sz="2800" dirty="0"/>
              <a:t>Forum has petitioned </a:t>
            </a:r>
          </a:p>
          <a:p>
            <a:r>
              <a:rPr lang="en-US" sz="2800" dirty="0"/>
              <a:t>to the FCC for </a:t>
            </a:r>
          </a:p>
          <a:p>
            <a:r>
              <a:rPr lang="en-US" sz="2800" dirty="0" err="1"/>
              <a:t>AeroMACS</a:t>
            </a:r>
            <a:r>
              <a:rPr lang="en-US" sz="2800" dirty="0"/>
              <a:t> service </a:t>
            </a:r>
          </a:p>
          <a:p>
            <a:r>
              <a:rPr lang="en-US" sz="2800" dirty="0"/>
              <a:t>rules to be adopted </a:t>
            </a:r>
          </a:p>
          <a:p>
            <a:r>
              <a:rPr lang="en-US" sz="2800" dirty="0"/>
              <a:t>in the United States [1].</a:t>
            </a:r>
          </a:p>
          <a:p>
            <a:endParaRPr lang="en-US" sz="3200" dirty="0"/>
          </a:p>
        </p:txBody>
      </p:sp>
      <p:sp>
        <p:nvSpPr>
          <p:cNvPr id="21" name="TextBox 20">
            <a:extLst>
              <a:ext uri="{FF2B5EF4-FFF2-40B4-BE49-F238E27FC236}">
                <a16:creationId xmlns:a16="http://schemas.microsoft.com/office/drawing/2014/main" id="{8671B400-2A8F-45F3-8B0F-EE281F72DB4D}"/>
              </a:ext>
            </a:extLst>
          </p:cNvPr>
          <p:cNvSpPr txBox="1"/>
          <p:nvPr/>
        </p:nvSpPr>
        <p:spPr>
          <a:xfrm>
            <a:off x="33181963" y="21700943"/>
            <a:ext cx="10113275" cy="9879628"/>
          </a:xfrm>
          <a:prstGeom prst="rect">
            <a:avLst/>
          </a:prstGeom>
        </p:spPr>
        <p:txBody>
          <a:bodyPr wrap="square" rtlCol="0">
            <a:spAutoFit/>
          </a:bodyPr>
          <a:lstStyle/>
          <a:p>
            <a:r>
              <a:rPr lang="en-US" sz="2650" dirty="0"/>
              <a:t>[1] Unknown Author, “</a:t>
            </a:r>
            <a:r>
              <a:rPr lang="en-US" sz="2650" dirty="0" err="1"/>
              <a:t>AeroMACS</a:t>
            </a:r>
            <a:r>
              <a:rPr lang="en-US" sz="2650" dirty="0"/>
              <a:t>.” Last accessed from:</a:t>
            </a:r>
            <a:r>
              <a:rPr lang="en-US" sz="2650" i="1" dirty="0"/>
              <a:t> </a:t>
            </a:r>
            <a:r>
              <a:rPr lang="en-US" sz="2650" i="1" u="sng" dirty="0"/>
              <a:t>http://wimaxforum.org/Page/AeroMACS</a:t>
            </a:r>
            <a:r>
              <a:rPr lang="en-US" sz="2650" i="1" dirty="0"/>
              <a:t> </a:t>
            </a:r>
            <a:r>
              <a:rPr lang="en-US" sz="2650" dirty="0"/>
              <a:t>on February 21, 2018</a:t>
            </a:r>
          </a:p>
          <a:p>
            <a:r>
              <a:rPr lang="en-US" sz="2650" dirty="0"/>
              <a:t>[2] Unknown Author, “Expect Enormous Changes in Aviation Performance with Certified </a:t>
            </a:r>
            <a:r>
              <a:rPr lang="en-US" sz="2650" dirty="0" err="1"/>
              <a:t>AeroMACS</a:t>
            </a:r>
            <a:r>
              <a:rPr lang="en-US" sz="2650" dirty="0"/>
              <a:t> Webinar” accessed from: https://www.youtube.com/watch?v=yh8xPf7zMuo</a:t>
            </a:r>
          </a:p>
          <a:p>
            <a:r>
              <a:rPr lang="en-US" sz="2650" dirty="0"/>
              <a:t>[3] D. R. </a:t>
            </a:r>
            <a:r>
              <a:rPr lang="en-US" sz="2650" dirty="0" err="1"/>
              <a:t>Selvarani</a:t>
            </a:r>
            <a:r>
              <a:rPr lang="en-US" sz="2650" dirty="0"/>
              <a:t> and T. N. Ravi, "Comparative analysis of Wi-Fi and WiMAX," International Conference on Information Communication and Embedded Systems (ICICES2014), Chennai, 2014, pp. 1-7.</a:t>
            </a:r>
          </a:p>
          <a:p>
            <a:r>
              <a:rPr lang="en-US" sz="2650" dirty="0"/>
              <a:t>[4] “802.16-2012 - IEEE Standard for Air Interface for Broadband Wireless Access Systems.” </a:t>
            </a:r>
            <a:r>
              <a:rPr lang="en-US" sz="2650" i="1" dirty="0"/>
              <a:t>IEEE Xplore</a:t>
            </a:r>
            <a:r>
              <a:rPr lang="en-US" sz="2650" dirty="0"/>
              <a:t>, 17 Aug. 2012, pp. 1–2544. </a:t>
            </a:r>
            <a:r>
              <a:rPr lang="en-US" sz="2650" i="1" dirty="0"/>
              <a:t>IEEE</a:t>
            </a:r>
            <a:r>
              <a:rPr lang="en-US" sz="2650" dirty="0"/>
              <a:t>.</a:t>
            </a:r>
          </a:p>
          <a:p>
            <a:r>
              <a:rPr lang="en-US" sz="2650" dirty="0"/>
              <a:t>[5] L. </a:t>
            </a:r>
            <a:r>
              <a:rPr lang="en-US" sz="2650" dirty="0" err="1"/>
              <a:t>Nuaymi</a:t>
            </a:r>
            <a:r>
              <a:rPr lang="en-US" sz="2650" dirty="0"/>
              <a:t>, </a:t>
            </a:r>
            <a:r>
              <a:rPr lang="en-US" sz="2650" i="1" dirty="0"/>
              <a:t>WiMAX: technology for broadband wireless access</a:t>
            </a:r>
            <a:r>
              <a:rPr lang="en-US" sz="2650" dirty="0"/>
              <a:t>. </a:t>
            </a:r>
            <a:r>
              <a:rPr lang="en-US" sz="2650" dirty="0" err="1"/>
              <a:t>Chichester</a:t>
            </a:r>
            <a:r>
              <a:rPr lang="en-US" sz="2650" dirty="0"/>
              <a:t>: J. Wiley, 2007.</a:t>
            </a:r>
          </a:p>
          <a:p>
            <a:r>
              <a:rPr lang="en-US" sz="2650" dirty="0"/>
              <a:t>[6] </a:t>
            </a:r>
            <a:r>
              <a:rPr lang="en-US" sz="2650" dirty="0" err="1"/>
              <a:t>Rashvand</a:t>
            </a:r>
            <a:r>
              <a:rPr lang="en-US" sz="2650" dirty="0"/>
              <a:t>, H.F. (2008). WiMAX cybercity &amp; NGN. 108. 10.1145/1506270.1506402.  · Source: DBLP Conference: Conference: Proceedings of the 5th International Conference on Mobile Technology, Applications, and Systems, Mobility Conference 2008,  September 10-12, 2008.</a:t>
            </a:r>
          </a:p>
          <a:p>
            <a:r>
              <a:rPr lang="en-US" sz="2650" dirty="0"/>
              <a:t>[7] Dooley, B. J. (2011). </a:t>
            </a:r>
            <a:r>
              <a:rPr lang="en-US" sz="2650" i="1" dirty="0"/>
              <a:t>The Definitive Analysis of Broadband Wireless Networks : </a:t>
            </a:r>
            <a:r>
              <a:rPr lang="en-US" sz="2650" i="1" dirty="0" err="1"/>
              <a:t>WiMax</a:t>
            </a:r>
            <a:r>
              <a:rPr lang="en-US" sz="2650" i="1" dirty="0"/>
              <a:t>, </a:t>
            </a:r>
            <a:r>
              <a:rPr lang="en-US" sz="2650" i="1" dirty="0" err="1"/>
              <a:t>WiFi</a:t>
            </a:r>
            <a:r>
              <a:rPr lang="en-US" sz="2650" i="1" dirty="0"/>
              <a:t>, LTE, and 4G Infrastructure</a:t>
            </a:r>
            <a:r>
              <a:rPr lang="en-US" sz="2650" dirty="0"/>
              <a:t>. [</a:t>
            </a:r>
            <a:r>
              <a:rPr lang="en-US" sz="2650" dirty="0" err="1"/>
              <a:t>S.l.</a:t>
            </a:r>
            <a:r>
              <a:rPr lang="en-US" sz="2650" dirty="0"/>
              <a:t>]: Mind Commerce</a:t>
            </a:r>
          </a:p>
          <a:p>
            <a:r>
              <a:rPr lang="en-US" sz="2650" dirty="0"/>
              <a:t>[8] </a:t>
            </a:r>
            <a:r>
              <a:rPr lang="en-US" sz="2650" dirty="0" err="1"/>
              <a:t>Sangwan</a:t>
            </a:r>
            <a:r>
              <a:rPr lang="en-US" sz="2650" dirty="0"/>
              <a:t>, </a:t>
            </a:r>
            <a:r>
              <a:rPr lang="en-US" sz="2650" dirty="0" err="1"/>
              <a:t>Parul</a:t>
            </a:r>
            <a:r>
              <a:rPr lang="en-US" sz="2650" dirty="0"/>
              <a:t>; </a:t>
            </a:r>
            <a:r>
              <a:rPr lang="en-US" sz="2650" dirty="0" err="1"/>
              <a:t>Nandal</a:t>
            </a:r>
            <a:r>
              <a:rPr lang="en-US" sz="2650" dirty="0"/>
              <a:t>, </a:t>
            </a:r>
            <a:r>
              <a:rPr lang="en-US" sz="2650" dirty="0" err="1"/>
              <a:t>Vikas</a:t>
            </a:r>
            <a:r>
              <a:rPr lang="en-US" sz="2650" dirty="0"/>
              <a:t>. </a:t>
            </a:r>
            <a:r>
              <a:rPr lang="en-US" sz="2650" dirty="0" err="1"/>
              <a:t>Ber</a:t>
            </a:r>
            <a:r>
              <a:rPr lang="en-US" sz="2650" dirty="0"/>
              <a:t> Performance Review Of </a:t>
            </a:r>
            <a:r>
              <a:rPr lang="en-US" sz="2650" dirty="0" err="1"/>
              <a:t>WiMax</a:t>
            </a:r>
            <a:r>
              <a:rPr lang="en-US" sz="2650" dirty="0"/>
              <a:t> MIMO System International Journal of Advanced Research in Computer Science , Nov/Dec2017, Database: Applied Science &amp; Technology Source</a:t>
            </a:r>
          </a:p>
          <a:p>
            <a:endParaRPr lang="en-US" sz="2650" dirty="0"/>
          </a:p>
        </p:txBody>
      </p:sp>
      <p:sp>
        <p:nvSpPr>
          <p:cNvPr id="29" name="Rectangle 28">
            <a:extLst>
              <a:ext uri="{FF2B5EF4-FFF2-40B4-BE49-F238E27FC236}">
                <a16:creationId xmlns:a16="http://schemas.microsoft.com/office/drawing/2014/main" id="{C88ACA84-F887-44E3-851D-A63D76F1DCF0}"/>
              </a:ext>
            </a:extLst>
          </p:cNvPr>
          <p:cNvSpPr/>
          <p:nvPr/>
        </p:nvSpPr>
        <p:spPr>
          <a:xfrm>
            <a:off x="523915" y="7260189"/>
            <a:ext cx="10168356" cy="11726287"/>
          </a:xfrm>
          <a:prstGeom prst="rect">
            <a:avLst/>
          </a:prstGeom>
        </p:spPr>
        <p:txBody>
          <a:bodyPr wrap="square">
            <a:spAutoFit/>
          </a:bodyPr>
          <a:lstStyle/>
          <a:p>
            <a:r>
              <a:rPr lang="en-US" sz="2800" dirty="0"/>
              <a:t>    In the year 2001, the WiMAX Forum was founded to promote the usage of wireless broadband using the IEEE 802.16 standard.  In the past 17 years the world has seen considerable advancement of wireless broadband technologies, including 3G, 4G, LTE, and WiMAX,  along with 5G telecommunication in the near future.  </a:t>
            </a:r>
          </a:p>
          <a:p>
            <a:endParaRPr lang="en-US" sz="2800" dirty="0"/>
          </a:p>
          <a:p>
            <a:r>
              <a:rPr lang="en-US" sz="2800" dirty="0"/>
              <a:t>    WiMAX was a considerably reliable wireless broadband network with low startup costs and extensive enhancements to Orthogonal Frequency Division Multiplexing (OFDM) technology.  Many cities implemented Municipal Area Networks (MAN) using WiMAX, with usage peaking in 2010.  By 2011, 4G LTE and other widespread cellular broadband technologies were gaining market share due to the advent of smart phones which predominantly used cellular carrier broadband.  By 2015, Sprint Networks began to phase out their recent acquisition of </a:t>
            </a:r>
            <a:r>
              <a:rPr lang="en-US" sz="2800" dirty="0" err="1"/>
              <a:t>Clearwire</a:t>
            </a:r>
            <a:r>
              <a:rPr lang="en-US" sz="2800" dirty="0"/>
              <a:t>, a WiMAX based internet service provider (ISP).  Based on our review of the relevant literature, we believe that other technologies such as LTE are faster, more compatible, more widespread, and have less power consumption than many historical use cases for WiMAX in the United States.  </a:t>
            </a:r>
          </a:p>
          <a:p>
            <a:endParaRPr lang="en-US" sz="2800" dirty="0"/>
          </a:p>
          <a:p>
            <a:r>
              <a:rPr lang="en-US" sz="2800" dirty="0"/>
              <a:t>    In recent years, the WiMAX Forum has promoted several applications which could prove to be a force in the current wireless broadband market.  This poster will focus on the WiMAX usage transition from wireless broadband pertaining to middle mile and last mile infrastructure, to more specific cases in the United States, particularly </a:t>
            </a:r>
            <a:r>
              <a:rPr lang="en-US" sz="2800" dirty="0" err="1"/>
              <a:t>AeroMACS</a:t>
            </a:r>
            <a:r>
              <a:rPr lang="en-US" sz="2800" dirty="0"/>
              <a:t>, a regional Ethernet infrastructure designed with airport authority communication in mind.  </a:t>
            </a:r>
          </a:p>
        </p:txBody>
      </p:sp>
      <p:sp>
        <p:nvSpPr>
          <p:cNvPr id="30" name="Rectangle 29">
            <a:extLst>
              <a:ext uri="{FF2B5EF4-FFF2-40B4-BE49-F238E27FC236}">
                <a16:creationId xmlns:a16="http://schemas.microsoft.com/office/drawing/2014/main" id="{4AFC18F7-E8B3-4737-AC73-289903F7B7EF}"/>
              </a:ext>
            </a:extLst>
          </p:cNvPr>
          <p:cNvSpPr/>
          <p:nvPr/>
        </p:nvSpPr>
        <p:spPr>
          <a:xfrm>
            <a:off x="33132032" y="7535117"/>
            <a:ext cx="10206037" cy="12157174"/>
          </a:xfrm>
          <a:prstGeom prst="rect">
            <a:avLst/>
          </a:prstGeom>
        </p:spPr>
        <p:txBody>
          <a:bodyPr wrap="square">
            <a:spAutoFit/>
          </a:bodyPr>
          <a:lstStyle/>
          <a:p>
            <a:r>
              <a:rPr lang="en-US" sz="2800" dirty="0"/>
              <a:t>Older </a:t>
            </a:r>
            <a:r>
              <a:rPr lang="en-US" sz="2800" dirty="0" err="1"/>
              <a:t>WiMax</a:t>
            </a:r>
            <a:r>
              <a:rPr lang="en-US" sz="2800" dirty="0"/>
              <a:t> is being replaced by LTE equipment. LTE can operate in the same frequency as </a:t>
            </a:r>
            <a:r>
              <a:rPr lang="en-US" sz="2800" dirty="0" err="1"/>
              <a:t>WiMax</a:t>
            </a:r>
            <a:r>
              <a:rPr lang="en-US" sz="2800" dirty="0"/>
              <a:t>, without need for leasing new spectrum. WiMAX allows for a distance of 30 miles vs 300 feet for </a:t>
            </a:r>
            <a:r>
              <a:rPr lang="en-US" sz="2800" dirty="0" err="1"/>
              <a:t>Wifi</a:t>
            </a:r>
            <a:r>
              <a:rPr lang="en-US" sz="2800" dirty="0"/>
              <a:t>. A slower speed is a penalty over a longer distance. A speed of 10 </a:t>
            </a:r>
            <a:r>
              <a:rPr lang="en-US" sz="2800" dirty="0" err="1"/>
              <a:t>MBps</a:t>
            </a:r>
            <a:r>
              <a:rPr lang="en-US" sz="2800" dirty="0"/>
              <a:t> could be achieved with a range of one to six miles.  LTE has a higher capacity and range than </a:t>
            </a:r>
            <a:r>
              <a:rPr lang="en-US" sz="2800" dirty="0" err="1"/>
              <a:t>WiMax</a:t>
            </a:r>
            <a:r>
              <a:rPr lang="en-US" sz="2800" dirty="0"/>
              <a:t>. In 2015 a sharp decline in WiMAX usage was predicted in Africa, as users switch to LTE.</a:t>
            </a:r>
          </a:p>
          <a:p>
            <a:endParaRPr lang="en-US" sz="2800" dirty="0"/>
          </a:p>
          <a:p>
            <a:r>
              <a:rPr lang="en-US" sz="2800" dirty="0"/>
              <a:t>Although </a:t>
            </a:r>
            <a:r>
              <a:rPr lang="en-US" sz="2800" dirty="0" err="1"/>
              <a:t>WiMax</a:t>
            </a:r>
            <a:r>
              <a:rPr lang="en-US" sz="2800" dirty="0"/>
              <a:t> was the first mobile broadband, LTE won the battle against </a:t>
            </a:r>
            <a:r>
              <a:rPr lang="en-US" sz="2800" dirty="0" err="1"/>
              <a:t>WiMax</a:t>
            </a:r>
            <a:r>
              <a:rPr lang="en-US" sz="2800" dirty="0"/>
              <a:t> because LTE was an upgrade to existing technology. LTE won because it is less expensive to upgrade than to create a brand new technology. </a:t>
            </a:r>
            <a:r>
              <a:rPr lang="en-US" sz="2800" dirty="0" err="1"/>
              <a:t>WiMax</a:t>
            </a:r>
            <a:r>
              <a:rPr lang="en-US" sz="2800" dirty="0"/>
              <a:t> was still a major contributor to wireless broadband. Because of </a:t>
            </a:r>
            <a:r>
              <a:rPr lang="en-US" sz="2800" dirty="0" err="1"/>
              <a:t>WiMax</a:t>
            </a:r>
            <a:r>
              <a:rPr lang="en-US" sz="2800" dirty="0"/>
              <a:t> we now have MIMO, Space-Time Frequency Coding, Downlink Channel Reporting, and Beam Formatting. The </a:t>
            </a:r>
            <a:r>
              <a:rPr lang="en-US" sz="2800" dirty="0" err="1"/>
              <a:t>WiMax</a:t>
            </a:r>
            <a:r>
              <a:rPr lang="en-US" sz="2800" dirty="0"/>
              <a:t> Forum also has created what could very well be the new standard for airport systems communications in </a:t>
            </a:r>
            <a:r>
              <a:rPr lang="en-US" sz="2800" dirty="0" err="1"/>
              <a:t>AeroMACS</a:t>
            </a:r>
            <a:r>
              <a:rPr lang="en-US" sz="2800" dirty="0"/>
              <a:t>. The speed and reliability of </a:t>
            </a:r>
            <a:r>
              <a:rPr lang="en-US" sz="2800" dirty="0" err="1"/>
              <a:t>AeroMACS</a:t>
            </a:r>
            <a:r>
              <a:rPr lang="en-US" sz="2800" dirty="0"/>
              <a:t> combined with the lack of interference from the general public on its frequency range has resulted in stable and clear communications in </a:t>
            </a:r>
            <a:r>
              <a:rPr lang="en-US" sz="2800"/>
              <a:t>and around the runway.</a:t>
            </a:r>
            <a:endParaRPr lang="en-US" sz="2800" dirty="0"/>
          </a:p>
          <a:p>
            <a:endParaRPr lang="en-US" sz="2800" dirty="0"/>
          </a:p>
          <a:p>
            <a:r>
              <a:rPr lang="en-US" sz="2800" dirty="0"/>
              <a:t>LTE also saw widespread use in the US, where no major cellular carriers adopted the WiMAX protocol and infrastructure, leaving the country lacking in most any form or presence of the technology. Still, WiMAX is very practical in countries where last-mile coverage is tough to achieve due to its superb range on a wireless signal. This has lead the technology to having around one billion people reached through the WiMAX service.</a:t>
            </a:r>
          </a:p>
        </p:txBody>
      </p:sp>
      <p:sp>
        <p:nvSpPr>
          <p:cNvPr id="2" name="TextBox 1"/>
          <p:cNvSpPr txBox="1"/>
          <p:nvPr/>
        </p:nvSpPr>
        <p:spPr>
          <a:xfrm flipH="1">
            <a:off x="729085" y="30804266"/>
            <a:ext cx="4553850" cy="400110"/>
          </a:xfrm>
          <a:prstGeom prst="rect">
            <a:avLst/>
          </a:prstGeom>
          <a:noFill/>
        </p:spPr>
        <p:txBody>
          <a:bodyPr wrap="square" rtlCol="0">
            <a:spAutoFit/>
          </a:bodyPr>
          <a:lstStyle/>
          <a:p>
            <a:pPr algn="ctr"/>
            <a:r>
              <a:rPr lang="en-US" sz="2000" i="1" dirty="0"/>
              <a:t>Figure 1:  Wireless LAN infrastructure [3]</a:t>
            </a:r>
          </a:p>
        </p:txBody>
      </p:sp>
      <p:sp>
        <p:nvSpPr>
          <p:cNvPr id="31" name="TextBox 30"/>
          <p:cNvSpPr txBox="1"/>
          <p:nvPr/>
        </p:nvSpPr>
        <p:spPr>
          <a:xfrm flipH="1">
            <a:off x="5778486" y="30772000"/>
            <a:ext cx="4553850" cy="400110"/>
          </a:xfrm>
          <a:prstGeom prst="rect">
            <a:avLst/>
          </a:prstGeom>
          <a:noFill/>
        </p:spPr>
        <p:txBody>
          <a:bodyPr wrap="square" rtlCol="0">
            <a:spAutoFit/>
          </a:bodyPr>
          <a:lstStyle/>
          <a:p>
            <a:pPr algn="ctr"/>
            <a:r>
              <a:rPr lang="en-US" sz="2000" i="1" dirty="0"/>
              <a:t>Figure 2:  WiMAX infrastructure [3]</a:t>
            </a:r>
          </a:p>
        </p:txBody>
      </p:sp>
      <p:pic>
        <p:nvPicPr>
          <p:cNvPr id="26" name="Picture 2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796494" y="25495191"/>
            <a:ext cx="6970364" cy="5276809"/>
          </a:xfrm>
          <a:prstGeom prst="rect">
            <a:avLst/>
          </a:prstGeom>
        </p:spPr>
      </p:pic>
      <p:sp>
        <p:nvSpPr>
          <p:cNvPr id="33" name="TextBox 32">
            <a:extLst>
              <a:ext uri="{FF2B5EF4-FFF2-40B4-BE49-F238E27FC236}">
                <a16:creationId xmlns:a16="http://schemas.microsoft.com/office/drawing/2014/main" id="{8FCE5716-4556-4A0C-A6DD-D1F8F7604F87}"/>
              </a:ext>
            </a:extLst>
          </p:cNvPr>
          <p:cNvSpPr txBox="1"/>
          <p:nvPr/>
        </p:nvSpPr>
        <p:spPr>
          <a:xfrm>
            <a:off x="14796494" y="30772000"/>
            <a:ext cx="6779802" cy="401598"/>
          </a:xfrm>
          <a:prstGeom prst="rect">
            <a:avLst/>
          </a:prstGeom>
          <a:noFill/>
        </p:spPr>
        <p:txBody>
          <a:bodyPr wrap="square" rtlCol="0">
            <a:spAutoFit/>
          </a:bodyPr>
          <a:lstStyle/>
          <a:p>
            <a:pPr algn="ctr"/>
            <a:r>
              <a:rPr lang="en-US" sz="2000" i="1" dirty="0"/>
              <a:t>Figure: 5: </a:t>
            </a:r>
            <a:r>
              <a:rPr lang="en-US" sz="2000" i="1" dirty="0" err="1"/>
              <a:t>AeroMACS</a:t>
            </a:r>
            <a:r>
              <a:rPr lang="en-US" sz="2000" i="1" dirty="0"/>
              <a:t> infrastructure [2]</a:t>
            </a:r>
          </a:p>
        </p:txBody>
      </p:sp>
      <p:pic>
        <p:nvPicPr>
          <p:cNvPr id="24"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468978" y="14524442"/>
            <a:ext cx="5076096" cy="5565986"/>
          </a:xfrm>
          <a:prstGeom prst="rect">
            <a:avLst/>
          </a:prstGeom>
        </p:spPr>
      </p:pic>
      <p:sp>
        <p:nvSpPr>
          <p:cNvPr id="34" name="TextBox 33">
            <a:extLst>
              <a:ext uri="{FF2B5EF4-FFF2-40B4-BE49-F238E27FC236}">
                <a16:creationId xmlns:a16="http://schemas.microsoft.com/office/drawing/2014/main" id="{8FCE5716-4556-4A0C-A6DD-D1F8F7604F87}"/>
              </a:ext>
            </a:extLst>
          </p:cNvPr>
          <p:cNvSpPr txBox="1"/>
          <p:nvPr/>
        </p:nvSpPr>
        <p:spPr>
          <a:xfrm>
            <a:off x="22290735" y="20041541"/>
            <a:ext cx="5479931" cy="400110"/>
          </a:xfrm>
          <a:prstGeom prst="rect">
            <a:avLst/>
          </a:prstGeom>
          <a:noFill/>
        </p:spPr>
        <p:txBody>
          <a:bodyPr wrap="square" rtlCol="0">
            <a:spAutoFit/>
          </a:bodyPr>
          <a:lstStyle/>
          <a:p>
            <a:pPr algn="ctr"/>
            <a:r>
              <a:rPr lang="en-US" sz="2000" i="1" dirty="0"/>
              <a:t>Figure: 6: OFDM Frame Structure [4]</a:t>
            </a:r>
          </a:p>
        </p:txBody>
      </p:sp>
      <p:pic>
        <p:nvPicPr>
          <p:cNvPr id="32" name="Picture 3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933333" y="16932161"/>
            <a:ext cx="4642963" cy="3204155"/>
          </a:xfrm>
          <a:prstGeom prst="rect">
            <a:avLst/>
          </a:prstGeom>
        </p:spPr>
      </p:pic>
      <p:pic>
        <p:nvPicPr>
          <p:cNvPr id="35" name="Picture 3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685539" y="17011713"/>
            <a:ext cx="4149129" cy="3078715"/>
          </a:xfrm>
          <a:prstGeom prst="rect">
            <a:avLst/>
          </a:prstGeom>
        </p:spPr>
      </p:pic>
      <p:sp>
        <p:nvSpPr>
          <p:cNvPr id="36" name="TextBox 35">
            <a:extLst>
              <a:ext uri="{FF2B5EF4-FFF2-40B4-BE49-F238E27FC236}">
                <a16:creationId xmlns:a16="http://schemas.microsoft.com/office/drawing/2014/main" id="{8FCE5716-4556-4A0C-A6DD-D1F8F7604F87}"/>
              </a:ext>
            </a:extLst>
          </p:cNvPr>
          <p:cNvSpPr txBox="1"/>
          <p:nvPr/>
        </p:nvSpPr>
        <p:spPr>
          <a:xfrm>
            <a:off x="16862688" y="20041541"/>
            <a:ext cx="4776293" cy="400110"/>
          </a:xfrm>
          <a:prstGeom prst="rect">
            <a:avLst/>
          </a:prstGeom>
          <a:noFill/>
        </p:spPr>
        <p:txBody>
          <a:bodyPr wrap="square" rtlCol="0">
            <a:spAutoFit/>
          </a:bodyPr>
          <a:lstStyle/>
          <a:p>
            <a:pPr algn="ctr"/>
            <a:r>
              <a:rPr lang="en-US" sz="2000" i="1" dirty="0"/>
              <a:t>Figure: 4: PDU and SDU </a:t>
            </a:r>
            <a:r>
              <a:rPr lang="en-US" sz="2000" i="1"/>
              <a:t>in protocol stack [4]</a:t>
            </a:r>
            <a:endParaRPr lang="en-US" sz="2000" i="1" dirty="0"/>
          </a:p>
        </p:txBody>
      </p:sp>
      <p:sp>
        <p:nvSpPr>
          <p:cNvPr id="37" name="TextBox 36">
            <a:extLst>
              <a:ext uri="{FF2B5EF4-FFF2-40B4-BE49-F238E27FC236}">
                <a16:creationId xmlns:a16="http://schemas.microsoft.com/office/drawing/2014/main" id="{8FCE5716-4556-4A0C-A6DD-D1F8F7604F87}"/>
              </a:ext>
            </a:extLst>
          </p:cNvPr>
          <p:cNvSpPr txBox="1"/>
          <p:nvPr/>
        </p:nvSpPr>
        <p:spPr>
          <a:xfrm>
            <a:off x="11371956" y="20041677"/>
            <a:ext cx="4776293" cy="400110"/>
          </a:xfrm>
          <a:prstGeom prst="rect">
            <a:avLst/>
          </a:prstGeom>
          <a:noFill/>
        </p:spPr>
        <p:txBody>
          <a:bodyPr wrap="square" rtlCol="0">
            <a:spAutoFit/>
          </a:bodyPr>
          <a:lstStyle/>
          <a:p>
            <a:pPr algn="ctr"/>
            <a:r>
              <a:rPr lang="en-US" sz="2000" i="1" dirty="0"/>
              <a:t>Figure 3: PDU and SDU in protocol stack [4]</a:t>
            </a:r>
          </a:p>
        </p:txBody>
      </p:sp>
      <p:sp>
        <p:nvSpPr>
          <p:cNvPr id="20" name="TextBox 19">
            <a:extLst>
              <a:ext uri="{FF2B5EF4-FFF2-40B4-BE49-F238E27FC236}">
                <a16:creationId xmlns:a16="http://schemas.microsoft.com/office/drawing/2014/main" id="{476F21D4-7DB7-4DCA-9370-167D1270FE57}"/>
              </a:ext>
            </a:extLst>
          </p:cNvPr>
          <p:cNvSpPr txBox="1"/>
          <p:nvPr/>
        </p:nvSpPr>
        <p:spPr>
          <a:xfrm>
            <a:off x="22305210" y="7076776"/>
            <a:ext cx="10317236" cy="13449836"/>
          </a:xfrm>
          <a:prstGeom prst="rect">
            <a:avLst/>
          </a:prstGeom>
          <a:noFill/>
        </p:spPr>
        <p:txBody>
          <a:bodyPr wrap="square" rtlCol="0">
            <a:spAutoFit/>
          </a:bodyPr>
          <a:lstStyle/>
          <a:p>
            <a:r>
              <a:rPr lang="en-US" sz="2800" dirty="0"/>
              <a:t>The logical topology includes the Medium Access Control Layer (MAC) and Logical Link Control (LLC) and the various mechanisms used to establish broadband links between base stations, subscriber stations, and host systems in the context of the Data Link Layer of the OSI Model. The MAC layer is separated into three different sublayers: the Convergence Sublayer (CS), the Common Part Sublayer (CPS), and the Security Sublayer.  The service-specific CS provides any transformation or mapping of external network data, received through the CS service access point (SAP), into MAC service data units (SDUs) received by the MAC common part sublayer (CPS) through the MAC SAP.</a:t>
            </a:r>
          </a:p>
          <a:p>
            <a:r>
              <a:rPr lang="en-US" sz="2800" dirty="0"/>
              <a:t>An example illustrated in figure 4 shows Layer X addresses a XPDU (Layer X Protocol Data Unit) to a corresponding peer unit Layer X.  That XPDU is received as an (X-1)SDU (Layer X-1 Service Data Unit) by Layer X-1 of the considered unit. Therefore, when an MPDU (MAC Protocol Data Unit) is sent by corresponding equipment, it is received as a PSDU (Physical Service Data Unit) in the same equipment in order to satisfy the protocol.  802.16 MAC is connection oriented, therefore 		           WiMAX has mechanisms for 		           requesting bandwidth, QoS and 		           traffic parameters, along with 		           transporting all routing and 		           parameters to each appropriate 		           sublayer.[4][5].  Figure 6 shows		           Orthogonal Frequency-Division 		           Multiplexing frames, including 		           MAC headers with layer 2 and 		           ARQ information, downlink 		           </a:t>
            </a:r>
            <a:r>
              <a:rPr lang="en-US" sz="2800" dirty="0" err="1"/>
              <a:t>subframe</a:t>
            </a:r>
            <a:r>
              <a:rPr lang="en-US" sz="2800" dirty="0"/>
              <a:t> with a preamble for 		           synchronization, uplink </a:t>
            </a:r>
            <a:r>
              <a:rPr lang="en-US" sz="2800" dirty="0" err="1"/>
              <a:t>subframe</a:t>
            </a:r>
            <a:r>
              <a:rPr lang="en-US" sz="2800" dirty="0"/>
              <a:t> 		           for SS bandwidth and range data, 		           and other optional messages.[4]</a:t>
            </a:r>
          </a:p>
        </p:txBody>
      </p:sp>
    </p:spTree>
  </p:cSld>
  <p:clrMapOvr>
    <a:masterClrMapping/>
  </p:clrMapOvr>
</p:sld>
</file>

<file path=ppt/theme/theme1.xml><?xml version="1.0" encoding="utf-8"?>
<a:theme xmlns:a="http://schemas.openxmlformats.org/drawingml/2006/main" name="Office Theme">
  <a:themeElements>
    <a:clrScheme name="Metal">
      <a:dk1>
        <a:sysClr val="windowText" lastClr="000000"/>
      </a:dk1>
      <a:lt1>
        <a:sysClr val="window" lastClr="FFFFFF"/>
      </a:lt1>
      <a:dk2>
        <a:srgbClr val="32363B"/>
      </a:dk2>
      <a:lt2>
        <a:srgbClr val="CACFD3"/>
      </a:lt2>
      <a:accent1>
        <a:srgbClr val="6283AD"/>
      </a:accent1>
      <a:accent2>
        <a:srgbClr val="324966"/>
      </a:accent2>
      <a:accent3>
        <a:srgbClr val="5B9EA4"/>
      </a:accent3>
      <a:accent4>
        <a:srgbClr val="1D5B57"/>
      </a:accent4>
      <a:accent5>
        <a:srgbClr val="1B4430"/>
      </a:accent5>
      <a:accent6>
        <a:srgbClr val="2F3C35"/>
      </a:accent6>
      <a:hlink>
        <a:srgbClr val="ED7307"/>
      </a:hlink>
      <a:folHlink>
        <a:srgbClr val="6D6F7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1076</TotalTime>
  <Words>1456</Words>
  <Application>Microsoft Office PowerPoint</Application>
  <PresentationFormat>Custom</PresentationFormat>
  <Paragraphs>70</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ＭＳ Ｐゴシック</vt:lpstr>
      <vt:lpstr>Arial</vt:lpstr>
      <vt:lpstr>Calibri</vt:lpstr>
      <vt:lpstr>Times New Roman</vt:lpstr>
      <vt:lpstr>Office Theme</vt:lpstr>
      <vt:lpstr>PowerPoint Presentation</vt:lpstr>
    </vt:vector>
  </TitlesOfParts>
  <Company>University of North Florida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Boyles Michael</dc:creator>
  <cp:lastModifiedBy>Bogle, Troy</cp:lastModifiedBy>
  <cp:revision>109</cp:revision>
  <dcterms:created xsi:type="dcterms:W3CDTF">2011-08-09T19:16:19Z</dcterms:created>
  <dcterms:modified xsi:type="dcterms:W3CDTF">2018-04-12T01:33:19Z</dcterms:modified>
</cp:coreProperties>
</file>