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1"/>
  </p:notesMasterIdLst>
  <p:handoutMasterIdLst>
    <p:handoutMasterId r:id="rId62"/>
  </p:handoutMasterIdLst>
  <p:sldIdLst>
    <p:sldId id="350" r:id="rId2"/>
    <p:sldId id="382" r:id="rId3"/>
    <p:sldId id="405" r:id="rId4"/>
    <p:sldId id="415" r:id="rId5"/>
    <p:sldId id="418" r:id="rId6"/>
    <p:sldId id="416" r:id="rId7"/>
    <p:sldId id="417" r:id="rId8"/>
    <p:sldId id="256" r:id="rId9"/>
    <p:sldId id="345" r:id="rId10"/>
    <p:sldId id="346" r:id="rId11"/>
    <p:sldId id="303" r:id="rId12"/>
    <p:sldId id="421" r:id="rId13"/>
    <p:sldId id="347" r:id="rId14"/>
    <p:sldId id="272" r:id="rId15"/>
    <p:sldId id="273" r:id="rId16"/>
    <p:sldId id="274" r:id="rId17"/>
    <p:sldId id="353" r:id="rId18"/>
    <p:sldId id="348" r:id="rId19"/>
    <p:sldId id="279" r:id="rId20"/>
    <p:sldId id="287" r:id="rId21"/>
    <p:sldId id="422" r:id="rId22"/>
    <p:sldId id="361" r:id="rId23"/>
    <p:sldId id="374" r:id="rId24"/>
    <p:sldId id="363" r:id="rId25"/>
    <p:sldId id="373" r:id="rId26"/>
    <p:sldId id="411" r:id="rId27"/>
    <p:sldId id="423" r:id="rId28"/>
    <p:sldId id="378" r:id="rId29"/>
    <p:sldId id="292" r:id="rId30"/>
    <p:sldId id="294" r:id="rId31"/>
    <p:sldId id="354" r:id="rId32"/>
    <p:sldId id="375" r:id="rId33"/>
    <p:sldId id="352" r:id="rId34"/>
    <p:sldId id="413" r:id="rId35"/>
    <p:sldId id="355" r:id="rId36"/>
    <p:sldId id="383" r:id="rId37"/>
    <p:sldId id="384" r:id="rId38"/>
    <p:sldId id="356" r:id="rId39"/>
    <p:sldId id="357" r:id="rId40"/>
    <p:sldId id="386" r:id="rId41"/>
    <p:sldId id="358" r:id="rId42"/>
    <p:sldId id="387" r:id="rId43"/>
    <p:sldId id="364" r:id="rId44"/>
    <p:sldId id="410" r:id="rId45"/>
    <p:sldId id="388" r:id="rId46"/>
    <p:sldId id="390" r:id="rId47"/>
    <p:sldId id="389" r:id="rId48"/>
    <p:sldId id="402" r:id="rId49"/>
    <p:sldId id="392" r:id="rId50"/>
    <p:sldId id="393" r:id="rId51"/>
    <p:sldId id="394" r:id="rId52"/>
    <p:sldId id="396" r:id="rId53"/>
    <p:sldId id="397" r:id="rId54"/>
    <p:sldId id="398" r:id="rId55"/>
    <p:sldId id="406" r:id="rId56"/>
    <p:sldId id="395" r:id="rId57"/>
    <p:sldId id="414" r:id="rId58"/>
    <p:sldId id="404" r:id="rId59"/>
    <p:sldId id="401" r:id="rId60"/>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bg2"/>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bg2"/>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bg2"/>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bg2"/>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bg2"/>
        </a:solidFill>
        <a:latin typeface="Arial" panose="020B0604020202020204" pitchFamily="34" charset="0"/>
        <a:ea typeface="+mn-ea"/>
        <a:cs typeface="+mn-cs"/>
      </a:defRPr>
    </a:lvl5pPr>
    <a:lvl6pPr marL="2286000" algn="l" defTabSz="914400" rtl="0" eaLnBrk="1" latinLnBrk="0" hangingPunct="1">
      <a:defRPr kern="1200">
        <a:solidFill>
          <a:schemeClr val="bg2"/>
        </a:solidFill>
        <a:latin typeface="Arial" panose="020B0604020202020204" pitchFamily="34" charset="0"/>
        <a:ea typeface="+mn-ea"/>
        <a:cs typeface="+mn-cs"/>
      </a:defRPr>
    </a:lvl6pPr>
    <a:lvl7pPr marL="2743200" algn="l" defTabSz="914400" rtl="0" eaLnBrk="1" latinLnBrk="0" hangingPunct="1">
      <a:defRPr kern="1200">
        <a:solidFill>
          <a:schemeClr val="bg2"/>
        </a:solidFill>
        <a:latin typeface="Arial" panose="020B0604020202020204" pitchFamily="34" charset="0"/>
        <a:ea typeface="+mn-ea"/>
        <a:cs typeface="+mn-cs"/>
      </a:defRPr>
    </a:lvl7pPr>
    <a:lvl8pPr marL="3200400" algn="l" defTabSz="914400" rtl="0" eaLnBrk="1" latinLnBrk="0" hangingPunct="1">
      <a:defRPr kern="1200">
        <a:solidFill>
          <a:schemeClr val="bg2"/>
        </a:solidFill>
        <a:latin typeface="Arial" panose="020B0604020202020204" pitchFamily="34" charset="0"/>
        <a:ea typeface="+mn-ea"/>
        <a:cs typeface="+mn-cs"/>
      </a:defRPr>
    </a:lvl8pPr>
    <a:lvl9pPr marL="3657600" algn="l" defTabSz="914400" rtl="0" eaLnBrk="1" latinLnBrk="0" hangingPunct="1">
      <a:defRPr kern="1200">
        <a:solidFill>
          <a:schemeClr val="bg2"/>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6600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7" autoAdjust="0"/>
    <p:restoredTop sz="94686" autoAdjust="0"/>
  </p:normalViewPr>
  <p:slideViewPr>
    <p:cSldViewPr>
      <p:cViewPr varScale="1">
        <p:scale>
          <a:sx n="93" d="100"/>
          <a:sy n="93" d="100"/>
        </p:scale>
        <p:origin x="165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4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solidFill>
                  <a:schemeClr val="tx1"/>
                </a:solidFill>
                <a:latin typeface="Times New Roman" pitchFamily="18" charset="0"/>
              </a:defRPr>
            </a:lvl1pPr>
          </a:lstStyle>
          <a:p>
            <a:pPr>
              <a:defRPr/>
            </a:pPr>
            <a:endParaRPr lang="en-US"/>
          </a:p>
        </p:txBody>
      </p:sp>
      <p:sp>
        <p:nvSpPr>
          <p:cNvPr id="111619"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solidFill>
                  <a:schemeClr val="tx1"/>
                </a:solidFill>
                <a:latin typeface="Times New Roman" pitchFamily="18" charset="0"/>
              </a:defRPr>
            </a:lvl1pPr>
          </a:lstStyle>
          <a:p>
            <a:pPr>
              <a:defRPr/>
            </a:pPr>
            <a:endParaRPr lang="en-US"/>
          </a:p>
        </p:txBody>
      </p:sp>
      <p:sp>
        <p:nvSpPr>
          <p:cNvPr id="111620"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solidFill>
                  <a:schemeClr val="tx1"/>
                </a:solidFill>
                <a:latin typeface="Times New Roman" pitchFamily="18" charset="0"/>
              </a:defRPr>
            </a:lvl1pPr>
          </a:lstStyle>
          <a:p>
            <a:pPr>
              <a:defRPr/>
            </a:pPr>
            <a:endParaRPr lang="en-US"/>
          </a:p>
        </p:txBody>
      </p:sp>
      <p:sp>
        <p:nvSpPr>
          <p:cNvPr id="111621"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solidFill>
                  <a:schemeClr val="tx1"/>
                </a:solidFill>
                <a:latin typeface="Times New Roman" panose="02020603050405020304" pitchFamily="18" charset="0"/>
              </a:defRPr>
            </a:lvl1pPr>
          </a:lstStyle>
          <a:p>
            <a:pPr>
              <a:defRPr/>
            </a:pPr>
            <a:fld id="{FA1764A2-FDD2-4ACA-9A40-A152206F5375}" type="slidenum">
              <a:rPr lang="en-US" altLang="en-US"/>
              <a:pPr>
                <a:defRPr/>
              </a:pPr>
              <a:t>‹#›</a:t>
            </a:fld>
            <a:endParaRPr lang="en-US" altLang="en-US"/>
          </a:p>
        </p:txBody>
      </p:sp>
    </p:spTree>
    <p:extLst>
      <p:ext uri="{BB962C8B-B14F-4D97-AF65-F5344CB8AC3E}">
        <p14:creationId xmlns:p14="http://schemas.microsoft.com/office/powerpoint/2010/main" val="25460150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508DE58B-D273-48BD-AA01-C2BBA35EED91}" type="datetimeFigureOut">
              <a:rPr lang="en-US" smtClean="0"/>
              <a:t>11/8/20</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4362635-8A2D-4398-AB61-8F305276EAC7}" type="slidenum">
              <a:rPr lang="en-US" smtClean="0"/>
              <a:t>‹#›</a:t>
            </a:fld>
            <a:endParaRPr lang="en-US"/>
          </a:p>
        </p:txBody>
      </p:sp>
    </p:spTree>
    <p:extLst>
      <p:ext uri="{BB962C8B-B14F-4D97-AF65-F5344CB8AC3E}">
        <p14:creationId xmlns:p14="http://schemas.microsoft.com/office/powerpoint/2010/main" val="572688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362635-8A2D-4398-AB61-8F305276EAC7}" type="slidenum">
              <a:rPr lang="en-US" smtClean="0"/>
              <a:t>4</a:t>
            </a:fld>
            <a:endParaRPr lang="en-US"/>
          </a:p>
        </p:txBody>
      </p:sp>
    </p:spTree>
    <p:extLst>
      <p:ext uri="{BB962C8B-B14F-4D97-AF65-F5344CB8AC3E}">
        <p14:creationId xmlns:p14="http://schemas.microsoft.com/office/powerpoint/2010/main" val="260603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362635-8A2D-4398-AB61-8F305276EAC7}" type="slidenum">
              <a:rPr lang="en-US" smtClean="0"/>
              <a:t>5</a:t>
            </a:fld>
            <a:endParaRPr lang="en-US"/>
          </a:p>
        </p:txBody>
      </p:sp>
    </p:spTree>
    <p:extLst>
      <p:ext uri="{BB962C8B-B14F-4D97-AF65-F5344CB8AC3E}">
        <p14:creationId xmlns:p14="http://schemas.microsoft.com/office/powerpoint/2010/main" val="2734893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362635-8A2D-4398-AB61-8F305276EAC7}" type="slidenum">
              <a:rPr lang="en-US" smtClean="0"/>
              <a:t>47</a:t>
            </a:fld>
            <a:endParaRPr lang="en-US"/>
          </a:p>
        </p:txBody>
      </p:sp>
    </p:spTree>
    <p:extLst>
      <p:ext uri="{BB962C8B-B14F-4D97-AF65-F5344CB8AC3E}">
        <p14:creationId xmlns:p14="http://schemas.microsoft.com/office/powerpoint/2010/main" val="3170666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C604726-D0BE-4BAC-9B25-3224130847EF}" type="slidenum">
              <a:rPr lang="en-US" altLang="en-US"/>
              <a:pPr>
                <a:defRPr/>
              </a:pPr>
              <a:t>‹#›</a:t>
            </a:fld>
            <a:endParaRPr lang="en-US" altLang="en-US"/>
          </a:p>
        </p:txBody>
      </p:sp>
    </p:spTree>
    <p:extLst>
      <p:ext uri="{BB962C8B-B14F-4D97-AF65-F5344CB8AC3E}">
        <p14:creationId xmlns:p14="http://schemas.microsoft.com/office/powerpoint/2010/main" val="1756339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CA96952-2988-4824-B730-67EDB8218341}" type="slidenum">
              <a:rPr lang="en-US" altLang="en-US"/>
              <a:pPr>
                <a:defRPr/>
              </a:pPr>
              <a:t>‹#›</a:t>
            </a:fld>
            <a:endParaRPr lang="en-US" altLang="en-US"/>
          </a:p>
        </p:txBody>
      </p:sp>
    </p:spTree>
    <p:extLst>
      <p:ext uri="{BB962C8B-B14F-4D97-AF65-F5344CB8AC3E}">
        <p14:creationId xmlns:p14="http://schemas.microsoft.com/office/powerpoint/2010/main" val="254976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08A3DC5-E7D5-41A0-93BB-BA9EB77B56E5}" type="slidenum">
              <a:rPr lang="en-US" altLang="en-US"/>
              <a:pPr>
                <a:defRPr/>
              </a:pPr>
              <a:t>‹#›</a:t>
            </a:fld>
            <a:endParaRPr lang="en-US" altLang="en-US"/>
          </a:p>
        </p:txBody>
      </p:sp>
    </p:spTree>
    <p:extLst>
      <p:ext uri="{BB962C8B-B14F-4D97-AF65-F5344CB8AC3E}">
        <p14:creationId xmlns:p14="http://schemas.microsoft.com/office/powerpoint/2010/main" val="1761635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3C317B0-E924-4A52-8182-3E2073C2BAA2}" type="slidenum">
              <a:rPr lang="en-US" altLang="en-US"/>
              <a:pPr>
                <a:defRPr/>
              </a:pPr>
              <a:t>‹#›</a:t>
            </a:fld>
            <a:endParaRPr lang="en-US" altLang="en-US"/>
          </a:p>
        </p:txBody>
      </p:sp>
    </p:spTree>
    <p:extLst>
      <p:ext uri="{BB962C8B-B14F-4D97-AF65-F5344CB8AC3E}">
        <p14:creationId xmlns:p14="http://schemas.microsoft.com/office/powerpoint/2010/main" val="556869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1FC31A5-A686-4838-95DC-3925A6616F49}" type="slidenum">
              <a:rPr lang="en-US" altLang="en-US"/>
              <a:pPr>
                <a:defRPr/>
              </a:pPr>
              <a:t>‹#›</a:t>
            </a:fld>
            <a:endParaRPr lang="en-US" altLang="en-US"/>
          </a:p>
        </p:txBody>
      </p:sp>
    </p:spTree>
    <p:extLst>
      <p:ext uri="{BB962C8B-B14F-4D97-AF65-F5344CB8AC3E}">
        <p14:creationId xmlns:p14="http://schemas.microsoft.com/office/powerpoint/2010/main" val="83552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849C250-0BBB-4D1E-99F8-702E9AB199E2}" type="slidenum">
              <a:rPr lang="en-US" altLang="en-US"/>
              <a:pPr>
                <a:defRPr/>
              </a:pPr>
              <a:t>‹#›</a:t>
            </a:fld>
            <a:endParaRPr lang="en-US" altLang="en-US"/>
          </a:p>
        </p:txBody>
      </p:sp>
    </p:spTree>
    <p:extLst>
      <p:ext uri="{BB962C8B-B14F-4D97-AF65-F5344CB8AC3E}">
        <p14:creationId xmlns:p14="http://schemas.microsoft.com/office/powerpoint/2010/main" val="1421755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5A50A3A-54DE-4689-9AA2-BFAF853D2C2D}" type="slidenum">
              <a:rPr lang="en-US" altLang="en-US"/>
              <a:pPr>
                <a:defRPr/>
              </a:pPr>
              <a:t>‹#›</a:t>
            </a:fld>
            <a:endParaRPr lang="en-US" altLang="en-US"/>
          </a:p>
        </p:txBody>
      </p:sp>
    </p:spTree>
    <p:extLst>
      <p:ext uri="{BB962C8B-B14F-4D97-AF65-F5344CB8AC3E}">
        <p14:creationId xmlns:p14="http://schemas.microsoft.com/office/powerpoint/2010/main" val="25879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18E30DC-8954-4CE8-83DC-53EAAD51FAB9}" type="slidenum">
              <a:rPr lang="en-US" altLang="en-US"/>
              <a:pPr>
                <a:defRPr/>
              </a:pPr>
              <a:t>‹#›</a:t>
            </a:fld>
            <a:endParaRPr lang="en-US" altLang="en-US"/>
          </a:p>
        </p:txBody>
      </p:sp>
    </p:spTree>
    <p:extLst>
      <p:ext uri="{BB962C8B-B14F-4D97-AF65-F5344CB8AC3E}">
        <p14:creationId xmlns:p14="http://schemas.microsoft.com/office/powerpoint/2010/main" val="2211676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5BCEC8-C674-48EF-9D22-B2833029006D}" type="slidenum">
              <a:rPr lang="en-US" altLang="en-US"/>
              <a:pPr>
                <a:defRPr/>
              </a:pPr>
              <a:t>‹#›</a:t>
            </a:fld>
            <a:endParaRPr lang="en-US" altLang="en-US"/>
          </a:p>
        </p:txBody>
      </p:sp>
    </p:spTree>
    <p:extLst>
      <p:ext uri="{BB962C8B-B14F-4D97-AF65-F5344CB8AC3E}">
        <p14:creationId xmlns:p14="http://schemas.microsoft.com/office/powerpoint/2010/main" val="2918565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0DDD52-2F58-4872-82D7-D2C60816239A}" type="slidenum">
              <a:rPr lang="en-US" altLang="en-US"/>
              <a:pPr>
                <a:defRPr/>
              </a:pPr>
              <a:t>‹#›</a:t>
            </a:fld>
            <a:endParaRPr lang="en-US" altLang="en-US"/>
          </a:p>
        </p:txBody>
      </p:sp>
    </p:spTree>
    <p:extLst>
      <p:ext uri="{BB962C8B-B14F-4D97-AF65-F5344CB8AC3E}">
        <p14:creationId xmlns:p14="http://schemas.microsoft.com/office/powerpoint/2010/main" val="87083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64568AD-DC85-4306-999D-BF98B8273C27}" type="slidenum">
              <a:rPr lang="en-US" altLang="en-US"/>
              <a:pPr>
                <a:defRPr/>
              </a:pPr>
              <a:t>‹#›</a:t>
            </a:fld>
            <a:endParaRPr lang="en-US" altLang="en-US"/>
          </a:p>
        </p:txBody>
      </p:sp>
    </p:spTree>
    <p:extLst>
      <p:ext uri="{BB962C8B-B14F-4D97-AF65-F5344CB8AC3E}">
        <p14:creationId xmlns:p14="http://schemas.microsoft.com/office/powerpoint/2010/main" val="172310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366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solidFill>
                  <a:schemeClr val="tx1"/>
                </a:solidFill>
                <a:latin typeface="Arial" charset="0"/>
              </a:defRPr>
            </a:lvl1pPr>
          </a:lstStyle>
          <a:p>
            <a:pPr>
              <a:defRPr/>
            </a:pPr>
            <a:endParaRPr lang="en-US"/>
          </a:p>
        </p:txBody>
      </p:sp>
      <p:sp>
        <p:nvSpPr>
          <p:cNvPr id="11366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chemeClr val="tx1"/>
                </a:solidFill>
                <a:latin typeface="Arial" charset="0"/>
              </a:defRPr>
            </a:lvl1pPr>
          </a:lstStyle>
          <a:p>
            <a:pPr>
              <a:defRPr/>
            </a:pPr>
            <a:endParaRPr lang="en-US"/>
          </a:p>
        </p:txBody>
      </p:sp>
      <p:sp>
        <p:nvSpPr>
          <p:cNvPr id="11367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defRPr>
            </a:lvl1pPr>
          </a:lstStyle>
          <a:p>
            <a:pPr>
              <a:defRPr/>
            </a:pPr>
            <a:fld id="{388AC8CC-0969-4BCB-BA4C-610DCAED56F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ocs.mongodb.com/v3.0/reference/method/#role-management-method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5.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en-US" dirty="0"/>
              <a:t>Database Security</a:t>
            </a:r>
            <a:br>
              <a:rPr lang="en-US" altLang="en-US" dirty="0"/>
            </a:br>
            <a:r>
              <a:rPr lang="en-US" altLang="en-US" dirty="0"/>
              <a:t>Chapter 30</a:t>
            </a:r>
          </a:p>
        </p:txBody>
      </p:sp>
      <p:sp>
        <p:nvSpPr>
          <p:cNvPr id="3075" name="Rectangle 3"/>
          <p:cNvSpPr>
            <a:spLocks noGrp="1" noChangeArrowheads="1"/>
          </p:cNvSpPr>
          <p:nvPr>
            <p:ph type="subTitle" idx="1"/>
          </p:nvPr>
        </p:nvSpPr>
        <p:spPr/>
        <p:txBody>
          <a:bodyPr/>
          <a:lstStyle/>
          <a:p>
            <a:pPr eaLnBrk="1" hangingPunct="1"/>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altLang="en-US" sz="4000"/>
              <a:t>Access Control for portions of DB</a:t>
            </a:r>
          </a:p>
        </p:txBody>
      </p:sp>
      <p:sp>
        <p:nvSpPr>
          <p:cNvPr id="8195" name="Rectangle 3"/>
          <p:cNvSpPr>
            <a:spLocks noGrp="1" noChangeArrowheads="1"/>
          </p:cNvSpPr>
          <p:nvPr>
            <p:ph type="body" idx="1"/>
          </p:nvPr>
        </p:nvSpPr>
        <p:spPr/>
        <p:txBody>
          <a:bodyPr/>
          <a:lstStyle/>
          <a:p>
            <a:pPr lvl="1" eaLnBrk="1" hangingPunct="1"/>
            <a:r>
              <a:rPr lang="en-US" altLang="en-US"/>
              <a:t>Secure portions of a DB against unauthorized access </a:t>
            </a:r>
          </a:p>
          <a:p>
            <a:pPr lvl="2" eaLnBrk="1" hangingPunct="1"/>
            <a:r>
              <a:rPr lang="en-US" altLang="en-US"/>
              <a:t>4 approaches: </a:t>
            </a:r>
          </a:p>
          <a:p>
            <a:pPr lvl="3" eaLnBrk="1" hangingPunct="1"/>
            <a:r>
              <a:rPr lang="en-US" altLang="en-US"/>
              <a:t> Discretionary Access Control (DAC) </a:t>
            </a:r>
          </a:p>
          <a:p>
            <a:pPr lvl="3" eaLnBrk="1" hangingPunct="1"/>
            <a:r>
              <a:rPr lang="en-US" altLang="en-US"/>
              <a:t> Role Based Access Control (RBAC) </a:t>
            </a:r>
          </a:p>
          <a:p>
            <a:pPr lvl="3" eaLnBrk="1" hangingPunct="1"/>
            <a:r>
              <a:rPr lang="en-US" altLang="en-US"/>
              <a:t> Mandatory Access Control (MAC)</a:t>
            </a:r>
          </a:p>
          <a:p>
            <a:pPr lvl="3" eaLnBrk="1" hangingPunct="1"/>
            <a:r>
              <a:rPr lang="en-US" altLang="en-US"/>
              <a:t>Attribute-Based Access Control (ABAC)</a:t>
            </a:r>
          </a:p>
          <a:p>
            <a:pPr eaLnBrk="1" hangingPunct="1"/>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l" eaLnBrk="1" hangingPunct="1"/>
            <a:r>
              <a:rPr lang="en-US" altLang="en-US"/>
              <a:t>DBA </a:t>
            </a:r>
          </a:p>
        </p:txBody>
      </p:sp>
      <p:sp>
        <p:nvSpPr>
          <p:cNvPr id="9219" name="Rectangle 3"/>
          <p:cNvSpPr>
            <a:spLocks noGrp="1" noChangeArrowheads="1"/>
          </p:cNvSpPr>
          <p:nvPr>
            <p:ph type="body" idx="1"/>
          </p:nvPr>
        </p:nvSpPr>
        <p:spPr/>
        <p:txBody>
          <a:bodyPr/>
          <a:lstStyle/>
          <a:p>
            <a:pPr eaLnBrk="1" hangingPunct="1"/>
            <a:r>
              <a:rPr lang="en-US" altLang="en-US"/>
              <a:t> DBA is responsible for the overall security of the DB system.  </a:t>
            </a:r>
          </a:p>
          <a:p>
            <a:pPr eaLnBrk="1" hangingPunct="1"/>
            <a:r>
              <a:rPr lang="en-US" altLang="en-US"/>
              <a:t>In particular: </a:t>
            </a:r>
          </a:p>
          <a:p>
            <a:pPr lvl="1" eaLnBrk="1" hangingPunct="1"/>
            <a:r>
              <a:rPr lang="en-US" altLang="en-US"/>
              <a:t>Account creation - access to the whole DBMS </a:t>
            </a:r>
          </a:p>
          <a:p>
            <a:pPr lvl="1" eaLnBrk="1" hangingPunct="1"/>
            <a:r>
              <a:rPr lang="en-US" altLang="en-US"/>
              <a:t>Privilege granting – DAC, RBAC </a:t>
            </a:r>
          </a:p>
          <a:p>
            <a:pPr lvl="1" eaLnBrk="1" hangingPunct="1"/>
            <a:r>
              <a:rPr lang="en-US" altLang="en-US"/>
              <a:t>Privilege revocation – DAC, RBAC </a:t>
            </a:r>
          </a:p>
          <a:p>
            <a:pPr lvl="1" eaLnBrk="1" hangingPunct="1"/>
            <a:r>
              <a:rPr lang="en-US" altLang="en-US"/>
              <a:t>Security level assignment – MAC, RBAC </a:t>
            </a:r>
          </a:p>
          <a:p>
            <a:pPr eaLnBrk="1" hangingPunct="1"/>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BBF7-9EF9-7D44-BE5C-DDB56898B8CC}"/>
              </a:ext>
            </a:extLst>
          </p:cNvPr>
          <p:cNvSpPr>
            <a:spLocks noGrp="1"/>
          </p:cNvSpPr>
          <p:nvPr>
            <p:ph type="ctrTitle"/>
          </p:nvPr>
        </p:nvSpPr>
        <p:spPr/>
        <p:txBody>
          <a:bodyPr/>
          <a:lstStyle/>
          <a:p>
            <a:r>
              <a:rPr lang="en-US" dirty="0"/>
              <a:t>Discretionary Access Control</a:t>
            </a:r>
          </a:p>
        </p:txBody>
      </p:sp>
      <p:sp>
        <p:nvSpPr>
          <p:cNvPr id="3" name="Subtitle 2">
            <a:extLst>
              <a:ext uri="{FF2B5EF4-FFF2-40B4-BE49-F238E27FC236}">
                <a16:creationId xmlns:a16="http://schemas.microsoft.com/office/drawing/2014/main" id="{2F2A0713-5745-8446-8E19-4640A2C5899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92528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altLang="en-US"/>
              <a:t>Discretionary Access Control</a:t>
            </a:r>
          </a:p>
        </p:txBody>
      </p:sp>
      <p:sp>
        <p:nvSpPr>
          <p:cNvPr id="10243" name="Rectangle 3"/>
          <p:cNvSpPr>
            <a:spLocks noGrp="1" noChangeArrowheads="1"/>
          </p:cNvSpPr>
          <p:nvPr>
            <p:ph type="body" idx="1"/>
          </p:nvPr>
        </p:nvSpPr>
        <p:spPr/>
        <p:txBody>
          <a:bodyPr/>
          <a:lstStyle/>
          <a:p>
            <a:pPr eaLnBrk="1" hangingPunct="1"/>
            <a:r>
              <a:rPr lang="en-US" altLang="en-US"/>
              <a:t> Based on granting and revoking privileges </a:t>
            </a:r>
          </a:p>
          <a:p>
            <a:pPr eaLnBrk="1" hangingPunct="1"/>
            <a:r>
              <a:rPr lang="en-US" altLang="en-US"/>
              <a:t>  Assign privileges </a:t>
            </a:r>
          </a:p>
          <a:p>
            <a:pPr lvl="1" eaLnBrk="1" hangingPunct="1"/>
            <a:r>
              <a:rPr lang="en-US" altLang="en-US"/>
              <a:t>account level (subject) </a:t>
            </a:r>
          </a:p>
          <a:p>
            <a:pPr lvl="2" eaLnBrk="1" hangingPunct="1"/>
            <a:r>
              <a:rPr lang="en-US" altLang="en-US"/>
              <a:t>  independent of the relations </a:t>
            </a:r>
          </a:p>
          <a:p>
            <a:pPr lvl="2" eaLnBrk="1" hangingPunct="1"/>
            <a:r>
              <a:rPr lang="en-US" altLang="en-US"/>
              <a:t> create schema, create table, create view</a:t>
            </a:r>
          </a:p>
          <a:p>
            <a:pPr lvl="1" eaLnBrk="1" hangingPunct="1"/>
            <a:r>
              <a:rPr lang="en-US" altLang="en-US"/>
              <a:t>relation level (object) </a:t>
            </a:r>
          </a:p>
          <a:p>
            <a:pPr lvl="2" eaLnBrk="1" hangingPunct="1"/>
            <a:r>
              <a:rPr lang="en-US" altLang="en-US"/>
              <a:t> on a particular base relation or view </a:t>
            </a:r>
          </a:p>
          <a:p>
            <a:pPr eaLnBrk="1" hangingPunct="1"/>
            <a:endParaRPr lang="en-US" altLang="en-US"/>
          </a:p>
          <a:p>
            <a:pPr eaLnBrk="1" hangingPunct="1">
              <a:buFontTx/>
              <a:buNone/>
            </a:pPr>
            <a:endParaRPr lang="en-US" altLang="en-US"/>
          </a:p>
          <a:p>
            <a:pPr eaLnBrk="1" hangingPunct="1"/>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l" eaLnBrk="1" hangingPunct="1"/>
            <a:r>
              <a:rPr lang="en-US" altLang="en-US"/>
              <a:t> Access (authorization) matrix model</a:t>
            </a:r>
          </a:p>
        </p:txBody>
      </p:sp>
      <p:sp>
        <p:nvSpPr>
          <p:cNvPr id="11267" name="Rectangle 3"/>
          <p:cNvSpPr>
            <a:spLocks noGrp="1" noChangeArrowheads="1"/>
          </p:cNvSpPr>
          <p:nvPr>
            <p:ph type="body" idx="1"/>
          </p:nvPr>
        </p:nvSpPr>
        <p:spPr/>
        <p:txBody>
          <a:bodyPr/>
          <a:lstStyle/>
          <a:p>
            <a:pPr eaLnBrk="1" hangingPunct="1"/>
            <a:r>
              <a:rPr lang="en-US" altLang="en-US" sz="2800"/>
              <a:t> row - subject </a:t>
            </a:r>
          </a:p>
          <a:p>
            <a:pPr eaLnBrk="1" hangingPunct="1"/>
            <a:r>
              <a:rPr lang="en-US" altLang="en-US" sz="2800"/>
              <a:t> column - object </a:t>
            </a:r>
          </a:p>
          <a:p>
            <a:pPr eaLnBrk="1" hangingPunct="1"/>
            <a:r>
              <a:rPr lang="en-US" altLang="en-US" sz="2800"/>
              <a:t> M(i,j) -&gt; read, write, update </a:t>
            </a:r>
          </a:p>
          <a:p>
            <a:pPr eaLnBrk="1" hangingPunct="1"/>
            <a:r>
              <a:rPr lang="en-US" altLang="en-US" sz="2800"/>
              <a:t> for example M(a,B) = read means that subject a holds a read privilege on object B </a:t>
            </a:r>
          </a:p>
          <a:p>
            <a:pPr eaLnBrk="1" hangingPunct="1"/>
            <a:r>
              <a:rPr lang="en-US" altLang="en-US" sz="2800" b="1"/>
              <a:t> Owner of the relation (typically the creator) is assigned the owner account for that relation and is given all privileges on that relation </a:t>
            </a:r>
          </a:p>
          <a:p>
            <a:pPr eaLnBrk="1" hangingPunct="1"/>
            <a:endParaRPr lang="en-US" altLang="en-US" sz="2800"/>
          </a:p>
          <a:p>
            <a:pPr eaLnBrk="1" hangingPunct="1"/>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altLang="en-US"/>
              <a:t>Grant/Revoke</a:t>
            </a:r>
          </a:p>
        </p:txBody>
      </p:sp>
      <p:sp>
        <p:nvSpPr>
          <p:cNvPr id="12291" name="Rectangle 3"/>
          <p:cNvSpPr>
            <a:spLocks noGrp="1" noChangeArrowheads="1"/>
          </p:cNvSpPr>
          <p:nvPr>
            <p:ph type="body" idx="1"/>
          </p:nvPr>
        </p:nvSpPr>
        <p:spPr/>
        <p:txBody>
          <a:bodyPr/>
          <a:lstStyle/>
          <a:p>
            <a:pPr eaLnBrk="1" hangingPunct="1"/>
            <a:r>
              <a:rPr lang="en-US" altLang="en-US" dirty="0"/>
              <a:t> Grant the following privileges to other accounts (relation level) – system and object privileges</a:t>
            </a:r>
          </a:p>
          <a:p>
            <a:pPr lvl="1" eaLnBrk="1" hangingPunct="1"/>
            <a:r>
              <a:rPr lang="en-US" altLang="en-US" dirty="0"/>
              <a:t>Select </a:t>
            </a:r>
          </a:p>
          <a:p>
            <a:pPr lvl="1" eaLnBrk="1" hangingPunct="1"/>
            <a:r>
              <a:rPr lang="en-US" altLang="en-US" dirty="0"/>
              <a:t>Modify (update, delete, insert tuples) </a:t>
            </a:r>
          </a:p>
          <a:p>
            <a:pPr lvl="1" eaLnBrk="1" hangingPunct="1"/>
            <a:r>
              <a:rPr lang="en-US" altLang="en-US" dirty="0"/>
              <a:t>References (can reference the relation or specific attributes of the relation when specifying integrity constraints) </a:t>
            </a:r>
          </a:p>
          <a:p>
            <a:pPr eaLnBrk="1" hangingPunct="1"/>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altLang="en-US"/>
              <a:t> Grant SQL statement</a:t>
            </a:r>
          </a:p>
        </p:txBody>
      </p:sp>
      <p:sp>
        <p:nvSpPr>
          <p:cNvPr id="13315" name="Rectangle 3"/>
          <p:cNvSpPr>
            <a:spLocks noGrp="1" noChangeArrowheads="1"/>
          </p:cNvSpPr>
          <p:nvPr>
            <p:ph type="body" idx="1"/>
          </p:nvPr>
        </p:nvSpPr>
        <p:spPr/>
        <p:txBody>
          <a:bodyPr/>
          <a:lstStyle/>
          <a:p>
            <a:pPr eaLnBrk="1" hangingPunct="1"/>
            <a:r>
              <a:rPr lang="en-US" altLang="en-US" sz="2800" dirty="0"/>
              <a:t>Grant {privileges} on {table | view} to {user | public | role}</a:t>
            </a:r>
          </a:p>
          <a:p>
            <a:pPr lvl="1" eaLnBrk="1" hangingPunct="1"/>
            <a:r>
              <a:rPr lang="en-US" altLang="en-US" sz="2400" dirty="0"/>
              <a:t>Where privileges are:  </a:t>
            </a:r>
          </a:p>
          <a:p>
            <a:pPr lvl="2" eaLnBrk="1" hangingPunct="1"/>
            <a:r>
              <a:rPr lang="en-US" altLang="en-US" sz="2000" dirty="0"/>
              <a:t>Select, alter, delete, update, index, references, insert, all</a:t>
            </a:r>
          </a:p>
          <a:p>
            <a:pPr lvl="2" eaLnBrk="1" hangingPunct="1"/>
            <a:r>
              <a:rPr lang="en-US" altLang="en-US" sz="2000" dirty="0"/>
              <a:t>Can specify list of (columns) after privileges </a:t>
            </a:r>
            <a:r>
              <a:rPr lang="en-US" altLang="en-US" sz="2000" b="1" dirty="0"/>
              <a:t>only</a:t>
            </a:r>
            <a:r>
              <a:rPr lang="en-US" altLang="en-US" sz="2000" dirty="0"/>
              <a:t> </a:t>
            </a:r>
            <a:r>
              <a:rPr lang="en-US" altLang="en-US" sz="2000" b="1" dirty="0"/>
              <a:t>for insert, update</a:t>
            </a:r>
          </a:p>
          <a:p>
            <a:pPr lvl="2" eaLnBrk="1" hangingPunct="1"/>
            <a:r>
              <a:rPr lang="en-US" altLang="en-US" sz="2000" b="1" dirty="0"/>
              <a:t>Cannot specify list of columns for select privileges</a:t>
            </a:r>
          </a:p>
          <a:p>
            <a:pPr lvl="2" eaLnBrk="1" hangingPunct="1"/>
            <a:endParaRPr lang="en-US" altLang="en-US" sz="2000" dirty="0"/>
          </a:p>
          <a:p>
            <a:pPr lvl="2" eaLnBrk="1" hangingPunct="1"/>
            <a:endParaRPr lang="en-US" altLang="en-US" sz="2000" dirty="0"/>
          </a:p>
          <a:p>
            <a:pPr lvl="1" eaLnBrk="1" hangingPunct="1">
              <a:buFontTx/>
              <a:buNone/>
            </a:pPr>
            <a:r>
              <a:rPr lang="en-US" altLang="en-US" sz="2400" dirty="0">
                <a:solidFill>
                  <a:srgbClr val="0000CC"/>
                </a:solidFill>
              </a:rPr>
              <a:t>Grant select, delete on Employee, Department</a:t>
            </a:r>
          </a:p>
          <a:p>
            <a:pPr lvl="1" eaLnBrk="1" hangingPunct="1">
              <a:buFontTx/>
              <a:buNone/>
            </a:pPr>
            <a:r>
              <a:rPr lang="en-US" altLang="en-US" sz="2400" dirty="0">
                <a:solidFill>
                  <a:srgbClr val="0000CC"/>
                </a:solidFill>
              </a:rPr>
              <a:t>    to </a:t>
            </a:r>
            <a:r>
              <a:rPr lang="en-US" altLang="en-US" sz="2400" dirty="0" err="1">
                <a:solidFill>
                  <a:srgbClr val="0000CC"/>
                </a:solidFill>
              </a:rPr>
              <a:t>rsmith</a:t>
            </a:r>
            <a:endParaRPr lang="en-US" altLang="en-US" sz="2400" dirty="0">
              <a:solidFill>
                <a:srgbClr val="0000CC"/>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l" eaLnBrk="1" hangingPunct="1"/>
            <a:r>
              <a:rPr lang="en-US" altLang="en-US" sz="4000"/>
              <a:t>To access tables granted permission</a:t>
            </a:r>
          </a:p>
        </p:txBody>
      </p:sp>
      <p:sp>
        <p:nvSpPr>
          <p:cNvPr id="14339" name="Rectangle 3"/>
          <p:cNvSpPr>
            <a:spLocks noGrp="1" noChangeArrowheads="1"/>
          </p:cNvSpPr>
          <p:nvPr>
            <p:ph type="body" idx="1"/>
          </p:nvPr>
        </p:nvSpPr>
        <p:spPr/>
        <p:txBody>
          <a:bodyPr/>
          <a:lstStyle/>
          <a:p>
            <a:pPr eaLnBrk="1" hangingPunct="1">
              <a:buFontTx/>
              <a:buNone/>
            </a:pPr>
            <a:endParaRPr lang="en-US" altLang="en-US" sz="2800"/>
          </a:p>
          <a:p>
            <a:pPr eaLnBrk="1" hangingPunct="1"/>
            <a:r>
              <a:rPr lang="en-US" altLang="en-US"/>
              <a:t>User granted access to table must qualify name of that table with owner</a:t>
            </a:r>
          </a:p>
          <a:p>
            <a:pPr eaLnBrk="1" hangingPunct="1"/>
            <a:endParaRPr lang="en-US" altLang="en-US"/>
          </a:p>
          <a:p>
            <a:pPr lvl="2" eaLnBrk="1" hangingPunct="1">
              <a:buFontTx/>
              <a:buNone/>
            </a:pPr>
            <a:r>
              <a:rPr lang="en-US" altLang="en-US" b="1"/>
              <a:t>	</a:t>
            </a:r>
            <a:r>
              <a:rPr lang="en-US" altLang="en-US" b="1">
                <a:solidFill>
                  <a:srgbClr val="6600CC"/>
                </a:solidFill>
              </a:rPr>
              <a:t>	</a:t>
            </a:r>
            <a:r>
              <a:rPr lang="en-US" altLang="en-US">
                <a:solidFill>
                  <a:srgbClr val="0000CC"/>
                </a:solidFill>
              </a:rPr>
              <a:t>Select * </a:t>
            </a:r>
          </a:p>
          <a:p>
            <a:pPr lvl="2" eaLnBrk="1" hangingPunct="1">
              <a:buFontTx/>
              <a:buNone/>
            </a:pPr>
            <a:r>
              <a:rPr lang="en-US" altLang="en-US">
                <a:solidFill>
                  <a:srgbClr val="0000CC"/>
                </a:solidFill>
              </a:rPr>
              <a:t>		from</a:t>
            </a:r>
            <a:r>
              <a:rPr lang="en-US" altLang="en-US" b="1">
                <a:solidFill>
                  <a:srgbClr val="0000CC"/>
                </a:solidFill>
              </a:rPr>
              <a:t> </a:t>
            </a:r>
            <a:r>
              <a:rPr lang="en-US" altLang="en-US">
                <a:solidFill>
                  <a:srgbClr val="0000CC"/>
                </a:solidFill>
              </a:rPr>
              <a:t>svrbsky.Employee </a:t>
            </a:r>
          </a:p>
          <a:p>
            <a:pPr lvl="2" eaLnBrk="1" hangingPunct="1">
              <a:buFontTx/>
              <a:buNone/>
            </a:pPr>
            <a:r>
              <a:rPr lang="en-US" altLang="en-US">
                <a:solidFill>
                  <a:srgbClr val="0000CC"/>
                </a:solidFill>
              </a:rPr>
              <a:t>		where dno = 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l" eaLnBrk="1" hangingPunct="1"/>
            <a:r>
              <a:rPr lang="en-US" altLang="en-US"/>
              <a:t> Grant/Revoke</a:t>
            </a:r>
          </a:p>
        </p:txBody>
      </p:sp>
      <p:sp>
        <p:nvSpPr>
          <p:cNvPr id="15363" name="Rectangle 3"/>
          <p:cNvSpPr>
            <a:spLocks noGrp="1" noChangeArrowheads="1"/>
          </p:cNvSpPr>
          <p:nvPr>
            <p:ph type="body" idx="1"/>
          </p:nvPr>
        </p:nvSpPr>
        <p:spPr/>
        <p:txBody>
          <a:bodyPr/>
          <a:lstStyle/>
          <a:p>
            <a:pPr eaLnBrk="1" hangingPunct="1"/>
            <a:r>
              <a:rPr lang="en-US" altLang="en-US"/>
              <a:t>Revoking privileges </a:t>
            </a:r>
          </a:p>
          <a:p>
            <a:pPr eaLnBrk="1" hangingPunct="1"/>
            <a:r>
              <a:rPr lang="en-US" altLang="en-US"/>
              <a:t>Revoke {privilege} on {table | view} from {user | public | role} </a:t>
            </a:r>
          </a:p>
          <a:p>
            <a:pPr eaLnBrk="1" hangingPunct="1"/>
            <a:endParaRPr lang="en-US" altLang="en-US"/>
          </a:p>
          <a:p>
            <a:pPr lvl="1" eaLnBrk="1" hangingPunct="1">
              <a:buFontTx/>
              <a:buNone/>
            </a:pPr>
            <a:r>
              <a:rPr lang="en-US" altLang="en-US">
                <a:solidFill>
                  <a:srgbClr val="6600CC"/>
                </a:solidFill>
              </a:rPr>
              <a:t>	</a:t>
            </a:r>
            <a:r>
              <a:rPr lang="en-US" altLang="en-US">
                <a:solidFill>
                  <a:schemeClr val="hlink"/>
                </a:solidFill>
              </a:rPr>
              <a:t>Revoke delete on Department from rsmith</a:t>
            </a:r>
          </a:p>
          <a:p>
            <a:pPr eaLnBrk="1" hangingPunct="1"/>
            <a:endParaRPr lang="en-US" altLang="en-US" sz="2800">
              <a:solidFill>
                <a:schemeClr val="hlink"/>
              </a:solidFill>
            </a:endParaRPr>
          </a:p>
          <a:p>
            <a:pPr eaLnBrk="1" hangingPunct="1"/>
            <a:endParaRPr lang="en-US" altLang="en-US"/>
          </a:p>
          <a:p>
            <a:pPr eaLnBrk="1" hangingPunct="1"/>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altLang="en-US"/>
              <a:t>Example of grant/revoke	</a:t>
            </a:r>
          </a:p>
        </p:txBody>
      </p:sp>
      <p:sp>
        <p:nvSpPr>
          <p:cNvPr id="16387" name="Rectangle 3"/>
          <p:cNvSpPr>
            <a:spLocks noGrp="1" noChangeArrowheads="1"/>
          </p:cNvSpPr>
          <p:nvPr>
            <p:ph type="body" idx="1"/>
          </p:nvPr>
        </p:nvSpPr>
        <p:spPr/>
        <p:txBody>
          <a:bodyPr/>
          <a:lstStyle/>
          <a:p>
            <a:pPr eaLnBrk="1" hangingPunct="1"/>
            <a:r>
              <a:rPr lang="en-US" altLang="en-US" sz="2800" dirty="0"/>
              <a:t> Example:  User1 issues</a:t>
            </a:r>
          </a:p>
          <a:p>
            <a:pPr lvl="1" eaLnBrk="1" hangingPunct="1">
              <a:buFontTx/>
              <a:buNone/>
            </a:pPr>
            <a:r>
              <a:rPr lang="en-US" altLang="en-US" sz="2400" dirty="0">
                <a:solidFill>
                  <a:srgbClr val="0000CC"/>
                </a:solidFill>
              </a:rPr>
              <a:t>Create table Employee(SSN, </a:t>
            </a:r>
            <a:r>
              <a:rPr lang="en-US" altLang="en-US" sz="2400" dirty="0" err="1">
                <a:solidFill>
                  <a:srgbClr val="0000CC"/>
                </a:solidFill>
              </a:rPr>
              <a:t>Fname</a:t>
            </a:r>
            <a:r>
              <a:rPr lang="en-US" altLang="en-US" sz="2400" dirty="0">
                <a:solidFill>
                  <a:srgbClr val="0000CC"/>
                </a:solidFill>
              </a:rPr>
              <a:t>, </a:t>
            </a:r>
            <a:r>
              <a:rPr lang="en-US" altLang="en-US" sz="2400" dirty="0" err="1">
                <a:solidFill>
                  <a:srgbClr val="0000CC"/>
                </a:solidFill>
              </a:rPr>
              <a:t>Lname</a:t>
            </a:r>
            <a:r>
              <a:rPr lang="en-US" altLang="en-US" sz="2400" dirty="0">
                <a:solidFill>
                  <a:srgbClr val="0000CC"/>
                </a:solidFill>
              </a:rPr>
              <a:t>, Salary) </a:t>
            </a:r>
          </a:p>
          <a:p>
            <a:pPr lvl="1" eaLnBrk="1" hangingPunct="1">
              <a:buFontTx/>
              <a:buNone/>
            </a:pPr>
            <a:endParaRPr lang="en-US" altLang="en-US" sz="2400" dirty="0">
              <a:solidFill>
                <a:srgbClr val="0000CC"/>
              </a:solidFill>
            </a:endParaRPr>
          </a:p>
          <a:p>
            <a:pPr eaLnBrk="1" hangingPunct="1"/>
            <a:r>
              <a:rPr lang="en-US" altLang="en-US" sz="2800" dirty="0"/>
              <a:t>User1 can issue the following statements: </a:t>
            </a:r>
          </a:p>
          <a:p>
            <a:pPr lvl="1" eaLnBrk="1" hangingPunct="1">
              <a:buFontTx/>
              <a:buNone/>
            </a:pPr>
            <a:r>
              <a:rPr lang="en-US" altLang="en-US" sz="2400" dirty="0">
                <a:solidFill>
                  <a:srgbClr val="0000CC"/>
                </a:solidFill>
              </a:rPr>
              <a:t>Grant select, update on Employee to Jeff; </a:t>
            </a:r>
          </a:p>
          <a:p>
            <a:pPr lvl="1" eaLnBrk="1" hangingPunct="1">
              <a:buFontTx/>
              <a:buNone/>
            </a:pPr>
            <a:r>
              <a:rPr lang="en-US" altLang="en-US" sz="2400" dirty="0">
                <a:solidFill>
                  <a:srgbClr val="0000CC"/>
                </a:solidFill>
              </a:rPr>
              <a:t>Revoke update on Employee from Jeff; </a:t>
            </a:r>
          </a:p>
          <a:p>
            <a:pPr eaLnBrk="1" hangingPunct="1"/>
            <a:endParaRPr lang="en-US"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a:t>Terms</a:t>
            </a:r>
          </a:p>
        </p:txBody>
      </p:sp>
      <p:sp>
        <p:nvSpPr>
          <p:cNvPr id="4099" name="Content Placeholder 2"/>
          <p:cNvSpPr>
            <a:spLocks noGrp="1"/>
          </p:cNvSpPr>
          <p:nvPr>
            <p:ph idx="1"/>
          </p:nvPr>
        </p:nvSpPr>
        <p:spPr/>
        <p:txBody>
          <a:bodyPr/>
          <a:lstStyle/>
          <a:p>
            <a:r>
              <a:rPr lang="en-US" altLang="en-US" sz="2400" dirty="0"/>
              <a:t>Security – all the processes and mechanisms by which computer-based equipment, information and services are protected from unintended or unauthorized access, change or destruction</a:t>
            </a:r>
          </a:p>
          <a:p>
            <a:r>
              <a:rPr lang="en-US" altLang="en-US" sz="2400" dirty="0"/>
              <a:t>Authorization – function of specifying access rights to resources</a:t>
            </a:r>
          </a:p>
          <a:p>
            <a:pPr lvl="1"/>
            <a:r>
              <a:rPr lang="en-US" altLang="en-US" sz="2400" dirty="0"/>
              <a:t>To authorize – to define access policy</a:t>
            </a:r>
          </a:p>
          <a:p>
            <a:r>
              <a:rPr lang="en-US" altLang="en-US" sz="2400" dirty="0"/>
              <a:t>Authentication – verifying identity of user</a:t>
            </a:r>
          </a:p>
          <a:p>
            <a:r>
              <a:rPr lang="en-US" altLang="en-US" sz="2400" dirty="0"/>
              <a:t>Privacy and confidentiality guaranteed by security</a:t>
            </a:r>
          </a:p>
          <a:p>
            <a:pPr lvl="1"/>
            <a:r>
              <a:rPr lang="en-US" altLang="en-US" sz="2000" dirty="0"/>
              <a:t>Privacy – individuals right to control access to personal info/body</a:t>
            </a:r>
          </a:p>
          <a:p>
            <a:pPr lvl="1"/>
            <a:r>
              <a:rPr lang="en-US" altLang="en-US" sz="2000" dirty="0"/>
              <a:t>Confidentiality – how private data is protected by ____</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altLang="en-US" dirty="0"/>
              <a:t>Using views for Security</a:t>
            </a:r>
          </a:p>
        </p:txBody>
      </p:sp>
      <p:sp>
        <p:nvSpPr>
          <p:cNvPr id="17411" name="Rectangle 3"/>
          <p:cNvSpPr>
            <a:spLocks noGrp="1" noChangeArrowheads="1"/>
          </p:cNvSpPr>
          <p:nvPr>
            <p:ph type="body" idx="1"/>
          </p:nvPr>
        </p:nvSpPr>
        <p:spPr>
          <a:xfrm>
            <a:off x="457200" y="1295400"/>
            <a:ext cx="8229600" cy="5287962"/>
          </a:xfrm>
        </p:spPr>
        <p:txBody>
          <a:bodyPr/>
          <a:lstStyle/>
          <a:p>
            <a:pPr eaLnBrk="1" hangingPunct="1"/>
            <a:r>
              <a:rPr lang="en-US" altLang="en-US" sz="2800" dirty="0"/>
              <a:t>If we want Bob to be able to see a subset of columns </a:t>
            </a:r>
            <a:r>
              <a:rPr lang="en-US" altLang="en-US" sz="2800"/>
              <a:t>of Employee, </a:t>
            </a:r>
            <a:r>
              <a:rPr lang="en-US" altLang="en-US" sz="2800" dirty="0"/>
              <a:t>but remember:</a:t>
            </a:r>
          </a:p>
          <a:p>
            <a:pPr eaLnBrk="1" hangingPunct="1"/>
            <a:r>
              <a:rPr lang="en-US" altLang="en-US" sz="2800" b="1" dirty="0"/>
              <a:t>Cannot specify list of columns for select privileges</a:t>
            </a:r>
            <a:br>
              <a:rPr lang="en-US" altLang="en-US" sz="2800" b="1" dirty="0"/>
            </a:br>
            <a:endParaRPr lang="en-US" altLang="en-US" sz="2800" dirty="0"/>
          </a:p>
          <a:p>
            <a:pPr eaLnBrk="1" hangingPunct="1">
              <a:buFontTx/>
              <a:buNone/>
            </a:pPr>
            <a:r>
              <a:rPr lang="en-US" altLang="en-US" sz="2800" dirty="0">
                <a:solidFill>
                  <a:srgbClr val="0000CC"/>
                </a:solidFill>
              </a:rPr>
              <a:t>Create view EMP5 </a:t>
            </a:r>
          </a:p>
          <a:p>
            <a:pPr eaLnBrk="1" hangingPunct="1">
              <a:buFontTx/>
              <a:buNone/>
            </a:pPr>
            <a:r>
              <a:rPr lang="en-US" altLang="en-US" sz="2800" dirty="0">
                <a:solidFill>
                  <a:srgbClr val="0000CC"/>
                </a:solidFill>
              </a:rPr>
              <a:t>   as (select SSN, </a:t>
            </a:r>
            <a:r>
              <a:rPr lang="en-US" altLang="en-US" sz="2800" dirty="0" err="1">
                <a:solidFill>
                  <a:srgbClr val="0000CC"/>
                </a:solidFill>
              </a:rPr>
              <a:t>Fname</a:t>
            </a:r>
            <a:r>
              <a:rPr lang="en-US" altLang="en-US" sz="2800" dirty="0">
                <a:solidFill>
                  <a:srgbClr val="0000CC"/>
                </a:solidFill>
              </a:rPr>
              <a:t>, </a:t>
            </a:r>
            <a:r>
              <a:rPr lang="en-US" altLang="en-US" sz="2800" dirty="0" err="1">
                <a:solidFill>
                  <a:srgbClr val="0000CC"/>
                </a:solidFill>
              </a:rPr>
              <a:t>Lname</a:t>
            </a:r>
            <a:r>
              <a:rPr lang="en-US" altLang="en-US" sz="2800" dirty="0">
                <a:solidFill>
                  <a:srgbClr val="0000CC"/>
                </a:solidFill>
              </a:rPr>
              <a:t> </a:t>
            </a:r>
          </a:p>
          <a:p>
            <a:pPr eaLnBrk="1" hangingPunct="1">
              <a:buFontTx/>
              <a:buNone/>
            </a:pPr>
            <a:r>
              <a:rPr lang="en-US" altLang="en-US" sz="2800" dirty="0">
                <a:solidFill>
                  <a:srgbClr val="0000CC"/>
                </a:solidFill>
              </a:rPr>
              <a:t>   		from Employee </a:t>
            </a:r>
          </a:p>
          <a:p>
            <a:pPr eaLnBrk="1" hangingPunct="1">
              <a:buFontTx/>
              <a:buNone/>
            </a:pPr>
            <a:r>
              <a:rPr lang="en-US" altLang="en-US" sz="2800" dirty="0">
                <a:solidFill>
                  <a:srgbClr val="0000CC"/>
                </a:solidFill>
              </a:rPr>
              <a:t>   		where </a:t>
            </a:r>
            <a:r>
              <a:rPr lang="en-US" altLang="en-US" sz="2800" dirty="0" err="1">
                <a:solidFill>
                  <a:srgbClr val="0000CC"/>
                </a:solidFill>
              </a:rPr>
              <a:t>dno</a:t>
            </a:r>
            <a:r>
              <a:rPr lang="en-US" altLang="en-US" sz="2800" dirty="0">
                <a:solidFill>
                  <a:srgbClr val="0000CC"/>
                </a:solidFill>
              </a:rPr>
              <a:t>=5); </a:t>
            </a:r>
          </a:p>
          <a:p>
            <a:pPr eaLnBrk="1" hangingPunct="1">
              <a:buFontTx/>
              <a:buNone/>
            </a:pPr>
            <a:r>
              <a:rPr lang="en-US" altLang="en-US" sz="2800" dirty="0">
                <a:solidFill>
                  <a:srgbClr val="0000CC"/>
                </a:solidFill>
              </a:rPr>
              <a:t>         </a:t>
            </a:r>
          </a:p>
          <a:p>
            <a:pPr eaLnBrk="1" hangingPunct="1">
              <a:buFontTx/>
              <a:buNone/>
            </a:pPr>
            <a:r>
              <a:rPr lang="en-US" altLang="en-US" sz="2800" dirty="0">
                <a:solidFill>
                  <a:srgbClr val="0000CC"/>
                </a:solidFill>
              </a:rPr>
              <a:t> Grant select on EMP5 to Bob; </a:t>
            </a:r>
          </a:p>
          <a:p>
            <a:pPr eaLnBrk="1" hangingPunct="1"/>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A132C2-66FE-F649-AE13-47316BFDB57B}"/>
              </a:ext>
            </a:extLst>
          </p:cNvPr>
          <p:cNvSpPr>
            <a:spLocks noGrp="1"/>
          </p:cNvSpPr>
          <p:nvPr>
            <p:ph type="ctrTitle"/>
          </p:nvPr>
        </p:nvSpPr>
        <p:spPr/>
        <p:txBody>
          <a:bodyPr/>
          <a:lstStyle/>
          <a:p>
            <a:r>
              <a:rPr lang="en-US" dirty="0"/>
              <a:t>Role-Based Access Control</a:t>
            </a:r>
          </a:p>
        </p:txBody>
      </p:sp>
      <p:sp>
        <p:nvSpPr>
          <p:cNvPr id="5" name="Subtitle 4">
            <a:extLst>
              <a:ext uri="{FF2B5EF4-FFF2-40B4-BE49-F238E27FC236}">
                <a16:creationId xmlns:a16="http://schemas.microsoft.com/office/drawing/2014/main" id="{860184A4-257E-3147-8FAF-799396C5DB9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57714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altLang="en-US"/>
              <a:t>Roles - RBAC</a:t>
            </a:r>
          </a:p>
        </p:txBody>
      </p:sp>
      <p:sp>
        <p:nvSpPr>
          <p:cNvPr id="18435" name="Rectangle 3"/>
          <p:cNvSpPr>
            <a:spLocks noGrp="1" noChangeArrowheads="1"/>
          </p:cNvSpPr>
          <p:nvPr>
            <p:ph type="body" idx="1"/>
          </p:nvPr>
        </p:nvSpPr>
        <p:spPr/>
        <p:txBody>
          <a:bodyPr/>
          <a:lstStyle/>
          <a:p>
            <a:pPr eaLnBrk="1" hangingPunct="1"/>
            <a:r>
              <a:rPr lang="en-US" altLang="en-US" sz="3600" dirty="0"/>
              <a:t>Role-based access control (RBAC)</a:t>
            </a:r>
          </a:p>
          <a:p>
            <a:pPr eaLnBrk="1" hangingPunct="1"/>
            <a:r>
              <a:rPr lang="en-US" altLang="en-US" dirty="0"/>
              <a:t>Many organizations:</a:t>
            </a:r>
          </a:p>
          <a:p>
            <a:pPr lvl="1" eaLnBrk="1" hangingPunct="1"/>
            <a:r>
              <a:rPr lang="en-US" altLang="en-US" dirty="0"/>
              <a:t>Base access control in role of individual users</a:t>
            </a:r>
          </a:p>
          <a:p>
            <a:pPr lvl="1" eaLnBrk="1" hangingPunct="1"/>
            <a:r>
              <a:rPr lang="en-US" altLang="en-US" dirty="0"/>
              <a:t>Access control needs are unique</a:t>
            </a:r>
          </a:p>
          <a:p>
            <a:pPr eaLnBrk="1" hangingPunct="1"/>
            <a:r>
              <a:rPr lang="en-US" altLang="en-US" dirty="0"/>
              <a:t>System administrator creates roles according to job functions</a:t>
            </a:r>
          </a:p>
          <a:p>
            <a:pPr eaLnBrk="1" hangingPunct="1"/>
            <a:r>
              <a:rPr lang="en-US" altLang="en-US" dirty="0"/>
              <a:t>Roles part of SQL3 </a:t>
            </a:r>
          </a:p>
          <a:p>
            <a:pPr eaLnBrk="1" hangingPunct="1"/>
            <a:endParaRPr lang="en-US" altLang="en-US" dirty="0"/>
          </a:p>
          <a:p>
            <a:pPr eaLnBrk="1" hangingPunct="1"/>
            <a:endParaRPr lang="en-US" altLang="en-US" dirty="0"/>
          </a:p>
          <a:p>
            <a:pPr lvl="1" eaLnBrk="1" hangingPunct="1"/>
            <a:endParaRPr lang="en-US" altLang="en-US" sz="3200" dirty="0"/>
          </a:p>
          <a:p>
            <a:pPr lvl="1" eaLnBrk="1" hangingPunct="1"/>
            <a:endParaRPr lang="en-US" altLang="en-US" sz="3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a:t>RBAC</a:t>
            </a:r>
          </a:p>
        </p:txBody>
      </p:sp>
      <p:sp>
        <p:nvSpPr>
          <p:cNvPr id="20483" name="Rectangle 3"/>
          <p:cNvSpPr>
            <a:spLocks noGrp="1" noChangeArrowheads="1"/>
          </p:cNvSpPr>
          <p:nvPr>
            <p:ph type="body" idx="1"/>
          </p:nvPr>
        </p:nvSpPr>
        <p:spPr>
          <a:xfrm>
            <a:off x="457200" y="1600200"/>
            <a:ext cx="8229600" cy="5105400"/>
          </a:xfrm>
        </p:spPr>
        <p:txBody>
          <a:bodyPr/>
          <a:lstStyle/>
          <a:p>
            <a:pPr eaLnBrk="1" hangingPunct="1">
              <a:lnSpc>
                <a:spcPct val="90000"/>
              </a:lnSpc>
            </a:pPr>
            <a:r>
              <a:rPr lang="en-US" altLang="en-US" sz="2800" dirty="0"/>
              <a:t>Role </a:t>
            </a:r>
          </a:p>
          <a:p>
            <a:pPr lvl="1" eaLnBrk="1" hangingPunct="1">
              <a:lnSpc>
                <a:spcPct val="90000"/>
              </a:lnSpc>
            </a:pPr>
            <a:r>
              <a:rPr lang="en-US" altLang="en-US" dirty="0"/>
              <a:t>Specific task and duty assignments</a:t>
            </a:r>
          </a:p>
          <a:p>
            <a:pPr lvl="1" eaLnBrk="1" hangingPunct="1">
              <a:lnSpc>
                <a:spcPct val="90000"/>
              </a:lnSpc>
            </a:pPr>
            <a:r>
              <a:rPr lang="en-US" altLang="en-US" dirty="0"/>
              <a:t>Embody authority and responsibility</a:t>
            </a:r>
          </a:p>
          <a:p>
            <a:pPr lvl="1" eaLnBrk="1" hangingPunct="1">
              <a:lnSpc>
                <a:spcPct val="90000"/>
              </a:lnSpc>
            </a:pPr>
            <a:r>
              <a:rPr lang="en-US" altLang="en-US" dirty="0"/>
              <a:t>Define resources access</a:t>
            </a:r>
          </a:p>
          <a:p>
            <a:pPr lvl="1" eaLnBrk="1" hangingPunct="1">
              <a:lnSpc>
                <a:spcPct val="90000"/>
              </a:lnSpc>
            </a:pPr>
            <a:endParaRPr lang="en-US" altLang="en-US" dirty="0"/>
          </a:p>
          <a:p>
            <a:pPr eaLnBrk="1" hangingPunct="1">
              <a:lnSpc>
                <a:spcPct val="90000"/>
              </a:lnSpc>
            </a:pPr>
            <a:r>
              <a:rPr lang="en-US" altLang="en-US" sz="2800" dirty="0"/>
              <a:t>Grant permissions to users in these roles</a:t>
            </a:r>
          </a:p>
          <a:p>
            <a:pPr lvl="1" eaLnBrk="1" hangingPunct="1">
              <a:lnSpc>
                <a:spcPct val="80000"/>
              </a:lnSpc>
            </a:pPr>
            <a:r>
              <a:rPr lang="en-US" altLang="en-US" dirty="0"/>
              <a:t>Role-permission (stable)</a:t>
            </a:r>
          </a:p>
          <a:p>
            <a:pPr lvl="1" eaLnBrk="1" hangingPunct="1">
              <a:lnSpc>
                <a:spcPct val="80000"/>
              </a:lnSpc>
            </a:pPr>
            <a:r>
              <a:rPr lang="en-US" altLang="en-US" dirty="0"/>
              <a:t>Role-role relationships (stable)</a:t>
            </a:r>
          </a:p>
          <a:p>
            <a:pPr lvl="1" eaLnBrk="1" hangingPunct="1">
              <a:lnSpc>
                <a:spcPct val="80000"/>
              </a:lnSpc>
            </a:pPr>
            <a:r>
              <a:rPr lang="en-US" altLang="en-US" dirty="0"/>
              <a:t>User-role (dynamic)</a:t>
            </a:r>
          </a:p>
          <a:p>
            <a:pPr lvl="1" eaLnBrk="1" hangingPunct="1">
              <a:lnSpc>
                <a:spcPct val="80000"/>
              </a:lnSpc>
            </a:pPr>
            <a:endParaRPr lang="en-US" altLang="en-US" dirty="0"/>
          </a:p>
          <a:p>
            <a:pPr eaLnBrk="1" hangingPunct="1">
              <a:lnSpc>
                <a:spcPct val="80000"/>
              </a:lnSpc>
            </a:pPr>
            <a:r>
              <a:rPr lang="en-US" altLang="en-US" sz="2800" dirty="0"/>
              <a:t>Administration of roles rather than permissions</a:t>
            </a:r>
          </a:p>
          <a:p>
            <a:pPr eaLnBrk="1" hangingPunct="1">
              <a:lnSpc>
                <a:spcPct val="80000"/>
              </a:lnSpc>
            </a:pPr>
            <a:endParaRPr lang="en-US" altLang="en-US" dirty="0"/>
          </a:p>
          <a:p>
            <a:pPr eaLnBrk="1" hangingPunct="1">
              <a:lnSpc>
                <a:spcPct val="80000"/>
              </a:lnSpc>
            </a:pPr>
            <a:endParaRPr lang="en-US" altLang="en-US" dirty="0"/>
          </a:p>
          <a:p>
            <a:pPr lvl="1" eaLnBrk="1" hangingPunct="1">
              <a:lnSpc>
                <a:spcPct val="90000"/>
              </a:lnSpc>
            </a:pPr>
            <a:endParaRPr lang="en-US" altLang="en-US" sz="3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altLang="en-US"/>
              <a:t>Motivation</a:t>
            </a:r>
          </a:p>
        </p:txBody>
      </p:sp>
      <p:sp>
        <p:nvSpPr>
          <p:cNvPr id="21507" name="Rectangle 3"/>
          <p:cNvSpPr>
            <a:spLocks noGrp="1" noChangeArrowheads="1"/>
          </p:cNvSpPr>
          <p:nvPr>
            <p:ph type="body" idx="1"/>
          </p:nvPr>
        </p:nvSpPr>
        <p:spPr/>
        <p:txBody>
          <a:bodyPr/>
          <a:lstStyle/>
          <a:p>
            <a:pPr eaLnBrk="1" hangingPunct="1">
              <a:lnSpc>
                <a:spcPct val="80000"/>
              </a:lnSpc>
            </a:pPr>
            <a:r>
              <a:rPr lang="en-US" altLang="en-US" sz="2800" dirty="0"/>
              <a:t>RBAC supports principles:</a:t>
            </a:r>
          </a:p>
          <a:p>
            <a:pPr lvl="1" eaLnBrk="1" hangingPunct="1">
              <a:lnSpc>
                <a:spcPct val="80000"/>
              </a:lnSpc>
            </a:pPr>
            <a:r>
              <a:rPr lang="en-US" altLang="en-US" sz="2400" dirty="0"/>
              <a:t>Least privilege</a:t>
            </a:r>
          </a:p>
          <a:p>
            <a:pPr lvl="1" eaLnBrk="1" hangingPunct="1">
              <a:lnSpc>
                <a:spcPct val="80000"/>
              </a:lnSpc>
            </a:pPr>
            <a:r>
              <a:rPr lang="en-US" altLang="en-US" sz="2400" dirty="0"/>
              <a:t>Separation of duties- mutually exclusive roles, combinations of roles prohibited, cardinality, </a:t>
            </a:r>
            <a:r>
              <a:rPr lang="en-US" altLang="en-US" sz="2400" dirty="0" err="1"/>
              <a:t>prereq</a:t>
            </a:r>
            <a:endParaRPr lang="en-US" altLang="en-US" sz="2400" dirty="0"/>
          </a:p>
          <a:p>
            <a:pPr lvl="1" eaLnBrk="1" hangingPunct="1">
              <a:lnSpc>
                <a:spcPct val="80000"/>
              </a:lnSpc>
            </a:pPr>
            <a:r>
              <a:rPr lang="en-US" altLang="en-US" sz="2400" dirty="0"/>
              <a:t>Data abstraction- abstract permissions (not just R/W)</a:t>
            </a:r>
          </a:p>
          <a:p>
            <a:pPr eaLnBrk="1" hangingPunct="1">
              <a:lnSpc>
                <a:spcPct val="80000"/>
              </a:lnSpc>
            </a:pPr>
            <a:r>
              <a:rPr lang="en-US" altLang="en-US" sz="2800" dirty="0"/>
              <a:t>Limitations</a:t>
            </a:r>
          </a:p>
          <a:p>
            <a:pPr lvl="1" eaLnBrk="1" hangingPunct="1">
              <a:lnSpc>
                <a:spcPct val="80000"/>
              </a:lnSpc>
            </a:pPr>
            <a:r>
              <a:rPr lang="en-US" altLang="en-US" sz="2400" dirty="0"/>
              <a:t>RBAC cannot enforce way principles applied – system admin could configure to violate</a:t>
            </a:r>
          </a:p>
          <a:p>
            <a:pPr eaLnBrk="1" hangingPunct="1">
              <a:lnSpc>
                <a:spcPct val="90000"/>
              </a:lnSpc>
            </a:pPr>
            <a:endParaRPr lang="en-US" altLang="en-US" sz="2400" dirty="0"/>
          </a:p>
          <a:p>
            <a:pPr lvl="1" eaLnBrk="1" hangingPunct="1">
              <a:lnSpc>
                <a:spcPct val="90000"/>
              </a:lnSpc>
            </a:pPr>
            <a:endParaRPr lang="en-US" altLang="en-US" sz="2000" dirty="0"/>
          </a:p>
          <a:p>
            <a:pPr eaLnBrk="1" hangingPunct="1">
              <a:lnSpc>
                <a:spcPct val="90000"/>
              </a:lnSpc>
              <a:buFontTx/>
              <a:buNone/>
            </a:pPr>
            <a:endParaRPr lang="en-US" altLang="en-US" sz="2400" dirty="0"/>
          </a:p>
          <a:p>
            <a:pPr eaLnBrk="1" hangingPunct="1">
              <a:lnSpc>
                <a:spcPct val="90000"/>
              </a:lnSpc>
              <a:buFontTx/>
              <a:buNone/>
            </a:pPr>
            <a:endParaRPr lang="en-US"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altLang="en-US"/>
              <a:t>In Oracle</a:t>
            </a:r>
          </a:p>
        </p:txBody>
      </p:sp>
      <p:sp>
        <p:nvSpPr>
          <p:cNvPr id="24579" name="Rectangle 3"/>
          <p:cNvSpPr>
            <a:spLocks noGrp="1" noChangeArrowheads="1"/>
          </p:cNvSpPr>
          <p:nvPr>
            <p:ph type="body" idx="1"/>
          </p:nvPr>
        </p:nvSpPr>
        <p:spPr/>
        <p:txBody>
          <a:bodyPr/>
          <a:lstStyle/>
          <a:p>
            <a:pPr eaLnBrk="1" hangingPunct="1">
              <a:lnSpc>
                <a:spcPct val="80000"/>
              </a:lnSpc>
            </a:pPr>
            <a:r>
              <a:rPr lang="en-US" altLang="en-US" sz="2800" dirty="0"/>
              <a:t>Rather than grant privileges to individual users, can grant them to groups using roles</a:t>
            </a:r>
          </a:p>
          <a:p>
            <a:pPr eaLnBrk="1" hangingPunct="1">
              <a:lnSpc>
                <a:spcPct val="80000"/>
              </a:lnSpc>
            </a:pPr>
            <a:endParaRPr lang="en-US" altLang="en-US" sz="2800" dirty="0"/>
          </a:p>
          <a:p>
            <a:pPr eaLnBrk="1" hangingPunct="1">
              <a:lnSpc>
                <a:spcPct val="80000"/>
              </a:lnSpc>
              <a:buFontTx/>
              <a:buNone/>
            </a:pPr>
            <a:r>
              <a:rPr lang="en-US" altLang="en-US" sz="2800" dirty="0">
                <a:solidFill>
                  <a:schemeClr val="hlink"/>
                </a:solidFill>
              </a:rPr>
              <a:t>   Create role </a:t>
            </a:r>
            <a:r>
              <a:rPr lang="en-US" altLang="en-US" sz="2800" i="1" dirty="0" err="1">
                <a:solidFill>
                  <a:schemeClr val="hlink"/>
                </a:solidFill>
              </a:rPr>
              <a:t>role_name</a:t>
            </a:r>
            <a:r>
              <a:rPr lang="en-US" altLang="en-US" sz="2800" dirty="0">
                <a:solidFill>
                  <a:schemeClr val="hlink"/>
                </a:solidFill>
              </a:rPr>
              <a:t> </a:t>
            </a:r>
          </a:p>
          <a:p>
            <a:pPr eaLnBrk="1" hangingPunct="1">
              <a:lnSpc>
                <a:spcPct val="80000"/>
              </a:lnSpc>
              <a:buFontTx/>
              <a:buNone/>
            </a:pPr>
            <a:r>
              <a:rPr lang="en-US" altLang="en-US" sz="2800" dirty="0">
                <a:solidFill>
                  <a:schemeClr val="hlink"/>
                </a:solidFill>
              </a:rPr>
              <a:t>   Grant {privilege} [on {table}] to </a:t>
            </a:r>
            <a:r>
              <a:rPr lang="en-US" altLang="en-US" sz="2800" dirty="0" err="1">
                <a:solidFill>
                  <a:schemeClr val="hlink"/>
                </a:solidFill>
              </a:rPr>
              <a:t>role_name</a:t>
            </a:r>
            <a:endParaRPr lang="en-US" altLang="en-US" sz="2800" dirty="0">
              <a:solidFill>
                <a:schemeClr val="hlink"/>
              </a:solidFill>
            </a:endParaRPr>
          </a:p>
          <a:p>
            <a:pPr eaLnBrk="1" hangingPunct="1">
              <a:lnSpc>
                <a:spcPct val="80000"/>
              </a:lnSpc>
              <a:buFontTx/>
              <a:buNone/>
            </a:pPr>
            <a:r>
              <a:rPr lang="en-US" altLang="en-US" sz="2800" dirty="0">
                <a:solidFill>
                  <a:schemeClr val="hlink"/>
                </a:solidFill>
              </a:rPr>
              <a:t>	Grant </a:t>
            </a:r>
            <a:r>
              <a:rPr lang="en-US" altLang="en-US" sz="2800" dirty="0" err="1">
                <a:solidFill>
                  <a:schemeClr val="hlink"/>
                </a:solidFill>
              </a:rPr>
              <a:t>role_name</a:t>
            </a:r>
            <a:r>
              <a:rPr lang="en-US" altLang="en-US" sz="2800" dirty="0">
                <a:solidFill>
                  <a:schemeClr val="hlink"/>
                </a:solidFill>
              </a:rPr>
              <a:t> to user</a:t>
            </a:r>
          </a:p>
          <a:p>
            <a:pPr eaLnBrk="1" hangingPunct="1">
              <a:lnSpc>
                <a:spcPct val="80000"/>
              </a:lnSpc>
              <a:buFontTx/>
              <a:buNone/>
            </a:pPr>
            <a:endParaRPr lang="en-US" altLang="en-US" sz="2800" dirty="0">
              <a:solidFill>
                <a:schemeClr val="hlink"/>
              </a:solidFill>
            </a:endParaRPr>
          </a:p>
          <a:p>
            <a:pPr eaLnBrk="1" hangingPunct="1">
              <a:lnSpc>
                <a:spcPct val="80000"/>
              </a:lnSpc>
            </a:pPr>
            <a:endParaRPr lang="en-US" altLang="en-US" sz="2800" dirty="0">
              <a:solidFill>
                <a:schemeClr val="hlink"/>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a:t>
            </a:r>
            <a:r>
              <a:rPr lang="en-US" dirty="0" err="1"/>
              <a:t>Mongodb</a:t>
            </a:r>
            <a:endParaRPr lang="en-US" dirty="0"/>
          </a:p>
        </p:txBody>
      </p:sp>
      <p:sp>
        <p:nvSpPr>
          <p:cNvPr id="3" name="Content Placeholder 2"/>
          <p:cNvSpPr>
            <a:spLocks noGrp="1"/>
          </p:cNvSpPr>
          <p:nvPr>
            <p:ph idx="1"/>
          </p:nvPr>
        </p:nvSpPr>
        <p:spPr/>
        <p:txBody>
          <a:bodyPr/>
          <a:lstStyle/>
          <a:p>
            <a:endParaRPr lang="en-US" dirty="0"/>
          </a:p>
          <a:p>
            <a:r>
              <a:rPr lang="en-US" dirty="0" err="1"/>
              <a:t>db.createRole</a:t>
            </a:r>
            <a:r>
              <a:rPr lang="en-US" dirty="0"/>
              <a:t>()</a:t>
            </a:r>
          </a:p>
          <a:p>
            <a:pPr lvl="1"/>
            <a:r>
              <a:rPr lang="en-US" dirty="0"/>
              <a:t>Give it a name and specify privileges</a:t>
            </a:r>
          </a:p>
          <a:p>
            <a:pPr lvl="1"/>
            <a:r>
              <a:rPr lang="en-US" dirty="0"/>
              <a:t>Built in privileges:  read, </a:t>
            </a:r>
            <a:r>
              <a:rPr lang="en-US" dirty="0" err="1"/>
              <a:t>readWrite</a:t>
            </a:r>
            <a:endParaRPr lang="en-US" dirty="0"/>
          </a:p>
          <a:p>
            <a:endParaRPr lang="en-US" dirty="0"/>
          </a:p>
          <a:p>
            <a:r>
              <a:rPr lang="en-US" dirty="0">
                <a:hlinkClick r:id="rId2"/>
              </a:rPr>
              <a:t>https://docs.mongodb.com/v3.0/reference/method/#role-management-methods</a:t>
            </a:r>
            <a:r>
              <a:rPr lang="en-US" dirty="0"/>
              <a:t> </a:t>
            </a:r>
          </a:p>
          <a:p>
            <a:endParaRPr lang="en-US" dirty="0"/>
          </a:p>
        </p:txBody>
      </p:sp>
    </p:spTree>
    <p:extLst>
      <p:ext uri="{BB962C8B-B14F-4D97-AF65-F5344CB8AC3E}">
        <p14:creationId xmlns:p14="http://schemas.microsoft.com/office/powerpoint/2010/main" val="1333466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505B5-8D33-F04E-A877-9800C06054BF}"/>
              </a:ext>
            </a:extLst>
          </p:cNvPr>
          <p:cNvSpPr>
            <a:spLocks noGrp="1"/>
          </p:cNvSpPr>
          <p:nvPr>
            <p:ph type="ctrTitle"/>
          </p:nvPr>
        </p:nvSpPr>
        <p:spPr/>
        <p:txBody>
          <a:bodyPr/>
          <a:lstStyle/>
          <a:p>
            <a:r>
              <a:rPr lang="en-US" dirty="0"/>
              <a:t>Mandatory Access Control</a:t>
            </a:r>
          </a:p>
        </p:txBody>
      </p:sp>
      <p:sp>
        <p:nvSpPr>
          <p:cNvPr id="3" name="Subtitle 2">
            <a:extLst>
              <a:ext uri="{FF2B5EF4-FFF2-40B4-BE49-F238E27FC236}">
                <a16:creationId xmlns:a16="http://schemas.microsoft.com/office/drawing/2014/main" id="{21952A23-AD52-9947-9EE3-684765A9A10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17038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a:t>Mandatory Access Control- MAC</a:t>
            </a:r>
          </a:p>
        </p:txBody>
      </p:sp>
      <p:sp>
        <p:nvSpPr>
          <p:cNvPr id="25603" name="Content Placeholder 2"/>
          <p:cNvSpPr>
            <a:spLocks noGrp="1"/>
          </p:cNvSpPr>
          <p:nvPr>
            <p:ph idx="1"/>
          </p:nvPr>
        </p:nvSpPr>
        <p:spPr/>
        <p:txBody>
          <a:bodyPr/>
          <a:lstStyle/>
          <a:p>
            <a:pPr eaLnBrk="1" hangingPunct="1"/>
            <a:endParaRPr lang="en-US" altLang="en-US"/>
          </a:p>
          <a:p>
            <a:pPr eaLnBrk="1" hangingPunct="1"/>
            <a:r>
              <a:rPr lang="en-US" altLang="en-US" sz="2800"/>
              <a:t>Motivated by government in late 1980’s/early 1990’s</a:t>
            </a:r>
          </a:p>
          <a:p>
            <a:pPr eaLnBrk="1" hangingPunct="1"/>
            <a:r>
              <a:rPr lang="en-US" altLang="en-US" sz="2800"/>
              <a:t>Utilize security classifications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eaLnBrk="1" hangingPunct="1"/>
            <a:r>
              <a:rPr lang="en-US" altLang="en-US"/>
              <a:t>Mandatory Access Control</a:t>
            </a:r>
          </a:p>
        </p:txBody>
      </p:sp>
      <p:sp>
        <p:nvSpPr>
          <p:cNvPr id="38915" name="Rectangle 3"/>
          <p:cNvSpPr>
            <a:spLocks noGrp="1" noChangeArrowheads="1"/>
          </p:cNvSpPr>
          <p:nvPr>
            <p:ph type="body" idx="1"/>
          </p:nvPr>
        </p:nvSpPr>
        <p:spPr/>
        <p:txBody>
          <a:bodyPr/>
          <a:lstStyle/>
          <a:p>
            <a:pPr eaLnBrk="1" hangingPunct="1">
              <a:lnSpc>
                <a:spcPct val="90000"/>
              </a:lnSpc>
            </a:pPr>
            <a:r>
              <a:rPr lang="en-US" altLang="en-US" sz="2800" dirty="0"/>
              <a:t> Security classes:  TS(Top Secret), S (Secret), C(Classified), U (Unclassified) </a:t>
            </a:r>
          </a:p>
          <a:p>
            <a:pPr lvl="1" eaLnBrk="1" hangingPunct="1">
              <a:lnSpc>
                <a:spcPct val="90000"/>
              </a:lnSpc>
              <a:buFontTx/>
              <a:buNone/>
            </a:pPr>
            <a:r>
              <a:rPr lang="en-US" altLang="en-US" sz="2400" dirty="0"/>
              <a:t> TS &gt; S &gt; C &gt; U </a:t>
            </a:r>
          </a:p>
          <a:p>
            <a:pPr eaLnBrk="1" hangingPunct="1">
              <a:lnSpc>
                <a:spcPct val="90000"/>
              </a:lnSpc>
            </a:pPr>
            <a:r>
              <a:rPr lang="en-US" altLang="en-US" sz="2800" dirty="0"/>
              <a:t> each subject and object are classified into one of the security classifications (TS, S, etc.) </a:t>
            </a:r>
          </a:p>
          <a:p>
            <a:pPr eaLnBrk="1" hangingPunct="1">
              <a:lnSpc>
                <a:spcPct val="90000"/>
              </a:lnSpc>
            </a:pPr>
            <a:r>
              <a:rPr lang="en-US" altLang="en-US" sz="2800" dirty="0"/>
              <a:t>Bell-</a:t>
            </a:r>
            <a:r>
              <a:rPr lang="en-US" altLang="en-US" sz="2800" dirty="0" err="1"/>
              <a:t>LaPadulla</a:t>
            </a:r>
            <a:r>
              <a:rPr lang="en-US" altLang="en-US" sz="2800" dirty="0"/>
              <a:t> properties (restrictions on data access) </a:t>
            </a:r>
          </a:p>
          <a:p>
            <a:pPr lvl="1" eaLnBrk="1" hangingPunct="1">
              <a:lnSpc>
                <a:spcPct val="90000"/>
              </a:lnSpc>
            </a:pPr>
            <a:r>
              <a:rPr lang="en-US" altLang="en-US" sz="2400" dirty="0"/>
              <a:t> simple property:  No READ UP </a:t>
            </a:r>
          </a:p>
          <a:p>
            <a:pPr lvl="1" eaLnBrk="1" hangingPunct="1">
              <a:lnSpc>
                <a:spcPct val="90000"/>
              </a:lnSpc>
            </a:pPr>
            <a:r>
              <a:rPr lang="en-US" altLang="en-US" sz="2400" dirty="0"/>
              <a:t> star (*) property:  No WRITE DOWN (write at own level)</a:t>
            </a:r>
          </a:p>
          <a:p>
            <a:pPr eaLnBrk="1" hangingPunct="1">
              <a:lnSpc>
                <a:spcPct val="90000"/>
              </a:lnSpc>
            </a:pPr>
            <a:endParaRPr lang="en-US"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a:t>Terms</a:t>
            </a:r>
          </a:p>
        </p:txBody>
      </p:sp>
      <p:sp>
        <p:nvSpPr>
          <p:cNvPr id="5123" name="Content Placeholder 2"/>
          <p:cNvSpPr>
            <a:spLocks noGrp="1"/>
          </p:cNvSpPr>
          <p:nvPr>
            <p:ph idx="1"/>
          </p:nvPr>
        </p:nvSpPr>
        <p:spPr/>
        <p:txBody>
          <a:bodyPr/>
          <a:lstStyle/>
          <a:p>
            <a:r>
              <a:rPr lang="en-US" altLang="en-US" sz="2400" dirty="0"/>
              <a:t>Privacy – right of retaining control over personal data, what information is shared with whom</a:t>
            </a:r>
          </a:p>
          <a:p>
            <a:r>
              <a:rPr lang="en-US" altLang="en-US" sz="2400" dirty="0"/>
              <a:t>Personal data</a:t>
            </a:r>
          </a:p>
          <a:p>
            <a:pPr lvl="1"/>
            <a:r>
              <a:rPr lang="en-US" altLang="en-US" sz="2400" dirty="0"/>
              <a:t>Any information which relating to an identified or identifiable person</a:t>
            </a:r>
          </a:p>
          <a:p>
            <a:pPr lvl="2"/>
            <a:r>
              <a:rPr lang="en-US" altLang="en-US" sz="2000" dirty="0"/>
              <a:t>Personal identifiers – user identity or other credential used to access a service allows to identify the user</a:t>
            </a:r>
          </a:p>
          <a:p>
            <a:pPr lvl="2"/>
            <a:r>
              <a:rPr lang="en-US" altLang="en-US" sz="2000" dirty="0"/>
              <a:t>Personal data – when processed generated information that allows to profile the user (habits, movements, options) and to infer additional knowledge that the user would like to keep personal (location, work related data, network of contacts)</a:t>
            </a:r>
          </a:p>
          <a:p>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l" eaLnBrk="1" hangingPunct="1"/>
            <a:r>
              <a:rPr lang="en-US" altLang="en-US"/>
              <a:t>MLS</a:t>
            </a:r>
          </a:p>
        </p:txBody>
      </p:sp>
      <p:sp>
        <p:nvSpPr>
          <p:cNvPr id="27651" name="Rectangle 3"/>
          <p:cNvSpPr>
            <a:spLocks noGrp="1" noChangeArrowheads="1"/>
          </p:cNvSpPr>
          <p:nvPr>
            <p:ph type="body" idx="1"/>
          </p:nvPr>
        </p:nvSpPr>
        <p:spPr/>
        <p:txBody>
          <a:bodyPr/>
          <a:lstStyle/>
          <a:p>
            <a:pPr eaLnBrk="1" hangingPunct="1"/>
            <a:r>
              <a:rPr lang="en-US" altLang="en-US"/>
              <a:t> multilevel relation (MLS) schema </a:t>
            </a:r>
          </a:p>
          <a:p>
            <a:pPr lvl="1" eaLnBrk="1" hangingPunct="1"/>
            <a:r>
              <a:rPr lang="en-US" altLang="en-US"/>
              <a:t>classification attribute C </a:t>
            </a:r>
          </a:p>
          <a:p>
            <a:pPr lvl="1" eaLnBrk="1" hangingPunct="1"/>
            <a:r>
              <a:rPr lang="en-US" altLang="en-US"/>
              <a:t>tuple classification TC </a:t>
            </a:r>
          </a:p>
          <a:p>
            <a:pPr lvl="1" eaLnBrk="1" hangingPunct="1"/>
            <a:r>
              <a:rPr lang="en-US" altLang="en-US"/>
              <a:t>R(A1, C1, A2, C2, ...An, Cn, </a:t>
            </a:r>
            <a:r>
              <a:rPr lang="en-US" altLang="en-US" b="1"/>
              <a:t>TC</a:t>
            </a:r>
            <a:r>
              <a:rPr lang="en-US" altLang="en-US"/>
              <a:t>)  Jajodia-Sandhu </a:t>
            </a:r>
          </a:p>
          <a:p>
            <a:pPr eaLnBrk="1" hangingPunct="1"/>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l" eaLnBrk="1" hangingPunct="1"/>
            <a:r>
              <a:rPr lang="en-US" altLang="en-US"/>
              <a:t>MLS Relation Example</a:t>
            </a:r>
          </a:p>
        </p:txBody>
      </p:sp>
      <p:sp>
        <p:nvSpPr>
          <p:cNvPr id="28675" name="Rectangle 3"/>
          <p:cNvSpPr>
            <a:spLocks noGrp="1" noChangeArrowheads="1"/>
          </p:cNvSpPr>
          <p:nvPr>
            <p:ph type="body" idx="1"/>
          </p:nvPr>
        </p:nvSpPr>
        <p:spPr/>
        <p:txBody>
          <a:bodyPr/>
          <a:lstStyle/>
          <a:p>
            <a:pPr eaLnBrk="1" hangingPunct="1">
              <a:buFontTx/>
              <a:buNone/>
            </a:pPr>
            <a:r>
              <a:rPr lang="en-US" altLang="en-US" u="sng" dirty="0"/>
              <a:t>Vessel (PK)  Objective	Destination   TC</a:t>
            </a:r>
          </a:p>
          <a:p>
            <a:pPr eaLnBrk="1" hangingPunct="1">
              <a:buFontTx/>
              <a:buNone/>
            </a:pPr>
            <a:r>
              <a:rPr lang="en-US" altLang="en-US" dirty="0" err="1"/>
              <a:t>Micra</a:t>
            </a:r>
            <a:r>
              <a:rPr lang="en-US" altLang="en-US" dirty="0"/>
              <a:t> U	    Shipping U    Moon U        </a:t>
            </a:r>
            <a:r>
              <a:rPr lang="en-US" altLang="en-US" dirty="0" err="1"/>
              <a:t>U</a:t>
            </a:r>
            <a:endParaRPr lang="en-US" altLang="en-US" dirty="0"/>
          </a:p>
          <a:p>
            <a:pPr eaLnBrk="1" hangingPunct="1">
              <a:buFontTx/>
              <a:buNone/>
            </a:pPr>
            <a:r>
              <a:rPr lang="en-US" altLang="en-US" dirty="0"/>
              <a:t>Vision U	    Spying  U	 Saturn U       </a:t>
            </a:r>
            <a:r>
              <a:rPr lang="en-US" altLang="en-US" dirty="0" err="1"/>
              <a:t>U</a:t>
            </a:r>
            <a:endParaRPr lang="en-US" altLang="en-US" dirty="0"/>
          </a:p>
          <a:p>
            <a:pPr eaLnBrk="1" hangingPunct="1">
              <a:buFontTx/>
              <a:buNone/>
            </a:pPr>
            <a:r>
              <a:rPr lang="en-US" altLang="en-US" dirty="0"/>
              <a:t>Avenger C   Spying C    	 Mars C         </a:t>
            </a:r>
            <a:r>
              <a:rPr lang="en-US" altLang="en-US" dirty="0" err="1"/>
              <a:t>C</a:t>
            </a:r>
            <a:r>
              <a:rPr lang="en-US" altLang="en-US" dirty="0"/>
              <a:t> </a:t>
            </a:r>
          </a:p>
          <a:p>
            <a:pPr eaLnBrk="1" hangingPunct="1">
              <a:buFontTx/>
              <a:buNone/>
            </a:pPr>
            <a:r>
              <a:rPr lang="en-US" altLang="en-US" dirty="0"/>
              <a:t>Logos S      Shipping S	 Venus S	      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endParaRPr lang="en-US" altLang="en-US"/>
          </a:p>
        </p:txBody>
      </p:sp>
      <p:sp>
        <p:nvSpPr>
          <p:cNvPr id="30723" name="Rectangle 3"/>
          <p:cNvSpPr>
            <a:spLocks noGrp="1" noChangeArrowheads="1"/>
          </p:cNvSpPr>
          <p:nvPr>
            <p:ph type="body" idx="1"/>
          </p:nvPr>
        </p:nvSpPr>
        <p:spPr/>
        <p:txBody>
          <a:bodyPr/>
          <a:lstStyle/>
          <a:p>
            <a:pPr eaLnBrk="1" hangingPunct="1"/>
            <a:endParaRPr lang="en-US" altLang="en-US"/>
          </a:p>
        </p:txBody>
      </p:sp>
      <p:sp>
        <p:nvSpPr>
          <p:cNvPr id="30724" name="Rectangle 4"/>
          <p:cNvSpPr>
            <a:spLocks noChangeArrowheads="1"/>
          </p:cNvSpPr>
          <p:nvPr/>
        </p:nvSpPr>
        <p:spPr bwMode="auto">
          <a:xfrm>
            <a:off x="609600" y="4270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4400">
                <a:solidFill>
                  <a:schemeClr val="tx2"/>
                </a:solidFill>
              </a:rPr>
              <a:t>MLS Relation Example</a:t>
            </a:r>
          </a:p>
        </p:txBody>
      </p:sp>
      <p:sp>
        <p:nvSpPr>
          <p:cNvPr id="32773" name="Rectangle 5"/>
          <p:cNvSpPr>
            <a:spLocks noChangeArrowheads="1"/>
          </p:cNvSpPr>
          <p:nvPr/>
        </p:nvSpPr>
        <p:spPr bwMode="auto">
          <a:xfrm>
            <a:off x="609600" y="17526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u="sng" dirty="0"/>
              <a:t>Vessel (PK)  Objective	Destination   TC</a:t>
            </a:r>
          </a:p>
          <a:p>
            <a:pPr eaLnBrk="1" hangingPunct="1">
              <a:buFontTx/>
              <a:buNone/>
            </a:pPr>
            <a:r>
              <a:rPr lang="en-US" altLang="en-US" dirty="0" err="1"/>
              <a:t>Micra</a:t>
            </a:r>
            <a:r>
              <a:rPr lang="en-US" altLang="en-US" dirty="0"/>
              <a:t> U	    Shipping U    Moon U        </a:t>
            </a:r>
            <a:r>
              <a:rPr lang="en-US" altLang="en-US" dirty="0" err="1"/>
              <a:t>U</a:t>
            </a:r>
            <a:endParaRPr lang="en-US" altLang="en-US" dirty="0"/>
          </a:p>
          <a:p>
            <a:pPr eaLnBrk="1" hangingPunct="1">
              <a:buFontTx/>
              <a:buNone/>
            </a:pPr>
            <a:r>
              <a:rPr lang="en-US" altLang="en-US" dirty="0"/>
              <a:t>Vision U	    Spying  U	 Saturn U       </a:t>
            </a:r>
            <a:r>
              <a:rPr lang="en-US" altLang="en-US" dirty="0" err="1"/>
              <a:t>U</a:t>
            </a:r>
            <a:endParaRPr lang="en-US" altLang="en-US" dirty="0"/>
          </a:p>
          <a:p>
            <a:pPr eaLnBrk="1" hangingPunct="1">
              <a:buFontTx/>
              <a:buNone/>
            </a:pPr>
            <a:r>
              <a:rPr lang="en-US" altLang="en-US" dirty="0"/>
              <a:t>Avenger C   Spying C    	 Mars C         </a:t>
            </a:r>
            <a:r>
              <a:rPr lang="en-US" altLang="en-US" dirty="0" err="1"/>
              <a:t>C</a:t>
            </a:r>
            <a:r>
              <a:rPr lang="en-US" altLang="en-US" dirty="0"/>
              <a:t> </a:t>
            </a:r>
          </a:p>
          <a:p>
            <a:pPr eaLnBrk="1" hangingPunct="1">
              <a:buFontTx/>
              <a:buNone/>
            </a:pPr>
            <a:r>
              <a:rPr lang="en-US" altLang="en-US" dirty="0"/>
              <a:t>Logos S      Shipping S	 Venus S	      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7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77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altLang="en-US"/>
              <a:t>MLS</a:t>
            </a:r>
          </a:p>
        </p:txBody>
      </p:sp>
      <p:sp>
        <p:nvSpPr>
          <p:cNvPr id="29699" name="Rectangle 3"/>
          <p:cNvSpPr>
            <a:spLocks noGrp="1" noChangeArrowheads="1"/>
          </p:cNvSpPr>
          <p:nvPr>
            <p:ph type="body" idx="1"/>
          </p:nvPr>
        </p:nvSpPr>
        <p:spPr/>
        <p:txBody>
          <a:bodyPr/>
          <a:lstStyle/>
          <a:p>
            <a:pPr eaLnBrk="1" hangingPunct="1"/>
            <a:r>
              <a:rPr lang="en-US" altLang="en-US"/>
              <a:t>Level U sees first 2 tuples</a:t>
            </a:r>
          </a:p>
          <a:p>
            <a:pPr eaLnBrk="1" hangingPunct="1"/>
            <a:r>
              <a:rPr lang="en-US" altLang="en-US"/>
              <a:t>Level C sees first 3 tuples</a:t>
            </a:r>
          </a:p>
          <a:p>
            <a:pPr eaLnBrk="1" hangingPunct="1"/>
            <a:r>
              <a:rPr lang="en-US" altLang="en-US"/>
              <a:t>Level S sees all tuples</a:t>
            </a:r>
          </a:p>
          <a:p>
            <a:pPr eaLnBrk="1" hangingPunct="1"/>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6220788"/>
              </p:ext>
            </p:extLst>
          </p:nvPr>
        </p:nvGraphicFramePr>
        <p:xfrm>
          <a:off x="1143000" y="2438400"/>
          <a:ext cx="5943599" cy="2209800"/>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20000"/>
                    </a:ext>
                  </a:extLst>
                </a:gridCol>
                <a:gridCol w="1333499">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428589">
                <a:tc>
                  <a:txBody>
                    <a:bodyPr/>
                    <a:lstStyle/>
                    <a:p>
                      <a:r>
                        <a:rPr lang="en-US" dirty="0"/>
                        <a:t>Vessel</a:t>
                      </a:r>
                      <a:r>
                        <a:rPr lang="en-US" baseline="0" dirty="0"/>
                        <a:t> (PK)</a:t>
                      </a:r>
                      <a:endParaRPr lang="en-US" dirty="0"/>
                    </a:p>
                  </a:txBody>
                  <a:tcPr/>
                </a:tc>
                <a:tc>
                  <a:txBody>
                    <a:bodyPr/>
                    <a:lstStyle/>
                    <a:p>
                      <a:r>
                        <a:rPr lang="en-US" dirty="0"/>
                        <a:t>Objective</a:t>
                      </a:r>
                    </a:p>
                  </a:txBody>
                  <a:tcPr/>
                </a:tc>
                <a:tc>
                  <a:txBody>
                    <a:bodyPr/>
                    <a:lstStyle/>
                    <a:p>
                      <a:r>
                        <a:rPr lang="en-US" dirty="0"/>
                        <a:t>Destination</a:t>
                      </a:r>
                    </a:p>
                  </a:txBody>
                  <a:tcPr/>
                </a:tc>
                <a:tc>
                  <a:txBody>
                    <a:bodyPr/>
                    <a:lstStyle/>
                    <a:p>
                      <a:endParaRPr lang="en-US" dirty="0"/>
                    </a:p>
                  </a:txBody>
                  <a:tcPr/>
                </a:tc>
                <a:extLst>
                  <a:ext uri="{0D108BD9-81ED-4DB2-BD59-A6C34878D82A}">
                    <a16:rowId xmlns:a16="http://schemas.microsoft.com/office/drawing/2014/main" val="10000"/>
                  </a:ext>
                </a:extLst>
              </a:tr>
              <a:tr h="485810">
                <a:tc>
                  <a:txBody>
                    <a:bodyPr/>
                    <a:lstStyle/>
                    <a:p>
                      <a:pPr eaLnBrk="1" hangingPunct="1">
                        <a:buFontTx/>
                        <a:buNone/>
                      </a:pPr>
                      <a:r>
                        <a:rPr lang="en-US" altLang="en-US" dirty="0" err="1"/>
                        <a:t>Micra</a:t>
                      </a:r>
                      <a:r>
                        <a:rPr lang="en-US" altLang="en-US" dirty="0"/>
                        <a:t> 	</a:t>
                      </a:r>
                      <a:endParaRPr lang="en-US" dirty="0"/>
                    </a:p>
                  </a:txBody>
                  <a:tcPr/>
                </a:tc>
                <a:tc>
                  <a:txBody>
                    <a:bodyPr/>
                    <a:lstStyle/>
                    <a:p>
                      <a:r>
                        <a:rPr lang="en-US" dirty="0"/>
                        <a:t>Shipping</a:t>
                      </a:r>
                    </a:p>
                  </a:txBody>
                  <a:tcPr/>
                </a:tc>
                <a:tc>
                  <a:txBody>
                    <a:bodyPr/>
                    <a:lstStyle/>
                    <a:p>
                      <a:r>
                        <a:rPr lang="en-US" dirty="0"/>
                        <a:t>Moon</a:t>
                      </a:r>
                    </a:p>
                  </a:txBody>
                  <a:tcPr/>
                </a:tc>
                <a:tc>
                  <a:txBody>
                    <a:bodyPr/>
                    <a:lstStyle/>
                    <a:p>
                      <a:r>
                        <a:rPr lang="en-US" dirty="0"/>
                        <a:t>U</a:t>
                      </a:r>
                    </a:p>
                  </a:txBody>
                  <a:tcPr/>
                </a:tc>
                <a:extLst>
                  <a:ext uri="{0D108BD9-81ED-4DB2-BD59-A6C34878D82A}">
                    <a16:rowId xmlns:a16="http://schemas.microsoft.com/office/drawing/2014/main" val="10001"/>
                  </a:ext>
                </a:extLst>
              </a:tr>
              <a:tr h="423916">
                <a:tc>
                  <a:txBody>
                    <a:bodyPr/>
                    <a:lstStyle/>
                    <a:p>
                      <a:r>
                        <a:rPr lang="en-US" dirty="0"/>
                        <a:t>Vision</a:t>
                      </a:r>
                    </a:p>
                  </a:txBody>
                  <a:tcPr/>
                </a:tc>
                <a:tc>
                  <a:txBody>
                    <a:bodyPr/>
                    <a:lstStyle/>
                    <a:p>
                      <a:r>
                        <a:rPr lang="en-US" dirty="0"/>
                        <a:t>Spying</a:t>
                      </a:r>
                    </a:p>
                  </a:txBody>
                  <a:tcPr/>
                </a:tc>
                <a:tc>
                  <a:txBody>
                    <a:bodyPr/>
                    <a:lstStyle/>
                    <a:p>
                      <a:r>
                        <a:rPr lang="en-US" dirty="0"/>
                        <a:t>Saturn</a:t>
                      </a:r>
                    </a:p>
                  </a:txBody>
                  <a:tcPr/>
                </a:tc>
                <a:tc>
                  <a:txBody>
                    <a:bodyPr/>
                    <a:lstStyle/>
                    <a:p>
                      <a:r>
                        <a:rPr lang="en-US" dirty="0"/>
                        <a:t>U</a:t>
                      </a:r>
                    </a:p>
                  </a:txBody>
                  <a:tcPr/>
                </a:tc>
                <a:extLst>
                  <a:ext uri="{0D108BD9-81ED-4DB2-BD59-A6C34878D82A}">
                    <a16:rowId xmlns:a16="http://schemas.microsoft.com/office/drawing/2014/main" val="10002"/>
                  </a:ext>
                </a:extLst>
              </a:tr>
              <a:tr h="423916">
                <a:tc>
                  <a:txBody>
                    <a:bodyPr/>
                    <a:lstStyle/>
                    <a:p>
                      <a:r>
                        <a:rPr lang="en-US" dirty="0"/>
                        <a:t>Avenger</a:t>
                      </a:r>
                    </a:p>
                  </a:txBody>
                  <a:tcPr/>
                </a:tc>
                <a:tc>
                  <a:txBody>
                    <a:bodyPr/>
                    <a:lstStyle/>
                    <a:p>
                      <a:r>
                        <a:rPr lang="en-US" b="0" dirty="0"/>
                        <a:t>Spying</a:t>
                      </a:r>
                    </a:p>
                  </a:txBody>
                  <a:tcPr/>
                </a:tc>
                <a:tc>
                  <a:txBody>
                    <a:bodyPr/>
                    <a:lstStyle/>
                    <a:p>
                      <a:r>
                        <a:rPr lang="en-US" dirty="0"/>
                        <a:t>Mars</a:t>
                      </a:r>
                    </a:p>
                  </a:txBody>
                  <a:tcPr/>
                </a:tc>
                <a:tc>
                  <a:txBody>
                    <a:bodyPr/>
                    <a:lstStyle/>
                    <a:p>
                      <a:r>
                        <a:rPr lang="en-US" dirty="0"/>
                        <a:t>C</a:t>
                      </a:r>
                    </a:p>
                  </a:txBody>
                  <a:tcPr/>
                </a:tc>
                <a:extLst>
                  <a:ext uri="{0D108BD9-81ED-4DB2-BD59-A6C34878D82A}">
                    <a16:rowId xmlns:a16="http://schemas.microsoft.com/office/drawing/2014/main" val="10003"/>
                  </a:ext>
                </a:extLst>
              </a:tr>
              <a:tr h="447569">
                <a:tc>
                  <a:txBody>
                    <a:bodyPr/>
                    <a:lstStyle/>
                    <a:p>
                      <a:r>
                        <a:rPr lang="en-US" dirty="0"/>
                        <a:t>Logos</a:t>
                      </a:r>
                    </a:p>
                  </a:txBody>
                  <a:tcPr/>
                </a:tc>
                <a:tc>
                  <a:txBody>
                    <a:bodyPr/>
                    <a:lstStyle/>
                    <a:p>
                      <a:r>
                        <a:rPr lang="en-US" dirty="0"/>
                        <a:t>Shipping</a:t>
                      </a:r>
                    </a:p>
                  </a:txBody>
                  <a:tcPr/>
                </a:tc>
                <a:tc>
                  <a:txBody>
                    <a:bodyPr/>
                    <a:lstStyle/>
                    <a:p>
                      <a:r>
                        <a:rPr lang="en-US" dirty="0"/>
                        <a:t>Venus</a:t>
                      </a:r>
                    </a:p>
                  </a:txBody>
                  <a:tcPr/>
                </a:tc>
                <a:tc>
                  <a:txBody>
                    <a:bodyPr/>
                    <a:lstStyle/>
                    <a:p>
                      <a:r>
                        <a:rPr lang="en-US" dirty="0"/>
                        <a:t>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85495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228600"/>
            <a:ext cx="8229600" cy="1143000"/>
          </a:xfrm>
        </p:spPr>
        <p:txBody>
          <a:bodyPr/>
          <a:lstStyle/>
          <a:p>
            <a:pPr algn="l" eaLnBrk="1" hangingPunct="1"/>
            <a:r>
              <a:rPr lang="en-US" altLang="en-US"/>
              <a:t>MLS Insert</a:t>
            </a:r>
          </a:p>
        </p:txBody>
      </p:sp>
      <p:sp>
        <p:nvSpPr>
          <p:cNvPr id="131075" name="Rectangle 3"/>
          <p:cNvSpPr>
            <a:spLocks noGrp="1" noChangeArrowheads="1"/>
          </p:cNvSpPr>
          <p:nvPr>
            <p:ph type="body" idx="1"/>
          </p:nvPr>
        </p:nvSpPr>
        <p:spPr/>
        <p:txBody>
          <a:bodyPr/>
          <a:lstStyle/>
          <a:p>
            <a:pPr eaLnBrk="1" hangingPunct="1"/>
            <a:r>
              <a:rPr lang="en-US" altLang="en-US" dirty="0"/>
              <a:t>What if a U user wants to insert a tuple with vessel = Avenger?</a:t>
            </a:r>
          </a:p>
          <a:p>
            <a:pPr eaLnBrk="1" hangingPunct="1"/>
            <a:r>
              <a:rPr lang="en-US" altLang="en-US" dirty="0"/>
              <a:t>If reject the insert – what will happen?</a:t>
            </a:r>
          </a:p>
          <a:p>
            <a:pPr lvl="1" eaLnBrk="1" hangingPunct="1"/>
            <a:r>
              <a:rPr lang="en-US" altLang="en-US" dirty="0"/>
              <a:t>Covert channel</a:t>
            </a:r>
          </a:p>
        </p:txBody>
      </p:sp>
      <p:pic>
        <p:nvPicPr>
          <p:cNvPr id="2" name="Picture 1"/>
          <p:cNvPicPr>
            <a:picLocks noChangeAspect="1"/>
          </p:cNvPicPr>
          <p:nvPr/>
        </p:nvPicPr>
        <p:blipFill>
          <a:blip r:embed="rId2"/>
          <a:stretch>
            <a:fillRect/>
          </a:stretch>
        </p:blipFill>
        <p:spPr>
          <a:xfrm>
            <a:off x="1752600" y="4040447"/>
            <a:ext cx="5206330" cy="20857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10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1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a:t>Covert Chanel</a:t>
            </a:r>
          </a:p>
        </p:txBody>
      </p:sp>
      <p:sp>
        <p:nvSpPr>
          <p:cNvPr id="32771" name="Rectangle 3"/>
          <p:cNvSpPr>
            <a:spLocks noGrp="1" noChangeArrowheads="1"/>
          </p:cNvSpPr>
          <p:nvPr>
            <p:ph type="body" idx="1"/>
          </p:nvPr>
        </p:nvSpPr>
        <p:spPr/>
        <p:txBody>
          <a:bodyPr/>
          <a:lstStyle/>
          <a:p>
            <a:pPr eaLnBrk="1" hangingPunct="1"/>
            <a:r>
              <a:rPr lang="en-US" altLang="en-US"/>
              <a:t>Indirect downward flow of information</a:t>
            </a:r>
          </a:p>
          <a:p>
            <a:pPr lvl="1" eaLnBrk="1" hangingPunct="1"/>
            <a:r>
              <a:rPr lang="en-US" altLang="en-US"/>
              <a:t> must be avoided since it allows downward flow of information</a:t>
            </a:r>
          </a:p>
          <a:p>
            <a:pPr lvl="1" eaLnBrk="1" hangingPunct="1"/>
            <a:r>
              <a:rPr lang="en-US" altLang="en-US"/>
              <a:t>Can occur if reject update</a:t>
            </a:r>
          </a:p>
          <a:p>
            <a:pPr lvl="1" eaLnBrk="1" hangingPunct="1"/>
            <a:r>
              <a:rPr lang="en-US" altLang="en-US"/>
              <a:t>Can be used maliciously (higher level user can signal lower level user)</a:t>
            </a:r>
          </a:p>
          <a:p>
            <a:pPr eaLnBrk="1" hangingPunct="1"/>
            <a:r>
              <a:rPr lang="en-US" altLang="en-US"/>
              <a:t>So what to do instead?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81000" y="228600"/>
            <a:ext cx="8229600" cy="1143000"/>
          </a:xfrm>
        </p:spPr>
        <p:txBody>
          <a:bodyPr/>
          <a:lstStyle/>
          <a:p>
            <a:pPr algn="l" eaLnBrk="1" hangingPunct="1"/>
            <a:r>
              <a:rPr lang="en-US" altLang="en-US"/>
              <a:t>MLS Insert</a:t>
            </a:r>
          </a:p>
        </p:txBody>
      </p:sp>
      <p:sp>
        <p:nvSpPr>
          <p:cNvPr id="131075" name="Rectangle 3"/>
          <p:cNvSpPr>
            <a:spLocks noGrp="1" noChangeArrowheads="1"/>
          </p:cNvSpPr>
          <p:nvPr>
            <p:ph type="body" idx="1"/>
          </p:nvPr>
        </p:nvSpPr>
        <p:spPr/>
        <p:txBody>
          <a:bodyPr/>
          <a:lstStyle/>
          <a:p>
            <a:pPr eaLnBrk="1" hangingPunct="1"/>
            <a:r>
              <a:rPr lang="en-US" altLang="en-US" dirty="0"/>
              <a:t>If insert another Avenger, what about the primary key?  Will have 2 Avengers</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marL="0" indent="0" eaLnBrk="1" hangingPunct="1">
              <a:buNone/>
            </a:pPr>
            <a:r>
              <a:rPr lang="en-US" altLang="en-US" dirty="0"/>
              <a:t> Violates relational model</a:t>
            </a:r>
          </a:p>
          <a:p>
            <a:pPr lvl="1" eaLnBrk="1" hangingPunct="1"/>
            <a:r>
              <a:rPr lang="en-US" altLang="en-US" dirty="0"/>
              <a:t>PK + Classification</a:t>
            </a:r>
          </a:p>
        </p:txBody>
      </p:sp>
      <p:pic>
        <p:nvPicPr>
          <p:cNvPr id="3" name="Picture 2"/>
          <p:cNvPicPr>
            <a:picLocks noChangeAspect="1"/>
          </p:cNvPicPr>
          <p:nvPr/>
        </p:nvPicPr>
        <p:blipFill>
          <a:blip r:embed="rId2"/>
          <a:stretch>
            <a:fillRect/>
          </a:stretch>
        </p:blipFill>
        <p:spPr>
          <a:xfrm>
            <a:off x="2819400" y="2743200"/>
            <a:ext cx="4977729" cy="23594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107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1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l" eaLnBrk="1" hangingPunct="1"/>
            <a:r>
              <a:rPr lang="en-US" altLang="en-US"/>
              <a:t>MLS Relation</a:t>
            </a:r>
          </a:p>
        </p:txBody>
      </p:sp>
      <p:sp>
        <p:nvSpPr>
          <p:cNvPr id="34819" name="Rectangle 3"/>
          <p:cNvSpPr>
            <a:spLocks noGrp="1" noChangeArrowheads="1"/>
          </p:cNvSpPr>
          <p:nvPr>
            <p:ph type="body" idx="1"/>
          </p:nvPr>
        </p:nvSpPr>
        <p:spPr>
          <a:xfrm>
            <a:off x="685800" y="1447135"/>
            <a:ext cx="8229600" cy="4525963"/>
          </a:xfrm>
        </p:spPr>
        <p:txBody>
          <a:bodyPr/>
          <a:lstStyle/>
          <a:p>
            <a:pPr eaLnBrk="1" hangingPunct="1">
              <a:buFontTx/>
              <a:buNone/>
            </a:pPr>
            <a:r>
              <a:rPr lang="en-US" altLang="en-US" u="sng" dirty="0"/>
              <a:t>Vessel	    Objective	Destination   TC</a:t>
            </a:r>
          </a:p>
          <a:p>
            <a:pPr eaLnBrk="1" hangingPunct="1">
              <a:buFontTx/>
              <a:buNone/>
            </a:pPr>
            <a:r>
              <a:rPr lang="en-US" altLang="en-US" dirty="0" err="1"/>
              <a:t>Micra</a:t>
            </a:r>
            <a:r>
              <a:rPr lang="en-US" altLang="en-US" dirty="0"/>
              <a:t> U	    Shipping U    Moon U        </a:t>
            </a:r>
            <a:r>
              <a:rPr lang="en-US" altLang="en-US" dirty="0" err="1"/>
              <a:t>U</a:t>
            </a:r>
            <a:endParaRPr lang="en-US" altLang="en-US" dirty="0"/>
          </a:p>
          <a:p>
            <a:pPr eaLnBrk="1" hangingPunct="1">
              <a:buFontTx/>
              <a:buNone/>
            </a:pPr>
            <a:r>
              <a:rPr lang="en-US" altLang="en-US" dirty="0"/>
              <a:t>Vision U	    Spying  U	 Saturn U       </a:t>
            </a:r>
            <a:r>
              <a:rPr lang="en-US" altLang="en-US" dirty="0" err="1"/>
              <a:t>U</a:t>
            </a:r>
            <a:endParaRPr lang="en-US" altLang="en-US" dirty="0"/>
          </a:p>
          <a:p>
            <a:pPr eaLnBrk="1" hangingPunct="1">
              <a:buFontTx/>
              <a:buNone/>
            </a:pPr>
            <a:r>
              <a:rPr lang="en-US" altLang="en-US" b="1" dirty="0"/>
              <a:t>Avenger U   Shipping U  Mars  U        </a:t>
            </a:r>
            <a:r>
              <a:rPr lang="en-US" altLang="en-US" b="1" dirty="0" err="1"/>
              <a:t>U</a:t>
            </a:r>
            <a:endParaRPr lang="en-US" altLang="en-US" b="1" dirty="0"/>
          </a:p>
          <a:p>
            <a:pPr eaLnBrk="1" hangingPunct="1">
              <a:buFontTx/>
              <a:buNone/>
            </a:pPr>
            <a:r>
              <a:rPr lang="en-US" altLang="en-US" b="1" dirty="0"/>
              <a:t>Avenger C   Spying C      Mars C         </a:t>
            </a:r>
            <a:r>
              <a:rPr lang="en-US" altLang="en-US" b="1" dirty="0" err="1"/>
              <a:t>C</a:t>
            </a:r>
            <a:r>
              <a:rPr lang="en-US" altLang="en-US" b="1" dirty="0"/>
              <a:t> </a:t>
            </a:r>
          </a:p>
          <a:p>
            <a:pPr eaLnBrk="1" hangingPunct="1">
              <a:buFontTx/>
              <a:buNone/>
            </a:pPr>
            <a:r>
              <a:rPr lang="en-US" altLang="en-US" dirty="0"/>
              <a:t>Logos S       Shipping S	 Venus S	      S</a:t>
            </a:r>
          </a:p>
          <a:p>
            <a:pPr eaLnBrk="1" hangingPunct="1">
              <a:buFontTx/>
              <a:buNone/>
            </a:pPr>
            <a:r>
              <a:rPr lang="en-US" altLang="en-US" dirty="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l" eaLnBrk="1" hangingPunct="1"/>
            <a:r>
              <a:rPr lang="en-US" altLang="en-US"/>
              <a:t>MLS Update</a:t>
            </a:r>
          </a:p>
        </p:txBody>
      </p:sp>
      <p:sp>
        <p:nvSpPr>
          <p:cNvPr id="30723" name="Rectangle 3"/>
          <p:cNvSpPr>
            <a:spLocks noGrp="1" noChangeArrowheads="1"/>
          </p:cNvSpPr>
          <p:nvPr>
            <p:ph type="body" idx="1"/>
          </p:nvPr>
        </p:nvSpPr>
        <p:spPr/>
        <p:txBody>
          <a:bodyPr/>
          <a:lstStyle/>
          <a:p>
            <a:pPr marL="342900" lvl="1" indent="-342900" eaLnBrk="1" hangingPunct="1">
              <a:buFontTx/>
              <a:buChar char="•"/>
              <a:defRPr/>
            </a:pPr>
            <a:r>
              <a:rPr lang="en-US" dirty="0"/>
              <a:t>What if the S level wants to update one of the tuples at the U level - update Vision so Destination is Venus</a:t>
            </a:r>
          </a:p>
          <a:p>
            <a:pPr marL="342900" lvl="1" indent="-342900" eaLnBrk="1" hangingPunct="1">
              <a:buFontTx/>
              <a:buChar char="•"/>
              <a:defRPr/>
            </a:pPr>
            <a:endParaRPr lang="en-US" dirty="0"/>
          </a:p>
          <a:p>
            <a:pPr lvl="1" eaLnBrk="1" hangingPunct="1">
              <a:defRPr/>
            </a:pPr>
            <a:endParaRPr lang="en-US" dirty="0"/>
          </a:p>
          <a:p>
            <a:pPr lvl="1" eaLnBrk="1" hangingPunct="1">
              <a:defRPr/>
            </a:pPr>
            <a:endParaRPr lang="en-US" dirty="0"/>
          </a:p>
          <a:p>
            <a:pPr lvl="1" eaLnBrk="1" hangingPunct="1">
              <a:defRPr/>
            </a:pPr>
            <a:endParaRPr lang="en-US" dirty="0"/>
          </a:p>
          <a:p>
            <a:pPr lvl="1" eaLnBrk="1" hangingPunct="1">
              <a:defRPr/>
            </a:pPr>
            <a:r>
              <a:rPr lang="en-US" dirty="0"/>
              <a:t>U should not see the update</a:t>
            </a:r>
          </a:p>
          <a:p>
            <a:pPr lvl="2" eaLnBrk="1" hangingPunct="1">
              <a:defRPr/>
            </a:pPr>
            <a:r>
              <a:rPr lang="en-US" dirty="0"/>
              <a:t>Null? </a:t>
            </a:r>
          </a:p>
          <a:p>
            <a:pPr lvl="2" eaLnBrk="1" hangingPunct="1">
              <a:defRPr/>
            </a:pPr>
            <a:r>
              <a:rPr lang="en-US" dirty="0"/>
              <a:t>Replicate the tuple</a:t>
            </a:r>
          </a:p>
          <a:p>
            <a:pPr lvl="1" eaLnBrk="1" hangingPunct="1">
              <a:defRPr/>
            </a:pPr>
            <a:r>
              <a:rPr lang="en-US" altLang="en-US" dirty="0"/>
              <a:t>PK + Classification + TC (instead?)</a:t>
            </a:r>
          </a:p>
          <a:p>
            <a:pPr lvl="2" eaLnBrk="1" hangingPunct="1">
              <a:defRPr/>
            </a:pPr>
            <a:endParaRPr lang="en-US" dirty="0"/>
          </a:p>
        </p:txBody>
      </p:sp>
      <p:pic>
        <p:nvPicPr>
          <p:cNvPr id="2" name="Picture 1"/>
          <p:cNvPicPr>
            <a:picLocks noChangeAspect="1"/>
          </p:cNvPicPr>
          <p:nvPr/>
        </p:nvPicPr>
        <p:blipFill>
          <a:blip r:embed="rId2"/>
          <a:stretch>
            <a:fillRect/>
          </a:stretch>
        </p:blipFill>
        <p:spPr>
          <a:xfrm>
            <a:off x="4724400" y="2514600"/>
            <a:ext cx="4126333" cy="2258757"/>
          </a:xfrm>
          <a:prstGeom prst="rect">
            <a:avLst/>
          </a:prstGeom>
        </p:spPr>
      </p:pic>
      <p:pic>
        <p:nvPicPr>
          <p:cNvPr id="3" name="Picture 2"/>
          <p:cNvPicPr>
            <a:picLocks noChangeAspect="1"/>
          </p:cNvPicPr>
          <p:nvPr/>
        </p:nvPicPr>
        <p:blipFill>
          <a:blip r:embed="rId3"/>
          <a:stretch>
            <a:fillRect/>
          </a:stretch>
        </p:blipFill>
        <p:spPr>
          <a:xfrm>
            <a:off x="560617" y="2875813"/>
            <a:ext cx="4163783" cy="19747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Injection – DB vulnerabilities</a:t>
            </a:r>
          </a:p>
        </p:txBody>
      </p:sp>
      <p:sp>
        <p:nvSpPr>
          <p:cNvPr id="3" name="Content Placeholder 2"/>
          <p:cNvSpPr>
            <a:spLocks noGrp="1"/>
          </p:cNvSpPr>
          <p:nvPr>
            <p:ph idx="1"/>
          </p:nvPr>
        </p:nvSpPr>
        <p:spPr>
          <a:xfrm>
            <a:off x="457200" y="1600200"/>
            <a:ext cx="8458200" cy="5486400"/>
          </a:xfrm>
        </p:spPr>
        <p:txBody>
          <a:bodyPr/>
          <a:lstStyle/>
          <a:p>
            <a:r>
              <a:rPr lang="en-US" sz="2400" dirty="0"/>
              <a:t>Application security weakness allowing attacker to control a DB behind a web application</a:t>
            </a:r>
          </a:p>
          <a:p>
            <a:r>
              <a:rPr lang="en-US" sz="2400" dirty="0"/>
              <a:t>Attackers bypass application security measures</a:t>
            </a:r>
          </a:p>
          <a:p>
            <a:r>
              <a:rPr lang="en-US" sz="2400" dirty="0"/>
              <a:t>Most common type of attack</a:t>
            </a:r>
          </a:p>
          <a:p>
            <a:r>
              <a:rPr lang="en-US" sz="2400" dirty="0"/>
              <a:t>Tricks application by sending SQL commands, e.g., into web form fields</a:t>
            </a:r>
          </a:p>
          <a:p>
            <a:pPr lvl="1"/>
            <a:r>
              <a:rPr lang="en-US" sz="2400" dirty="0"/>
              <a:t>Asks DB to execute commands, e.g. login without PW, delete records, etc.</a:t>
            </a:r>
          </a:p>
          <a:p>
            <a:pPr lvl="1"/>
            <a:r>
              <a:rPr lang="en-US" sz="2400" dirty="0"/>
              <a:t>Attacker submits unexpected values for arguments to see how application responds then inputs value that is interpreted as SQL command</a:t>
            </a:r>
          </a:p>
          <a:p>
            <a:pPr lvl="1"/>
            <a:endParaRPr lang="en-US" sz="2400" dirty="0"/>
          </a:p>
          <a:p>
            <a:pPr lvl="1"/>
            <a:endParaRPr lang="en-US" sz="2400" dirty="0"/>
          </a:p>
        </p:txBody>
      </p:sp>
    </p:spTree>
    <p:extLst>
      <p:ext uri="{BB962C8B-B14F-4D97-AF65-F5344CB8AC3E}">
        <p14:creationId xmlns:p14="http://schemas.microsoft.com/office/powerpoint/2010/main" val="11282636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altLang="en-US"/>
              <a:t>Jajodia Sandhu MLS Model</a:t>
            </a:r>
          </a:p>
        </p:txBody>
      </p:sp>
      <p:sp>
        <p:nvSpPr>
          <p:cNvPr id="36867" name="Rectangle 3"/>
          <p:cNvSpPr>
            <a:spLocks noGrp="1" noChangeArrowheads="1"/>
          </p:cNvSpPr>
          <p:nvPr>
            <p:ph type="body" idx="1"/>
          </p:nvPr>
        </p:nvSpPr>
        <p:spPr/>
        <p:txBody>
          <a:bodyPr/>
          <a:lstStyle/>
          <a:p>
            <a:pPr eaLnBrk="1" hangingPunct="1">
              <a:buFontTx/>
              <a:buNone/>
            </a:pPr>
            <a:r>
              <a:rPr lang="en-US" altLang="en-US" u="sng" dirty="0"/>
              <a:t>Vessel	    Objective	Destination   TC</a:t>
            </a:r>
          </a:p>
          <a:p>
            <a:pPr eaLnBrk="1" hangingPunct="1">
              <a:buFontTx/>
              <a:buNone/>
            </a:pPr>
            <a:r>
              <a:rPr lang="en-US" altLang="en-US" dirty="0" err="1"/>
              <a:t>Micra</a:t>
            </a:r>
            <a:r>
              <a:rPr lang="en-US" altLang="en-US" dirty="0"/>
              <a:t> U	    Shipping U    Moon U        </a:t>
            </a:r>
            <a:r>
              <a:rPr lang="en-US" altLang="en-US" dirty="0" err="1"/>
              <a:t>U</a:t>
            </a:r>
            <a:endParaRPr lang="en-US" altLang="en-US" dirty="0"/>
          </a:p>
          <a:p>
            <a:pPr eaLnBrk="1" hangingPunct="1">
              <a:buFontTx/>
              <a:buNone/>
            </a:pPr>
            <a:r>
              <a:rPr lang="en-US" altLang="en-US" b="1" dirty="0"/>
              <a:t>Vision U	    Spying  U	 Null     U       </a:t>
            </a:r>
            <a:r>
              <a:rPr lang="en-US" altLang="en-US" b="1" dirty="0" err="1"/>
              <a:t>U</a:t>
            </a:r>
            <a:endParaRPr lang="en-US" altLang="en-US" b="1" dirty="0"/>
          </a:p>
          <a:p>
            <a:pPr eaLnBrk="1" hangingPunct="1">
              <a:buFontTx/>
              <a:buNone/>
            </a:pPr>
            <a:r>
              <a:rPr lang="en-US" altLang="en-US" b="1" dirty="0"/>
              <a:t>Vision U      Spying U      Venus S       </a:t>
            </a:r>
            <a:r>
              <a:rPr lang="en-US" altLang="en-US" b="1" dirty="0" err="1"/>
              <a:t>S</a:t>
            </a:r>
            <a:endParaRPr lang="en-US" altLang="en-US" b="1" dirty="0"/>
          </a:p>
          <a:p>
            <a:pPr eaLnBrk="1" hangingPunct="1">
              <a:buFontTx/>
              <a:buNone/>
            </a:pPr>
            <a:r>
              <a:rPr lang="en-US" altLang="en-US" dirty="0"/>
              <a:t>Avenger U   Shipping U    Moon  U       </a:t>
            </a:r>
            <a:r>
              <a:rPr lang="en-US" altLang="en-US" dirty="0" err="1"/>
              <a:t>U</a:t>
            </a:r>
            <a:endParaRPr lang="en-US" altLang="en-US" dirty="0"/>
          </a:p>
          <a:p>
            <a:pPr eaLnBrk="1" hangingPunct="1">
              <a:buFontTx/>
              <a:buNone/>
            </a:pPr>
            <a:r>
              <a:rPr lang="en-US" altLang="en-US" dirty="0"/>
              <a:t>Avenger C   Spying C       Mars C         </a:t>
            </a:r>
            <a:r>
              <a:rPr lang="en-US" altLang="en-US" dirty="0" err="1"/>
              <a:t>C</a:t>
            </a:r>
            <a:r>
              <a:rPr lang="en-US" altLang="en-US" dirty="0"/>
              <a:t> </a:t>
            </a:r>
          </a:p>
          <a:p>
            <a:pPr eaLnBrk="1" hangingPunct="1">
              <a:buFontTx/>
              <a:buNone/>
            </a:pPr>
            <a:r>
              <a:rPr lang="en-US" altLang="en-US" dirty="0"/>
              <a:t>Logos S       Shipping S	 Venus S	      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lgn="l" eaLnBrk="1" hangingPunct="1"/>
            <a:r>
              <a:rPr lang="en-US" altLang="en-US"/>
              <a:t>MLS Relation – Better Solution</a:t>
            </a:r>
          </a:p>
        </p:txBody>
      </p:sp>
      <p:sp>
        <p:nvSpPr>
          <p:cNvPr id="37891" name="Rectangle 3"/>
          <p:cNvSpPr>
            <a:spLocks noGrp="1" noChangeArrowheads="1"/>
          </p:cNvSpPr>
          <p:nvPr>
            <p:ph type="body" idx="1"/>
          </p:nvPr>
        </p:nvSpPr>
        <p:spPr/>
        <p:txBody>
          <a:bodyPr/>
          <a:lstStyle/>
          <a:p>
            <a:pPr eaLnBrk="1" hangingPunct="1">
              <a:buFontTx/>
              <a:buNone/>
            </a:pPr>
            <a:r>
              <a:rPr lang="en-US" altLang="en-US" u="sng"/>
              <a:t>Vessel	    Objective	Destination   TC</a:t>
            </a:r>
          </a:p>
          <a:p>
            <a:pPr eaLnBrk="1" hangingPunct="1">
              <a:buFontTx/>
              <a:buNone/>
            </a:pPr>
            <a:r>
              <a:rPr lang="en-US" altLang="en-US"/>
              <a:t>Micra U	    Shipping U    Moon U        U</a:t>
            </a:r>
          </a:p>
          <a:p>
            <a:pPr eaLnBrk="1" hangingPunct="1">
              <a:buFontTx/>
              <a:buNone/>
            </a:pPr>
            <a:r>
              <a:rPr lang="en-US" altLang="en-US" b="1"/>
              <a:t>Vision U	    Spying  U	 Saturn U       U</a:t>
            </a:r>
          </a:p>
          <a:p>
            <a:pPr eaLnBrk="1" hangingPunct="1">
              <a:buFontTx/>
              <a:buNone/>
            </a:pPr>
            <a:r>
              <a:rPr lang="en-US" altLang="en-US" b="1"/>
              <a:t>Vision U       Spying U     Venus S       S</a:t>
            </a:r>
          </a:p>
          <a:p>
            <a:pPr eaLnBrk="1" hangingPunct="1">
              <a:buFontTx/>
              <a:buNone/>
            </a:pPr>
            <a:r>
              <a:rPr lang="en-US" altLang="en-US"/>
              <a:t>Avenger U   Shipping U    Moon  U       U</a:t>
            </a:r>
          </a:p>
          <a:p>
            <a:pPr eaLnBrk="1" hangingPunct="1">
              <a:buFontTx/>
              <a:buNone/>
            </a:pPr>
            <a:r>
              <a:rPr lang="en-US" altLang="en-US"/>
              <a:t>Avenger C   Spying C       Mars C         C </a:t>
            </a:r>
          </a:p>
          <a:p>
            <a:pPr eaLnBrk="1" hangingPunct="1">
              <a:buFontTx/>
              <a:buNone/>
            </a:pPr>
            <a:r>
              <a:rPr lang="en-US" altLang="en-US"/>
              <a:t>Logos S       Shipping S	 Venus S	      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endParaRPr lang="en-US" altLang="en-US"/>
          </a:p>
        </p:txBody>
      </p:sp>
      <p:sp>
        <p:nvSpPr>
          <p:cNvPr id="41987" name="Content Placeholder 2"/>
          <p:cNvSpPr>
            <a:spLocks noGrp="1"/>
          </p:cNvSpPr>
          <p:nvPr>
            <p:ph idx="1"/>
          </p:nvPr>
        </p:nvSpPr>
        <p:spPr/>
        <p:txBody>
          <a:bodyPr/>
          <a:lstStyle/>
          <a:p>
            <a:r>
              <a:rPr lang="en-US" altLang="en-US" dirty="0"/>
              <a:t>Why do you think MAC never became popular??</a:t>
            </a:r>
          </a:p>
          <a:p>
            <a:pPr marL="0" indent="0">
              <a:buNone/>
            </a:pPr>
            <a:r>
              <a:rPr lang="en-US" altLang="en-US" dirty="0"/>
              <a:t>But</a:t>
            </a:r>
          </a:p>
          <a:p>
            <a:pPr eaLnBrk="1" hangingPunct="1"/>
            <a:r>
              <a:rPr lang="en-US" altLang="en-US" dirty="0"/>
              <a:t>Can have MLS database by using:</a:t>
            </a:r>
          </a:p>
          <a:p>
            <a:pPr lvl="1" eaLnBrk="1" hangingPunct="1"/>
            <a:r>
              <a:rPr lang="en-US" altLang="en-US" dirty="0"/>
              <a:t>Oracle Label Security in 12c</a:t>
            </a:r>
          </a:p>
          <a:p>
            <a:pPr lvl="2" eaLnBrk="1" hangingPunct="1"/>
            <a:r>
              <a:rPr lang="en-US" altLang="en-US" dirty="0"/>
              <a:t>Sensitivity labels and security clearances</a:t>
            </a:r>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98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gn="l" eaLnBrk="1" hangingPunct="1"/>
            <a:r>
              <a:rPr lang="en-US" altLang="en-US"/>
              <a:t>DAC, MAC vs. RBAC</a:t>
            </a:r>
          </a:p>
        </p:txBody>
      </p:sp>
      <p:sp>
        <p:nvSpPr>
          <p:cNvPr id="44035" name="Rectangle 3"/>
          <p:cNvSpPr>
            <a:spLocks noGrp="1" noChangeArrowheads="1"/>
          </p:cNvSpPr>
          <p:nvPr>
            <p:ph type="body" idx="1"/>
          </p:nvPr>
        </p:nvSpPr>
        <p:spPr/>
        <p:txBody>
          <a:bodyPr/>
          <a:lstStyle/>
          <a:p>
            <a:pPr eaLnBrk="1" hangingPunct="1"/>
            <a:r>
              <a:rPr lang="en-US" altLang="en-US" dirty="0"/>
              <a:t>DAC vs. MAC emerged from defense security research </a:t>
            </a:r>
          </a:p>
          <a:p>
            <a:pPr eaLnBrk="1" hangingPunct="1"/>
            <a:r>
              <a:rPr lang="en-US" altLang="en-US" dirty="0"/>
              <a:t>RBAC independent of access control</a:t>
            </a:r>
          </a:p>
          <a:p>
            <a:pPr eaLnBrk="1" hangingPunct="1"/>
            <a:r>
              <a:rPr lang="en-US" altLang="en-US" dirty="0"/>
              <a:t>RBAC can be used to implement DAC, MAC</a:t>
            </a:r>
          </a:p>
          <a:p>
            <a:pPr eaLnBrk="1" hangingPunct="1"/>
            <a:endParaRPr lang="en-US" altLang="en-US" dirty="0"/>
          </a:p>
          <a:p>
            <a:pPr eaLnBrk="1" hangingPunct="1"/>
            <a:endParaRPr lang="en-US"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a:t>NoSQL/SQL security?</a:t>
            </a:r>
          </a:p>
        </p:txBody>
      </p:sp>
      <p:sp>
        <p:nvSpPr>
          <p:cNvPr id="62467" name="Content Placeholder 2"/>
          <p:cNvSpPr>
            <a:spLocks noGrp="1"/>
          </p:cNvSpPr>
          <p:nvPr>
            <p:ph idx="1"/>
          </p:nvPr>
        </p:nvSpPr>
        <p:spPr/>
        <p:txBody>
          <a:bodyPr/>
          <a:lstStyle/>
          <a:p>
            <a:r>
              <a:rPr lang="en-US" altLang="en-US" dirty="0"/>
              <a:t>“The state of NoSQL security is about as abysmal as the state of security in RDBMS systems.” unknown source</a:t>
            </a:r>
          </a:p>
          <a:p>
            <a:endParaRPr lang="en-US" altLang="en-US" dirty="0"/>
          </a:p>
          <a:p>
            <a:pPr lvl="1"/>
            <a:r>
              <a:rPr lang="en-US" altLang="en-US" sz="3200" dirty="0"/>
              <a:t>Role based</a:t>
            </a:r>
          </a:p>
          <a:p>
            <a:pPr lvl="2"/>
            <a:r>
              <a:rPr lang="en-US" altLang="en-US" sz="3200" dirty="0"/>
              <a:t>MongoDB, neo4j</a:t>
            </a:r>
          </a:p>
          <a:p>
            <a:pPr lvl="1"/>
            <a:r>
              <a:rPr lang="en-US" altLang="en-US" sz="3200" dirty="0"/>
              <a:t>Grant/Revoke</a:t>
            </a:r>
          </a:p>
          <a:p>
            <a:pPr lvl="2"/>
            <a:r>
              <a:rPr lang="en-US" altLang="en-US" sz="3200" dirty="0" err="1"/>
              <a:t>HBase</a:t>
            </a:r>
            <a:endParaRPr lang="en-US" altLang="en-US" sz="3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ctrTitle"/>
          </p:nvPr>
        </p:nvSpPr>
        <p:spPr/>
        <p:txBody>
          <a:bodyPr/>
          <a:lstStyle/>
          <a:p>
            <a:r>
              <a:rPr lang="en-US" altLang="en-US" dirty="0"/>
              <a:t>Attribute-Based Access Control</a:t>
            </a:r>
            <a:br>
              <a:rPr lang="en-US" altLang="en-US" dirty="0"/>
            </a:br>
            <a:endParaRPr lang="en-US" altLang="en-US" dirty="0"/>
          </a:p>
        </p:txBody>
      </p:sp>
      <p:sp>
        <p:nvSpPr>
          <p:cNvPr id="45059" name="Subtitle 2"/>
          <p:cNvSpPr>
            <a:spLocks noGrp="1"/>
          </p:cNvSpPr>
          <p:nvPr>
            <p:ph type="subTitle" idx="1"/>
          </p:nvPr>
        </p:nvSpPr>
        <p:spPr/>
        <p:txBody>
          <a:bodyPr/>
          <a:lstStyle/>
          <a:p>
            <a:r>
              <a:rPr lang="en-US" altLang="en-US" sz="4000"/>
              <a:t>ABAC</a:t>
            </a:r>
          </a:p>
          <a:p>
            <a:r>
              <a:rPr lang="en-US" altLang="en-US" sz="4000"/>
              <a:t>Mid 2000’s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a:t>Why ABAC? – web sharing</a:t>
            </a:r>
          </a:p>
        </p:txBody>
      </p:sp>
      <p:sp>
        <p:nvSpPr>
          <p:cNvPr id="46083" name="Content Placeholder 2"/>
          <p:cNvSpPr>
            <a:spLocks noGrp="1"/>
          </p:cNvSpPr>
          <p:nvPr>
            <p:ph idx="1"/>
          </p:nvPr>
        </p:nvSpPr>
        <p:spPr/>
        <p:txBody>
          <a:bodyPr/>
          <a:lstStyle/>
          <a:p>
            <a:r>
              <a:rPr lang="en-US" altLang="en-US" sz="2400" dirty="0"/>
              <a:t>Trend:  collaboration and info sharing</a:t>
            </a:r>
          </a:p>
          <a:p>
            <a:r>
              <a:rPr lang="en-US" altLang="en-US" sz="2400" dirty="0"/>
              <a:t>Must balance accessibility with protection</a:t>
            </a:r>
          </a:p>
          <a:p>
            <a:r>
              <a:rPr lang="en-US" altLang="en-US" sz="2400" dirty="0"/>
              <a:t>Currently</a:t>
            </a:r>
          </a:p>
          <a:p>
            <a:pPr lvl="1"/>
            <a:r>
              <a:rPr lang="en-US" altLang="en-US" sz="2400" dirty="0"/>
              <a:t>Need set of known users </a:t>
            </a:r>
          </a:p>
          <a:p>
            <a:pPr lvl="1"/>
            <a:r>
              <a:rPr lang="en-US" altLang="en-US" sz="2400" dirty="0"/>
              <a:t>Simple, static, coarse grained (roles) </a:t>
            </a:r>
          </a:p>
          <a:p>
            <a:pPr lvl="2"/>
            <a:r>
              <a:rPr lang="en-US" altLang="en-US" sz="2000" dirty="0"/>
              <a:t>doesn’t take into account current threat level, community of interest</a:t>
            </a:r>
          </a:p>
          <a:p>
            <a:pPr lvl="1"/>
            <a:r>
              <a:rPr lang="en-US" altLang="en-US" sz="2400" dirty="0"/>
              <a:t>Firewall, intrusion detection (HTTP) </a:t>
            </a:r>
          </a:p>
          <a:p>
            <a:pPr lvl="2"/>
            <a:r>
              <a:rPr lang="en-US" altLang="en-US" sz="2000" dirty="0"/>
              <a:t>can have potential attacks not detectable</a:t>
            </a:r>
          </a:p>
          <a:p>
            <a:pPr lvl="1"/>
            <a:endParaRPr lang="en-US" altLang="en-US"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a:t>ABAC</a:t>
            </a:r>
          </a:p>
        </p:txBody>
      </p:sp>
      <p:sp>
        <p:nvSpPr>
          <p:cNvPr id="47107" name="Content Placeholder 2"/>
          <p:cNvSpPr>
            <a:spLocks noGrp="1"/>
          </p:cNvSpPr>
          <p:nvPr>
            <p:ph idx="1"/>
          </p:nvPr>
        </p:nvSpPr>
        <p:spPr>
          <a:xfrm>
            <a:off x="457200" y="1371600"/>
            <a:ext cx="8229600" cy="6477000"/>
          </a:xfrm>
        </p:spPr>
        <p:txBody>
          <a:bodyPr/>
          <a:lstStyle/>
          <a:p>
            <a:r>
              <a:rPr lang="en-US" altLang="en-US" sz="2800" dirty="0"/>
              <a:t>Attribute-Based Access Control</a:t>
            </a:r>
          </a:p>
          <a:p>
            <a:pPr lvl="1"/>
            <a:r>
              <a:rPr lang="en-US" altLang="en-US" dirty="0"/>
              <a:t>Motivation – web-based services technologies and service-oriented architectures</a:t>
            </a:r>
          </a:p>
          <a:p>
            <a:pPr lvl="2"/>
            <a:r>
              <a:rPr lang="en-US" altLang="en-US" dirty="0"/>
              <a:t>Dynamic and </a:t>
            </a:r>
            <a:r>
              <a:rPr lang="en-US" altLang="en-US" dirty="0" err="1"/>
              <a:t>adhoc</a:t>
            </a:r>
            <a:endParaRPr lang="en-US" altLang="en-US" dirty="0"/>
          </a:p>
          <a:p>
            <a:pPr lvl="1"/>
            <a:r>
              <a:rPr lang="en-US" altLang="en-US" dirty="0"/>
              <a:t>Based on subject, object and environment attributes</a:t>
            </a:r>
          </a:p>
          <a:p>
            <a:pPr lvl="2"/>
            <a:r>
              <a:rPr lang="en-US" altLang="en-US" dirty="0"/>
              <a:t>Supports MAC and DAC needs</a:t>
            </a:r>
          </a:p>
          <a:p>
            <a:pPr lvl="2"/>
            <a:r>
              <a:rPr lang="en-US" altLang="en-US" dirty="0"/>
              <a:t>Can implement ABAC with XML Access Control Markup Language (XACML) defined architecture and policy language for access control</a:t>
            </a:r>
          </a:p>
          <a:p>
            <a:pPr lvl="2"/>
            <a:endParaRPr lang="en-US" altLang="en-US" dirty="0"/>
          </a:p>
          <a:p>
            <a:pPr lvl="1"/>
            <a:r>
              <a:rPr lang="en-US" altLang="en-US" sz="1800" dirty="0"/>
              <a:t>Slides based on:  “Attribute Based Access Control ABAC for Web Services,” E. Yuan, J. Tong, ICWS’05.</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a:t>ABAC</a:t>
            </a:r>
          </a:p>
        </p:txBody>
      </p:sp>
      <p:sp>
        <p:nvSpPr>
          <p:cNvPr id="48131" name="Content Placeholder 2"/>
          <p:cNvSpPr>
            <a:spLocks noGrp="1"/>
          </p:cNvSpPr>
          <p:nvPr>
            <p:ph idx="1"/>
          </p:nvPr>
        </p:nvSpPr>
        <p:spPr/>
        <p:txBody>
          <a:bodyPr/>
          <a:lstStyle/>
          <a:p>
            <a:r>
              <a:rPr lang="en-US" altLang="en-US" sz="2800" dirty="0"/>
              <a:t>Rule-based approach:</a:t>
            </a:r>
          </a:p>
          <a:p>
            <a:pPr lvl="1"/>
            <a:r>
              <a:rPr lang="en-US" altLang="en-US" sz="2400" dirty="0"/>
              <a:t>Access granted based on attributes of user not permission of subject associated with user</a:t>
            </a:r>
          </a:p>
          <a:p>
            <a:pPr lvl="1"/>
            <a:r>
              <a:rPr lang="en-US" altLang="en-US" sz="2400" dirty="0"/>
              <a:t>Evaluates rules or policies against attributes of entities and environment</a:t>
            </a:r>
          </a:p>
          <a:p>
            <a:endParaRPr lang="en-US"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a:t>Definition of ABAC</a:t>
            </a:r>
          </a:p>
        </p:txBody>
      </p:sp>
      <p:sp>
        <p:nvSpPr>
          <p:cNvPr id="49155" name="Content Placeholder 2"/>
          <p:cNvSpPr>
            <a:spLocks noGrp="1"/>
          </p:cNvSpPr>
          <p:nvPr>
            <p:ph idx="1"/>
          </p:nvPr>
        </p:nvSpPr>
        <p:spPr>
          <a:xfrm>
            <a:off x="457200" y="1447800"/>
            <a:ext cx="8229600" cy="4678363"/>
          </a:xfrm>
        </p:spPr>
        <p:txBody>
          <a:bodyPr/>
          <a:lstStyle/>
          <a:p>
            <a:r>
              <a:rPr lang="en-US" altLang="en-US" sz="2400" dirty="0"/>
              <a:t>Attributes</a:t>
            </a:r>
          </a:p>
          <a:p>
            <a:pPr lvl="1"/>
            <a:r>
              <a:rPr lang="en-US" altLang="en-US" sz="2400" dirty="0"/>
              <a:t>Subject – entity (user, application, process) that acts on a resource</a:t>
            </a:r>
          </a:p>
          <a:p>
            <a:pPr lvl="1"/>
            <a:r>
              <a:rPr lang="en-US" altLang="en-US" sz="2400" dirty="0"/>
              <a:t>Resource (object)  – entity acted upon by subject</a:t>
            </a:r>
          </a:p>
          <a:p>
            <a:pPr lvl="1"/>
            <a:r>
              <a:rPr lang="en-US" altLang="en-US" sz="2400" dirty="0"/>
              <a:t>Environment conditions </a:t>
            </a:r>
          </a:p>
          <a:p>
            <a:r>
              <a:rPr lang="en-US" altLang="en-US" sz="2400" dirty="0"/>
              <a:t>Evaluation of policy rules – first order logic, forward chaining</a:t>
            </a:r>
          </a:p>
          <a:p>
            <a:pPr lvl="2"/>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marL="0" indent="0">
              <a:buNone/>
            </a:pPr>
            <a:r>
              <a:rPr lang="en-US" sz="2400" dirty="0" err="1">
                <a:solidFill>
                  <a:schemeClr val="accent5">
                    <a:lumMod val="50000"/>
                  </a:schemeClr>
                </a:solidFill>
              </a:rPr>
              <a:t>txtUserId</a:t>
            </a:r>
            <a:r>
              <a:rPr lang="en-US" sz="2400" dirty="0">
                <a:solidFill>
                  <a:schemeClr val="accent5">
                    <a:lumMod val="50000"/>
                  </a:schemeClr>
                </a:solidFill>
              </a:rPr>
              <a:t> = </a:t>
            </a:r>
            <a:r>
              <a:rPr lang="en-US" sz="2400" dirty="0" err="1">
                <a:solidFill>
                  <a:schemeClr val="accent5">
                    <a:lumMod val="50000"/>
                  </a:schemeClr>
                </a:solidFill>
              </a:rPr>
              <a:t>getRequestString</a:t>
            </a:r>
            <a:r>
              <a:rPr lang="en-US" sz="2400" dirty="0">
                <a:solidFill>
                  <a:schemeClr val="accent5">
                    <a:lumMod val="50000"/>
                  </a:schemeClr>
                </a:solidFill>
              </a:rPr>
              <a:t>("E");</a:t>
            </a:r>
          </a:p>
          <a:p>
            <a:pPr marL="0" indent="0">
              <a:buNone/>
            </a:pPr>
            <a:r>
              <a:rPr lang="en-US" sz="2400" dirty="0" err="1">
                <a:solidFill>
                  <a:schemeClr val="accent5">
                    <a:lumMod val="50000"/>
                  </a:schemeClr>
                </a:solidFill>
              </a:rPr>
              <a:t>txtSQL</a:t>
            </a:r>
            <a:r>
              <a:rPr lang="en-US" sz="2400" dirty="0">
                <a:solidFill>
                  <a:schemeClr val="accent5">
                    <a:lumMod val="50000"/>
                  </a:schemeClr>
                </a:solidFill>
              </a:rPr>
              <a:t> = "SELECT * FROM Users WHERE </a:t>
            </a:r>
            <a:r>
              <a:rPr lang="en-US" sz="2400" dirty="0" err="1">
                <a:solidFill>
                  <a:schemeClr val="accent5">
                    <a:lumMod val="50000"/>
                  </a:schemeClr>
                </a:solidFill>
              </a:rPr>
              <a:t>UserId</a:t>
            </a:r>
            <a:r>
              <a:rPr lang="en-US" sz="2400" dirty="0">
                <a:solidFill>
                  <a:schemeClr val="accent5">
                    <a:lumMod val="50000"/>
                  </a:schemeClr>
                </a:solidFill>
              </a:rPr>
              <a:t> = " + </a:t>
            </a:r>
            <a:r>
              <a:rPr lang="en-US" sz="2400" dirty="0" err="1">
                <a:solidFill>
                  <a:schemeClr val="accent5">
                    <a:lumMod val="50000"/>
                  </a:schemeClr>
                </a:solidFill>
              </a:rPr>
              <a:t>txtUserId</a:t>
            </a:r>
            <a:r>
              <a:rPr lang="en-US" sz="2400" dirty="0">
                <a:solidFill>
                  <a:schemeClr val="accent5">
                    <a:lumMod val="50000"/>
                  </a:schemeClr>
                </a:solidFill>
              </a:rPr>
              <a:t>;</a:t>
            </a:r>
          </a:p>
          <a:p>
            <a:pPr marL="0" indent="0">
              <a:buNone/>
            </a:pPr>
            <a:r>
              <a:rPr lang="en-US" sz="2400" dirty="0"/>
              <a:t>User types in:  </a:t>
            </a:r>
            <a:r>
              <a:rPr lang="en-US" sz="2400" dirty="0">
                <a:solidFill>
                  <a:srgbClr val="C00000"/>
                </a:solidFill>
              </a:rPr>
              <a:t>105 OR 1=1</a:t>
            </a:r>
          </a:p>
          <a:p>
            <a:pPr marL="0" indent="0">
              <a:buNone/>
            </a:pPr>
            <a:r>
              <a:rPr lang="en-US" sz="2400" dirty="0">
                <a:solidFill>
                  <a:schemeClr val="accent5">
                    <a:lumMod val="50000"/>
                  </a:schemeClr>
                </a:solidFill>
              </a:rPr>
              <a:t>SELECT * FROM Users WHERE </a:t>
            </a:r>
            <a:r>
              <a:rPr lang="en-US" sz="2400" dirty="0" err="1">
                <a:solidFill>
                  <a:schemeClr val="accent5">
                    <a:lumMod val="50000"/>
                  </a:schemeClr>
                </a:solidFill>
              </a:rPr>
              <a:t>UserId</a:t>
            </a:r>
            <a:r>
              <a:rPr lang="en-US" sz="2400" dirty="0">
                <a:solidFill>
                  <a:schemeClr val="accent5">
                    <a:lumMod val="50000"/>
                  </a:schemeClr>
                </a:solidFill>
              </a:rPr>
              <a:t> =</a:t>
            </a:r>
            <a:r>
              <a:rPr lang="en-US" sz="2400" dirty="0"/>
              <a:t> </a:t>
            </a:r>
            <a:r>
              <a:rPr lang="en-US" sz="2400" dirty="0">
                <a:solidFill>
                  <a:srgbClr val="C00000"/>
                </a:solidFill>
              </a:rPr>
              <a:t>105 or 1=1</a:t>
            </a:r>
            <a:r>
              <a:rPr lang="en-US" sz="2400" dirty="0"/>
              <a:t>;</a:t>
            </a:r>
          </a:p>
          <a:p>
            <a:endParaRPr lang="en-US" sz="2400" dirty="0"/>
          </a:p>
          <a:p>
            <a:pPr marL="57150" indent="0">
              <a:buNone/>
            </a:pPr>
            <a:r>
              <a:rPr lang="en-US" sz="2400" dirty="0">
                <a:solidFill>
                  <a:schemeClr val="accent5">
                    <a:lumMod val="50000"/>
                  </a:schemeClr>
                </a:solidFill>
              </a:rPr>
              <a:t>“SELECT email, passwd, </a:t>
            </a:r>
            <a:r>
              <a:rPr lang="en-US" sz="2400" dirty="0" err="1">
                <a:solidFill>
                  <a:schemeClr val="accent5">
                    <a:lumMod val="50000"/>
                  </a:schemeClr>
                </a:solidFill>
              </a:rPr>
              <a:t>login_id</a:t>
            </a:r>
            <a:r>
              <a:rPr lang="en-US" sz="2400" dirty="0">
                <a:solidFill>
                  <a:schemeClr val="accent5">
                    <a:lumMod val="50000"/>
                  </a:schemeClr>
                </a:solidFill>
              </a:rPr>
              <a:t>, </a:t>
            </a:r>
            <a:r>
              <a:rPr lang="en-US" sz="2400" dirty="0" err="1">
                <a:solidFill>
                  <a:schemeClr val="accent5">
                    <a:lumMod val="50000"/>
                  </a:schemeClr>
                </a:solidFill>
              </a:rPr>
              <a:t>full_name</a:t>
            </a:r>
            <a:endParaRPr lang="en-US" sz="2400" dirty="0">
              <a:solidFill>
                <a:schemeClr val="accent5">
                  <a:lumMod val="50000"/>
                </a:schemeClr>
              </a:solidFill>
            </a:endParaRPr>
          </a:p>
          <a:p>
            <a:pPr marL="57150" indent="0">
              <a:buNone/>
            </a:pPr>
            <a:r>
              <a:rPr lang="en-US" sz="2400" dirty="0">
                <a:solidFill>
                  <a:schemeClr val="accent5">
                    <a:lumMod val="50000"/>
                  </a:schemeClr>
                </a:solidFill>
              </a:rPr>
              <a:t>  FROM members</a:t>
            </a:r>
          </a:p>
          <a:p>
            <a:pPr marL="57150" indent="0">
              <a:buNone/>
            </a:pPr>
            <a:r>
              <a:rPr lang="en-US" sz="2400" dirty="0">
                <a:solidFill>
                  <a:schemeClr val="accent5">
                    <a:lumMod val="50000"/>
                  </a:schemeClr>
                </a:solidFill>
              </a:rPr>
              <a:t> WHERE email =“ </a:t>
            </a:r>
            <a:r>
              <a:rPr lang="en-US" sz="2400" dirty="0">
                <a:solidFill>
                  <a:srgbClr val="FF0000"/>
                </a:solidFill>
              </a:rPr>
              <a:t>'x'; DROP TABLE members; --';  -- Boom</a:t>
            </a:r>
            <a:r>
              <a:rPr lang="en-US" sz="2400" dirty="0">
                <a:solidFill>
                  <a:schemeClr val="accent5">
                    <a:lumMod val="50000"/>
                  </a:schemeClr>
                </a:solidFill>
              </a:rPr>
              <a:t>!  </a:t>
            </a:r>
            <a:r>
              <a:rPr lang="en-US" sz="2400" dirty="0">
                <a:solidFill>
                  <a:srgbClr val="00B050"/>
                </a:solidFill>
              </a:rPr>
              <a:t>Or can insert rows, etc.</a:t>
            </a:r>
          </a:p>
          <a:p>
            <a:endParaRPr lang="en-US" sz="2400" dirty="0"/>
          </a:p>
        </p:txBody>
      </p:sp>
    </p:spTree>
    <p:extLst>
      <p:ext uri="{BB962C8B-B14F-4D97-AF65-F5344CB8AC3E}">
        <p14:creationId xmlns:p14="http://schemas.microsoft.com/office/powerpoint/2010/main" val="38529072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dirty="0"/>
              <a:t>Example:  Alcoholic Beverage Control Store</a:t>
            </a:r>
          </a:p>
        </p:txBody>
      </p:sp>
      <p:sp>
        <p:nvSpPr>
          <p:cNvPr id="50179" name="Content Placeholder 2"/>
          <p:cNvSpPr>
            <a:spLocks noGrp="1"/>
          </p:cNvSpPr>
          <p:nvPr>
            <p:ph idx="1"/>
          </p:nvPr>
        </p:nvSpPr>
        <p:spPr/>
        <p:txBody>
          <a:bodyPr/>
          <a:lstStyle/>
          <a:p>
            <a:pPr marL="0" indent="0">
              <a:buNone/>
            </a:pPr>
            <a:r>
              <a:rPr lang="en-US" altLang="en-US" sz="2400" dirty="0"/>
              <a:t>Attributes:</a:t>
            </a:r>
          </a:p>
          <a:p>
            <a:r>
              <a:rPr lang="en-US" altLang="en-US" sz="2400" dirty="0"/>
              <a:t>ATTR(s)      SA</a:t>
            </a:r>
            <a:r>
              <a:rPr lang="en-US" altLang="en-US" sz="2400" baseline="-25000" dirty="0"/>
              <a:t>1</a:t>
            </a:r>
            <a:r>
              <a:rPr lang="en-US" altLang="en-US" sz="2400" dirty="0"/>
              <a:t> X SA</a:t>
            </a:r>
            <a:r>
              <a:rPr lang="en-US" altLang="en-US" sz="2400" baseline="-25000" dirty="0"/>
              <a:t>2 </a:t>
            </a:r>
            <a:r>
              <a:rPr lang="en-US" altLang="en-US" sz="2400" dirty="0"/>
              <a:t>X … X </a:t>
            </a:r>
            <a:r>
              <a:rPr lang="en-US" altLang="en-US" sz="2400" dirty="0" err="1"/>
              <a:t>SA</a:t>
            </a:r>
            <a:r>
              <a:rPr lang="en-US" altLang="en-US" sz="2400" baseline="-25000" dirty="0" err="1"/>
              <a:t>k</a:t>
            </a:r>
            <a:endParaRPr lang="en-US" altLang="en-US" sz="2400" baseline="-25000" dirty="0"/>
          </a:p>
          <a:p>
            <a:r>
              <a:rPr lang="en-US" altLang="en-US" sz="2400" dirty="0"/>
              <a:t>ATTR(r)      RA</a:t>
            </a:r>
            <a:r>
              <a:rPr lang="en-US" altLang="en-US" sz="2400" baseline="-25000" dirty="0"/>
              <a:t>1</a:t>
            </a:r>
            <a:r>
              <a:rPr lang="en-US" altLang="en-US" sz="2400" dirty="0"/>
              <a:t> X RA</a:t>
            </a:r>
            <a:r>
              <a:rPr lang="en-US" altLang="en-US" sz="2400" baseline="-25000" dirty="0"/>
              <a:t>2 </a:t>
            </a:r>
            <a:r>
              <a:rPr lang="en-US" altLang="en-US" sz="2400" dirty="0"/>
              <a:t>X … X </a:t>
            </a:r>
            <a:r>
              <a:rPr lang="en-US" altLang="en-US" sz="2400" dirty="0" err="1"/>
              <a:t>RA</a:t>
            </a:r>
            <a:r>
              <a:rPr lang="en-US" altLang="en-US" sz="2400" baseline="-25000" dirty="0" err="1"/>
              <a:t>k</a:t>
            </a:r>
            <a:endParaRPr lang="en-US" altLang="en-US" sz="2400" baseline="-25000" dirty="0"/>
          </a:p>
          <a:p>
            <a:r>
              <a:rPr lang="en-US" altLang="en-US" sz="2400" dirty="0"/>
              <a:t>ATTR(e)      EA</a:t>
            </a:r>
            <a:r>
              <a:rPr lang="en-US" altLang="en-US" sz="2400" baseline="-25000" dirty="0"/>
              <a:t>1</a:t>
            </a:r>
            <a:r>
              <a:rPr lang="en-US" altLang="en-US" sz="2400" dirty="0"/>
              <a:t> X EA</a:t>
            </a:r>
            <a:r>
              <a:rPr lang="en-US" altLang="en-US" sz="2400" baseline="-25000" dirty="0"/>
              <a:t>2 </a:t>
            </a:r>
            <a:r>
              <a:rPr lang="en-US" altLang="en-US" sz="2400" dirty="0"/>
              <a:t>X … X </a:t>
            </a:r>
            <a:r>
              <a:rPr lang="en-US" altLang="en-US" sz="2400" dirty="0" err="1"/>
              <a:t>EA</a:t>
            </a:r>
            <a:r>
              <a:rPr lang="en-US" altLang="en-US" sz="2400" baseline="-25000" dirty="0" err="1"/>
              <a:t>k</a:t>
            </a:r>
            <a:endParaRPr lang="en-US" altLang="en-US" sz="2400" dirty="0"/>
          </a:p>
          <a:p>
            <a:pPr marL="0" indent="0">
              <a:buNone/>
            </a:pPr>
            <a:endParaRPr lang="en-US" altLang="en-US" sz="2400" baseline="-25000" dirty="0"/>
          </a:p>
          <a:p>
            <a:r>
              <a:rPr lang="en-US" altLang="en-US" sz="2400" dirty="0"/>
              <a:t>Assign attributes to s, r, e for ABC store</a:t>
            </a:r>
          </a:p>
          <a:p>
            <a:pPr lvl="1"/>
            <a:r>
              <a:rPr lang="en-US" altLang="en-US" sz="2400" dirty="0"/>
              <a:t>Subject(s) = (Customer, address, credit rating), (Manager, store, </a:t>
            </a:r>
            <a:r>
              <a:rPr lang="en-US" altLang="en-US" sz="2400" dirty="0" err="1"/>
              <a:t>ssn</a:t>
            </a:r>
            <a:r>
              <a:rPr lang="en-US" altLang="en-US" sz="2400" dirty="0"/>
              <a:t>, </a:t>
            </a:r>
            <a:r>
              <a:rPr lang="en-US" altLang="en-US" sz="2400" i="1" dirty="0" err="1"/>
              <a:t>security_code</a:t>
            </a:r>
            <a:r>
              <a:rPr lang="en-US" altLang="en-US" sz="2400" dirty="0"/>
              <a:t>)</a:t>
            </a:r>
          </a:p>
          <a:p>
            <a:pPr lvl="1"/>
            <a:r>
              <a:rPr lang="en-US" altLang="en-US" sz="2400" dirty="0"/>
              <a:t>Resource(r) = (Previous purchases, </a:t>
            </a:r>
            <a:r>
              <a:rPr lang="en-US" altLang="en-US" sz="2400" dirty="0" err="1"/>
              <a:t>NewPurchase</a:t>
            </a:r>
            <a:r>
              <a:rPr lang="en-US" altLang="en-US" sz="2400" dirty="0"/>
              <a:t>, </a:t>
            </a:r>
            <a:r>
              <a:rPr lang="en-US" altLang="en-US" sz="2400" dirty="0" err="1"/>
              <a:t>ApprovePurchase</a:t>
            </a:r>
            <a:r>
              <a:rPr lang="en-US" altLang="en-US" sz="2400" dirty="0"/>
              <a:t>), (</a:t>
            </a:r>
            <a:r>
              <a:rPr lang="en-US" altLang="en-US" sz="2400" dirty="0" err="1"/>
              <a:t>Store_info</a:t>
            </a:r>
            <a:r>
              <a:rPr lang="en-US" altLang="en-US" sz="2400" dirty="0"/>
              <a:t>, </a:t>
            </a:r>
            <a:r>
              <a:rPr lang="en-US" altLang="en-US" sz="2400" dirty="0" err="1"/>
              <a:t>store_location</a:t>
            </a:r>
            <a:r>
              <a:rPr lang="en-US" altLang="en-US" sz="2400" dirty="0"/>
              <a:t>)</a:t>
            </a:r>
          </a:p>
          <a:p>
            <a:pPr lvl="1"/>
            <a:r>
              <a:rPr lang="en-US" altLang="en-US" sz="2400" dirty="0"/>
              <a:t>Environment(e) = (state rules, subject location)</a:t>
            </a:r>
          </a:p>
          <a:p>
            <a:endParaRPr lang="en-US" altLang="en-US" sz="2400" baseline="-25000" dirty="0"/>
          </a:p>
          <a:p>
            <a:pPr lvl="1">
              <a:buFontTx/>
              <a:buNone/>
            </a:pPr>
            <a:endParaRPr lang="en-US" altLang="en-US" sz="2400" baseline="-25000" dirty="0"/>
          </a:p>
          <a:p>
            <a:endParaRPr lang="en-US" altLang="en-US" dirty="0"/>
          </a:p>
        </p:txBody>
      </p:sp>
      <p:graphicFrame>
        <p:nvGraphicFramePr>
          <p:cNvPr id="50180" name="Object 3"/>
          <p:cNvGraphicFramePr>
            <a:graphicFrameLocks noChangeAspect="1"/>
          </p:cNvGraphicFramePr>
          <p:nvPr>
            <p:extLst>
              <p:ext uri="{D42A27DB-BD31-4B8C-83A1-F6EECF244321}">
                <p14:modId xmlns:p14="http://schemas.microsoft.com/office/powerpoint/2010/main" val="1422963004"/>
              </p:ext>
            </p:extLst>
          </p:nvPr>
        </p:nvGraphicFramePr>
        <p:xfrm>
          <a:off x="2057400" y="2964487"/>
          <a:ext cx="381000" cy="381000"/>
        </p:xfrm>
        <a:graphic>
          <a:graphicData uri="http://schemas.openxmlformats.org/presentationml/2006/ole">
            <mc:AlternateContent xmlns:mc="http://schemas.openxmlformats.org/markup-compatibility/2006">
              <mc:Choice xmlns:v="urn:schemas-microsoft-com:vml" Requires="v">
                <p:oleObj spid="_x0000_s50396" name="Equation" r:id="rId3" imgW="152268" imgH="152268" progId="Equation.3">
                  <p:embed/>
                </p:oleObj>
              </mc:Choice>
              <mc:Fallback>
                <p:oleObj name="Equation" r:id="rId3" imgW="152268" imgH="152268"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964487"/>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1" name="Object 6"/>
          <p:cNvGraphicFramePr>
            <a:graphicFrameLocks noChangeAspect="1"/>
          </p:cNvGraphicFramePr>
          <p:nvPr/>
        </p:nvGraphicFramePr>
        <p:xfrm>
          <a:off x="2057400" y="2057400"/>
          <a:ext cx="381000" cy="381000"/>
        </p:xfrm>
        <a:graphic>
          <a:graphicData uri="http://schemas.openxmlformats.org/presentationml/2006/ole">
            <mc:AlternateContent xmlns:mc="http://schemas.openxmlformats.org/markup-compatibility/2006">
              <mc:Choice xmlns:v="urn:schemas-microsoft-com:vml" Requires="v">
                <p:oleObj spid="_x0000_s50397" name="Equation" r:id="rId5" imgW="152268" imgH="152268" progId="Equation.3">
                  <p:embed/>
                </p:oleObj>
              </mc:Choice>
              <mc:Fallback>
                <p:oleObj name="Equation" r:id="rId5" imgW="152268" imgH="152268"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0574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4216014325"/>
              </p:ext>
            </p:extLst>
          </p:nvPr>
        </p:nvGraphicFramePr>
        <p:xfrm>
          <a:off x="2057400" y="2583487"/>
          <a:ext cx="381000" cy="381000"/>
        </p:xfrm>
        <a:graphic>
          <a:graphicData uri="http://schemas.openxmlformats.org/presentationml/2006/ole">
            <mc:AlternateContent xmlns:mc="http://schemas.openxmlformats.org/markup-compatibility/2006">
              <mc:Choice xmlns:v="urn:schemas-microsoft-com:vml" Requires="v">
                <p:oleObj spid="_x0000_s50398" name="Equation" r:id="rId6" imgW="152268" imgH="152268" progId="Equation.3">
                  <p:embed/>
                </p:oleObj>
              </mc:Choice>
              <mc:Fallback>
                <p:oleObj name="Equation" r:id="rId6" imgW="152268" imgH="15226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583487"/>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a:t>Rules</a:t>
            </a:r>
          </a:p>
        </p:txBody>
      </p:sp>
      <p:sp>
        <p:nvSpPr>
          <p:cNvPr id="51203" name="Content Placeholder 2"/>
          <p:cNvSpPr>
            <a:spLocks noGrp="1"/>
          </p:cNvSpPr>
          <p:nvPr>
            <p:ph idx="1"/>
          </p:nvPr>
        </p:nvSpPr>
        <p:spPr>
          <a:xfrm>
            <a:off x="203914" y="1600200"/>
            <a:ext cx="8635285" cy="4525963"/>
          </a:xfrm>
        </p:spPr>
        <p:txBody>
          <a:bodyPr/>
          <a:lstStyle/>
          <a:p>
            <a:r>
              <a:rPr lang="en-US" altLang="en-US" sz="2000" dirty="0"/>
              <a:t>Rule : </a:t>
            </a:r>
            <a:r>
              <a:rPr lang="en-US" altLang="en-US" sz="2000" dirty="0" err="1"/>
              <a:t>can_access</a:t>
            </a:r>
            <a:r>
              <a:rPr lang="en-US" altLang="en-US" sz="2000" dirty="0"/>
              <a:t> (s, r, E) </a:t>
            </a:r>
            <a:r>
              <a:rPr lang="en-US" altLang="en-US" sz="2000" dirty="0">
                <a:latin typeface="Times New Roman" panose="02020603050405020304" pitchFamily="18" charset="0"/>
                <a:cs typeface="Times New Roman" panose="02020603050405020304" pitchFamily="18" charset="0"/>
              </a:rPr>
              <a:t>←</a:t>
            </a:r>
            <a:r>
              <a:rPr lang="en-US" altLang="en-US" sz="2000" dirty="0"/>
              <a:t> f(ATTR(s), ATTR(r), ATTR(e))</a:t>
            </a:r>
          </a:p>
          <a:p>
            <a:endParaRPr lang="en-US" altLang="en-US" sz="2000" dirty="0"/>
          </a:p>
          <a:p>
            <a:r>
              <a:rPr lang="en-US" altLang="en-US" sz="2000" dirty="0"/>
              <a:t>Policy rules</a:t>
            </a:r>
          </a:p>
          <a:p>
            <a:pPr lvl="1"/>
            <a:r>
              <a:rPr lang="en-US" altLang="en-US" sz="2000" dirty="0"/>
              <a:t>Rule1: </a:t>
            </a:r>
            <a:r>
              <a:rPr lang="en-US" altLang="en-US" sz="2000" dirty="0" err="1"/>
              <a:t>can_access</a:t>
            </a:r>
            <a:r>
              <a:rPr lang="en-US" altLang="en-US" sz="2000" dirty="0"/>
              <a:t>(s, r, e) </a:t>
            </a:r>
            <a:r>
              <a:rPr lang="en-US" altLang="en-US" sz="2000" dirty="0">
                <a:latin typeface="Times New Roman" panose="02020603050405020304" pitchFamily="18" charset="0"/>
                <a:cs typeface="Times New Roman" panose="02020603050405020304" pitchFamily="18" charset="0"/>
              </a:rPr>
              <a:t>←</a:t>
            </a:r>
            <a:r>
              <a:rPr lang="en-US" altLang="en-US" sz="2000" dirty="0"/>
              <a:t> (Role(s)=‘Manager’) ^ (Resource(r)=‘</a:t>
            </a:r>
            <a:r>
              <a:rPr lang="en-US" altLang="en-US" sz="2000" dirty="0" err="1"/>
              <a:t>ApprovePurchase</a:t>
            </a:r>
            <a:r>
              <a:rPr lang="en-US" altLang="en-US" sz="2000" dirty="0"/>
              <a:t>’) </a:t>
            </a:r>
            <a:br>
              <a:rPr lang="en-US" altLang="en-US" sz="2000" dirty="0"/>
            </a:br>
            <a:r>
              <a:rPr lang="en-US" altLang="en-US" sz="2000" dirty="0"/>
              <a:t>		//enforcing roles</a:t>
            </a:r>
          </a:p>
          <a:p>
            <a:pPr lvl="1"/>
            <a:r>
              <a:rPr lang="en-US" altLang="en-US" sz="2000" dirty="0"/>
              <a:t>Rule2: </a:t>
            </a:r>
            <a:r>
              <a:rPr lang="en-US" altLang="en-US" sz="2000" dirty="0" err="1"/>
              <a:t>can_access</a:t>
            </a:r>
            <a:r>
              <a:rPr lang="en-US" altLang="en-US" sz="2000" dirty="0"/>
              <a:t>(s, r, e) </a:t>
            </a:r>
            <a:r>
              <a:rPr lang="en-US" altLang="en-US" sz="2000" dirty="0">
                <a:latin typeface="Times New Roman" panose="02020603050405020304" pitchFamily="18" charset="0"/>
                <a:cs typeface="Times New Roman" panose="02020603050405020304" pitchFamily="18" charset="0"/>
              </a:rPr>
              <a:t>←</a:t>
            </a:r>
            <a:r>
              <a:rPr lang="en-US" altLang="en-US" sz="2000" dirty="0"/>
              <a:t> (</a:t>
            </a:r>
            <a:r>
              <a:rPr lang="en-US" altLang="en-US" sz="2000" dirty="0" err="1"/>
              <a:t>UserID</a:t>
            </a:r>
            <a:r>
              <a:rPr lang="en-US" altLang="en-US" sz="2000" dirty="0"/>
              <a:t>(s) = </a:t>
            </a:r>
            <a:r>
              <a:rPr lang="en-US" altLang="en-US" sz="2000" dirty="0" err="1"/>
              <a:t>ResourceOwner</a:t>
            </a:r>
            <a:r>
              <a:rPr lang="en-US" altLang="en-US" sz="2000" dirty="0"/>
              <a:t>(r))  </a:t>
            </a:r>
          </a:p>
          <a:p>
            <a:pPr lvl="1">
              <a:buFontTx/>
              <a:buNone/>
            </a:pPr>
            <a:r>
              <a:rPr lang="en-US" altLang="en-US" sz="2000" dirty="0"/>
              <a:t>			// resource can be accessed by ABC owner</a:t>
            </a:r>
          </a:p>
          <a:p>
            <a:pPr lvl="1"/>
            <a:r>
              <a:rPr lang="en-US" altLang="en-US" sz="2000" dirty="0"/>
              <a:t>Rule3: </a:t>
            </a:r>
            <a:r>
              <a:rPr lang="en-US" altLang="en-US" sz="2000" dirty="0" err="1"/>
              <a:t>can_access</a:t>
            </a:r>
            <a:r>
              <a:rPr lang="en-US" altLang="en-US" sz="2000" dirty="0"/>
              <a:t>(s, r, e) </a:t>
            </a:r>
            <a:r>
              <a:rPr lang="en-US" altLang="en-US" sz="2000" dirty="0">
                <a:latin typeface="Times New Roman" panose="02020603050405020304" pitchFamily="18" charset="0"/>
                <a:cs typeface="Times New Roman" panose="02020603050405020304" pitchFamily="18" charset="0"/>
              </a:rPr>
              <a:t>←</a:t>
            </a:r>
            <a:r>
              <a:rPr lang="en-US" altLang="en-US" sz="2000" dirty="0"/>
              <a:t> (Age(s) &gt;= </a:t>
            </a:r>
            <a:r>
              <a:rPr lang="en-US" altLang="en-US" sz="2000" dirty="0" err="1"/>
              <a:t>MinAge</a:t>
            </a:r>
            <a:r>
              <a:rPr lang="en-US" altLang="en-US" sz="2000" dirty="0"/>
              <a:t>(e) ^ Location(s) = Location(r)) ^ (day/time(s) &gt; </a:t>
            </a:r>
            <a:r>
              <a:rPr lang="en-US" altLang="en-US" sz="2000" dirty="0" err="1"/>
              <a:t>stateDayTime</a:t>
            </a:r>
            <a:r>
              <a:rPr lang="en-US" altLang="en-US" sz="2000" dirty="0"/>
              <a:t>(e))</a:t>
            </a:r>
          </a:p>
          <a:p>
            <a:pPr marL="457200" lvl="1" indent="0">
              <a:buNone/>
            </a:pPr>
            <a:r>
              <a:rPr lang="en-US" altLang="en-US" sz="2000" dirty="0"/>
              <a:t>   // resource can only be purchased by subject on Sunday after 12pm</a:t>
            </a:r>
          </a:p>
          <a:p>
            <a:pPr lvl="1">
              <a:buFontTx/>
              <a:buNone/>
            </a:pPr>
            <a:endParaRPr lang="en-US" altLang="en-US"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sz="4000" dirty="0"/>
              <a:t>Movie Rating Example: </a:t>
            </a:r>
            <a:br>
              <a:rPr lang="en-US" altLang="en-US" sz="4000" dirty="0"/>
            </a:br>
            <a:r>
              <a:rPr lang="en-US" altLang="en-US" sz="4000" dirty="0"/>
              <a:t>ABAC vs RBAC:</a:t>
            </a:r>
          </a:p>
        </p:txBody>
      </p:sp>
      <p:sp>
        <p:nvSpPr>
          <p:cNvPr id="53251" name="Content Placeholder 2"/>
          <p:cNvSpPr>
            <a:spLocks noGrp="1"/>
          </p:cNvSpPr>
          <p:nvPr>
            <p:ph idx="1"/>
          </p:nvPr>
        </p:nvSpPr>
        <p:spPr>
          <a:xfrm>
            <a:off x="457200" y="1219200"/>
            <a:ext cx="8229600" cy="5638800"/>
          </a:xfrm>
        </p:spPr>
        <p:txBody>
          <a:bodyPr/>
          <a:lstStyle/>
          <a:p>
            <a:pPr>
              <a:defRPr/>
            </a:pPr>
            <a:r>
              <a:rPr lang="en-US" altLang="en-US" dirty="0"/>
              <a:t>Example</a:t>
            </a:r>
          </a:p>
          <a:p>
            <a:pPr>
              <a:defRPr/>
            </a:pPr>
            <a:endParaRPr lang="en-US" altLang="en-US" dirty="0"/>
          </a:p>
          <a:p>
            <a:pPr marL="0" indent="0">
              <a:buFontTx/>
              <a:buNone/>
              <a:defRPr/>
            </a:pPr>
            <a:endParaRPr lang="en-US" altLang="en-US" dirty="0"/>
          </a:p>
          <a:p>
            <a:pPr lvl="1">
              <a:buFontTx/>
              <a:buNone/>
              <a:defRPr/>
            </a:pPr>
            <a:r>
              <a:rPr lang="en-US" altLang="en-US" dirty="0"/>
              <a:t>RBAC</a:t>
            </a:r>
          </a:p>
          <a:p>
            <a:pPr lvl="1">
              <a:defRPr/>
            </a:pPr>
            <a:r>
              <a:rPr lang="en-US" altLang="en-US" dirty="0"/>
              <a:t>Create 3 roles:  adult, juvenile, child</a:t>
            </a:r>
          </a:p>
          <a:p>
            <a:pPr lvl="1">
              <a:defRPr/>
            </a:pPr>
            <a:r>
              <a:rPr lang="en-US" altLang="en-US" dirty="0"/>
              <a:t>Create 3 permissions:  </a:t>
            </a:r>
          </a:p>
          <a:p>
            <a:pPr lvl="2">
              <a:defRPr/>
            </a:pPr>
            <a:r>
              <a:rPr lang="en-US" altLang="en-US" dirty="0"/>
              <a:t>Adult can access R-rated movies, PG-13 movies, G-rated movies</a:t>
            </a:r>
          </a:p>
          <a:p>
            <a:pPr lvl="2">
              <a:defRPr/>
            </a:pPr>
            <a:r>
              <a:rPr lang="en-US" altLang="en-US" dirty="0"/>
              <a:t>Juvenile can access PG-13 and G</a:t>
            </a:r>
          </a:p>
          <a:p>
            <a:pPr lvl="2">
              <a:defRPr/>
            </a:pPr>
            <a:r>
              <a:rPr lang="en-US" altLang="en-US" dirty="0"/>
              <a:t>Child can access G movies</a:t>
            </a:r>
          </a:p>
          <a:p>
            <a:pPr lvl="1">
              <a:defRPr/>
            </a:pPr>
            <a:r>
              <a:rPr lang="en-US" altLang="en-US" dirty="0"/>
              <a:t>Assign users to roles</a:t>
            </a:r>
          </a:p>
        </p:txBody>
      </p:sp>
      <p:pic>
        <p:nvPicPr>
          <p:cNvPr id="5837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752600"/>
            <a:ext cx="403066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a:t>Example</a:t>
            </a:r>
          </a:p>
        </p:txBody>
      </p:sp>
      <p:sp>
        <p:nvSpPr>
          <p:cNvPr id="69635" name="Content Placeholder 2"/>
          <p:cNvSpPr>
            <a:spLocks noGrp="1"/>
          </p:cNvSpPr>
          <p:nvPr>
            <p:ph idx="1"/>
          </p:nvPr>
        </p:nvSpPr>
        <p:spPr>
          <a:xfrm>
            <a:off x="457200" y="1547018"/>
            <a:ext cx="8229600" cy="4525963"/>
          </a:xfrm>
        </p:spPr>
        <p:txBody>
          <a:bodyPr/>
          <a:lstStyle/>
          <a:p>
            <a:pPr marL="0" indent="0">
              <a:buFontTx/>
              <a:buNone/>
              <a:defRPr/>
            </a:pPr>
            <a:r>
              <a:rPr lang="en-US" sz="2800" dirty="0"/>
              <a:t>ABAC</a:t>
            </a:r>
          </a:p>
          <a:p>
            <a:pPr>
              <a:defRPr/>
            </a:pPr>
            <a:r>
              <a:rPr lang="en-US" sz="2800" dirty="0"/>
              <a:t>Age is s attribute, rating r attribute</a:t>
            </a:r>
          </a:p>
          <a:p>
            <a:pPr>
              <a:defRPr/>
            </a:pPr>
            <a:r>
              <a:rPr lang="en-US" sz="2800" dirty="0"/>
              <a:t>Eliminates definition/management of static roles</a:t>
            </a:r>
          </a:p>
          <a:p>
            <a:pPr>
              <a:defRPr/>
            </a:pPr>
            <a:endParaRPr lang="en-US" dirty="0"/>
          </a:p>
          <a:p>
            <a:pPr>
              <a:defRPr/>
            </a:pPr>
            <a:endParaRPr lang="en-US" dirty="0"/>
          </a:p>
          <a:p>
            <a:pPr>
              <a:defRPr/>
            </a:pPr>
            <a:endParaRPr lang="en-US" dirty="0"/>
          </a:p>
          <a:p>
            <a:pPr>
              <a:defRPr/>
            </a:pPr>
            <a:endParaRPr lang="en-US" sz="1400" dirty="0"/>
          </a:p>
          <a:p>
            <a:pPr marL="0" indent="0">
              <a:buNone/>
              <a:defRPr/>
            </a:pPr>
            <a:r>
              <a:rPr lang="en-US" sz="1400" dirty="0"/>
              <a:t>		</a:t>
            </a:r>
          </a:p>
        </p:txBody>
      </p:sp>
      <p:pic>
        <p:nvPicPr>
          <p:cNvPr id="593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429000"/>
            <a:ext cx="35052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a:t>Expand example</a:t>
            </a:r>
          </a:p>
        </p:txBody>
      </p:sp>
      <p:sp>
        <p:nvSpPr>
          <p:cNvPr id="60419" name="Content Placeholder 2"/>
          <p:cNvSpPr>
            <a:spLocks noGrp="1"/>
          </p:cNvSpPr>
          <p:nvPr>
            <p:ph idx="1"/>
          </p:nvPr>
        </p:nvSpPr>
        <p:spPr/>
        <p:txBody>
          <a:bodyPr/>
          <a:lstStyle/>
          <a:p>
            <a:r>
              <a:rPr lang="en-US" altLang="en-US" sz="2800" dirty="0"/>
              <a:t>Suppose expand to include new (Premium), old release (Regular)</a:t>
            </a:r>
          </a:p>
          <a:p>
            <a:pPr>
              <a:buFontTx/>
              <a:buNone/>
            </a:pPr>
            <a:r>
              <a:rPr lang="en-US" altLang="en-US" sz="2800" dirty="0"/>
              <a:t>   Changes to RBAC		Changes to ABAC</a:t>
            </a:r>
          </a:p>
          <a:p>
            <a:endParaRPr lang="en-US" altLang="en-US" sz="2800" dirty="0"/>
          </a:p>
        </p:txBody>
      </p:sp>
      <p:pic>
        <p:nvPicPr>
          <p:cNvPr id="604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200400"/>
            <a:ext cx="2938463"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200400"/>
            <a:ext cx="358140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953000" y="5310207"/>
            <a:ext cx="4953000" cy="276999"/>
          </a:xfrm>
          <a:prstGeom prst="rect">
            <a:avLst/>
          </a:prstGeom>
        </p:spPr>
        <p:txBody>
          <a:bodyPr wrap="square">
            <a:spAutoFit/>
          </a:bodyPr>
          <a:lstStyle/>
          <a:p>
            <a:pPr marL="0" indent="0">
              <a:buNone/>
              <a:defRPr/>
            </a:pPr>
            <a:r>
              <a:rPr lang="en-US" sz="1200" dirty="0">
                <a:solidFill>
                  <a:schemeClr val="tx1"/>
                </a:solidFill>
              </a:rPr>
              <a:t>R6: (Country(e)= “France” ^ Rating(m)  ∈  {R, PG-13, 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dirty="0"/>
              <a:t>Architectural model</a:t>
            </a:r>
          </a:p>
        </p:txBody>
      </p:sp>
      <p:sp>
        <p:nvSpPr>
          <p:cNvPr id="52227" name="Content Placeholder 2"/>
          <p:cNvSpPr>
            <a:spLocks noGrp="1"/>
          </p:cNvSpPr>
          <p:nvPr>
            <p:ph idx="1"/>
          </p:nvPr>
        </p:nvSpPr>
        <p:spPr/>
        <p:txBody>
          <a:bodyPr/>
          <a:lstStyle/>
          <a:p>
            <a:r>
              <a:rPr lang="en-US" altLang="en-US" sz="2400" dirty="0"/>
              <a:t>User logs in and has authorization/access information associated with their login</a:t>
            </a:r>
          </a:p>
          <a:p>
            <a:r>
              <a:rPr lang="en-US" altLang="en-US" sz="2400" dirty="0"/>
              <a:t>System has to authorize login, access info associated with login</a:t>
            </a:r>
          </a:p>
          <a:p>
            <a:r>
              <a:rPr lang="en-US" altLang="en-US" sz="2400" dirty="0"/>
              <a:t>Useful for environment attributes, e.g. location</a:t>
            </a:r>
          </a:p>
          <a:p>
            <a:r>
              <a:rPr lang="en-US" altLang="en-US" sz="2400" dirty="0"/>
              <a:t>Allows users to login from anywhere – uses a centralized site to authorize instead of associated within each DB</a:t>
            </a:r>
          </a:p>
          <a:p>
            <a:r>
              <a:rPr lang="en-US" altLang="en-US" sz="2400" dirty="0"/>
              <a:t>Can allow access to more than one DB with single login</a:t>
            </a:r>
          </a:p>
          <a:p>
            <a:pPr lvl="1"/>
            <a:r>
              <a:rPr lang="en-US" altLang="en-US" sz="2400" dirty="0"/>
              <a:t>CAPS – lots of DBs may have access to, don’t want to have to login to each DB</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gn="l"/>
            <a:r>
              <a:rPr lang="en-US" altLang="en-US"/>
              <a:t>Authorization </a:t>
            </a:r>
            <a:br>
              <a:rPr lang="en-US" altLang="en-US"/>
            </a:br>
            <a:r>
              <a:rPr lang="en-US" altLang="en-US"/>
              <a:t>Architecture</a:t>
            </a:r>
          </a:p>
        </p:txBody>
      </p:sp>
      <p:sp>
        <p:nvSpPr>
          <p:cNvPr id="53251" name="Content Placeholder 2"/>
          <p:cNvSpPr>
            <a:spLocks noGrp="1"/>
          </p:cNvSpPr>
          <p:nvPr>
            <p:ph idx="1"/>
          </p:nvPr>
        </p:nvSpPr>
        <p:spPr>
          <a:xfrm>
            <a:off x="152400" y="1981200"/>
            <a:ext cx="8229600" cy="5257800"/>
          </a:xfrm>
        </p:spPr>
        <p:txBody>
          <a:bodyPr/>
          <a:lstStyle/>
          <a:p>
            <a:r>
              <a:rPr lang="en-US" altLang="en-US" sz="2000" dirty="0"/>
              <a:t>Policy Enforcement Point PEP</a:t>
            </a:r>
          </a:p>
          <a:p>
            <a:pPr lvl="1"/>
            <a:r>
              <a:rPr lang="en-US" altLang="en-US" sz="2000" dirty="0"/>
              <a:t>Intercepts user request for access</a:t>
            </a:r>
          </a:p>
          <a:p>
            <a:pPr lvl="1"/>
            <a:r>
              <a:rPr lang="en-US" altLang="en-US" sz="2000" dirty="0"/>
              <a:t>Makes request to PDP for decision to access</a:t>
            </a:r>
          </a:p>
          <a:p>
            <a:r>
              <a:rPr lang="en-US" altLang="en-US" sz="2000" dirty="0"/>
              <a:t>Policy Decision Point PDP </a:t>
            </a:r>
          </a:p>
          <a:p>
            <a:pPr lvl="1"/>
            <a:r>
              <a:rPr lang="en-US" altLang="en-US" sz="2000" dirty="0"/>
              <a:t>Evaluate request against policies</a:t>
            </a:r>
          </a:p>
          <a:p>
            <a:pPr lvl="1"/>
            <a:r>
              <a:rPr lang="en-US" altLang="en-US" sz="2000" dirty="0"/>
              <a:t>makes authorization decisions</a:t>
            </a:r>
          </a:p>
          <a:p>
            <a:r>
              <a:rPr lang="en-US" altLang="en-US" sz="2000" dirty="0"/>
              <a:t>Policy Administration Point PAP</a:t>
            </a:r>
          </a:p>
          <a:p>
            <a:pPr lvl="1"/>
            <a:r>
              <a:rPr lang="en-US" altLang="en-US" sz="2000" dirty="0"/>
              <a:t>Create/manages access control policies</a:t>
            </a:r>
          </a:p>
          <a:p>
            <a:r>
              <a:rPr lang="en-US" altLang="en-US" sz="2000" dirty="0"/>
              <a:t>Policy Information Point PIP</a:t>
            </a:r>
          </a:p>
          <a:p>
            <a:pPr lvl="1"/>
            <a:r>
              <a:rPr lang="en-US" altLang="en-US" sz="2000" dirty="0"/>
              <a:t>Source of attribute values r, s, e</a:t>
            </a:r>
          </a:p>
          <a:p>
            <a:pPr lvl="1"/>
            <a:endParaRPr lang="en-US" altLang="en-US" sz="2000" dirty="0"/>
          </a:p>
          <a:p>
            <a:pPr lvl="1"/>
            <a:endParaRPr lang="en-US" altLang="en-US" sz="2400" dirty="0"/>
          </a:p>
        </p:txBody>
      </p:sp>
      <p:pic>
        <p:nvPicPr>
          <p:cNvPr id="5" name="Content Placeholder 3"/>
          <p:cNvPicPr>
            <a:picLocks noChangeAspect="1"/>
          </p:cNvPicPr>
          <p:nvPr/>
        </p:nvPicPr>
        <p:blipFill>
          <a:blip r:embed="rId2"/>
          <a:stretch>
            <a:fillRect/>
          </a:stretch>
        </p:blipFill>
        <p:spPr bwMode="auto">
          <a:xfrm>
            <a:off x="5638800" y="274638"/>
            <a:ext cx="3308192" cy="254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630124" y="1600200"/>
            <a:ext cx="5883752" cy="4525963"/>
          </a:xfrm>
          <a:prstGeom prst="rect">
            <a:avLst/>
          </a:prstGeom>
        </p:spPr>
      </p:pic>
    </p:spTree>
    <p:extLst>
      <p:ext uri="{BB962C8B-B14F-4D97-AF65-F5344CB8AC3E}">
        <p14:creationId xmlns:p14="http://schemas.microsoft.com/office/powerpoint/2010/main" val="35943616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en-US" dirty="0"/>
              <a:t>Advantages/Disadvantages</a:t>
            </a:r>
          </a:p>
        </p:txBody>
      </p:sp>
      <p:sp>
        <p:nvSpPr>
          <p:cNvPr id="52227" name="Content Placeholder 2"/>
          <p:cNvSpPr>
            <a:spLocks noGrp="1"/>
          </p:cNvSpPr>
          <p:nvPr>
            <p:ph idx="1"/>
          </p:nvPr>
        </p:nvSpPr>
        <p:spPr/>
        <p:txBody>
          <a:bodyPr/>
          <a:lstStyle/>
          <a:p>
            <a:r>
              <a:rPr lang="en-US" altLang="en-US" sz="2400" dirty="0"/>
              <a:t>Advantages?</a:t>
            </a:r>
          </a:p>
          <a:p>
            <a:pPr lvl="1"/>
            <a:r>
              <a:rPr lang="en-US" altLang="en-US" sz="2000" dirty="0"/>
              <a:t>Users carry their security info (access control, etc.), by way of authorization</a:t>
            </a:r>
          </a:p>
          <a:p>
            <a:pPr lvl="1"/>
            <a:r>
              <a:rPr lang="en-US" altLang="en-US" sz="2000" dirty="0"/>
              <a:t>Focus for security shifts from DB to PDP</a:t>
            </a:r>
          </a:p>
          <a:p>
            <a:r>
              <a:rPr lang="en-US" altLang="en-US" sz="2400" dirty="0"/>
              <a:t>Any disadvantages?</a:t>
            </a:r>
          </a:p>
          <a:p>
            <a:pPr lvl="1"/>
            <a:r>
              <a:rPr lang="en-US" altLang="en-US" sz="2000" dirty="0"/>
              <a:t>Bottleneck at PDP, PEP</a:t>
            </a:r>
          </a:p>
          <a:p>
            <a:r>
              <a:rPr lang="en-US" altLang="en-US" sz="2400" dirty="0"/>
              <a:t>Solution? </a:t>
            </a:r>
          </a:p>
          <a:p>
            <a:pPr lvl="1"/>
            <a:r>
              <a:rPr lang="en-US" altLang="en-US" sz="2000" dirty="0"/>
              <a:t>Distributed</a:t>
            </a:r>
          </a:p>
          <a:p>
            <a:r>
              <a:rPr lang="en-US" altLang="en-US" sz="2400" dirty="0"/>
              <a:t>Extensions?</a:t>
            </a:r>
          </a:p>
          <a:p>
            <a:pPr lvl="1"/>
            <a:r>
              <a:rPr lang="en-US" altLang="en-US" sz="2000" dirty="0"/>
              <a:t>Can allow users access to multiple DBs through PDP, as long as DB agreements and set in rules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2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22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22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22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2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a:t>Advantages of ABAC</a:t>
            </a:r>
          </a:p>
        </p:txBody>
      </p:sp>
      <p:sp>
        <p:nvSpPr>
          <p:cNvPr id="61443" name="Content Placeholder 2"/>
          <p:cNvSpPr>
            <a:spLocks noGrp="1"/>
          </p:cNvSpPr>
          <p:nvPr>
            <p:ph idx="1"/>
          </p:nvPr>
        </p:nvSpPr>
        <p:spPr/>
        <p:txBody>
          <a:bodyPr/>
          <a:lstStyle/>
          <a:p>
            <a:r>
              <a:rPr lang="en-US" altLang="en-US" sz="2800" dirty="0"/>
              <a:t>Benefits</a:t>
            </a:r>
          </a:p>
          <a:p>
            <a:pPr lvl="1"/>
            <a:r>
              <a:rPr lang="en-US" altLang="en-US" sz="2400" dirty="0"/>
              <a:t>More flexible and powerful</a:t>
            </a:r>
          </a:p>
          <a:p>
            <a:pPr lvl="1"/>
            <a:r>
              <a:rPr lang="en-US" altLang="en-US" sz="2400" dirty="0"/>
              <a:t>Management of security can be distributed over network </a:t>
            </a:r>
          </a:p>
          <a:p>
            <a:pPr lvl="1"/>
            <a:r>
              <a:rPr lang="en-US" altLang="en-US" sz="2400" dirty="0"/>
              <a:t>Can implement DAC, MAC, RBAC in ABAC</a:t>
            </a:r>
          </a:p>
          <a:p>
            <a:r>
              <a:rPr lang="en-US" altLang="en-US" sz="2800" dirty="0"/>
              <a:t>Drawbacks</a:t>
            </a:r>
          </a:p>
          <a:p>
            <a:pPr lvl="1"/>
            <a:r>
              <a:rPr lang="en-US" altLang="en-US" sz="2400" dirty="0"/>
              <a:t>User must prove identity for authorization?</a:t>
            </a:r>
          </a:p>
          <a:p>
            <a:pPr lvl="1"/>
            <a:r>
              <a:rPr lang="en-US" altLang="en-US" sz="2400" dirty="0"/>
              <a:t>No standard model for federal government</a:t>
            </a:r>
          </a:p>
          <a:p>
            <a:endParaRPr lang="en-US"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sz="2800" dirty="0"/>
              <a:t>Prepared statements (have placeholders instead of values and must prepare each time execute)</a:t>
            </a:r>
          </a:p>
          <a:p>
            <a:pPr lvl="1"/>
            <a:r>
              <a:rPr lang="en-US" dirty="0"/>
              <a:t>Instead of allowing user to input: “105 or 1=1” make sure input an integer</a:t>
            </a:r>
          </a:p>
          <a:p>
            <a:pPr lvl="1"/>
            <a:r>
              <a:rPr lang="en-US" dirty="0"/>
              <a:t>Get rid of ‘;’ so can’t add several statements</a:t>
            </a:r>
          </a:p>
          <a:p>
            <a:r>
              <a:rPr lang="en-US" sz="2800" dirty="0"/>
              <a:t>Stored procedures – platform specific, PL/SQL</a:t>
            </a:r>
          </a:p>
          <a:p>
            <a:r>
              <a:rPr lang="en-US" sz="2800" dirty="0"/>
              <a:t>Avoid all user-supplied input</a:t>
            </a:r>
          </a:p>
          <a:p>
            <a:pPr lvl="1"/>
            <a:r>
              <a:rPr lang="en-US" sz="2400" dirty="0"/>
              <a:t>drop down measures</a:t>
            </a:r>
          </a:p>
        </p:txBody>
      </p:sp>
    </p:spTree>
    <p:extLst>
      <p:ext uri="{BB962C8B-B14F-4D97-AF65-F5344CB8AC3E}">
        <p14:creationId xmlns:p14="http://schemas.microsoft.com/office/powerpoint/2010/main" val="3773720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Injection</a:t>
            </a:r>
          </a:p>
        </p:txBody>
      </p:sp>
      <p:sp>
        <p:nvSpPr>
          <p:cNvPr id="3" name="Content Placeholder 2"/>
          <p:cNvSpPr>
            <a:spLocks noGrp="1"/>
          </p:cNvSpPr>
          <p:nvPr>
            <p:ph idx="1"/>
          </p:nvPr>
        </p:nvSpPr>
        <p:spPr/>
        <p:txBody>
          <a:bodyPr/>
          <a:lstStyle/>
          <a:p>
            <a:r>
              <a:rPr lang="en-US" dirty="0"/>
              <a:t>MongoDB – can pass </a:t>
            </a:r>
            <a:r>
              <a:rPr lang="en-US" dirty="0" err="1"/>
              <a:t>javascript</a:t>
            </a:r>
            <a:r>
              <a:rPr lang="en-US" dirty="0"/>
              <a:t> code snippet to the DB using $where</a:t>
            </a:r>
          </a:p>
          <a:p>
            <a:r>
              <a:rPr lang="en-US" dirty="0"/>
              <a:t>Cannot change the DB content, but can retrieve unintended results </a:t>
            </a:r>
          </a:p>
        </p:txBody>
      </p:sp>
    </p:spTree>
    <p:extLst>
      <p:ext uri="{BB962C8B-B14F-4D97-AF65-F5344CB8AC3E}">
        <p14:creationId xmlns:p14="http://schemas.microsoft.com/office/powerpoint/2010/main" val="4280204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altLang="en-US"/>
              <a:t>Database Security </a:t>
            </a:r>
          </a:p>
        </p:txBody>
      </p:sp>
      <p:sp>
        <p:nvSpPr>
          <p:cNvPr id="6147" name="Rectangle 3"/>
          <p:cNvSpPr>
            <a:spLocks noGrp="1" noChangeArrowheads="1"/>
          </p:cNvSpPr>
          <p:nvPr>
            <p:ph type="body" idx="1"/>
          </p:nvPr>
        </p:nvSpPr>
        <p:spPr/>
        <p:txBody>
          <a:bodyPr/>
          <a:lstStyle/>
          <a:p>
            <a:pPr eaLnBrk="1" hangingPunct="1"/>
            <a:r>
              <a:rPr lang="en-US" altLang="en-US"/>
              <a:t> Different aspects of database security </a:t>
            </a:r>
          </a:p>
          <a:p>
            <a:pPr marL="971550" lvl="1" indent="-514350" eaLnBrk="1" hangingPunct="1">
              <a:buFontTx/>
              <a:buAutoNum type="arabicPeriod"/>
            </a:pPr>
            <a:r>
              <a:rPr lang="en-US" altLang="en-US"/>
              <a:t>data encryption - encoding, transmission, decoding </a:t>
            </a:r>
          </a:p>
          <a:p>
            <a:pPr marL="971550" lvl="1" indent="-514350" eaLnBrk="1" hangingPunct="1">
              <a:buFontTx/>
              <a:buAutoNum type="arabicPeriod"/>
            </a:pPr>
            <a:r>
              <a:rPr lang="en-US" altLang="en-US"/>
              <a:t>retrieval of statistical information </a:t>
            </a:r>
          </a:p>
          <a:p>
            <a:pPr marL="1371600" lvl="2" indent="-457200" eaLnBrk="1" hangingPunct="1"/>
            <a:r>
              <a:rPr lang="en-US" altLang="en-US"/>
              <a:t>protect individual information (could be deduced by smart queries) </a:t>
            </a:r>
          </a:p>
          <a:p>
            <a:pPr eaLnBrk="1" hangingPunct="1"/>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altLang="en-US"/>
              <a:t>Access Control</a:t>
            </a:r>
          </a:p>
        </p:txBody>
      </p:sp>
      <p:sp>
        <p:nvSpPr>
          <p:cNvPr id="7171" name="Rectangle 3"/>
          <p:cNvSpPr>
            <a:spLocks noGrp="1" noChangeArrowheads="1"/>
          </p:cNvSpPr>
          <p:nvPr>
            <p:ph type="body" idx="1"/>
          </p:nvPr>
        </p:nvSpPr>
        <p:spPr/>
        <p:txBody>
          <a:bodyPr/>
          <a:lstStyle/>
          <a:p>
            <a:pPr marL="971550" lvl="1" indent="-514350" eaLnBrk="1" hangingPunct="1">
              <a:buFontTx/>
              <a:buAutoNum type="arabicPeriod" startAt="3"/>
            </a:pPr>
            <a:r>
              <a:rPr lang="en-US" altLang="en-US"/>
              <a:t>Access control for a whole DBMS - account numbers and passwords </a:t>
            </a:r>
          </a:p>
          <a:p>
            <a:pPr lvl="2" eaLnBrk="1" hangingPunct="1"/>
            <a:r>
              <a:rPr lang="en-US" altLang="en-US"/>
              <a:t>login procedure, login session, database audit and audit trail </a:t>
            </a:r>
          </a:p>
          <a:p>
            <a:pPr marL="971550" lvl="1" indent="-514350" eaLnBrk="1" hangingPunct="1">
              <a:buFontTx/>
              <a:buAutoNum type="arabicPeriod" startAt="4"/>
            </a:pPr>
            <a:r>
              <a:rPr lang="en-US" altLang="en-US"/>
              <a:t>Access control for portions of a database </a:t>
            </a:r>
          </a:p>
          <a:p>
            <a:pPr lvl="2" eaLnBrk="1" hangingPunct="1"/>
            <a:r>
              <a:rPr lang="en-US" altLang="en-US"/>
              <a:t> in a multiuse DBMS different users may be entitled access to different portions of the same DB </a:t>
            </a:r>
          </a:p>
          <a:p>
            <a:pPr eaLnBrk="1" hangingPunct="1"/>
            <a:endParaRPr lang="en-US" altLang="en-US"/>
          </a:p>
        </p:txBody>
      </p:sp>
    </p:spTree>
  </p:cSld>
  <p:clrMapOvr>
    <a:masterClrMapping/>
  </p:clrMapOvr>
</p:sld>
</file>

<file path=ppt/theme/theme1.xml><?xml version="1.0" encoding="utf-8"?>
<a:theme xmlns:a="http://schemas.openxmlformats.org/drawingml/2006/main" name="1_Default Design">
  <a:themeElements>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2"/>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44851</TotalTime>
  <Words>2727</Words>
  <Application>Microsoft Macintosh PowerPoint</Application>
  <PresentationFormat>On-screen Show (4:3)</PresentationFormat>
  <Paragraphs>404</Paragraphs>
  <Slides>59</Slides>
  <Notes>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4" baseType="lpstr">
      <vt:lpstr>Arial</vt:lpstr>
      <vt:lpstr>Calibri</vt:lpstr>
      <vt:lpstr>Times New Roman</vt:lpstr>
      <vt:lpstr>1_Default Design</vt:lpstr>
      <vt:lpstr>Equation</vt:lpstr>
      <vt:lpstr>Database Security Chapter 30</vt:lpstr>
      <vt:lpstr>Terms</vt:lpstr>
      <vt:lpstr>Terms</vt:lpstr>
      <vt:lpstr>SQL Injection – DB vulnerabilities</vt:lpstr>
      <vt:lpstr>Example</vt:lpstr>
      <vt:lpstr>Solutions</vt:lpstr>
      <vt:lpstr>NoSQL Injection</vt:lpstr>
      <vt:lpstr>Database Security </vt:lpstr>
      <vt:lpstr>Access Control</vt:lpstr>
      <vt:lpstr>Access Control for portions of DB</vt:lpstr>
      <vt:lpstr>DBA </vt:lpstr>
      <vt:lpstr>Discretionary Access Control</vt:lpstr>
      <vt:lpstr>Discretionary Access Control</vt:lpstr>
      <vt:lpstr> Access (authorization) matrix model</vt:lpstr>
      <vt:lpstr>Grant/Revoke</vt:lpstr>
      <vt:lpstr> Grant SQL statement</vt:lpstr>
      <vt:lpstr>To access tables granted permission</vt:lpstr>
      <vt:lpstr> Grant/Revoke</vt:lpstr>
      <vt:lpstr>Example of grant/revoke </vt:lpstr>
      <vt:lpstr>Using views for Security</vt:lpstr>
      <vt:lpstr>Role-Based Access Control</vt:lpstr>
      <vt:lpstr>Roles - RBAC</vt:lpstr>
      <vt:lpstr>RBAC</vt:lpstr>
      <vt:lpstr>Motivation</vt:lpstr>
      <vt:lpstr>In Oracle</vt:lpstr>
      <vt:lpstr>In Mongodb</vt:lpstr>
      <vt:lpstr>Mandatory Access Control</vt:lpstr>
      <vt:lpstr>Mandatory Access Control- MAC</vt:lpstr>
      <vt:lpstr>Mandatory Access Control</vt:lpstr>
      <vt:lpstr>MLS</vt:lpstr>
      <vt:lpstr>MLS Relation Example</vt:lpstr>
      <vt:lpstr>PowerPoint Presentation</vt:lpstr>
      <vt:lpstr>MLS</vt:lpstr>
      <vt:lpstr>PowerPoint Presentation</vt:lpstr>
      <vt:lpstr>MLS Insert</vt:lpstr>
      <vt:lpstr>Covert Chanel</vt:lpstr>
      <vt:lpstr>MLS Insert</vt:lpstr>
      <vt:lpstr>MLS Relation</vt:lpstr>
      <vt:lpstr>MLS Update</vt:lpstr>
      <vt:lpstr>Jajodia Sandhu MLS Model</vt:lpstr>
      <vt:lpstr>MLS Relation – Better Solution</vt:lpstr>
      <vt:lpstr>PowerPoint Presentation</vt:lpstr>
      <vt:lpstr>DAC, MAC vs. RBAC</vt:lpstr>
      <vt:lpstr>NoSQL/SQL security?</vt:lpstr>
      <vt:lpstr>Attribute-Based Access Control </vt:lpstr>
      <vt:lpstr>Why ABAC? – web sharing</vt:lpstr>
      <vt:lpstr>ABAC</vt:lpstr>
      <vt:lpstr>ABAC</vt:lpstr>
      <vt:lpstr>Definition of ABAC</vt:lpstr>
      <vt:lpstr>Example:  Alcoholic Beverage Control Store</vt:lpstr>
      <vt:lpstr>Rules</vt:lpstr>
      <vt:lpstr>Movie Rating Example:  ABAC vs RBAC:</vt:lpstr>
      <vt:lpstr>Example</vt:lpstr>
      <vt:lpstr>Expand example</vt:lpstr>
      <vt:lpstr>Architectural model</vt:lpstr>
      <vt:lpstr>Authorization  Architecture</vt:lpstr>
      <vt:lpstr>PowerPoint Presentation</vt:lpstr>
      <vt:lpstr>Advantages/Disadvantages</vt:lpstr>
      <vt:lpstr>Advantages of ABAC</vt:lpstr>
    </vt:vector>
  </TitlesOfParts>
  <Company>University of Alabama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Security</dc:title>
  <dc:creator>Susan V. Vrbsky</dc:creator>
  <cp:lastModifiedBy>Vrbsky, Susan</cp:lastModifiedBy>
  <cp:revision>281</cp:revision>
  <dcterms:created xsi:type="dcterms:W3CDTF">2001-09-20T20:18:15Z</dcterms:created>
  <dcterms:modified xsi:type="dcterms:W3CDTF">2020-11-09T14:59:23Z</dcterms:modified>
</cp:coreProperties>
</file>