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8"/>
  </p:notesMasterIdLst>
  <p:handoutMasterIdLst>
    <p:handoutMasterId r:id="rId59"/>
  </p:handoutMasterIdLst>
  <p:sldIdLst>
    <p:sldId id="439" r:id="rId2"/>
    <p:sldId id="464" r:id="rId3"/>
    <p:sldId id="256" r:id="rId4"/>
    <p:sldId id="257" r:id="rId5"/>
    <p:sldId id="422" r:id="rId6"/>
    <p:sldId id="262" r:id="rId7"/>
    <p:sldId id="421" r:id="rId8"/>
    <p:sldId id="465" r:id="rId9"/>
    <p:sldId id="270" r:id="rId10"/>
    <p:sldId id="447" r:id="rId11"/>
    <p:sldId id="294" r:id="rId12"/>
    <p:sldId id="394" r:id="rId13"/>
    <p:sldId id="448" r:id="rId14"/>
    <p:sldId id="395" r:id="rId15"/>
    <p:sldId id="309" r:id="rId16"/>
    <p:sldId id="316" r:id="rId17"/>
    <p:sldId id="471" r:id="rId18"/>
    <p:sldId id="324" r:id="rId19"/>
    <p:sldId id="396" r:id="rId20"/>
    <p:sldId id="437" r:id="rId21"/>
    <p:sldId id="430" r:id="rId22"/>
    <p:sldId id="418" r:id="rId23"/>
    <p:sldId id="467" r:id="rId24"/>
    <p:sldId id="468" r:id="rId25"/>
    <p:sldId id="403" r:id="rId26"/>
    <p:sldId id="337" r:id="rId27"/>
    <p:sldId id="443" r:id="rId28"/>
    <p:sldId id="427" r:id="rId29"/>
    <p:sldId id="402" r:id="rId30"/>
    <p:sldId id="472" r:id="rId31"/>
    <p:sldId id="473" r:id="rId32"/>
    <p:sldId id="413" r:id="rId33"/>
    <p:sldId id="416" r:id="rId34"/>
    <p:sldId id="431" r:id="rId35"/>
    <p:sldId id="475" r:id="rId36"/>
    <p:sldId id="474" r:id="rId37"/>
    <p:sldId id="419" r:id="rId38"/>
    <p:sldId id="463" r:id="rId39"/>
    <p:sldId id="348" r:id="rId40"/>
    <p:sldId id="404" r:id="rId41"/>
    <p:sldId id="407" r:id="rId42"/>
    <p:sldId id="462" r:id="rId43"/>
    <p:sldId id="409" r:id="rId44"/>
    <p:sldId id="408" r:id="rId45"/>
    <p:sldId id="405" r:id="rId46"/>
    <p:sldId id="410" r:id="rId47"/>
    <p:sldId id="411" r:id="rId48"/>
    <p:sldId id="406" r:id="rId49"/>
    <p:sldId id="446" r:id="rId50"/>
    <p:sldId id="412" r:id="rId51"/>
    <p:sldId id="370" r:id="rId52"/>
    <p:sldId id="398" r:id="rId53"/>
    <p:sldId id="400" r:id="rId54"/>
    <p:sldId id="401" r:id="rId55"/>
    <p:sldId id="445" r:id="rId56"/>
    <p:sldId id="470" r:id="rId57"/>
  </p:sldIdLst>
  <p:sldSz cx="9144000" cy="6858000" type="screen4x3"/>
  <p:notesSz cx="6950075" cy="92360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S PGothic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S PGothic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S PGothic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S PGothic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/>
    <p:restoredTop sz="94560"/>
  </p:normalViewPr>
  <p:slideViewPr>
    <p:cSldViewPr>
      <p:cViewPr varScale="1">
        <p:scale>
          <a:sx n="93" d="100"/>
          <a:sy n="93" d="100"/>
        </p:scale>
        <p:origin x="1664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624"/>
    </p:cViewPr>
  </p:sorterViewPr>
  <p:notesViewPr>
    <p:cSldViewPr>
      <p:cViewPr varScale="1">
        <p:scale>
          <a:sx n="78" d="100"/>
          <a:sy n="78" d="100"/>
        </p:scale>
        <p:origin x="148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14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8588" y="0"/>
            <a:ext cx="30114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4113"/>
            <a:ext cx="30114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4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8588" y="8774113"/>
            <a:ext cx="30114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229A27F0-435A-274A-8F6C-C702AB7F7B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9728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14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114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5225" y="692150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71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5325" y="4387850"/>
            <a:ext cx="5559425" cy="415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1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2525"/>
            <a:ext cx="30114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1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772525"/>
            <a:ext cx="30114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19461329-1D6A-B648-80DE-DB979CEF25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31080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A184F7-CEB0-A64D-8752-5B266AACA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034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181CAC-6029-0745-BF05-1771EABD8F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5328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6B0762-F1C2-004A-9BB4-DC6358F142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813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23FBA0-4E99-A34C-81CF-6A4924B224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4439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A3F9BD-BCB9-9D4A-9279-03F3395C56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154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9A290B-9200-8043-A232-15D01EF70D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8241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E9B49D-B374-8442-96EE-0F5D66B3C6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1257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B44160-FD0C-F344-B3F7-7BE4CFDC63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7097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4F3F28-A4B7-5342-A6D0-A814AF46B0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5406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0315B7-6B2E-4541-8BFC-73D2B62FAC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8373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89819-CAA9-6148-9219-1BDEDEF557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7507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679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79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79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500694EC-8982-5F49-A837-C9C6C23228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anose="020B0600070205080204" pitchFamily="34" charset="-128"/>
          <a:cs typeface="ＭＳ Ｐゴシック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ba-oracle.com/oracle_tip_hash_index_cluster_table.htm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4" Type="http://schemas.openxmlformats.org/officeDocument/2006/relationships/image" Target="../media/image7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dev.mysql.com/doc/refman/5.7/en/create-index.html" TargetMode="External"/><Relationship Id="rId2" Type="http://schemas.openxmlformats.org/officeDocument/2006/relationships/hyperlink" Target="http://docs.oracle.com/cd/B19306_01/server.102/b14200/statements_5010.htm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MS PGothic" charset="-128"/>
              </a:rPr>
              <a:t> DB storage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altLang="en-US" sz="2400">
                <a:ea typeface="MS PGothic" charset="-128"/>
              </a:rPr>
              <a:t>A page can contain one or more objects (row order)</a:t>
            </a:r>
          </a:p>
          <a:p>
            <a:r>
              <a:rPr lang="en-US" altLang="en-US" sz="2400">
                <a:ea typeface="MS PGothic" charset="-128"/>
              </a:rPr>
              <a:t>Many databases are still stored on hard drive disks </a:t>
            </a:r>
          </a:p>
          <a:p>
            <a:r>
              <a:rPr lang="en-US" altLang="en-US" sz="2400">
                <a:ea typeface="MS PGothic" charset="-128"/>
              </a:rPr>
              <a:t>Pages from a table can be stored anywhere on a disk, e.g. scattered around the disk or hopefully, next to each other</a:t>
            </a:r>
          </a:p>
          <a:p>
            <a:r>
              <a:rPr lang="en-US" altLang="en-US" sz="2400">
                <a:ea typeface="MS PGothic" charset="-128"/>
              </a:rPr>
              <a:t>Must perform disk access to get to data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6C807E-5EB1-F041-ABF7-41DB0945439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MS PGothic" charset="-128"/>
              </a:rPr>
              <a:t>Multi-level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525963"/>
          </a:xfrm>
        </p:spPr>
        <p:txBody>
          <a:bodyPr/>
          <a:lstStyle/>
          <a:p>
            <a:r>
              <a:rPr lang="en-US" altLang="en-US">
                <a:ea typeface="MS PGothic" charset="-128"/>
              </a:rPr>
              <a:t>Possible problems?</a:t>
            </a:r>
          </a:p>
          <a:p>
            <a:pPr lvl="1"/>
            <a:r>
              <a:rPr lang="en-US" altLang="en-US">
                <a:ea typeface="MS PGothic" charset="-128"/>
              </a:rPr>
              <a:t>Balanced?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C4A8167-65B7-3E4D-91EA-C423263A95A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/>
          </a:p>
        </p:txBody>
      </p:sp>
      <p:pic>
        <p:nvPicPr>
          <p:cNvPr id="14341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5" t="17838" r="17290" b="16495"/>
          <a:stretch>
            <a:fillRect/>
          </a:stretch>
        </p:blipFill>
        <p:spPr bwMode="auto">
          <a:xfrm>
            <a:off x="3657600" y="2286000"/>
            <a:ext cx="50292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AF92FE-DDE7-F54A-9D2C-1049696B49D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>
                <a:ea typeface="MS PGothic" charset="-128"/>
              </a:rPr>
              <a:t>Current Implementation of indexes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b="1">
                <a:ea typeface="MS PGothic" charset="-128"/>
              </a:rPr>
              <a:t>To implement an index use B+ tree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ea typeface="MS PGothic" charset="-128"/>
              </a:rPr>
              <a:t>B+ tree is based on a B-tree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ea typeface="MS PGothic" charset="-128"/>
              </a:rPr>
              <a:t>B-tree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ea typeface="MS PGothic" charset="-128"/>
              </a:rPr>
              <a:t>balanced tree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ea typeface="MS PGothic" charset="-128"/>
              </a:rPr>
              <a:t>insert, delete is efficient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ea typeface="MS PGothic" charset="-128"/>
              </a:rPr>
              <a:t>nodes are kept half full, a node is split when it is full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ea typeface="MS PGothic" charset="-128"/>
              </a:rPr>
              <a:t>nodes are combined when less than half full</a:t>
            </a:r>
          </a:p>
          <a:p>
            <a:pPr eaLnBrk="1" hangingPunct="1">
              <a:lnSpc>
                <a:spcPct val="90000"/>
              </a:lnSpc>
            </a:pPr>
            <a:endParaRPr lang="en-US" altLang="en-US">
              <a:ea typeface="MS PGothic" charset="-128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AB94D7-DA1E-8947-8451-4ACFDDBEC5C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>
                <a:ea typeface="MS PGothic" charset="-128"/>
              </a:rPr>
              <a:t>B-tree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Each B-tree has an order </a:t>
            </a:r>
            <a:r>
              <a:rPr lang="en-US" altLang="en-US" b="1">
                <a:ea typeface="MS PGothic" charset="-128"/>
              </a:rPr>
              <a:t>p</a:t>
            </a:r>
            <a:r>
              <a:rPr lang="en-US" altLang="en-US">
                <a:ea typeface="MS PGothic" charset="-128"/>
              </a:rPr>
              <a:t> (fan out) which is the </a:t>
            </a:r>
            <a:r>
              <a:rPr lang="en-US" altLang="en-US" b="1">
                <a:ea typeface="MS PGothic" charset="-128"/>
              </a:rPr>
              <a:t>maximum number of child nodes </a:t>
            </a:r>
            <a:r>
              <a:rPr lang="en-US" altLang="en-US">
                <a:ea typeface="MS PGothic" charset="-128"/>
              </a:rPr>
              <a:t>for each node</a:t>
            </a:r>
          </a:p>
          <a:p>
            <a:pPr eaLnBrk="1" hangingPunct="1"/>
            <a:r>
              <a:rPr lang="en-US" altLang="en-US">
                <a:ea typeface="MS PGothic" charset="-128"/>
              </a:rPr>
              <a:t>The value of the search field appears once along with a data pointer</a:t>
            </a:r>
          </a:p>
          <a:p>
            <a:pPr eaLnBrk="1" hangingPunct="1"/>
            <a:endParaRPr lang="en-US" altLang="en-US">
              <a:ea typeface="MS PGothic" charset="-128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A93D41-A8A4-1145-BF13-05515B21480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/>
          </a:p>
        </p:txBody>
      </p:sp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077" r="7272"/>
          <a:stretch>
            <a:fillRect/>
          </a:stretch>
        </p:blipFill>
        <p:spPr bwMode="auto">
          <a:xfrm>
            <a:off x="762000" y="228600"/>
            <a:ext cx="7772400" cy="245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591"/>
          <a:stretch>
            <a:fillRect/>
          </a:stretch>
        </p:blipFill>
        <p:spPr bwMode="auto">
          <a:xfrm>
            <a:off x="609600" y="2895600"/>
            <a:ext cx="83820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3DCF0F-2447-1649-8DE8-85B9C5300F9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>
                <a:ea typeface="MS PGothic" charset="-128"/>
              </a:rPr>
              <a:t>B-tree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Each node contains the following information:</a:t>
            </a:r>
          </a:p>
          <a:p>
            <a:pPr eaLnBrk="1" hangingPunct="1">
              <a:buFontTx/>
              <a:buNone/>
            </a:pPr>
            <a:r>
              <a:rPr lang="en-US" altLang="en-US" sz="2800">
                <a:ea typeface="MS PGothic" charset="-128"/>
              </a:rPr>
              <a:t>       &lt;P1, &lt;K1, Pr1&gt;, P2, &lt;K2, Pr2&gt;, … &lt; &gt; Pq&gt;</a:t>
            </a:r>
          </a:p>
          <a:p>
            <a:pPr lvl="1" eaLnBrk="1" hangingPunct="1"/>
            <a:r>
              <a:rPr lang="en-US" altLang="en-US">
                <a:ea typeface="MS PGothic" charset="-128"/>
              </a:rPr>
              <a:t>where Pi is a pointer to another node in the tree</a:t>
            </a:r>
          </a:p>
          <a:p>
            <a:pPr lvl="1" eaLnBrk="1" hangingPunct="1"/>
            <a:r>
              <a:rPr lang="en-US" altLang="en-US">
                <a:ea typeface="MS PGothic" charset="-128"/>
              </a:rPr>
              <a:t>K</a:t>
            </a:r>
            <a:r>
              <a:rPr lang="en-US" altLang="en-US" baseline="-25000">
                <a:ea typeface="MS PGothic" charset="-128"/>
              </a:rPr>
              <a:t>i</a:t>
            </a:r>
            <a:r>
              <a:rPr lang="en-US" altLang="en-US">
                <a:ea typeface="MS PGothic" charset="-128"/>
              </a:rPr>
              <a:t> is a key field</a:t>
            </a:r>
          </a:p>
          <a:p>
            <a:pPr lvl="1" eaLnBrk="1" hangingPunct="1"/>
            <a:r>
              <a:rPr lang="en-US" altLang="en-US">
                <a:ea typeface="MS PGothic" charset="-128"/>
              </a:rPr>
              <a:t>Pr</a:t>
            </a:r>
            <a:r>
              <a:rPr lang="en-US" altLang="en-US" baseline="-25000">
                <a:ea typeface="MS PGothic" charset="-128"/>
              </a:rPr>
              <a:t>i</a:t>
            </a:r>
            <a:r>
              <a:rPr lang="en-US" altLang="en-US">
                <a:ea typeface="MS PGothic" charset="-128"/>
              </a:rPr>
              <a:t> is a data pointer - a pointer to a record (page) whose key field value is equal to K</a:t>
            </a:r>
            <a:r>
              <a:rPr lang="en-US" altLang="en-US" baseline="-25000">
                <a:ea typeface="MS PGothic" charset="-128"/>
              </a:rPr>
              <a:t>i</a:t>
            </a:r>
            <a:endParaRPr lang="en-US" altLang="en-US">
              <a:ea typeface="MS PGothic" charset="-128"/>
            </a:endParaRPr>
          </a:p>
          <a:p>
            <a:pPr eaLnBrk="1" hangingPunct="1"/>
            <a:endParaRPr lang="en-US" altLang="en-US">
              <a:ea typeface="MS PGothic" charset="-128"/>
            </a:endParaRPr>
          </a:p>
        </p:txBody>
      </p:sp>
      <p:pic>
        <p:nvPicPr>
          <p:cNvPr id="1946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888" y="0"/>
            <a:ext cx="6443662" cy="172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4DBBC80-E200-D34C-A434-464ABF8329D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>
                <a:ea typeface="MS PGothic" charset="-128"/>
              </a:rPr>
              <a:t> B-tree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en-US" sz="2400">
              <a:ea typeface="MS PGothic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>
              <a:ea typeface="MS PGothic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ea typeface="MS PGothic" charset="-128"/>
              </a:rPr>
              <a:t>Within each node K1 &lt; K2 &lt;  .. Kq-1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ea typeface="MS PGothic" charset="-128"/>
              </a:rPr>
              <a:t>Each node has at most p tree pointers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ea typeface="MS PGothic" charset="-128"/>
              </a:rPr>
              <a:t>A node with q tree pointers, q &lt;= p, has q-1 field values and q-1 data pointers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ea typeface="MS PGothic" charset="-128"/>
              </a:rPr>
              <a:t>Each node except the root and leaf nodes has at least ceiling(p/2) tree pointers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ea typeface="MS PGothic" charset="-128"/>
              </a:rPr>
              <a:t>Leaf nodes have the same structure as internal nodes except that all of the their tree pointers are null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ea typeface="MS PGothic" charset="-128"/>
              </a:rPr>
              <a:t>Balanced tree – meaning all leaf nodes at same level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ea typeface="MS PGothic" charset="-128"/>
              </a:rPr>
              <a:t>Problems?</a:t>
            </a:r>
          </a:p>
          <a:p>
            <a:pPr eaLnBrk="1" hangingPunct="1">
              <a:lnSpc>
                <a:spcPct val="90000"/>
              </a:lnSpc>
            </a:pPr>
            <a:endParaRPr lang="en-US" altLang="en-US">
              <a:ea typeface="MS PGothic" charset="-128"/>
            </a:endParaRPr>
          </a:p>
        </p:txBody>
      </p:sp>
      <p:pic>
        <p:nvPicPr>
          <p:cNvPr id="2048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609600"/>
            <a:ext cx="541655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0C9836-960F-F444-B537-0DE4DE5A079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>
                <a:ea typeface="MS PGothic" charset="-128"/>
              </a:rPr>
              <a:t>  B+ tree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>
                <a:ea typeface="MS PGothic" charset="-128"/>
              </a:rPr>
              <a:t>A variation of the B-tree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b="1">
                <a:ea typeface="MS PGothic" charset="-128"/>
              </a:rPr>
              <a:t>Data pointers are stored only at the leaf nodes</a:t>
            </a:r>
            <a:r>
              <a:rPr lang="en-US" altLang="en-US" sz="2800">
                <a:ea typeface="MS PGothic" charset="-128"/>
              </a:rPr>
              <a:t> of the tree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ea typeface="MS PGothic" charset="-128"/>
              </a:rPr>
              <a:t>A data value can appear in both the upper level and in a leaf level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ea typeface="MS PGothic" charset="-128"/>
              </a:rPr>
              <a:t>Leaf nodes different from internal nodes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ea typeface="MS PGothic" charset="-128"/>
              </a:rPr>
              <a:t>Leaf nodes have an entry for every value of the search field along with a data pointer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b="1">
                <a:ea typeface="MS PGothic" charset="-128"/>
              </a:rPr>
              <a:t>Leaf nodes are linked together</a:t>
            </a:r>
            <a:r>
              <a:rPr lang="en-US" altLang="en-US" sz="2800">
                <a:ea typeface="MS PGothic" charset="-128"/>
              </a:rPr>
              <a:t> to provide ordered access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ea typeface="MS PGothic" charset="-128"/>
              </a:rPr>
              <a:t>When using a DB, if say B-tree, usually mean B+-tree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>
              <a:ea typeface="MS PGothic" charset="-128"/>
            </a:endParaRPr>
          </a:p>
        </p:txBody>
      </p:sp>
      <p:pic>
        <p:nvPicPr>
          <p:cNvPr id="2150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688" y="239713"/>
            <a:ext cx="3803650" cy="147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256A084-908A-4D43-BA91-F2F6C1DD7DC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/>
          </a:p>
        </p:txBody>
      </p:sp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960563"/>
            <a:ext cx="7329488" cy="405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3" y="865188"/>
            <a:ext cx="8040687" cy="311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H="1">
            <a:off x="2133600" y="3505200"/>
            <a:ext cx="457200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581400" y="3505200"/>
            <a:ext cx="457200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181600" y="3505200"/>
            <a:ext cx="457200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705600" y="3505200"/>
            <a:ext cx="457200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39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8A0A980-DC9B-6048-A7D7-F7963F91307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>
                <a:ea typeface="MS PGothic" charset="-128"/>
              </a:rPr>
              <a:t>B+ tree 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MS PGothic" charset="-128"/>
              </a:rPr>
              <a:t> </a:t>
            </a:r>
            <a:r>
              <a:rPr lang="en-US" altLang="en-US" b="1" dirty="0">
                <a:ea typeface="MS PGothic" charset="-128"/>
              </a:rPr>
              <a:t>Internal nodes </a:t>
            </a:r>
            <a:r>
              <a:rPr lang="en-US" altLang="en-US" dirty="0">
                <a:ea typeface="MS PGothic" charset="-128"/>
              </a:rPr>
              <a:t>of a B+ tree</a:t>
            </a:r>
          </a:p>
          <a:p>
            <a:pPr eaLnBrk="1" hangingPunct="1">
              <a:buFontTx/>
              <a:buNone/>
            </a:pPr>
            <a:r>
              <a:rPr lang="en-US" altLang="en-US" dirty="0">
                <a:ea typeface="MS PGothic" charset="-128"/>
              </a:rPr>
              <a:t>          &lt;P1, K1, P2, K2, … Pq-1, Kq-1, </a:t>
            </a:r>
            <a:r>
              <a:rPr lang="en-US" altLang="en-US" dirty="0" err="1">
                <a:ea typeface="MS PGothic" charset="-128"/>
              </a:rPr>
              <a:t>Pq</a:t>
            </a:r>
            <a:r>
              <a:rPr lang="en-US" altLang="en-US" dirty="0">
                <a:ea typeface="MS PGothic" charset="-128"/>
              </a:rPr>
              <a:t>&gt;</a:t>
            </a:r>
          </a:p>
          <a:p>
            <a:pPr lvl="1" eaLnBrk="1" hangingPunct="1"/>
            <a:r>
              <a:rPr lang="en-US" altLang="en-US" dirty="0">
                <a:ea typeface="MS PGothic" charset="-128"/>
              </a:rPr>
              <a:t>where each P</a:t>
            </a:r>
            <a:r>
              <a:rPr lang="en-US" altLang="en-US" baseline="-25000" dirty="0">
                <a:ea typeface="MS PGothic" charset="-128"/>
              </a:rPr>
              <a:t>i</a:t>
            </a:r>
            <a:r>
              <a:rPr lang="en-US" altLang="en-US" dirty="0">
                <a:ea typeface="MS PGothic" charset="-128"/>
              </a:rPr>
              <a:t> is a tree pointer</a:t>
            </a:r>
          </a:p>
          <a:p>
            <a:pPr lvl="1" eaLnBrk="1" hangingPunct="1"/>
            <a:r>
              <a:rPr lang="en-US" altLang="en-US" dirty="0">
                <a:ea typeface="MS PGothic" charset="-128"/>
              </a:rPr>
              <a:t>Each internal node has at most p tree pointers </a:t>
            </a:r>
          </a:p>
          <a:p>
            <a:pPr lvl="2" eaLnBrk="1" hangingPunct="1"/>
            <a:r>
              <a:rPr lang="en-US" altLang="en-US" dirty="0">
                <a:ea typeface="MS PGothic" charset="-128"/>
              </a:rPr>
              <a:t>p is called the </a:t>
            </a:r>
            <a:r>
              <a:rPr lang="en-US" altLang="en-US" dirty="0" err="1">
                <a:ea typeface="MS PGothic" charset="-128"/>
              </a:rPr>
              <a:t>fanout</a:t>
            </a:r>
            <a:endParaRPr lang="en-US" altLang="en-US" dirty="0">
              <a:ea typeface="MS PGothic" charset="-128"/>
            </a:endParaRPr>
          </a:p>
          <a:p>
            <a:pPr lvl="1" eaLnBrk="1" hangingPunct="1"/>
            <a:r>
              <a:rPr lang="en-US" altLang="en-US" dirty="0">
                <a:ea typeface="MS PGothic" charset="-128"/>
              </a:rPr>
              <a:t>Each internal node (except the root) has at least ceiling(p/2) tree pointers</a:t>
            </a:r>
          </a:p>
          <a:p>
            <a:pPr lvl="1" eaLnBrk="1" hangingPunct="1"/>
            <a:r>
              <a:rPr lang="en-US" altLang="en-US" dirty="0">
                <a:ea typeface="MS PGothic" charset="-128"/>
              </a:rPr>
              <a:t>An internal node with q pointers has q-1 key field values</a:t>
            </a:r>
          </a:p>
          <a:p>
            <a:pPr eaLnBrk="1" hangingPunct="1"/>
            <a:endParaRPr lang="en-US" altLang="en-US" dirty="0">
              <a:ea typeface="MS PGothic" charset="-128"/>
            </a:endParaRPr>
          </a:p>
        </p:txBody>
      </p:sp>
      <p:pic>
        <p:nvPicPr>
          <p:cNvPr id="2253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688" y="239713"/>
            <a:ext cx="3803650" cy="147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248C0D-6574-F244-83B1-AE23544162B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>
                <a:ea typeface="MS PGothic" charset="-128"/>
              </a:rPr>
              <a:t>B+ tree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en-US" dirty="0">
                <a:ea typeface="MS PGothic" charset="-128"/>
              </a:rPr>
              <a:t> 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en-US" dirty="0">
                <a:ea typeface="MS PGothic" charset="-128"/>
              </a:rPr>
              <a:t>The structure of the </a:t>
            </a:r>
            <a:r>
              <a:rPr lang="en-US" altLang="en-US" b="1" dirty="0">
                <a:ea typeface="MS PGothic" charset="-128"/>
              </a:rPr>
              <a:t>leaf nodes </a:t>
            </a:r>
            <a:r>
              <a:rPr lang="en-US" altLang="en-US" dirty="0">
                <a:ea typeface="MS PGothic" charset="-128"/>
              </a:rPr>
              <a:t>of a B+ tree: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en-US" dirty="0">
                <a:ea typeface="MS PGothic" charset="-128"/>
              </a:rPr>
              <a:t>        </a:t>
            </a:r>
            <a:r>
              <a:rPr lang="en-US" altLang="en-US" sz="2400" dirty="0">
                <a:ea typeface="MS PGothic" charset="-128"/>
              </a:rPr>
              <a:t>&lt;&lt;K1, Pr1&gt;, &lt;K2, Pr2&gt;, … &lt;Kq-1, Prq-1&gt;, </a:t>
            </a:r>
            <a:r>
              <a:rPr lang="en-US" altLang="en-US" sz="2400" dirty="0" err="1">
                <a:ea typeface="MS PGothic" charset="-128"/>
              </a:rPr>
              <a:t>P</a:t>
            </a:r>
            <a:r>
              <a:rPr lang="en-US" altLang="en-US" sz="2400" baseline="-25000" dirty="0" err="1">
                <a:ea typeface="MS PGothic" charset="-128"/>
              </a:rPr>
              <a:t>next</a:t>
            </a:r>
            <a:r>
              <a:rPr lang="en-US" altLang="en-US" sz="2400" dirty="0">
                <a:ea typeface="MS PGothic" charset="-128"/>
              </a:rPr>
              <a:t>&gt;</a:t>
            </a:r>
            <a:r>
              <a:rPr lang="en-US" altLang="en-US" dirty="0">
                <a:ea typeface="MS PGothic" charset="-128"/>
              </a:rPr>
              <a:t>        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MS PGothic" charset="-128"/>
              </a:rPr>
              <a:t>where </a:t>
            </a:r>
            <a:r>
              <a:rPr lang="en-US" altLang="en-US" dirty="0" err="1">
                <a:ea typeface="MS PGothic" charset="-128"/>
              </a:rPr>
              <a:t>Pr</a:t>
            </a:r>
            <a:r>
              <a:rPr lang="en-US" altLang="en-US" baseline="-25000" dirty="0" err="1">
                <a:ea typeface="MS PGothic" charset="-128"/>
              </a:rPr>
              <a:t>i</a:t>
            </a:r>
            <a:r>
              <a:rPr lang="en-US" altLang="en-US" dirty="0">
                <a:ea typeface="MS PGothic" charset="-128"/>
              </a:rPr>
              <a:t> is a data pointer and </a:t>
            </a:r>
            <a:r>
              <a:rPr lang="en-US" altLang="en-US" dirty="0" err="1">
                <a:ea typeface="MS PGothic" charset="-128"/>
              </a:rPr>
              <a:t>P</a:t>
            </a:r>
            <a:r>
              <a:rPr lang="en-US" altLang="en-US" baseline="-25000" dirty="0" err="1">
                <a:ea typeface="MS PGothic" charset="-128"/>
              </a:rPr>
              <a:t>next</a:t>
            </a:r>
            <a:r>
              <a:rPr lang="en-US" altLang="en-US" dirty="0">
                <a:ea typeface="MS PGothic" charset="-128"/>
              </a:rPr>
              <a:t> points to the next leaf  node of the tree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MS PGothic" charset="-128"/>
              </a:rPr>
              <a:t>  Each leaf node has a least floor((p-1)/2) or ceiling(p/2)-1 values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MS PGothic" charset="-128"/>
              </a:rPr>
              <a:t>  All leaf nodes are at the same level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dirty="0">
              <a:ea typeface="MS PGothic" charset="-128"/>
            </a:endParaRPr>
          </a:p>
          <a:p>
            <a:pPr marL="0" indent="0" eaLnBrk="1" hangingPunct="1">
              <a:lnSpc>
                <a:spcPct val="90000"/>
              </a:lnSpc>
            </a:pPr>
            <a:endParaRPr lang="en-US" altLang="en-US" dirty="0">
              <a:ea typeface="MS PGothic" charset="-128"/>
            </a:endParaRPr>
          </a:p>
        </p:txBody>
      </p:sp>
      <p:pic>
        <p:nvPicPr>
          <p:cNvPr id="2355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688" y="239713"/>
            <a:ext cx="3803650" cy="147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MS PGothic" charset="-128"/>
              </a:rPr>
              <a:t>DB Storage Hierarchy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>
                <a:ea typeface="MS PGothic" charset="-128"/>
              </a:rPr>
              <a:t>Pages stored on disk and/or memory</a:t>
            </a:r>
          </a:p>
          <a:p>
            <a:pPr lvl="1"/>
            <a:r>
              <a:rPr lang="en-US" altLang="en-US" sz="2400">
                <a:ea typeface="MS PGothic" charset="-128"/>
              </a:rPr>
              <a:t>HDD – Hard disk drives: disks with tracks, cylinders, heads, sectors </a:t>
            </a:r>
          </a:p>
          <a:p>
            <a:pPr lvl="1"/>
            <a:r>
              <a:rPr lang="en-US" altLang="en-US" sz="2400">
                <a:ea typeface="MS PGothic" charset="-128"/>
              </a:rPr>
              <a:t>SSDs: array of semiconductor memory – read a specific flash SSD location, organized as blocks</a:t>
            </a:r>
          </a:p>
          <a:p>
            <a:pPr lvl="1"/>
            <a:r>
              <a:rPr lang="en-US" altLang="en-US" sz="2400">
                <a:ea typeface="MS PGothic" charset="-128"/>
              </a:rPr>
              <a:t>Flash memory – SSD that stores persistent data in flash memory but limited size</a:t>
            </a:r>
          </a:p>
          <a:p>
            <a:pPr lvl="1"/>
            <a:r>
              <a:rPr lang="en-US" altLang="en-US" sz="2400">
                <a:ea typeface="MS PGothic" charset="-128"/>
              </a:rPr>
              <a:t>Cache DB in memory</a:t>
            </a:r>
          </a:p>
          <a:p>
            <a:endParaRPr lang="en-US" altLang="en-US">
              <a:ea typeface="MS PGothic" charset="-128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522C782-91D2-1241-9897-1307FCB5207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MS PGothic" charset="-128"/>
              </a:rPr>
              <a:t>B+tree info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en-US">
                <a:ea typeface="MS PGothic" charset="-128"/>
              </a:rPr>
              <a:t> Each internal node has:</a:t>
            </a:r>
          </a:p>
          <a:p>
            <a:pPr lvl="2" eaLnBrk="1" hangingPunct="1"/>
            <a:r>
              <a:rPr lang="en-US" altLang="en-US">
                <a:ea typeface="MS PGothic" charset="-128"/>
              </a:rPr>
              <a:t> at most p tree pointers</a:t>
            </a:r>
          </a:p>
          <a:p>
            <a:pPr lvl="2" eaLnBrk="1" hangingPunct="1"/>
            <a:r>
              <a:rPr lang="en-US" altLang="en-US">
                <a:ea typeface="MS PGothic" charset="-128"/>
              </a:rPr>
              <a:t>at least ceiling(p/2) tree pointers</a:t>
            </a:r>
          </a:p>
          <a:p>
            <a:pPr lvl="2" eaLnBrk="1" hangingPunct="1"/>
            <a:r>
              <a:rPr lang="en-US" altLang="en-US">
                <a:ea typeface="MS PGothic" charset="-128"/>
              </a:rPr>
              <a:t>If q pointers has q-1 key field values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>
              <a:ea typeface="MS PGothic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ea typeface="MS PGothic" charset="-128"/>
              </a:rPr>
              <a:t>Each leaf node has: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>
                <a:ea typeface="MS PGothic" charset="-128"/>
              </a:rPr>
              <a:t> a least floor(p/2) values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>
                <a:ea typeface="MS PGothic" charset="-128"/>
              </a:rPr>
              <a:t>All leaf nodes are at the same level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56EBBC8-0D94-ED48-96D3-6B96A128426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256A084-908A-4D43-BA91-F2F6C1DD7DC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/>
          </a:p>
        </p:txBody>
      </p:sp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960563"/>
            <a:ext cx="7329488" cy="405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3" y="865188"/>
            <a:ext cx="8040687" cy="311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H="1">
            <a:off x="2133600" y="3505200"/>
            <a:ext cx="457200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581400" y="3505200"/>
            <a:ext cx="457200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181600" y="3505200"/>
            <a:ext cx="457200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705600" y="3505200"/>
            <a:ext cx="457200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B+ Trees in Practice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>
                <a:ea typeface="MS PGothic" charset="-128"/>
              </a:rPr>
              <a:t>Typical order: between 100-200 children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ea typeface="MS PGothic" charset="-128"/>
              </a:rPr>
              <a:t>Typical fill-factor: 2/3 full (66.6%)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ea typeface="MS PGothic" charset="-128"/>
              </a:rPr>
              <a:t>Average fanout = 133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ea typeface="MS PGothic" charset="-128"/>
              </a:rPr>
              <a:t>Typical capacities:</a:t>
            </a:r>
          </a:p>
          <a:p>
            <a:pPr lvl="1" eaLnBrk="1" hangingPunct="1">
              <a:lnSpc>
                <a:spcPct val="90000"/>
              </a:lnSpc>
              <a:buSzPct val="75000"/>
            </a:pPr>
            <a:r>
              <a:rPr lang="en-US" altLang="en-US" sz="2400">
                <a:ea typeface="MS PGothic" charset="-128"/>
              </a:rPr>
              <a:t>Height 4: 133</a:t>
            </a:r>
            <a:r>
              <a:rPr lang="en-US" altLang="en-US" sz="2400" baseline="30000">
                <a:ea typeface="MS PGothic" charset="-128"/>
              </a:rPr>
              <a:t>4</a:t>
            </a:r>
            <a:r>
              <a:rPr lang="en-US" altLang="en-US" sz="2400">
                <a:ea typeface="MS PGothic" charset="-128"/>
              </a:rPr>
              <a:t> = 312,900,700 records</a:t>
            </a:r>
          </a:p>
          <a:p>
            <a:pPr lvl="1" eaLnBrk="1" hangingPunct="1">
              <a:lnSpc>
                <a:spcPct val="90000"/>
              </a:lnSpc>
              <a:buSzPct val="75000"/>
            </a:pPr>
            <a:r>
              <a:rPr lang="en-US" altLang="en-US" sz="2400">
                <a:ea typeface="MS PGothic" charset="-128"/>
              </a:rPr>
              <a:t>Height 3: 133</a:t>
            </a:r>
            <a:r>
              <a:rPr lang="en-US" altLang="en-US" sz="2400" baseline="30000">
                <a:ea typeface="MS PGothic" charset="-128"/>
              </a:rPr>
              <a:t>3</a:t>
            </a:r>
            <a:r>
              <a:rPr lang="en-US" altLang="en-US" sz="2400">
                <a:ea typeface="MS PGothic" charset="-128"/>
              </a:rPr>
              <a:t> =     2,352,637 records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ea typeface="MS PGothic" charset="-128"/>
              </a:rPr>
              <a:t>Can often hold top levels in buffer pool:</a:t>
            </a:r>
          </a:p>
          <a:p>
            <a:pPr lvl="1" eaLnBrk="1" hangingPunct="1">
              <a:lnSpc>
                <a:spcPct val="90000"/>
              </a:lnSpc>
              <a:buSzPct val="75000"/>
            </a:pPr>
            <a:r>
              <a:rPr lang="en-US" altLang="en-US" sz="2400">
                <a:ea typeface="MS PGothic" charset="-128"/>
              </a:rPr>
              <a:t>Level 1 =           1 page  =     8 Kbytes</a:t>
            </a:r>
          </a:p>
          <a:p>
            <a:pPr lvl="1" eaLnBrk="1" hangingPunct="1">
              <a:lnSpc>
                <a:spcPct val="90000"/>
              </a:lnSpc>
              <a:buSzPct val="75000"/>
            </a:pPr>
            <a:r>
              <a:rPr lang="en-US" altLang="en-US" sz="2400">
                <a:ea typeface="MS PGothic" charset="-128"/>
              </a:rPr>
              <a:t>Level 2 =      133 pages =     1 Mbyte</a:t>
            </a:r>
          </a:p>
          <a:p>
            <a:pPr lvl="1" eaLnBrk="1" hangingPunct="1">
              <a:lnSpc>
                <a:spcPct val="90000"/>
              </a:lnSpc>
              <a:buSzPct val="75000"/>
            </a:pPr>
            <a:r>
              <a:rPr lang="en-US" altLang="en-US" sz="2400">
                <a:ea typeface="MS PGothic" charset="-128"/>
              </a:rPr>
              <a:t>Level 3 = 17,689 pages = 133 MBytes       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>
              <a:ea typeface="MS PGothic" charset="-128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DF1359-757A-A14D-AFB4-BD45609D8F3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>
                <a:ea typeface="MS PGothic" charset="-128"/>
              </a:rPr>
              <a:t>Types of B+ indexes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 Non-clustered index </a:t>
            </a:r>
            <a:br>
              <a:rPr lang="en-US" altLang="en-US">
                <a:ea typeface="MS PGothic" charset="-128"/>
              </a:rPr>
            </a:br>
            <a:r>
              <a:rPr lang="en-US" altLang="en-US">
                <a:ea typeface="MS PGothic" charset="-128"/>
              </a:rPr>
              <a:t>(secondary index in textbook)</a:t>
            </a:r>
          </a:p>
          <a:p>
            <a:pPr lvl="1" eaLnBrk="1" hangingPunct="1"/>
            <a:r>
              <a:rPr lang="en-US" altLang="en-US">
                <a:ea typeface="MS PGothic" charset="-128"/>
              </a:rPr>
              <a:t>key field is a non ordering field</a:t>
            </a:r>
          </a:p>
          <a:p>
            <a:pPr lvl="2" eaLnBrk="1" hangingPunct="1"/>
            <a:r>
              <a:rPr lang="en-US" altLang="en-US">
                <a:ea typeface="MS PGothic" charset="-128"/>
              </a:rPr>
              <a:t>not used to physically order the data file</a:t>
            </a:r>
          </a:p>
          <a:p>
            <a:pPr lvl="1" eaLnBrk="1" hangingPunct="1"/>
            <a:r>
              <a:rPr lang="en-US" altLang="en-US">
                <a:ea typeface="MS PGothic" charset="-128"/>
              </a:rPr>
              <a:t>the index itself is still ordered</a:t>
            </a:r>
          </a:p>
          <a:p>
            <a:pPr lvl="1" eaLnBrk="1" hangingPunct="1"/>
            <a:r>
              <a:rPr lang="en-US" altLang="en-US" i="1">
                <a:ea typeface="MS PGothic" charset="-128"/>
              </a:rPr>
              <a:t>How many non-clustered indexes can a table have?</a:t>
            </a:r>
          </a:p>
          <a:p>
            <a:pPr lvl="1" eaLnBrk="1" hangingPunct="1"/>
            <a:endParaRPr lang="en-US" altLang="en-US">
              <a:ea typeface="MS PGothic" charset="-128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657CE1-55B2-894D-899C-D9821C46C08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>
                <a:ea typeface="MS PGothic" charset="-128"/>
              </a:rPr>
              <a:t>Types of B+ indexes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Clustered/clustering Index</a:t>
            </a:r>
          </a:p>
          <a:p>
            <a:pPr eaLnBrk="1" hangingPunct="1"/>
            <a:r>
              <a:rPr lang="en-US" altLang="en-US">
                <a:ea typeface="MS PGothic" charset="-128"/>
              </a:rPr>
              <a:t>Key field is an ordering field</a:t>
            </a:r>
          </a:p>
          <a:p>
            <a:pPr lvl="2" eaLnBrk="1" hangingPunct="1"/>
            <a:r>
              <a:rPr lang="en-US" altLang="en-US">
                <a:ea typeface="MS PGothic" charset="-128"/>
              </a:rPr>
              <a:t>Same values for the key on the same pages</a:t>
            </a:r>
            <a:br>
              <a:rPr lang="en-US" altLang="en-US">
                <a:ea typeface="MS PGothic" charset="-128"/>
              </a:rPr>
            </a:br>
            <a:r>
              <a:rPr lang="en-US" altLang="en-US">
                <a:ea typeface="MS PGothic" charset="-128"/>
              </a:rPr>
              <a:t>(clustering index in textbook)</a:t>
            </a:r>
          </a:p>
          <a:p>
            <a:pPr lvl="2" eaLnBrk="1" hangingPunct="1"/>
            <a:r>
              <a:rPr lang="en-US" altLang="en-US">
                <a:ea typeface="MS PGothic" charset="-128"/>
              </a:rPr>
              <a:t>If a candidate key, data sorted by key field </a:t>
            </a:r>
            <a:br>
              <a:rPr lang="en-US" altLang="en-US">
                <a:ea typeface="MS PGothic" charset="-128"/>
              </a:rPr>
            </a:br>
            <a:r>
              <a:rPr lang="en-US" altLang="en-US">
                <a:ea typeface="MS PGothic" charset="-128"/>
              </a:rPr>
              <a:t>(primary index in textbook)</a:t>
            </a:r>
          </a:p>
          <a:p>
            <a:pPr lvl="1" eaLnBrk="1" hangingPunct="1"/>
            <a:r>
              <a:rPr lang="en-US" altLang="en-US">
                <a:ea typeface="MS PGothic" charset="-128"/>
              </a:rPr>
              <a:t>Usually assume disk pages themselves also clustered on the disk </a:t>
            </a:r>
          </a:p>
          <a:p>
            <a:pPr lvl="1" eaLnBrk="1" hangingPunct="1"/>
            <a:r>
              <a:rPr lang="en-US" altLang="en-US" i="1">
                <a:ea typeface="MS PGothic" charset="-128"/>
              </a:rPr>
              <a:t>How many clustered indexes can a table have?</a:t>
            </a:r>
          </a:p>
          <a:p>
            <a:pPr eaLnBrk="1" hangingPunct="1"/>
            <a:endParaRPr lang="en-US" altLang="en-US">
              <a:ea typeface="MS PGothic" charset="-128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C0688C4-8A66-614B-8D84-4A59272DB11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>
                <a:ea typeface="MS PGothic" charset="-128"/>
              </a:rPr>
              <a:t>Performance – clustered vs. non-clustered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>
              <a:ea typeface="MS PGothic" charset="-128"/>
            </a:endParaRPr>
          </a:p>
          <a:p>
            <a:pPr eaLnBrk="1" hangingPunct="1"/>
            <a:r>
              <a:rPr lang="en-US" altLang="en-US" sz="2000">
                <a:ea typeface="MS PGothic" charset="-128"/>
                <a:hlinkClick r:id="rId2"/>
              </a:rPr>
              <a:t>http://www.dba-oracle.com/oracle_tip_hash_index_cluster_table.htm</a:t>
            </a:r>
            <a:endParaRPr lang="en-US" altLang="en-US" sz="2000">
              <a:ea typeface="MS PGothic" charset="-128"/>
            </a:endParaRPr>
          </a:p>
          <a:p>
            <a:pPr eaLnBrk="1" hangingPunct="1"/>
            <a:endParaRPr lang="en-US" altLang="en-US">
              <a:ea typeface="MS PGothic" charset="-128"/>
            </a:endParaRPr>
          </a:p>
          <a:p>
            <a:pPr eaLnBrk="1" hangingPunct="1"/>
            <a:endParaRPr lang="en-US" altLang="en-US">
              <a:ea typeface="MS PGothic" charset="-128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4E87A76-8993-E246-9A63-4C0DAC6CE7E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>
                <a:ea typeface="MS PGothic" charset="-128"/>
              </a:rPr>
              <a:t>Why use B+ tree instead of B-tree?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121275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MS PGothic" charset="-128"/>
              </a:rPr>
              <a:t>The leaf nodes are linked together to provide ordered access on the key field to records – range queries</a:t>
            </a:r>
          </a:p>
          <a:p>
            <a:pPr eaLnBrk="1" hangingPunct="1"/>
            <a:r>
              <a:rPr lang="en-US" altLang="en-US" dirty="0">
                <a:ea typeface="MS PGothic" charset="-128"/>
              </a:rPr>
              <a:t>Can access all of the data by one pass through the upper levels of the tree</a:t>
            </a:r>
          </a:p>
          <a:p>
            <a:pPr eaLnBrk="1" hangingPunct="1"/>
            <a:r>
              <a:rPr lang="en-US" altLang="en-US" dirty="0">
                <a:ea typeface="MS PGothic" charset="-128"/>
              </a:rPr>
              <a:t>Other reasons?</a:t>
            </a:r>
          </a:p>
          <a:p>
            <a:pPr eaLnBrk="1" hangingPunct="1"/>
            <a:r>
              <a:rPr lang="en-US" altLang="en-US" dirty="0">
                <a:ea typeface="MS PGothic" charset="-128"/>
              </a:rPr>
              <a:t>Is it always faster to search a B+-tree than a B-tree?</a:t>
            </a:r>
          </a:p>
          <a:p>
            <a:pPr lvl="1" eaLnBrk="1" hangingPunct="1"/>
            <a:r>
              <a:rPr lang="en-US" altLang="en-US" dirty="0">
                <a:ea typeface="MS PGothic" charset="-128"/>
              </a:rPr>
              <a:t>Will revisit this later</a:t>
            </a:r>
          </a:p>
          <a:p>
            <a:pPr eaLnBrk="1" hangingPunct="1"/>
            <a:endParaRPr lang="en-US" altLang="en-US" dirty="0">
              <a:ea typeface="MS PGothic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A035579-7D56-664F-8349-C9CAE71944A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4000">
                <a:ea typeface="MS PGothic" charset="-128"/>
              </a:rPr>
              <a:t>SQL Create Index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>
                <a:ea typeface="MS PGothic" charset="-128"/>
              </a:rPr>
              <a:t> Create index index_name </a:t>
            </a:r>
          </a:p>
          <a:p>
            <a:pPr eaLnBrk="1" hangingPunct="1">
              <a:buFontTx/>
              <a:buNone/>
            </a:pPr>
            <a:r>
              <a:rPr lang="en-US" altLang="en-US">
                <a:ea typeface="MS PGothic" charset="-128"/>
              </a:rPr>
              <a:t>		on table_name (col_list) [options];</a:t>
            </a:r>
          </a:p>
          <a:p>
            <a:pPr eaLnBrk="1" hangingPunct="1">
              <a:buFontTx/>
              <a:buNone/>
            </a:pPr>
            <a:endParaRPr lang="en-US" altLang="en-US">
              <a:ea typeface="MS PGothic" charset="-128"/>
            </a:endParaRPr>
          </a:p>
          <a:p>
            <a:pPr eaLnBrk="1" hangingPunct="1"/>
            <a:endParaRPr lang="en-US" altLang="en-US">
              <a:ea typeface="MS PGothic" charset="-128"/>
            </a:endParaRPr>
          </a:p>
          <a:p>
            <a:pPr eaLnBrk="1" hangingPunct="1"/>
            <a:endParaRPr lang="en-US" altLang="en-US">
              <a:ea typeface="MS PGothic" charset="-128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C08A8ED-B32D-6345-9366-5B3F3390377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4000">
                <a:ea typeface="MS PGothic" charset="-128"/>
              </a:rPr>
              <a:t>Definitions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Can have multiple indexes - more than 1 index on table</a:t>
            </a:r>
          </a:p>
          <a:p>
            <a:pPr lvl="1" eaLnBrk="1" hangingPunct="1"/>
            <a:r>
              <a:rPr lang="en-US" altLang="en-US">
                <a:ea typeface="MS PGothic" charset="-128"/>
              </a:rPr>
              <a:t>How to create?</a:t>
            </a:r>
          </a:p>
          <a:p>
            <a:pPr marL="857250" lvl="2" indent="0" eaLnBrk="1" hangingPunct="1">
              <a:buFontTx/>
              <a:buNone/>
            </a:pPr>
            <a:r>
              <a:rPr lang="en-US" altLang="en-US">
                <a:ea typeface="MS PGothic" charset="-128"/>
              </a:rPr>
              <a:t>Create index Idx1 on Table (c1);</a:t>
            </a:r>
          </a:p>
          <a:p>
            <a:pPr marL="857250" lvl="2" indent="0" eaLnBrk="1" hangingPunct="1">
              <a:buFontTx/>
              <a:buNone/>
            </a:pPr>
            <a:r>
              <a:rPr lang="en-US" altLang="en-US">
                <a:ea typeface="MS PGothic" charset="-128"/>
              </a:rPr>
              <a:t>Create index Idx2 on Table (c2);</a:t>
            </a:r>
          </a:p>
          <a:p>
            <a:pPr eaLnBrk="1" hangingPunct="1"/>
            <a:r>
              <a:rPr lang="en-US" altLang="en-US">
                <a:ea typeface="MS PGothic" charset="-128"/>
              </a:rPr>
              <a:t>Can have composite indexes - more than 1 key field, 1 index</a:t>
            </a:r>
          </a:p>
          <a:p>
            <a:pPr marL="857250" lvl="3" indent="0" eaLnBrk="1" hangingPunct="1">
              <a:buFontTx/>
              <a:buNone/>
            </a:pPr>
            <a:r>
              <a:rPr lang="en-US" altLang="en-US" sz="2400">
                <a:ea typeface="MS PGothic" charset="-128"/>
              </a:rPr>
              <a:t>Create index I1 on Table (c1, c2);</a:t>
            </a:r>
          </a:p>
          <a:p>
            <a:pPr lvl="1" eaLnBrk="1" hangingPunct="1"/>
            <a:r>
              <a:rPr lang="en-US" altLang="en-US">
                <a:ea typeface="MS PGothic" charset="-128"/>
              </a:rPr>
              <a:t>What does it look like if B+-tree?</a:t>
            </a:r>
          </a:p>
          <a:p>
            <a:pPr lvl="1" eaLnBrk="1" hangingPunct="1"/>
            <a:endParaRPr lang="en-US" altLang="en-US">
              <a:ea typeface="MS PGothic" charset="-128"/>
            </a:endParaRPr>
          </a:p>
          <a:p>
            <a:pPr eaLnBrk="1" hangingPunct="1"/>
            <a:endParaRPr lang="en-US" altLang="en-US">
              <a:ea typeface="MS PGothic" charset="-128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62EBBDB-F3F1-3A46-A73B-B0388C61B8E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Clustering Index Info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0010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>
                <a:ea typeface="MS PGothic" charset="-128"/>
              </a:rPr>
              <a:t>Can only cluster table by 1 clustering index at a time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ea typeface="MS PGothic" charset="-128"/>
              </a:rPr>
              <a:t> In DB2 –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ea typeface="MS PGothic" charset="-128"/>
              </a:rPr>
              <a:t>Use cluster clause in create index statement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ea typeface="MS PGothic" charset="-128"/>
              </a:rPr>
              <a:t>if the table is empty, rows sorted as placed on disk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ea typeface="MS PGothic" charset="-128"/>
              </a:rPr>
              <a:t>subsequent insertions not clustered, must use REORG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ea typeface="MS PGothic" charset="-128"/>
              </a:rPr>
              <a:t>In SQL server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ea typeface="MS PGothic" charset="-128"/>
              </a:rPr>
              <a:t>creates clustered index on PK automatically if no other clustered index on table and PK nonclustered index not specified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ea typeface="MS PGothic" charset="-128"/>
              </a:rPr>
              <a:t>In Oracle-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ea typeface="MS PGothic" charset="-128"/>
              </a:rPr>
              <a:t>No clustered index – instead Index-organized table (as opposed to unordered collection)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>
                <a:ea typeface="MS PGothic" charset="-128"/>
              </a:rPr>
              <a:t>Stores entire table in B+ tree 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sz="1600">
                <a:ea typeface="MS PGothic" charset="-128"/>
              </a:rPr>
              <a:t>Instead of storing just key, store all columns from table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sz="1600">
                <a:ea typeface="MS PGothic" charset="-128"/>
              </a:rPr>
              <a:t>index is the table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>
                <a:ea typeface="MS PGothic" charset="-128"/>
              </a:rPr>
              <a:t>Claims more efficient than regular clustered index</a:t>
            </a:r>
          </a:p>
          <a:p>
            <a:pPr lvl="3" eaLnBrk="1" hangingPunct="1">
              <a:lnSpc>
                <a:spcPct val="90000"/>
              </a:lnSpc>
            </a:pPr>
            <a:endParaRPr lang="en-US" altLang="en-US" sz="1600">
              <a:ea typeface="MS PGothic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EDA4CAC-765B-CF4A-B66E-45C59AF9DE0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>
                <a:ea typeface="MS PGothic" charset="-128"/>
              </a:rPr>
              <a:t> 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endParaRPr lang="en-US" altLang="en-US">
              <a:ea typeface="MS PGothic" charset="-128"/>
            </a:endParaRPr>
          </a:p>
          <a:p>
            <a:pPr algn="ctr" eaLnBrk="1" hangingPunct="1">
              <a:buFontTx/>
              <a:buNone/>
            </a:pPr>
            <a:r>
              <a:rPr lang="en-US" altLang="en-US" sz="4000">
                <a:ea typeface="MS PGothic" charset="-128"/>
              </a:rPr>
              <a:t>Indexes - Chapter 17.3-17.5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MS PGothic" charset="-128"/>
              </a:rPr>
              <a:t>B+-tree vs. B-tree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3">
              <a:buFontTx/>
              <a:buNone/>
            </a:pPr>
            <a:r>
              <a:rPr lang="en-US" altLang="en-US" sz="2400" dirty="0">
                <a:ea typeface="MS PGothic" charset="-128"/>
              </a:rPr>
              <a:t>Select A1, A2, … An</a:t>
            </a:r>
          </a:p>
          <a:p>
            <a:pPr lvl="3">
              <a:buFontTx/>
              <a:buNone/>
            </a:pPr>
            <a:r>
              <a:rPr lang="en-US" altLang="en-US" sz="2400" dirty="0">
                <a:ea typeface="MS PGothic" charset="-128"/>
              </a:rPr>
              <a:t>From R</a:t>
            </a:r>
          </a:p>
          <a:p>
            <a:pPr lvl="3">
              <a:buFontTx/>
              <a:buNone/>
            </a:pPr>
            <a:r>
              <a:rPr lang="en-US" altLang="en-US" sz="2400" dirty="0">
                <a:ea typeface="MS PGothic" charset="-128"/>
              </a:rPr>
              <a:t>Where  A1 &lt;= val1 and A1 &gt;= val2</a:t>
            </a:r>
          </a:p>
          <a:p>
            <a:r>
              <a:rPr lang="en-US" altLang="en-US" dirty="0">
                <a:ea typeface="MS PGothic" charset="-128"/>
              </a:rPr>
              <a:t>Assume an index on A1</a:t>
            </a:r>
          </a:p>
          <a:p>
            <a:r>
              <a:rPr lang="en-US" altLang="en-US" dirty="0">
                <a:ea typeface="MS PGothic" charset="-128"/>
              </a:rPr>
              <a:t>Which is better?</a:t>
            </a:r>
          </a:p>
          <a:p>
            <a:r>
              <a:rPr lang="en-US" altLang="en-US" dirty="0">
                <a:ea typeface="MS PGothic" charset="-128"/>
              </a:rPr>
              <a:t>B+-tree</a:t>
            </a:r>
          </a:p>
          <a:p>
            <a:pPr lvl="1"/>
            <a:r>
              <a:rPr lang="en-US" altLang="en-US" dirty="0">
                <a:ea typeface="MS PGothic" charset="-128"/>
              </a:rPr>
              <a:t>Why?</a:t>
            </a:r>
          </a:p>
          <a:p>
            <a:pPr lvl="1"/>
            <a:r>
              <a:rPr lang="en-US" altLang="en-US" dirty="0">
                <a:ea typeface="MS PGothic" charset="-128"/>
              </a:rPr>
              <a:t>A range query so can traverse the leaf nodes to find the data </a:t>
            </a: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A46023-8A7E-C948-B039-EB0D7BE4EF3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03175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MS PGothic" charset="-128"/>
              </a:rPr>
              <a:t>B+-tree vs. B-tree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3">
              <a:buFontTx/>
              <a:buNone/>
            </a:pPr>
            <a:r>
              <a:rPr lang="en-US" altLang="en-US" sz="2400" dirty="0">
                <a:ea typeface="MS PGothic" charset="-128"/>
              </a:rPr>
              <a:t>Select A1, A2, … An</a:t>
            </a:r>
          </a:p>
          <a:p>
            <a:pPr lvl="3">
              <a:buFontTx/>
              <a:buNone/>
            </a:pPr>
            <a:r>
              <a:rPr lang="en-US" altLang="en-US" sz="2400" dirty="0">
                <a:ea typeface="MS PGothic" charset="-128"/>
              </a:rPr>
              <a:t>From R</a:t>
            </a:r>
          </a:p>
          <a:p>
            <a:pPr lvl="3">
              <a:buFontTx/>
              <a:buNone/>
            </a:pPr>
            <a:r>
              <a:rPr lang="en-US" altLang="en-US" sz="2400" dirty="0">
                <a:ea typeface="MS PGothic" charset="-128"/>
              </a:rPr>
              <a:t>Where  A1 = </a:t>
            </a:r>
            <a:r>
              <a:rPr lang="en-US" altLang="en-US" sz="2400" dirty="0" err="1">
                <a:ea typeface="MS PGothic" charset="-128"/>
              </a:rPr>
              <a:t>val</a:t>
            </a:r>
            <a:endParaRPr lang="en-US" altLang="en-US" sz="2400" dirty="0">
              <a:ea typeface="MS PGothic" charset="-128"/>
            </a:endParaRPr>
          </a:p>
          <a:p>
            <a:r>
              <a:rPr lang="en-US" altLang="en-US" dirty="0">
                <a:ea typeface="MS PGothic" charset="-128"/>
              </a:rPr>
              <a:t>Assume an index on A1</a:t>
            </a:r>
          </a:p>
          <a:p>
            <a:r>
              <a:rPr lang="en-US" altLang="en-US" dirty="0">
                <a:ea typeface="MS PGothic" charset="-128"/>
              </a:rPr>
              <a:t>Which is better?</a:t>
            </a:r>
          </a:p>
          <a:p>
            <a:r>
              <a:rPr lang="en-US" altLang="en-US" dirty="0">
                <a:ea typeface="MS PGothic" charset="-128"/>
              </a:rPr>
              <a:t>Maybe B-tree</a:t>
            </a:r>
          </a:p>
          <a:p>
            <a:pPr lvl="1"/>
            <a:r>
              <a:rPr lang="en-US" altLang="en-US" dirty="0">
                <a:ea typeface="MS PGothic" charset="-128"/>
              </a:rPr>
              <a:t>Why?</a:t>
            </a:r>
          </a:p>
          <a:p>
            <a:pPr lvl="1"/>
            <a:r>
              <a:rPr lang="en-US" altLang="en-US" dirty="0">
                <a:ea typeface="MS PGothic" charset="-128"/>
              </a:rPr>
              <a:t>Because the </a:t>
            </a:r>
            <a:r>
              <a:rPr lang="en-US" altLang="en-US" dirty="0" err="1">
                <a:ea typeface="MS PGothic" charset="-128"/>
              </a:rPr>
              <a:t>val</a:t>
            </a:r>
            <a:r>
              <a:rPr lang="en-US" altLang="en-US" dirty="0">
                <a:ea typeface="MS PGothic" charset="-128"/>
              </a:rPr>
              <a:t> for A1 may be in the root node of the B-tree and you are then done searching the rest of the B-tree</a:t>
            </a: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A46023-8A7E-C948-B039-EB0D7BE4EF3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93733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0BA7A2-46AF-AE49-A30B-A556CEB10B1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B+ Tree </a:t>
            </a:r>
            <a:r>
              <a:rPr lang="en-US" altLang="en-US" sz="3600">
                <a:ea typeface="MS PGothic" charset="-128"/>
              </a:rPr>
              <a:t>Similar to Multi-Way Search Tree</a:t>
            </a:r>
          </a:p>
        </p:txBody>
      </p:sp>
      <p:sp>
        <p:nvSpPr>
          <p:cNvPr id="3686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00200"/>
            <a:ext cx="8077200" cy="2743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1800">
                <a:ea typeface="MS PGothic" charset="-128"/>
              </a:rPr>
              <a:t>A </a:t>
            </a:r>
            <a:r>
              <a:rPr lang="en-US" altLang="en-US" sz="1800" b="1">
                <a:ea typeface="MS PGothic" charset="-128"/>
              </a:rPr>
              <a:t>B+tree</a:t>
            </a:r>
            <a:r>
              <a:rPr lang="en-US" altLang="en-US" sz="1800">
                <a:ea typeface="MS PGothic" charset="-128"/>
              </a:rPr>
              <a:t> is an ordered tree such that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>
                <a:ea typeface="MS PGothic" charset="-128"/>
              </a:rPr>
              <a:t>Each internal node (except root) has at least ceiling(</a:t>
            </a:r>
            <a:r>
              <a:rPr lang="en-US" altLang="en-US" sz="1800" b="1">
                <a:ea typeface="MS PGothic" charset="-128"/>
              </a:rPr>
              <a:t>p</a:t>
            </a:r>
            <a:r>
              <a:rPr lang="en-US" altLang="en-US" sz="1800">
                <a:ea typeface="MS PGothic" charset="-128"/>
              </a:rPr>
              <a:t>/2) children and stores a maximum of </a:t>
            </a:r>
            <a:r>
              <a:rPr lang="en-US" altLang="en-US" sz="1800" b="1" i="1">
                <a:latin typeface="Symbol" charset="2"/>
                <a:ea typeface="MS PGothic" charset="-128"/>
              </a:rPr>
              <a:t> </a:t>
            </a:r>
            <a:r>
              <a:rPr lang="en-US" altLang="en-US" sz="1800" b="1" i="1">
                <a:latin typeface="Times New Roman" charset="0"/>
                <a:ea typeface="MS PGothic" charset="-128"/>
              </a:rPr>
              <a:t>p </a:t>
            </a:r>
            <a:r>
              <a:rPr lang="en-US" altLang="en-US" sz="1800">
                <a:latin typeface="Symbol" charset="2"/>
                <a:ea typeface="MS PGothic" charset="-128"/>
              </a:rPr>
              <a:t>-</a:t>
            </a:r>
            <a:r>
              <a:rPr lang="en-US" altLang="en-US" sz="1800">
                <a:latin typeface="Times New Roman" charset="0"/>
                <a:ea typeface="MS PGothic" charset="-128"/>
              </a:rPr>
              <a:t>1 </a:t>
            </a:r>
            <a:r>
              <a:rPr lang="en-US" altLang="en-US" sz="1800">
                <a:ea typeface="MS PGothic" charset="-128"/>
              </a:rPr>
              <a:t>key-element items </a:t>
            </a:r>
            <a:r>
              <a:rPr lang="en-US" altLang="en-US" sz="1800">
                <a:latin typeface="Times New Roman" charset="0"/>
                <a:ea typeface="MS PGothic" charset="-128"/>
              </a:rPr>
              <a:t>(</a:t>
            </a:r>
            <a:r>
              <a:rPr lang="en-US" altLang="en-US" sz="1800" b="1" i="1">
                <a:latin typeface="Times New Roman" charset="0"/>
                <a:ea typeface="MS PGothic" charset="-128"/>
              </a:rPr>
              <a:t>k</a:t>
            </a:r>
            <a:r>
              <a:rPr lang="en-US" altLang="en-US" sz="1800" b="1" i="1" baseline="-25000">
                <a:latin typeface="Times New Roman" charset="0"/>
                <a:ea typeface="MS PGothic" charset="-128"/>
              </a:rPr>
              <a:t>i</a:t>
            </a:r>
            <a:r>
              <a:rPr lang="en-US" altLang="en-US" sz="1800">
                <a:latin typeface="Times New Roman" charset="0"/>
                <a:ea typeface="MS PGothic" charset="-128"/>
              </a:rPr>
              <a:t>, </a:t>
            </a:r>
            <a:r>
              <a:rPr lang="en-US" altLang="en-US" sz="1800" b="1" i="1">
                <a:latin typeface="Times New Roman" charset="0"/>
                <a:ea typeface="MS PGothic" charset="-128"/>
              </a:rPr>
              <a:t>ptr</a:t>
            </a:r>
            <a:r>
              <a:rPr lang="en-US" altLang="en-US" sz="1800" b="1" i="1" baseline="-25000">
                <a:latin typeface="Times New Roman" charset="0"/>
                <a:ea typeface="MS PGothic" charset="-128"/>
              </a:rPr>
              <a:t>i</a:t>
            </a:r>
            <a:r>
              <a:rPr lang="en-US" altLang="en-US" sz="1800">
                <a:latin typeface="Times New Roman" charset="0"/>
                <a:ea typeface="MS PGothic" charset="-128"/>
              </a:rPr>
              <a:t>)</a:t>
            </a:r>
            <a:r>
              <a:rPr lang="en-US" altLang="en-US" sz="1800">
                <a:ea typeface="MS PGothic" charset="-128"/>
              </a:rPr>
              <a:t> where </a:t>
            </a:r>
            <a:r>
              <a:rPr lang="en-US" altLang="en-US" sz="1800" b="1" i="1">
                <a:latin typeface="Times New Roman" charset="0"/>
                <a:ea typeface="MS PGothic" charset="-128"/>
              </a:rPr>
              <a:t>p </a:t>
            </a:r>
            <a:r>
              <a:rPr lang="en-US" altLang="en-US" sz="1800">
                <a:ea typeface="MS PGothic" charset="-128"/>
              </a:rPr>
              <a:t>is the number of children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>
                <a:ea typeface="MS PGothic" charset="-128"/>
              </a:rPr>
              <a:t>For a node with children </a:t>
            </a:r>
            <a:r>
              <a:rPr lang="en-US" altLang="en-US" sz="1800" b="1" i="1">
                <a:latin typeface="Times New Roman" charset="0"/>
                <a:ea typeface="MS PGothic" charset="-128"/>
              </a:rPr>
              <a:t>v</a:t>
            </a:r>
            <a:r>
              <a:rPr lang="en-US" altLang="en-US" sz="1800" baseline="-25000">
                <a:latin typeface="Times New Roman" charset="0"/>
                <a:ea typeface="MS PGothic" charset="-128"/>
              </a:rPr>
              <a:t>1 </a:t>
            </a:r>
            <a:r>
              <a:rPr lang="en-US" altLang="en-US" sz="1800" b="1" i="1">
                <a:latin typeface="Times New Roman" charset="0"/>
                <a:ea typeface="MS PGothic" charset="-128"/>
              </a:rPr>
              <a:t>v</a:t>
            </a:r>
            <a:r>
              <a:rPr lang="en-US" altLang="en-US" sz="1800" baseline="-25000">
                <a:latin typeface="Times New Roman" charset="0"/>
                <a:ea typeface="MS PGothic" charset="-128"/>
              </a:rPr>
              <a:t>2</a:t>
            </a:r>
            <a:r>
              <a:rPr lang="en-US" altLang="en-US" sz="1800">
                <a:latin typeface="Times New Roman" charset="0"/>
                <a:ea typeface="MS PGothic" charset="-128"/>
              </a:rPr>
              <a:t> … </a:t>
            </a:r>
            <a:r>
              <a:rPr lang="en-US" altLang="en-US" sz="1800" b="1" i="1">
                <a:latin typeface="Times New Roman" charset="0"/>
                <a:ea typeface="MS PGothic" charset="-128"/>
              </a:rPr>
              <a:t>v</a:t>
            </a:r>
            <a:r>
              <a:rPr lang="en-US" altLang="en-US" sz="1800" b="1" i="1" baseline="-25000">
                <a:latin typeface="Times New Roman" charset="0"/>
                <a:ea typeface="MS PGothic" charset="-128"/>
              </a:rPr>
              <a:t>d</a:t>
            </a:r>
            <a:r>
              <a:rPr lang="en-US" altLang="en-US" sz="1800" baseline="-25000">
                <a:latin typeface="Times New Roman" charset="0"/>
                <a:ea typeface="MS PGothic" charset="-128"/>
              </a:rPr>
              <a:t>  </a:t>
            </a:r>
            <a:r>
              <a:rPr lang="en-US" altLang="en-US" sz="1800">
                <a:ea typeface="MS PGothic" charset="-128"/>
              </a:rPr>
              <a:t>storing  keys </a:t>
            </a:r>
            <a:r>
              <a:rPr lang="en-US" altLang="en-US" sz="1800" b="1" i="1">
                <a:latin typeface="Times New Roman" charset="0"/>
                <a:ea typeface="MS PGothic" charset="-128"/>
              </a:rPr>
              <a:t>k</a:t>
            </a:r>
            <a:r>
              <a:rPr lang="en-US" altLang="en-US" sz="1800" baseline="-25000">
                <a:latin typeface="Times New Roman" charset="0"/>
                <a:ea typeface="MS PGothic" charset="-128"/>
              </a:rPr>
              <a:t>1 </a:t>
            </a:r>
            <a:r>
              <a:rPr lang="en-US" altLang="en-US" sz="1800" b="1" i="1">
                <a:latin typeface="Times New Roman" charset="0"/>
                <a:ea typeface="MS PGothic" charset="-128"/>
              </a:rPr>
              <a:t>k</a:t>
            </a:r>
            <a:r>
              <a:rPr lang="en-US" altLang="en-US" sz="1800" baseline="-25000">
                <a:latin typeface="Times New Roman" charset="0"/>
                <a:ea typeface="MS PGothic" charset="-128"/>
              </a:rPr>
              <a:t>2</a:t>
            </a:r>
            <a:r>
              <a:rPr lang="en-US" altLang="en-US" sz="1800">
                <a:latin typeface="Times New Roman" charset="0"/>
                <a:ea typeface="MS PGothic" charset="-128"/>
              </a:rPr>
              <a:t> … </a:t>
            </a:r>
            <a:r>
              <a:rPr lang="en-US" altLang="en-US" sz="1800" b="1" i="1">
                <a:latin typeface="Times New Roman" charset="0"/>
                <a:ea typeface="MS PGothic" charset="-128"/>
              </a:rPr>
              <a:t>k</a:t>
            </a:r>
            <a:r>
              <a:rPr lang="en-US" altLang="en-US" sz="1800" b="1" i="1" baseline="-25000">
                <a:latin typeface="Times New Roman" charset="0"/>
                <a:ea typeface="MS PGothic" charset="-128"/>
              </a:rPr>
              <a:t>p</a:t>
            </a:r>
            <a:r>
              <a:rPr lang="en-US" altLang="en-US" sz="1800" baseline="-25000">
                <a:latin typeface="Symbol" charset="2"/>
                <a:ea typeface="MS PGothic" charset="-128"/>
              </a:rPr>
              <a:t>-</a:t>
            </a:r>
            <a:r>
              <a:rPr lang="en-US" altLang="en-US" sz="1800" baseline="-25000">
                <a:latin typeface="Times New Roman" charset="0"/>
                <a:ea typeface="MS PGothic" charset="-128"/>
              </a:rPr>
              <a:t>1</a:t>
            </a:r>
            <a:endParaRPr lang="en-US" altLang="en-US" sz="1800">
              <a:ea typeface="MS PGothic" charset="-128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>
                <a:ea typeface="MS PGothic" charset="-128"/>
              </a:rPr>
              <a:t>keys in the subtree of </a:t>
            </a:r>
            <a:r>
              <a:rPr lang="en-US" altLang="en-US" sz="1800" b="1" i="1">
                <a:latin typeface="Times New Roman" charset="0"/>
                <a:ea typeface="MS PGothic" charset="-128"/>
              </a:rPr>
              <a:t>v</a:t>
            </a:r>
            <a:r>
              <a:rPr lang="en-US" altLang="en-US" sz="1800" baseline="-25000">
                <a:latin typeface="Times New Roman" charset="0"/>
                <a:ea typeface="MS PGothic" charset="-128"/>
              </a:rPr>
              <a:t>1 </a:t>
            </a:r>
            <a:r>
              <a:rPr lang="en-US" altLang="en-US" sz="1800">
                <a:ea typeface="MS PGothic" charset="-128"/>
              </a:rPr>
              <a:t>are </a:t>
            </a:r>
            <a:r>
              <a:rPr lang="en-US" altLang="en-US" sz="1800" b="1">
                <a:ea typeface="MS PGothic" charset="-128"/>
              </a:rPr>
              <a:t>less than or equal to </a:t>
            </a:r>
            <a:r>
              <a:rPr lang="en-US" altLang="en-US" sz="1800" b="1" i="1">
                <a:latin typeface="Times New Roman" charset="0"/>
                <a:ea typeface="MS PGothic" charset="-128"/>
              </a:rPr>
              <a:t>k</a:t>
            </a:r>
            <a:r>
              <a:rPr lang="en-US" altLang="en-US" sz="1800" baseline="-25000">
                <a:latin typeface="Times New Roman" charset="0"/>
                <a:ea typeface="MS PGothic" charset="-128"/>
              </a:rPr>
              <a:t>1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>
                <a:ea typeface="MS PGothic" charset="-128"/>
              </a:rPr>
              <a:t>keys in the subtree of </a:t>
            </a:r>
            <a:r>
              <a:rPr lang="en-US" altLang="en-US" sz="1800" b="1" i="1">
                <a:latin typeface="Times New Roman" charset="0"/>
                <a:ea typeface="MS PGothic" charset="-128"/>
              </a:rPr>
              <a:t>v</a:t>
            </a:r>
            <a:r>
              <a:rPr lang="en-US" altLang="en-US" sz="1800" b="1" i="1" baseline="-25000">
                <a:latin typeface="Times New Roman" charset="0"/>
                <a:ea typeface="MS PGothic" charset="-128"/>
              </a:rPr>
              <a:t>i</a:t>
            </a:r>
            <a:r>
              <a:rPr lang="en-US" altLang="en-US" sz="1800">
                <a:ea typeface="MS PGothic" charset="-128"/>
              </a:rPr>
              <a:t> are between (</a:t>
            </a:r>
            <a:r>
              <a:rPr lang="en-US" altLang="en-US" sz="1800" b="1" i="1">
                <a:latin typeface="Times New Roman" charset="0"/>
                <a:ea typeface="MS PGothic" charset="-128"/>
              </a:rPr>
              <a:t>k</a:t>
            </a:r>
            <a:r>
              <a:rPr lang="en-US" altLang="en-US" sz="1800" b="1" i="1" baseline="-25000">
                <a:latin typeface="Times New Roman" charset="0"/>
                <a:ea typeface="MS PGothic" charset="-128"/>
              </a:rPr>
              <a:t>i</a:t>
            </a:r>
            <a:r>
              <a:rPr lang="en-US" altLang="en-US" sz="1800" baseline="-25000">
                <a:latin typeface="Symbol" charset="2"/>
                <a:ea typeface="MS PGothic" charset="-128"/>
              </a:rPr>
              <a:t>-</a:t>
            </a:r>
            <a:r>
              <a:rPr lang="en-US" altLang="en-US" sz="1800" baseline="-25000">
                <a:latin typeface="Times New Roman" charset="0"/>
                <a:ea typeface="MS PGothic" charset="-128"/>
              </a:rPr>
              <a:t>1 </a:t>
            </a:r>
            <a:r>
              <a:rPr lang="en-US" altLang="en-US" sz="1800">
                <a:ea typeface="MS PGothic" charset="-128"/>
              </a:rPr>
              <a:t>and </a:t>
            </a:r>
            <a:r>
              <a:rPr lang="en-US" altLang="en-US" sz="1800" b="1" i="1">
                <a:latin typeface="Times New Roman" charset="0"/>
                <a:ea typeface="MS PGothic" charset="-128"/>
              </a:rPr>
              <a:t>k</a:t>
            </a:r>
            <a:r>
              <a:rPr lang="en-US" altLang="en-US" sz="1800" b="1" i="1" baseline="-25000">
                <a:latin typeface="Times New Roman" charset="0"/>
                <a:ea typeface="MS PGothic" charset="-128"/>
              </a:rPr>
              <a:t>i</a:t>
            </a:r>
            <a:r>
              <a:rPr lang="en-US" altLang="en-US" sz="1800">
                <a:latin typeface="Times New Roman" charset="0"/>
                <a:ea typeface="MS PGothic" charset="-128"/>
              </a:rPr>
              <a:t>]</a:t>
            </a:r>
            <a:r>
              <a:rPr lang="en-US" altLang="en-US" sz="1800" b="1" i="1">
                <a:latin typeface="Times New Roman" charset="0"/>
                <a:ea typeface="MS PGothic" charset="-128"/>
              </a:rPr>
              <a:t> </a:t>
            </a:r>
            <a:r>
              <a:rPr lang="en-US" altLang="en-US" sz="1800">
                <a:latin typeface="Times New Roman" charset="0"/>
                <a:ea typeface="MS PGothic" charset="-128"/>
              </a:rPr>
              <a:t>(</a:t>
            </a:r>
            <a:r>
              <a:rPr lang="en-US" altLang="en-US" sz="1800" b="1" i="1">
                <a:latin typeface="Times New Roman" charset="0"/>
                <a:ea typeface="MS PGothic" charset="-128"/>
              </a:rPr>
              <a:t>i</a:t>
            </a:r>
            <a:r>
              <a:rPr lang="en-US" altLang="en-US" sz="1800">
                <a:latin typeface="Times New Roman" charset="0"/>
                <a:ea typeface="MS PGothic" charset="-128"/>
              </a:rPr>
              <a:t> = 2, …, </a:t>
            </a:r>
            <a:r>
              <a:rPr lang="en-US" altLang="en-US" sz="1800" b="1" i="1">
                <a:latin typeface="Times New Roman" charset="0"/>
                <a:ea typeface="MS PGothic" charset="-128"/>
              </a:rPr>
              <a:t>p</a:t>
            </a:r>
            <a:r>
              <a:rPr lang="en-US" altLang="en-US" sz="1800">
                <a:latin typeface="Symbol" charset="2"/>
                <a:ea typeface="MS PGothic" charset="-128"/>
              </a:rPr>
              <a:t> - </a:t>
            </a:r>
            <a:r>
              <a:rPr lang="en-US" altLang="en-US" sz="1800">
                <a:latin typeface="Times New Roman" charset="0"/>
                <a:ea typeface="MS PGothic" charset="-128"/>
              </a:rPr>
              <a:t>1)</a:t>
            </a:r>
            <a:endParaRPr lang="en-US" altLang="en-US" sz="1800" baseline="-25000">
              <a:latin typeface="Times New Roman" charset="0"/>
              <a:ea typeface="MS PGothic" charset="-128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>
                <a:ea typeface="MS PGothic" charset="-128"/>
              </a:rPr>
              <a:t>keys in the subtree of </a:t>
            </a:r>
            <a:r>
              <a:rPr lang="en-US" altLang="en-US" sz="1800" b="1" i="1">
                <a:latin typeface="Times New Roman" charset="0"/>
                <a:ea typeface="MS PGothic" charset="-128"/>
              </a:rPr>
              <a:t>v</a:t>
            </a:r>
            <a:r>
              <a:rPr lang="en-US" altLang="en-US" sz="1800" b="1" i="1" baseline="-25000">
                <a:latin typeface="Times New Roman" charset="0"/>
                <a:ea typeface="MS PGothic" charset="-128"/>
              </a:rPr>
              <a:t>p</a:t>
            </a:r>
            <a:r>
              <a:rPr lang="en-US" altLang="en-US" sz="1800" b="1" i="1">
                <a:latin typeface="Times New Roman" charset="0"/>
                <a:ea typeface="MS PGothic" charset="-128"/>
              </a:rPr>
              <a:t> </a:t>
            </a:r>
            <a:r>
              <a:rPr lang="en-US" altLang="en-US" sz="1800">
                <a:ea typeface="MS PGothic" charset="-128"/>
              </a:rPr>
              <a:t>are </a:t>
            </a:r>
            <a:r>
              <a:rPr lang="en-US" altLang="en-US" sz="1800" b="1">
                <a:ea typeface="MS PGothic" charset="-128"/>
              </a:rPr>
              <a:t>greater than </a:t>
            </a:r>
            <a:r>
              <a:rPr lang="en-US" altLang="en-US" sz="1800" b="1" i="1">
                <a:latin typeface="Times New Roman" charset="0"/>
                <a:ea typeface="MS PGothic" charset="-128"/>
              </a:rPr>
              <a:t>k</a:t>
            </a:r>
            <a:r>
              <a:rPr lang="en-US" altLang="en-US" sz="1800" b="1" i="1" baseline="-25000">
                <a:latin typeface="Times New Roman" charset="0"/>
                <a:ea typeface="MS PGothic" charset="-128"/>
              </a:rPr>
              <a:t>p</a:t>
            </a:r>
            <a:r>
              <a:rPr lang="en-US" altLang="en-US" sz="1800" baseline="-25000">
                <a:latin typeface="Symbol" charset="2"/>
                <a:ea typeface="MS PGothic" charset="-128"/>
              </a:rPr>
              <a:t>-</a:t>
            </a:r>
            <a:r>
              <a:rPr lang="en-US" altLang="en-US" sz="1800" baseline="-25000">
                <a:latin typeface="Times New Roman" charset="0"/>
                <a:ea typeface="MS PGothic" charset="-128"/>
              </a:rPr>
              <a:t>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>
                <a:ea typeface="MS PGothic" charset="-128"/>
              </a:rPr>
              <a:t>The leaves point to the data containing the key value </a:t>
            </a:r>
            <a:r>
              <a:rPr lang="en-US" altLang="en-US" sz="1800" b="1" i="1">
                <a:latin typeface="Times New Roman" charset="0"/>
                <a:ea typeface="MS PGothic" charset="-128"/>
              </a:rPr>
              <a:t>k</a:t>
            </a:r>
            <a:r>
              <a:rPr lang="en-US" altLang="en-US" sz="1800" b="1" i="1" baseline="-25000">
                <a:latin typeface="Times New Roman" charset="0"/>
                <a:ea typeface="MS PGothic" charset="-128"/>
              </a:rPr>
              <a:t>i</a:t>
            </a:r>
            <a:endParaRPr lang="en-US" altLang="en-US" sz="1800">
              <a:ea typeface="MS PGothic" charset="-128"/>
            </a:endParaRPr>
          </a:p>
        </p:txBody>
      </p:sp>
      <p:sp>
        <p:nvSpPr>
          <p:cNvPr id="36869" name="Oval 4"/>
          <p:cNvSpPr>
            <a:spLocks noChangeArrowheads="1"/>
          </p:cNvSpPr>
          <p:nvPr/>
        </p:nvSpPr>
        <p:spPr bwMode="auto">
          <a:xfrm>
            <a:off x="4038600" y="4267200"/>
            <a:ext cx="1524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8     15</a:t>
            </a:r>
          </a:p>
        </p:txBody>
      </p:sp>
      <p:sp>
        <p:nvSpPr>
          <p:cNvPr id="36870" name="Oval 5"/>
          <p:cNvSpPr>
            <a:spLocks noChangeArrowheads="1"/>
          </p:cNvSpPr>
          <p:nvPr/>
        </p:nvSpPr>
        <p:spPr bwMode="auto">
          <a:xfrm>
            <a:off x="1600200" y="4876800"/>
            <a:ext cx="19812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2</a:t>
            </a:r>
            <a:r>
              <a:rPr lang="en-US" altLang="en-US" sz="1000"/>
              <a:t>o</a:t>
            </a:r>
            <a:r>
              <a:rPr lang="en-US" altLang="en-US" sz="2000"/>
              <a:t>  6</a:t>
            </a:r>
            <a:r>
              <a:rPr lang="en-US" altLang="en-US" sz="1000"/>
              <a:t>o</a:t>
            </a:r>
            <a:r>
              <a:rPr lang="en-US" altLang="en-US" sz="2000"/>
              <a:t>  8</a:t>
            </a:r>
            <a:r>
              <a:rPr lang="en-US" altLang="en-US" sz="1000"/>
              <a:t>o</a:t>
            </a:r>
          </a:p>
        </p:txBody>
      </p:sp>
      <p:sp>
        <p:nvSpPr>
          <p:cNvPr id="36871" name="Oval 6"/>
          <p:cNvSpPr>
            <a:spLocks noChangeArrowheads="1"/>
          </p:cNvSpPr>
          <p:nvPr/>
        </p:nvSpPr>
        <p:spPr bwMode="auto">
          <a:xfrm>
            <a:off x="4267200" y="4876800"/>
            <a:ext cx="12954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11</a:t>
            </a:r>
            <a:r>
              <a:rPr lang="en-US" altLang="en-US" sz="1000"/>
              <a:t>o</a:t>
            </a:r>
            <a:r>
              <a:rPr lang="en-US" altLang="en-US" sz="2000"/>
              <a:t> 15</a:t>
            </a:r>
            <a:r>
              <a:rPr lang="en-US" altLang="en-US" sz="1000"/>
              <a:t>o</a:t>
            </a:r>
          </a:p>
        </p:txBody>
      </p:sp>
      <p:sp>
        <p:nvSpPr>
          <p:cNvPr id="36872" name="Oval 8"/>
          <p:cNvSpPr>
            <a:spLocks noChangeArrowheads="1"/>
          </p:cNvSpPr>
          <p:nvPr/>
        </p:nvSpPr>
        <p:spPr bwMode="auto">
          <a:xfrm>
            <a:off x="6553200" y="4876800"/>
            <a:ext cx="16764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24</a:t>
            </a:r>
            <a:r>
              <a:rPr lang="en-US" altLang="en-US" sz="1000"/>
              <a:t>o</a:t>
            </a:r>
            <a:r>
              <a:rPr lang="en-US" altLang="en-US" sz="2000"/>
              <a:t>   32</a:t>
            </a:r>
            <a:r>
              <a:rPr lang="en-US" altLang="en-US" sz="1000"/>
              <a:t>o</a:t>
            </a:r>
          </a:p>
        </p:txBody>
      </p:sp>
      <p:cxnSp>
        <p:nvCxnSpPr>
          <p:cNvPr id="36873" name="AutoShape 17"/>
          <p:cNvCxnSpPr>
            <a:cxnSpLocks noChangeShapeType="1"/>
            <a:stCxn id="36869" idx="3"/>
            <a:endCxn id="36870" idx="0"/>
          </p:cNvCxnSpPr>
          <p:nvPr/>
        </p:nvCxnSpPr>
        <p:spPr bwMode="auto">
          <a:xfrm flipH="1">
            <a:off x="2590800" y="4602163"/>
            <a:ext cx="1671638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74" name="AutoShape 18"/>
          <p:cNvCxnSpPr>
            <a:cxnSpLocks noChangeShapeType="1"/>
            <a:endCxn id="36871" idx="0"/>
          </p:cNvCxnSpPr>
          <p:nvPr/>
        </p:nvCxnSpPr>
        <p:spPr bwMode="auto">
          <a:xfrm rot="16200000" flipH="1">
            <a:off x="4781550" y="4743450"/>
            <a:ext cx="228600" cy="381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75" name="AutoShape 19"/>
          <p:cNvCxnSpPr>
            <a:cxnSpLocks noChangeShapeType="1"/>
            <a:stCxn id="36869" idx="5"/>
            <a:endCxn id="36872" idx="0"/>
          </p:cNvCxnSpPr>
          <p:nvPr/>
        </p:nvCxnSpPr>
        <p:spPr bwMode="auto">
          <a:xfrm>
            <a:off x="5338763" y="4602163"/>
            <a:ext cx="2052637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76" name="TextBox 43"/>
          <p:cNvSpPr txBox="1">
            <a:spLocks noChangeArrowheads="1"/>
          </p:cNvSpPr>
          <p:nvPr/>
        </p:nvSpPr>
        <p:spPr bwMode="auto">
          <a:xfrm>
            <a:off x="762000" y="6400800"/>
            <a:ext cx="7162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Input:  11 24 32 15 8 6 2   and p=4 and </a:t>
            </a:r>
            <a:r>
              <a:rPr lang="en-US" altLang="en-US" sz="1200"/>
              <a:t>o</a:t>
            </a:r>
            <a:r>
              <a:rPr lang="en-US" altLang="en-US" sz="1800"/>
              <a:t> is a pointer to the data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Inserting into B+ Tree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>
                <a:ea typeface="MS PGothic" charset="-128"/>
              </a:rPr>
              <a:t>Find correct leaf </a:t>
            </a:r>
            <a:r>
              <a:rPr lang="en-US" altLang="en-US" sz="2400" i="1">
                <a:ea typeface="MS PGothic" charset="-128"/>
              </a:rPr>
              <a:t>L.</a:t>
            </a:r>
            <a:r>
              <a:rPr lang="en-US" altLang="en-US" sz="2400">
                <a:ea typeface="MS PGothic" charset="-128"/>
              </a:rPr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>
                <a:ea typeface="MS PGothic" charset="-128"/>
              </a:rPr>
              <a:t>Insert data into </a:t>
            </a:r>
            <a:r>
              <a:rPr lang="en-US" altLang="en-US" sz="2400" i="1">
                <a:ea typeface="MS PGothic" charset="-128"/>
              </a:rPr>
              <a:t>L</a:t>
            </a:r>
            <a:r>
              <a:rPr lang="en-US" altLang="en-US" sz="2400">
                <a:ea typeface="MS PGothic" charset="-128"/>
              </a:rPr>
              <a:t>.</a:t>
            </a:r>
          </a:p>
          <a:p>
            <a:pPr lvl="1" eaLnBrk="1" hangingPunct="1">
              <a:lnSpc>
                <a:spcPct val="80000"/>
              </a:lnSpc>
              <a:buSzPct val="75000"/>
            </a:pPr>
            <a:r>
              <a:rPr lang="en-US" altLang="en-US" sz="2400">
                <a:ea typeface="MS PGothic" charset="-128"/>
              </a:rPr>
              <a:t>If </a:t>
            </a:r>
            <a:r>
              <a:rPr lang="en-US" altLang="en-US" sz="2400" i="1">
                <a:ea typeface="MS PGothic" charset="-128"/>
              </a:rPr>
              <a:t>L </a:t>
            </a:r>
            <a:r>
              <a:rPr lang="en-US" altLang="en-US" sz="2400">
                <a:ea typeface="MS PGothic" charset="-128"/>
              </a:rPr>
              <a:t>has enough space, </a:t>
            </a:r>
            <a:r>
              <a:rPr lang="en-US" altLang="en-US" sz="2400" i="1">
                <a:ea typeface="MS PGothic" charset="-128"/>
              </a:rPr>
              <a:t>done</a:t>
            </a:r>
            <a:r>
              <a:rPr lang="en-US" altLang="en-US" sz="2400">
                <a:ea typeface="MS PGothic" charset="-128"/>
              </a:rPr>
              <a:t>!</a:t>
            </a:r>
          </a:p>
          <a:p>
            <a:pPr lvl="1" eaLnBrk="1" hangingPunct="1">
              <a:lnSpc>
                <a:spcPct val="80000"/>
              </a:lnSpc>
              <a:buSzPct val="75000"/>
            </a:pPr>
            <a:r>
              <a:rPr lang="en-US" altLang="en-US" sz="2400">
                <a:ea typeface="MS PGothic" charset="-128"/>
              </a:rPr>
              <a:t>Else, must </a:t>
            </a:r>
            <a:r>
              <a:rPr lang="en-US" altLang="en-US" sz="2400" i="1">
                <a:solidFill>
                  <a:schemeClr val="hlink"/>
                </a:solidFill>
                <a:ea typeface="MS PGothic" charset="-128"/>
              </a:rPr>
              <a:t>split</a:t>
            </a:r>
            <a:r>
              <a:rPr lang="en-US" altLang="en-US" sz="2400">
                <a:solidFill>
                  <a:schemeClr val="hlink"/>
                </a:solidFill>
                <a:ea typeface="MS PGothic" charset="-128"/>
              </a:rPr>
              <a:t> </a:t>
            </a:r>
            <a:r>
              <a:rPr lang="en-US" altLang="en-US" sz="2400">
                <a:solidFill>
                  <a:schemeClr val="accent2"/>
                </a:solidFill>
                <a:ea typeface="MS PGothic" charset="-128"/>
              </a:rPr>
              <a:t> </a:t>
            </a:r>
            <a:r>
              <a:rPr lang="en-US" altLang="en-US" sz="2400" i="1">
                <a:ea typeface="MS PGothic" charset="-128"/>
              </a:rPr>
              <a:t>L (into L and a new node L’)</a:t>
            </a:r>
            <a:endParaRPr lang="en-US" altLang="en-US" sz="2400">
              <a:ea typeface="MS PGothic" charset="-128"/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en-US" b="1">
                <a:solidFill>
                  <a:schemeClr val="hlink"/>
                </a:solidFill>
                <a:ea typeface="MS PGothic" charset="-128"/>
              </a:rPr>
              <a:t>Copy</a:t>
            </a:r>
            <a:r>
              <a:rPr lang="en-US" altLang="en-US" b="1" u="sng">
                <a:solidFill>
                  <a:schemeClr val="hlink"/>
                </a:solidFill>
                <a:ea typeface="MS PGothic" charset="-128"/>
              </a:rPr>
              <a:t> </a:t>
            </a:r>
            <a:r>
              <a:rPr lang="en-US" altLang="en-US" b="1">
                <a:solidFill>
                  <a:schemeClr val="hlink"/>
                </a:solidFill>
                <a:ea typeface="MS PGothic" charset="-128"/>
              </a:rPr>
              <a:t>up</a:t>
            </a:r>
            <a:r>
              <a:rPr lang="en-US" altLang="en-US" b="1">
                <a:solidFill>
                  <a:schemeClr val="accent2"/>
                </a:solidFill>
                <a:ea typeface="MS PGothic" charset="-128"/>
              </a:rPr>
              <a:t> </a:t>
            </a:r>
            <a:r>
              <a:rPr lang="en-US" altLang="en-US">
                <a:ea typeface="MS PGothic" charset="-128"/>
              </a:rPr>
              <a:t>middle key to non-leaf node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en-US" sz="2400">
                <a:ea typeface="MS PGothic" charset="-128"/>
              </a:rPr>
              <a:t>If 2 middle values, choose smallest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>
                <a:ea typeface="MS PGothic" charset="-128"/>
              </a:rPr>
              <a:t>Redistribute entries evenly into 2 nodes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en-US">
                <a:ea typeface="MS PGothic" charset="-128"/>
              </a:rPr>
              <a:t>If odd number of entries, left-most sibling gets the extra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>
                <a:ea typeface="MS PGothic" charset="-128"/>
              </a:rPr>
              <a:t>Insert entry pointing to </a:t>
            </a:r>
            <a:r>
              <a:rPr lang="en-US" altLang="en-US" i="1">
                <a:ea typeface="MS PGothic" charset="-128"/>
              </a:rPr>
              <a:t>L’ </a:t>
            </a:r>
            <a:r>
              <a:rPr lang="en-US" altLang="en-US">
                <a:ea typeface="MS PGothic" charset="-128"/>
              </a:rPr>
              <a:t>in parent of </a:t>
            </a:r>
            <a:r>
              <a:rPr lang="en-US" altLang="en-US" i="1">
                <a:ea typeface="MS PGothic" charset="-128"/>
              </a:rPr>
              <a:t>L</a:t>
            </a:r>
            <a:endParaRPr lang="en-US" altLang="en-US">
              <a:ea typeface="MS PGothic" charset="-128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>
                <a:ea typeface="MS PGothic" charset="-128"/>
              </a:rPr>
              <a:t>Split can happen recursively</a:t>
            </a:r>
          </a:p>
          <a:p>
            <a:pPr lvl="2" eaLnBrk="1" hangingPunct="1">
              <a:lnSpc>
                <a:spcPct val="80000"/>
              </a:lnSpc>
              <a:buSzPct val="75000"/>
            </a:pPr>
            <a:r>
              <a:rPr lang="en-US" altLang="en-US">
                <a:solidFill>
                  <a:schemeClr val="hlink"/>
                </a:solidFill>
                <a:ea typeface="MS PGothic" charset="-128"/>
              </a:rPr>
              <a:t>To split non-leaf node</a:t>
            </a:r>
            <a:r>
              <a:rPr lang="en-US" altLang="en-US">
                <a:ea typeface="MS PGothic" charset="-128"/>
              </a:rPr>
              <a:t>, redistribute entries evenly into 2 nodes, but </a:t>
            </a:r>
            <a:r>
              <a:rPr lang="en-US" altLang="en-US" b="1">
                <a:solidFill>
                  <a:schemeClr val="hlink"/>
                </a:solidFill>
                <a:ea typeface="MS PGothic" charset="-128"/>
              </a:rPr>
              <a:t>push</a:t>
            </a:r>
            <a:r>
              <a:rPr lang="en-US" altLang="en-US" b="1" u="sng">
                <a:solidFill>
                  <a:schemeClr val="hlink"/>
                </a:solidFill>
                <a:ea typeface="MS PGothic" charset="-128"/>
              </a:rPr>
              <a:t> </a:t>
            </a:r>
            <a:r>
              <a:rPr lang="en-US" altLang="en-US" b="1">
                <a:solidFill>
                  <a:schemeClr val="hlink"/>
                </a:solidFill>
                <a:ea typeface="MS PGothic" charset="-128"/>
              </a:rPr>
              <a:t>up</a:t>
            </a:r>
            <a:r>
              <a:rPr lang="en-US" altLang="en-US" b="1">
                <a:solidFill>
                  <a:schemeClr val="accent2"/>
                </a:solidFill>
                <a:ea typeface="MS PGothic" charset="-128"/>
              </a:rPr>
              <a:t> </a:t>
            </a:r>
            <a:r>
              <a:rPr lang="en-US" altLang="en-US">
                <a:ea typeface="MS PGothic" charset="-128"/>
              </a:rPr>
              <a:t>middle key to parent node.  </a:t>
            </a:r>
            <a:r>
              <a:rPr lang="en-US" altLang="en-US" b="1">
                <a:ea typeface="MS PGothic" charset="-128"/>
              </a:rPr>
              <a:t>NO need to copy, just push</a:t>
            </a:r>
            <a:r>
              <a:rPr lang="en-US" altLang="en-US">
                <a:ea typeface="MS PGothic" charset="-128"/>
              </a:rPr>
              <a:t>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>
                <a:ea typeface="MS PGothic" charset="-128"/>
              </a:rPr>
              <a:t>Splits “grow” tree; root split increases height.  </a:t>
            </a:r>
          </a:p>
          <a:p>
            <a:pPr lvl="2" eaLnBrk="1" hangingPunct="1">
              <a:lnSpc>
                <a:spcPct val="80000"/>
              </a:lnSpc>
              <a:buSzPct val="75000"/>
            </a:pPr>
            <a:r>
              <a:rPr lang="en-US" altLang="en-US">
                <a:ea typeface="MS PGothic" charset="-128"/>
              </a:rPr>
              <a:t>Tree growth: gets </a:t>
            </a:r>
            <a:r>
              <a:rPr lang="en-US" altLang="en-US" i="1">
                <a:solidFill>
                  <a:schemeClr val="hlink"/>
                </a:solidFill>
                <a:ea typeface="MS PGothic" charset="-128"/>
              </a:rPr>
              <a:t>wider</a:t>
            </a:r>
            <a:r>
              <a:rPr lang="en-US" altLang="en-US">
                <a:ea typeface="MS PGothic" charset="-128"/>
              </a:rPr>
              <a:t> or </a:t>
            </a:r>
            <a:r>
              <a:rPr lang="en-US" altLang="en-US" i="1">
                <a:solidFill>
                  <a:schemeClr val="hlink"/>
                </a:solidFill>
                <a:ea typeface="MS PGothic" charset="-128"/>
              </a:rPr>
              <a:t>one level taller at top.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173E358-4968-F342-8E18-0864661906B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0"/>
          </a:p>
        </p:txBody>
      </p:sp>
      <p:pic>
        <p:nvPicPr>
          <p:cNvPr id="389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813" y="-12700"/>
            <a:ext cx="4367212" cy="681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Inserting into B+ Tree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ea typeface="MS PGothic" charset="-128"/>
              </a:rPr>
              <a:t>Find correct leaf </a:t>
            </a:r>
            <a:r>
              <a:rPr lang="en-US" altLang="en-US" sz="2400" i="1" dirty="0">
                <a:ea typeface="MS PGothic" charset="-128"/>
              </a:rPr>
              <a:t>L.</a:t>
            </a:r>
            <a:r>
              <a:rPr lang="en-US" altLang="en-US" sz="2400" dirty="0">
                <a:ea typeface="MS PGothic" charset="-128"/>
              </a:rPr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ea typeface="MS PGothic" charset="-128"/>
              </a:rPr>
              <a:t>Insert data into </a:t>
            </a:r>
            <a:r>
              <a:rPr lang="en-US" altLang="en-US" sz="2400" i="1" dirty="0">
                <a:ea typeface="MS PGothic" charset="-128"/>
              </a:rPr>
              <a:t>L</a:t>
            </a:r>
            <a:r>
              <a:rPr lang="en-US" altLang="en-US" sz="2400" dirty="0">
                <a:ea typeface="MS PGothic" charset="-128"/>
              </a:rPr>
              <a:t>.</a:t>
            </a:r>
          </a:p>
          <a:p>
            <a:pPr lvl="1" eaLnBrk="1" hangingPunct="1">
              <a:lnSpc>
                <a:spcPct val="80000"/>
              </a:lnSpc>
              <a:buSzPct val="75000"/>
            </a:pPr>
            <a:r>
              <a:rPr lang="en-US" altLang="en-US" sz="2400" dirty="0">
                <a:ea typeface="MS PGothic" charset="-128"/>
              </a:rPr>
              <a:t>If </a:t>
            </a:r>
            <a:r>
              <a:rPr lang="en-US" altLang="en-US" sz="2400" i="1" dirty="0">
                <a:ea typeface="MS PGothic" charset="-128"/>
              </a:rPr>
              <a:t>L </a:t>
            </a:r>
            <a:r>
              <a:rPr lang="en-US" altLang="en-US" sz="2400" dirty="0">
                <a:ea typeface="MS PGothic" charset="-128"/>
              </a:rPr>
              <a:t>has enough space, </a:t>
            </a:r>
            <a:r>
              <a:rPr lang="en-US" altLang="en-US" sz="2400" i="1" dirty="0">
                <a:ea typeface="MS PGothic" charset="-128"/>
              </a:rPr>
              <a:t>done</a:t>
            </a:r>
            <a:r>
              <a:rPr lang="en-US" altLang="en-US" sz="2400" dirty="0">
                <a:ea typeface="MS PGothic" charset="-128"/>
              </a:rPr>
              <a:t>!</a:t>
            </a:r>
          </a:p>
          <a:p>
            <a:pPr lvl="1" eaLnBrk="1" hangingPunct="1">
              <a:lnSpc>
                <a:spcPct val="80000"/>
              </a:lnSpc>
              <a:buSzPct val="75000"/>
            </a:pPr>
            <a:r>
              <a:rPr lang="en-US" altLang="en-US" sz="2400" dirty="0">
                <a:ea typeface="MS PGothic" charset="-128"/>
              </a:rPr>
              <a:t>Else, must </a:t>
            </a:r>
            <a:r>
              <a:rPr lang="en-US" altLang="en-US" sz="2400" i="1" dirty="0">
                <a:solidFill>
                  <a:schemeClr val="hlink"/>
                </a:solidFill>
                <a:ea typeface="MS PGothic" charset="-128"/>
              </a:rPr>
              <a:t>split</a:t>
            </a:r>
            <a:r>
              <a:rPr lang="en-US" altLang="en-US" sz="2400" dirty="0">
                <a:solidFill>
                  <a:schemeClr val="hlink"/>
                </a:solidFill>
                <a:ea typeface="MS PGothic" charset="-128"/>
              </a:rPr>
              <a:t> </a:t>
            </a:r>
            <a:r>
              <a:rPr lang="en-US" altLang="en-US" sz="2400" dirty="0">
                <a:solidFill>
                  <a:schemeClr val="accent2"/>
                </a:solidFill>
                <a:ea typeface="MS PGothic" charset="-128"/>
              </a:rPr>
              <a:t> </a:t>
            </a:r>
            <a:r>
              <a:rPr lang="en-US" altLang="en-US" sz="2400" i="1" dirty="0">
                <a:ea typeface="MS PGothic" charset="-128"/>
              </a:rPr>
              <a:t>L (into L and a new node L’)</a:t>
            </a:r>
            <a:endParaRPr lang="en-US" altLang="en-US" sz="2400" dirty="0">
              <a:ea typeface="MS PGothic" charset="-128"/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en-US" b="1" dirty="0">
                <a:solidFill>
                  <a:schemeClr val="hlink"/>
                </a:solidFill>
                <a:ea typeface="MS PGothic" charset="-128"/>
              </a:rPr>
              <a:t>Copy</a:t>
            </a:r>
            <a:r>
              <a:rPr lang="en-US" altLang="en-US" b="1" u="sng" dirty="0">
                <a:solidFill>
                  <a:schemeClr val="hlink"/>
                </a:solidFill>
                <a:ea typeface="MS PGothic" charset="-128"/>
              </a:rPr>
              <a:t> </a:t>
            </a:r>
            <a:r>
              <a:rPr lang="en-US" altLang="en-US" b="1" dirty="0">
                <a:solidFill>
                  <a:schemeClr val="hlink"/>
                </a:solidFill>
                <a:ea typeface="MS PGothic" charset="-128"/>
              </a:rPr>
              <a:t>up</a:t>
            </a:r>
            <a:r>
              <a:rPr lang="en-US" altLang="en-US" b="1" dirty="0">
                <a:solidFill>
                  <a:schemeClr val="accent2"/>
                </a:solidFill>
                <a:ea typeface="MS PGothic" charset="-128"/>
              </a:rPr>
              <a:t> </a:t>
            </a:r>
            <a:r>
              <a:rPr lang="en-US" altLang="en-US" dirty="0">
                <a:ea typeface="MS PGothic" charset="-128"/>
              </a:rPr>
              <a:t>middle key to non-leaf node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en-US" sz="2400" dirty="0">
                <a:ea typeface="MS PGothic" charset="-128"/>
              </a:rPr>
              <a:t>If 2 middle values, choose smallest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dirty="0">
                <a:ea typeface="MS PGothic" charset="-128"/>
              </a:rPr>
              <a:t>Redistribute entries evenly into 2 nodes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en-US" dirty="0">
                <a:ea typeface="MS PGothic" charset="-128"/>
              </a:rPr>
              <a:t>If odd number of entries, left-most sibling gets the extra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dirty="0">
                <a:ea typeface="MS PGothic" charset="-128"/>
              </a:rPr>
              <a:t>Insert entry pointing to </a:t>
            </a:r>
            <a:r>
              <a:rPr lang="en-US" altLang="en-US" i="1" dirty="0">
                <a:ea typeface="MS PGothic" charset="-128"/>
              </a:rPr>
              <a:t>L’ </a:t>
            </a:r>
            <a:r>
              <a:rPr lang="en-US" altLang="en-US" dirty="0">
                <a:ea typeface="MS PGothic" charset="-128"/>
              </a:rPr>
              <a:t>in parent of </a:t>
            </a:r>
            <a:r>
              <a:rPr lang="en-US" altLang="en-US" i="1" dirty="0">
                <a:ea typeface="MS PGothic" charset="-128"/>
              </a:rPr>
              <a:t>L</a:t>
            </a:r>
            <a:endParaRPr lang="en-US" altLang="en-US" dirty="0">
              <a:ea typeface="MS PGothic" charset="-128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ea typeface="MS PGothic" charset="-128"/>
              </a:rPr>
              <a:t>Split can happen recursively</a:t>
            </a:r>
          </a:p>
          <a:p>
            <a:pPr lvl="2" eaLnBrk="1" hangingPunct="1">
              <a:lnSpc>
                <a:spcPct val="80000"/>
              </a:lnSpc>
              <a:buSzPct val="75000"/>
            </a:pPr>
            <a:r>
              <a:rPr lang="en-US" altLang="en-US" dirty="0">
                <a:solidFill>
                  <a:schemeClr val="hlink"/>
                </a:solidFill>
                <a:ea typeface="MS PGothic" charset="-128"/>
              </a:rPr>
              <a:t>To split non-leaf node</a:t>
            </a:r>
            <a:r>
              <a:rPr lang="en-US" altLang="en-US" dirty="0">
                <a:ea typeface="MS PGothic" charset="-128"/>
              </a:rPr>
              <a:t>, redistribute entries evenly into 2 nodes, but </a:t>
            </a:r>
            <a:r>
              <a:rPr lang="en-US" altLang="en-US" b="1" dirty="0">
                <a:solidFill>
                  <a:schemeClr val="hlink"/>
                </a:solidFill>
                <a:ea typeface="MS PGothic" charset="-128"/>
              </a:rPr>
              <a:t>push</a:t>
            </a:r>
            <a:r>
              <a:rPr lang="en-US" altLang="en-US" b="1" u="sng" dirty="0">
                <a:solidFill>
                  <a:schemeClr val="hlink"/>
                </a:solidFill>
                <a:ea typeface="MS PGothic" charset="-128"/>
              </a:rPr>
              <a:t> </a:t>
            </a:r>
            <a:r>
              <a:rPr lang="en-US" altLang="en-US" b="1" dirty="0">
                <a:solidFill>
                  <a:schemeClr val="hlink"/>
                </a:solidFill>
                <a:ea typeface="MS PGothic" charset="-128"/>
              </a:rPr>
              <a:t>up</a:t>
            </a:r>
            <a:r>
              <a:rPr lang="en-US" altLang="en-US" b="1" dirty="0">
                <a:solidFill>
                  <a:schemeClr val="accent2"/>
                </a:solidFill>
                <a:ea typeface="MS PGothic" charset="-128"/>
              </a:rPr>
              <a:t> </a:t>
            </a:r>
            <a:r>
              <a:rPr lang="en-US" altLang="en-US" dirty="0">
                <a:ea typeface="MS PGothic" charset="-128"/>
              </a:rPr>
              <a:t>middle key to parent node.  </a:t>
            </a:r>
            <a:r>
              <a:rPr lang="en-US" altLang="en-US" b="1" dirty="0">
                <a:ea typeface="MS PGothic" charset="-128"/>
              </a:rPr>
              <a:t>NO need to copy, just push</a:t>
            </a:r>
            <a:r>
              <a:rPr lang="en-US" altLang="en-US" dirty="0">
                <a:ea typeface="MS PGothic" charset="-128"/>
              </a:rPr>
              <a:t>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ea typeface="MS PGothic" charset="-128"/>
              </a:rPr>
              <a:t>Splits “grow” tree; root split increases height.  </a:t>
            </a:r>
          </a:p>
          <a:p>
            <a:pPr lvl="2" eaLnBrk="1" hangingPunct="1">
              <a:lnSpc>
                <a:spcPct val="80000"/>
              </a:lnSpc>
              <a:buSzPct val="75000"/>
            </a:pPr>
            <a:r>
              <a:rPr lang="en-US" altLang="en-US" dirty="0">
                <a:ea typeface="MS PGothic" charset="-128"/>
              </a:rPr>
              <a:t>Tree growth: gets </a:t>
            </a:r>
            <a:r>
              <a:rPr lang="en-US" altLang="en-US" i="1" dirty="0">
                <a:solidFill>
                  <a:schemeClr val="hlink"/>
                </a:solidFill>
                <a:ea typeface="MS PGothic" charset="-128"/>
              </a:rPr>
              <a:t>wider</a:t>
            </a:r>
            <a:r>
              <a:rPr lang="en-US" altLang="en-US" dirty="0">
                <a:ea typeface="MS PGothic" charset="-128"/>
              </a:rPr>
              <a:t> or </a:t>
            </a:r>
            <a:r>
              <a:rPr lang="en-US" altLang="en-US" i="1" dirty="0">
                <a:solidFill>
                  <a:schemeClr val="hlink"/>
                </a:solidFill>
                <a:ea typeface="MS PGothic" charset="-128"/>
              </a:rPr>
              <a:t>one level taller at top.</a:t>
            </a:r>
          </a:p>
        </p:txBody>
      </p:sp>
    </p:spTree>
    <p:extLst>
      <p:ext uri="{BB962C8B-B14F-4D97-AF65-F5344CB8AC3E}">
        <p14:creationId xmlns:p14="http://schemas.microsoft.com/office/powerpoint/2010/main" val="15086710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173E358-4968-F342-8E18-0864661906B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400"/>
          </a:p>
        </p:txBody>
      </p:sp>
      <p:pic>
        <p:nvPicPr>
          <p:cNvPr id="389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813" y="-12700"/>
            <a:ext cx="4367212" cy="681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84479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MS PGothic" charset="-128"/>
              </a:rPr>
              <a:t>Important points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r>
              <a:rPr lang="en-US" altLang="en-US" sz="2400">
                <a:ea typeface="MS PGothic" charset="-128"/>
              </a:rPr>
              <a:t>If you must split a LEAF node, COPY the appropriate value to a parent</a:t>
            </a:r>
          </a:p>
          <a:p>
            <a:r>
              <a:rPr lang="en-US" altLang="en-US" sz="2400">
                <a:ea typeface="MS PGothic" charset="-128"/>
              </a:rPr>
              <a:t>If you must split a NON-LEAF node, you move a value up, DO NOT COPY IT</a:t>
            </a:r>
          </a:p>
          <a:p>
            <a:r>
              <a:rPr lang="en-US" altLang="en-US" sz="2400">
                <a:ea typeface="MS PGothic" charset="-128"/>
              </a:rPr>
              <a:t>Specific to this class: (</a:t>
            </a:r>
            <a:r>
              <a:rPr lang="en-US" altLang="en-US" sz="2400" b="1">
                <a:ea typeface="MS PGothic" charset="-128"/>
              </a:rPr>
              <a:t>for exams and homework</a:t>
            </a:r>
            <a:r>
              <a:rPr lang="en-US" altLang="en-US" sz="2400">
                <a:ea typeface="MS PGothic" charset="-128"/>
              </a:rPr>
              <a:t>)</a:t>
            </a:r>
          </a:p>
          <a:p>
            <a:pPr lvl="1"/>
            <a:r>
              <a:rPr lang="en-US" altLang="en-US" sz="2400">
                <a:ea typeface="MS PGothic" charset="-128"/>
              </a:rPr>
              <a:t>If 2 middle values, pick the smallest middle value to copy or move up</a:t>
            </a:r>
          </a:p>
          <a:p>
            <a:pPr lvl="1"/>
            <a:r>
              <a:rPr lang="en-US" altLang="en-US" sz="2400">
                <a:ea typeface="MS PGothic" charset="-128"/>
              </a:rPr>
              <a:t>If odd number of values, when split node, leftmost sibling gets the extra value</a:t>
            </a:r>
          </a:p>
          <a:p>
            <a:pPr lvl="1"/>
            <a:r>
              <a:rPr lang="en-US" altLang="en-US" sz="2400">
                <a:ea typeface="MS PGothic" charset="-128"/>
              </a:rPr>
              <a:t>Assume the </a:t>
            </a:r>
            <a:r>
              <a:rPr lang="en-US" altLang="en-US" sz="2400" b="1">
                <a:ea typeface="MS PGothic" charset="-128"/>
              </a:rPr>
              <a:t>value of a child node is &lt;= value </a:t>
            </a:r>
            <a:r>
              <a:rPr lang="en-US" altLang="en-US" sz="2400">
                <a:ea typeface="MS PGothic" charset="-128"/>
              </a:rPr>
              <a:t>of the parent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981A75-2CF5-8D44-A0D4-A5B55CDCB4F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MS PGothic" charset="-128"/>
              </a:rPr>
              <a:t>Deleting from Tree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MS PGothic" charset="-128"/>
              </a:rPr>
              <a:t>If node is less than half full can:</a:t>
            </a:r>
          </a:p>
          <a:p>
            <a:pPr lvl="1"/>
            <a:r>
              <a:rPr lang="en-US" altLang="en-US">
                <a:ea typeface="MS PGothic" charset="-128"/>
              </a:rPr>
              <a:t>Borrow from sibling </a:t>
            </a:r>
          </a:p>
          <a:p>
            <a:pPr lvl="1"/>
            <a:r>
              <a:rPr lang="en-US" altLang="en-US">
                <a:ea typeface="MS PGothic" charset="-128"/>
              </a:rPr>
              <a:t>If can’t may have to merge with sibling</a:t>
            </a:r>
          </a:p>
          <a:p>
            <a:pPr lvl="2"/>
            <a:r>
              <a:rPr lang="en-US" altLang="en-US">
                <a:ea typeface="MS PGothic" charset="-128"/>
              </a:rPr>
              <a:t>Affect parent, merge with cousin</a:t>
            </a:r>
          </a:p>
          <a:p>
            <a:pPr lvl="2"/>
            <a:r>
              <a:rPr lang="en-US" altLang="en-US">
                <a:ea typeface="MS PGothic" charset="-128"/>
              </a:rPr>
              <a:t>May propagate up …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415A455-8831-8448-8E12-EB149EA8A6B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D88F79-5552-D04D-87CB-4B25E223B81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40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>
                <a:ea typeface="MS PGothic" charset="-128"/>
              </a:rPr>
              <a:t>Other types of indexes 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>
                <a:ea typeface="MS PGothic" charset="-128"/>
              </a:rPr>
              <a:t>Can also have </a:t>
            </a:r>
            <a:r>
              <a:rPr lang="en-US" altLang="en-US" sz="2800" b="1">
                <a:ea typeface="MS PGothic" charset="-128"/>
              </a:rPr>
              <a:t>hash indexes </a:t>
            </a:r>
            <a:r>
              <a:rPr lang="en-US" altLang="en-US" sz="2800">
                <a:ea typeface="MS PGothic" charset="-128"/>
              </a:rPr>
              <a:t>based on hashing - hash search algorithm based on K        </a:t>
            </a:r>
          </a:p>
          <a:p>
            <a:pPr eaLnBrk="1" hangingPunct="1">
              <a:buFontTx/>
              <a:buNone/>
            </a:pPr>
            <a:r>
              <a:rPr lang="en-US" altLang="en-US" sz="2800">
                <a:ea typeface="MS PGothic" charset="-128"/>
              </a:rPr>
              <a:t>                    &lt;K, P&gt;</a:t>
            </a:r>
          </a:p>
          <a:p>
            <a:pPr eaLnBrk="1" hangingPunct="1">
              <a:buFontTx/>
              <a:buNone/>
            </a:pPr>
            <a:r>
              <a:rPr lang="en-US" altLang="en-US" sz="2800">
                <a:ea typeface="MS PGothic" charset="-128"/>
              </a:rPr>
              <a:t>	apply hash function to K to get to correct entry in index,  index gives pointer to actual tuple(s) </a:t>
            </a:r>
          </a:p>
        </p:txBody>
      </p:sp>
      <p:pic>
        <p:nvPicPr>
          <p:cNvPr id="2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165600" y="3022600"/>
            <a:ext cx="812800" cy="81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48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E0A65A-E566-1441-AA61-1532554F76D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>
                <a:ea typeface="MS PGothic" charset="-128"/>
              </a:rPr>
              <a:t>   Why use an index  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For example:</a:t>
            </a:r>
          </a:p>
          <a:p>
            <a:pPr lvl="3" eaLnBrk="1" hangingPunct="1">
              <a:buFontTx/>
              <a:buNone/>
            </a:pPr>
            <a:r>
              <a:rPr lang="en-US" altLang="en-US" sz="1800">
                <a:ea typeface="MS PGothic" charset="-128"/>
              </a:rPr>
              <a:t>  If always want to retrieve student records based on CWID</a:t>
            </a:r>
          </a:p>
          <a:p>
            <a:pPr lvl="3" eaLnBrk="1" hangingPunct="1">
              <a:buFontTx/>
              <a:buNone/>
            </a:pPr>
            <a:r>
              <a:rPr lang="en-US" altLang="en-US" sz="1800">
                <a:ea typeface="MS PGothic" charset="-128"/>
              </a:rPr>
              <a:t>  If I always want to retrieve a record where key = some value</a:t>
            </a:r>
          </a:p>
          <a:p>
            <a:pPr lvl="3" eaLnBrk="1" hangingPunct="1">
              <a:buFontTx/>
              <a:buNone/>
            </a:pPr>
            <a:r>
              <a:rPr lang="en-US" altLang="en-US" sz="1800">
                <a:ea typeface="MS PGothic" charset="-128"/>
              </a:rPr>
              <a:t>  If I retrieve documents that contain the word “Stormy”</a:t>
            </a:r>
          </a:p>
          <a:p>
            <a:pPr eaLnBrk="1" hangingPunct="1"/>
            <a:r>
              <a:rPr lang="en-US" altLang="en-US" sz="2800">
                <a:ea typeface="MS PGothic" charset="-128"/>
              </a:rPr>
              <a:t>Instead of reading the entire file until value is found, it would be nice if we had a pointer to that employee, record, document</a:t>
            </a:r>
          </a:p>
          <a:p>
            <a:pPr eaLnBrk="1" hangingPunct="1"/>
            <a:r>
              <a:rPr lang="en-US" altLang="en-US" sz="2800">
                <a:ea typeface="MS PGothic" charset="-128"/>
              </a:rPr>
              <a:t>Also useful in relational model for joins</a:t>
            </a:r>
          </a:p>
          <a:p>
            <a:pPr eaLnBrk="1" hangingPunct="1"/>
            <a:r>
              <a:rPr lang="en-US" altLang="en-US" sz="2800">
                <a:ea typeface="MS PGothic" charset="-128"/>
              </a:rPr>
              <a:t>Want a way to improve performance</a:t>
            </a:r>
          </a:p>
          <a:p>
            <a:pPr eaLnBrk="1" hangingPunct="1"/>
            <a:r>
              <a:rPr lang="en-US" altLang="en-US" sz="2800">
                <a:ea typeface="MS PGothic" charset="-128"/>
              </a:rPr>
              <a:t>Want to minimize the amount of data read and the number of disk accesses</a:t>
            </a:r>
          </a:p>
          <a:p>
            <a:pPr eaLnBrk="1" hangingPunct="1">
              <a:buFontTx/>
              <a:buNone/>
            </a:pPr>
            <a:endParaRPr lang="en-US" altLang="en-US" sz="2800">
              <a:ea typeface="MS PGothic" charset="-128"/>
            </a:endParaRPr>
          </a:p>
          <a:p>
            <a:pPr eaLnBrk="1" hangingPunct="1"/>
            <a:endParaRPr lang="en-US" altLang="en-US" sz="2800">
              <a:ea typeface="MS PGothic" charset="-128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MS PGothic" charset="-128"/>
              </a:rPr>
              <a:t>Hash Indexes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MS PGothic" charset="-128"/>
              </a:rPr>
              <a:t>Hash terminology</a:t>
            </a:r>
          </a:p>
          <a:p>
            <a:pPr lvl="1"/>
            <a:r>
              <a:rPr lang="en-US" altLang="en-US">
                <a:ea typeface="MS PGothic" charset="-128"/>
              </a:rPr>
              <a:t>Bucket – unit of storage for one or more tuples, typically a disk block</a:t>
            </a:r>
          </a:p>
          <a:p>
            <a:pPr lvl="1"/>
            <a:r>
              <a:rPr lang="en-US" altLang="en-US">
                <a:ea typeface="MS PGothic" charset="-128"/>
              </a:rPr>
              <a:t>K – set of all search-key values</a:t>
            </a:r>
          </a:p>
          <a:p>
            <a:pPr lvl="1"/>
            <a:r>
              <a:rPr lang="en-US" altLang="en-US">
                <a:ea typeface="MS PGothic" charset="-128"/>
              </a:rPr>
              <a:t>B- set of all bucket addresses</a:t>
            </a:r>
          </a:p>
          <a:p>
            <a:pPr lvl="1"/>
            <a:r>
              <a:rPr lang="en-US" altLang="en-US">
                <a:ea typeface="MS PGothic" charset="-128"/>
              </a:rPr>
              <a:t>h - hash function from K to B</a:t>
            </a:r>
          </a:p>
          <a:p>
            <a:pPr lvl="2"/>
            <a:r>
              <a:rPr lang="en-US" altLang="en-US">
                <a:ea typeface="MS PGothic" charset="-128"/>
              </a:rPr>
              <a:t>Bi = h(Ki)</a:t>
            </a:r>
          </a:p>
          <a:p>
            <a:pPr lvl="2"/>
            <a:r>
              <a:rPr lang="en-US" altLang="en-US">
                <a:ea typeface="MS PGothic" charset="-128"/>
              </a:rPr>
              <a:t>Hash function returns bucket number to use</a:t>
            </a: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2C4E9B-4893-EB4E-A842-C36F033E42E5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4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MS PGothic" charset="-128"/>
              </a:rPr>
              <a:t>Hash index challenges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/>
          <a:lstStyle/>
          <a:p>
            <a:r>
              <a:rPr lang="en-US" altLang="en-US">
                <a:ea typeface="MS PGothic" charset="-128"/>
              </a:rPr>
              <a:t>Skew</a:t>
            </a:r>
          </a:p>
          <a:p>
            <a:pPr lvl="1"/>
            <a:r>
              <a:rPr lang="en-US" altLang="en-US">
                <a:ea typeface="MS PGothic" charset="-128"/>
              </a:rPr>
              <a:t>Multiple records same search key</a:t>
            </a:r>
          </a:p>
          <a:p>
            <a:pPr lvl="1"/>
            <a:r>
              <a:rPr lang="en-US" altLang="en-US">
                <a:ea typeface="MS PGothic" charset="-128"/>
              </a:rPr>
              <a:t>Hash function may result in nonuniform distribution of search keys</a:t>
            </a:r>
          </a:p>
          <a:p>
            <a:r>
              <a:rPr lang="en-US" altLang="en-US">
                <a:ea typeface="MS PGothic" charset="-128"/>
              </a:rPr>
              <a:t>Insufficient buckets</a:t>
            </a:r>
          </a:p>
          <a:p>
            <a:r>
              <a:rPr lang="en-US" altLang="en-US">
                <a:ea typeface="MS PGothic" charset="-128"/>
              </a:rPr>
              <a:t>Overflow buckets, overflow chaining</a:t>
            </a:r>
          </a:p>
          <a:p>
            <a:endParaRPr lang="en-US" altLang="en-US">
              <a:ea typeface="MS PGothic" charset="-128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C14A5B0-A19C-A945-8BA9-6F6DA4BC404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B30956-2ADE-134E-A5C5-84F5BDCC24B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40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849438" y="1295400"/>
          <a:ext cx="4724400" cy="309880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E2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E2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Dept.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E2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Loc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E2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666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Jones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UA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66662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Lee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ECE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UAH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6661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Liu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AU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36365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Ahmed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UAB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24245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Dolf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AU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12125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Sky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UAB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12121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Jukic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MIS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UA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8178" name="TextBox 5"/>
          <p:cNvSpPr txBox="1">
            <a:spLocks noChangeArrowheads="1"/>
          </p:cNvSpPr>
          <p:nvPr/>
        </p:nvSpPr>
        <p:spPr bwMode="auto">
          <a:xfrm>
            <a:off x="2676525" y="4949825"/>
            <a:ext cx="3122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Use mod 6 for hash function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Assume 2 values per bucket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50E8AC-F43D-7343-B9E0-82788B3225E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140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762000"/>
          <a:ext cx="1295400" cy="838200"/>
        </p:xfrm>
        <a:graphic>
          <a:graphicData uri="http://schemas.openxmlformats.org/drawingml/2006/table">
            <a:tbl>
              <a:tblPr/>
              <a:tblGrid>
                <a:gridCol w="971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666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MS PGothic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28600" y="1981200"/>
          <a:ext cx="1295400" cy="784686"/>
        </p:xfrm>
        <a:graphic>
          <a:graphicData uri="http://schemas.openxmlformats.org/drawingml/2006/table">
            <a:tbl>
              <a:tblPr/>
              <a:tblGrid>
                <a:gridCol w="971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6661</a:t>
                      </a:r>
                    </a:p>
                  </a:txBody>
                  <a:tcPr marT="45633" marB="4563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MS PGothic" charset="-128"/>
                      </a:endParaRPr>
                    </a:p>
                  </a:txBody>
                  <a:tcPr marT="45633" marB="4563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12121</a:t>
                      </a:r>
                    </a:p>
                  </a:txBody>
                  <a:tcPr marT="45633" marB="4563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charset="-128"/>
                      </a:endParaRPr>
                    </a:p>
                  </a:txBody>
                  <a:tcPr marT="45633" marB="4563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28600" y="3200400"/>
          <a:ext cx="1371600" cy="838200"/>
        </p:xfrm>
        <a:graphic>
          <a:graphicData uri="http://schemas.openxmlformats.org/drawingml/2006/table">
            <a:tbl>
              <a:tblPr/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66662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MS PGothic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04800" y="5105400"/>
          <a:ext cx="1295400" cy="838200"/>
        </p:xfrm>
        <a:graphic>
          <a:graphicData uri="http://schemas.openxmlformats.org/drawingml/2006/table">
            <a:tbl>
              <a:tblPr/>
              <a:tblGrid>
                <a:gridCol w="971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36365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MS PGothic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24245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038600" y="1295400"/>
          <a:ext cx="4724400" cy="309880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E2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E2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Dept.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E2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Loc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E2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666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Jones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UA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66662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Lee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ECE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UAH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6661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Liu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AU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36365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Ahmed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UAB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24245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Dolf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AU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12125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Sky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UAB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12121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Jukic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MIS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UA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981200" y="5105400"/>
          <a:ext cx="1219200" cy="838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12125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MS PGothic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3" name="Straight Arrow Connector 22"/>
          <p:cNvCxnSpPr/>
          <p:nvPr/>
        </p:nvCxnSpPr>
        <p:spPr>
          <a:xfrm flipV="1">
            <a:off x="1447800" y="2286000"/>
            <a:ext cx="2590800" cy="1143000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371600" y="914400"/>
            <a:ext cx="2667000" cy="914400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371600" y="2133600"/>
            <a:ext cx="2667000" cy="533400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371600" y="2514600"/>
            <a:ext cx="2590800" cy="1676400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1371600" y="3048000"/>
            <a:ext cx="2667000" cy="2286000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1371600" y="3429000"/>
            <a:ext cx="2667000" cy="2339975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524000" y="5867400"/>
            <a:ext cx="4572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3048000" y="3810000"/>
            <a:ext cx="914400" cy="1524000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265" name="TextBox 42"/>
          <p:cNvSpPr txBox="1">
            <a:spLocks noChangeArrowheads="1"/>
          </p:cNvSpPr>
          <p:nvPr/>
        </p:nvSpPr>
        <p:spPr bwMode="auto">
          <a:xfrm>
            <a:off x="533400" y="4114800"/>
            <a:ext cx="533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/>
              <a:t>…</a:t>
            </a:r>
          </a:p>
        </p:txBody>
      </p:sp>
      <p:sp>
        <p:nvSpPr>
          <p:cNvPr id="49266" name="TextBox 17"/>
          <p:cNvSpPr txBox="1">
            <a:spLocks noChangeArrowheads="1"/>
          </p:cNvSpPr>
          <p:nvPr/>
        </p:nvSpPr>
        <p:spPr bwMode="auto">
          <a:xfrm>
            <a:off x="304800" y="381000"/>
            <a:ext cx="1295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Bucket 0</a:t>
            </a:r>
          </a:p>
        </p:txBody>
      </p:sp>
      <p:sp>
        <p:nvSpPr>
          <p:cNvPr id="49267" name="Rectangle 18"/>
          <p:cNvSpPr>
            <a:spLocks noChangeArrowheads="1"/>
          </p:cNvSpPr>
          <p:nvPr/>
        </p:nvSpPr>
        <p:spPr bwMode="auto">
          <a:xfrm>
            <a:off x="228600" y="1676400"/>
            <a:ext cx="9826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Bucket 1</a:t>
            </a:r>
          </a:p>
        </p:txBody>
      </p:sp>
      <p:sp>
        <p:nvSpPr>
          <p:cNvPr id="49268" name="Rectangle 19"/>
          <p:cNvSpPr>
            <a:spLocks noChangeArrowheads="1"/>
          </p:cNvSpPr>
          <p:nvPr/>
        </p:nvSpPr>
        <p:spPr bwMode="auto">
          <a:xfrm>
            <a:off x="304800" y="2895600"/>
            <a:ext cx="9826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Bucket 2</a:t>
            </a:r>
          </a:p>
        </p:txBody>
      </p:sp>
      <p:sp>
        <p:nvSpPr>
          <p:cNvPr id="49269" name="Rectangle 20"/>
          <p:cNvSpPr>
            <a:spLocks noChangeArrowheads="1"/>
          </p:cNvSpPr>
          <p:nvPr/>
        </p:nvSpPr>
        <p:spPr bwMode="auto">
          <a:xfrm>
            <a:off x="304800" y="4800600"/>
            <a:ext cx="9826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Bucket 5</a:t>
            </a:r>
          </a:p>
        </p:txBody>
      </p:sp>
      <p:sp>
        <p:nvSpPr>
          <p:cNvPr id="49270" name="TextBox 21"/>
          <p:cNvSpPr txBox="1">
            <a:spLocks noChangeArrowheads="1"/>
          </p:cNvSpPr>
          <p:nvPr/>
        </p:nvSpPr>
        <p:spPr bwMode="auto">
          <a:xfrm>
            <a:off x="2166938" y="360363"/>
            <a:ext cx="69008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Mod 6 hash function, Bucket holds 2, assume </a:t>
            </a:r>
            <a:r>
              <a:rPr lang="en-US" altLang="en-US" sz="1800" b="1"/>
              <a:t>chaining</a:t>
            </a:r>
            <a:r>
              <a:rPr lang="en-US" altLang="en-US" sz="1800"/>
              <a:t> if overflow</a:t>
            </a:r>
          </a:p>
        </p:txBody>
      </p:sp>
      <p:sp>
        <p:nvSpPr>
          <p:cNvPr id="49271" name="TextBox 1"/>
          <p:cNvSpPr txBox="1">
            <a:spLocks noChangeArrowheads="1"/>
          </p:cNvSpPr>
          <p:nvPr/>
        </p:nvSpPr>
        <p:spPr bwMode="auto">
          <a:xfrm>
            <a:off x="1811338" y="6015038"/>
            <a:ext cx="15970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Overflow Bucket</a:t>
            </a:r>
          </a:p>
        </p:txBody>
      </p:sp>
      <p:pic>
        <p:nvPicPr>
          <p:cNvPr id="2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165600" y="3022600"/>
            <a:ext cx="812800" cy="81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1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5" dur="94365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3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MS PGothic" charset="-128"/>
              </a:rPr>
              <a:t>Static and Dynamic Hashing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486400"/>
          </a:xfrm>
        </p:spPr>
        <p:txBody>
          <a:bodyPr/>
          <a:lstStyle/>
          <a:p>
            <a:r>
              <a:rPr lang="en-US" altLang="en-US" sz="2400">
                <a:ea typeface="MS PGothic" charset="-128"/>
              </a:rPr>
              <a:t>Static hashing – DBs grow large over time</a:t>
            </a:r>
          </a:p>
          <a:p>
            <a:pPr lvl="1"/>
            <a:r>
              <a:rPr lang="en-US" altLang="en-US" sz="2400">
                <a:ea typeface="MS PGothic" charset="-128"/>
              </a:rPr>
              <a:t>Choose hash function based on anticipated size</a:t>
            </a:r>
          </a:p>
          <a:p>
            <a:pPr lvl="1"/>
            <a:r>
              <a:rPr lang="en-US" altLang="en-US" sz="2400">
                <a:ea typeface="MS PGothic" charset="-128"/>
              </a:rPr>
              <a:t>Buckets created for each value</a:t>
            </a:r>
          </a:p>
          <a:p>
            <a:pPr lvl="1"/>
            <a:r>
              <a:rPr lang="en-US" altLang="en-US" sz="2400">
                <a:ea typeface="MS PGothic" charset="-128"/>
              </a:rPr>
              <a:t>Reorganize hash structure as file grows</a:t>
            </a:r>
          </a:p>
          <a:p>
            <a:pPr lvl="2"/>
            <a:r>
              <a:rPr lang="en-US" altLang="en-US">
                <a:ea typeface="MS PGothic" charset="-128"/>
              </a:rPr>
              <a:t>New function, recompute function, new buckets</a:t>
            </a:r>
          </a:p>
          <a:p>
            <a:pPr lvl="2"/>
            <a:endParaRPr lang="en-US" altLang="en-US">
              <a:ea typeface="MS PGothic" charset="-128"/>
            </a:endParaRPr>
          </a:p>
          <a:p>
            <a:r>
              <a:rPr lang="en-US" altLang="en-US" sz="2400">
                <a:ea typeface="MS PGothic" charset="-128"/>
              </a:rPr>
              <a:t>Dynamic hashing – extendable </a:t>
            </a:r>
          </a:p>
          <a:p>
            <a:pPr lvl="1"/>
            <a:r>
              <a:rPr lang="en-US" altLang="en-US" sz="2400">
                <a:ea typeface="MS PGothic" charset="-128"/>
              </a:rPr>
              <a:t>Hash function generates value over large range </a:t>
            </a:r>
          </a:p>
          <a:p>
            <a:pPr lvl="1"/>
            <a:r>
              <a:rPr lang="en-US" altLang="en-US" sz="2400">
                <a:ea typeface="MS PGothic" charset="-128"/>
              </a:rPr>
              <a:t>Do not create bucket for each value</a:t>
            </a:r>
          </a:p>
          <a:p>
            <a:pPr lvl="1"/>
            <a:r>
              <a:rPr lang="en-US" altLang="en-US" sz="2400">
                <a:ea typeface="MS PGothic" charset="-128"/>
              </a:rPr>
              <a:t>Create buckets on demand</a:t>
            </a:r>
          </a:p>
          <a:p>
            <a:pPr lvl="1"/>
            <a:r>
              <a:rPr lang="en-US" altLang="en-US" sz="2400">
                <a:ea typeface="MS PGothic" charset="-128"/>
              </a:rPr>
              <a:t>Add additional table – bucket address table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2BED0F-5544-0B42-BF9D-C7E05905796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4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MS PGothic" charset="-128"/>
              </a:rPr>
              <a:t>B+-tree vs. Hashing – pros/cons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MS PGothic" charset="-128"/>
              </a:rPr>
              <a:t>B+-tree must access index to locate data</a:t>
            </a:r>
          </a:p>
          <a:p>
            <a:r>
              <a:rPr lang="en-US" altLang="en-US">
                <a:ea typeface="MS PGothic" charset="-128"/>
              </a:rPr>
              <a:t>Hashing requires potential cost of reorganization</a:t>
            </a:r>
          </a:p>
          <a:p>
            <a:r>
              <a:rPr lang="en-US" altLang="en-US">
                <a:ea typeface="MS PGothic" charset="-128"/>
              </a:rPr>
              <a:t>Which is better depends on types of queries</a:t>
            </a:r>
          </a:p>
          <a:p>
            <a:pPr lvl="1"/>
            <a:endParaRPr lang="en-US" altLang="en-US">
              <a:ea typeface="MS PGothic" charset="-128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B680076-6DD2-D34D-800A-C44FAA9BB07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MS PGothic" charset="-128"/>
              </a:rPr>
              <a:t>B+-tree vs. Hashing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5303837"/>
          </a:xfrm>
        </p:spPr>
        <p:txBody>
          <a:bodyPr/>
          <a:lstStyle/>
          <a:p>
            <a:pPr lvl="3">
              <a:buFontTx/>
              <a:buNone/>
            </a:pPr>
            <a:r>
              <a:rPr lang="en-US" altLang="en-US" sz="2400" dirty="0">
                <a:ea typeface="MS PGothic" charset="-128"/>
              </a:rPr>
              <a:t>Select A1, A2, … An</a:t>
            </a:r>
          </a:p>
          <a:p>
            <a:pPr lvl="3">
              <a:buFontTx/>
              <a:buNone/>
            </a:pPr>
            <a:r>
              <a:rPr lang="en-US" altLang="en-US" sz="2400" dirty="0">
                <a:ea typeface="MS PGothic" charset="-128"/>
              </a:rPr>
              <a:t>From R</a:t>
            </a:r>
          </a:p>
          <a:p>
            <a:pPr lvl="3">
              <a:buFontTx/>
              <a:buNone/>
            </a:pPr>
            <a:r>
              <a:rPr lang="en-US" altLang="en-US" sz="2400" dirty="0">
                <a:ea typeface="MS PGothic" charset="-128"/>
              </a:rPr>
              <a:t>Where  A1 = </a:t>
            </a:r>
            <a:r>
              <a:rPr lang="en-US" altLang="en-US" sz="2400" dirty="0" err="1">
                <a:ea typeface="MS PGothic" charset="-128"/>
              </a:rPr>
              <a:t>val</a:t>
            </a:r>
            <a:endParaRPr lang="en-US" altLang="en-US" dirty="0">
              <a:ea typeface="MS PGothic" charset="-128"/>
            </a:endParaRPr>
          </a:p>
          <a:p>
            <a:pPr lvl="1"/>
            <a:r>
              <a:rPr lang="en-US" altLang="en-US" dirty="0">
                <a:ea typeface="MS PGothic" charset="-128"/>
              </a:rPr>
              <a:t>Index created in A1</a:t>
            </a:r>
          </a:p>
          <a:p>
            <a:pPr lvl="1"/>
            <a:r>
              <a:rPr lang="en-US" altLang="en-US" dirty="0">
                <a:ea typeface="MS PGothic" charset="-128"/>
              </a:rPr>
              <a:t>In hash, </a:t>
            </a:r>
            <a:r>
              <a:rPr lang="en-US" altLang="en-US" b="1" dirty="0">
                <a:ea typeface="MS PGothic" charset="-128"/>
              </a:rPr>
              <a:t>average</a:t>
            </a:r>
            <a:r>
              <a:rPr lang="en-US" altLang="en-US" dirty="0">
                <a:ea typeface="MS PGothic" charset="-128"/>
              </a:rPr>
              <a:t> lookup time is </a:t>
            </a:r>
          </a:p>
          <a:p>
            <a:pPr lvl="2"/>
            <a:r>
              <a:rPr lang="en-US" altLang="en-US" dirty="0">
                <a:ea typeface="MS PGothic" charset="-128"/>
              </a:rPr>
              <a:t>constant, independent of size of DB</a:t>
            </a:r>
          </a:p>
          <a:p>
            <a:pPr lvl="1"/>
            <a:r>
              <a:rPr lang="en-US" altLang="en-US" dirty="0">
                <a:ea typeface="MS PGothic" charset="-128"/>
              </a:rPr>
              <a:t>However, in </a:t>
            </a:r>
            <a:r>
              <a:rPr lang="en-US" altLang="en-US" b="1" dirty="0">
                <a:ea typeface="MS PGothic" charset="-128"/>
              </a:rPr>
              <a:t>worst case</a:t>
            </a:r>
            <a:r>
              <a:rPr lang="en-US" altLang="en-US" dirty="0">
                <a:ea typeface="MS PGothic" charset="-128"/>
              </a:rPr>
              <a:t>, hashing </a:t>
            </a:r>
          </a:p>
          <a:p>
            <a:pPr lvl="2"/>
            <a:r>
              <a:rPr lang="en-US" altLang="en-US" dirty="0">
                <a:ea typeface="MS PGothic" charset="-128"/>
              </a:rPr>
              <a:t>proportional to number of values in R for Ai</a:t>
            </a:r>
          </a:p>
          <a:p>
            <a:pPr lvl="1"/>
            <a:r>
              <a:rPr lang="en-US" altLang="en-US" dirty="0">
                <a:ea typeface="MS PGothic" charset="-128"/>
              </a:rPr>
              <a:t>B+-tree Requires time </a:t>
            </a:r>
          </a:p>
          <a:p>
            <a:pPr lvl="2"/>
            <a:r>
              <a:rPr lang="en-US" altLang="en-US" dirty="0">
                <a:ea typeface="MS PGothic" charset="-128"/>
              </a:rPr>
              <a:t>proportional to the</a:t>
            </a:r>
          </a:p>
          <a:p>
            <a:pPr marL="914400" lvl="2" indent="0">
              <a:buNone/>
            </a:pPr>
            <a:r>
              <a:rPr lang="en-US" altLang="en-US" dirty="0">
                <a:ea typeface="MS PGothic" charset="-128"/>
              </a:rPr>
              <a:t> log base </a:t>
            </a:r>
            <a:r>
              <a:rPr lang="en-US" altLang="en-US" dirty="0" err="1">
                <a:ea typeface="MS PGothic" charset="-128"/>
              </a:rPr>
              <a:t>fanout</a:t>
            </a:r>
            <a:r>
              <a:rPr lang="en-US" altLang="en-US" dirty="0">
                <a:ea typeface="MS PGothic" charset="-128"/>
              </a:rPr>
              <a:t> of the number of values in A1</a:t>
            </a:r>
          </a:p>
          <a:p>
            <a:pPr lvl="2"/>
            <a:endParaRPr lang="en-US" altLang="en-US" dirty="0">
              <a:ea typeface="MS PGothic" charset="-128"/>
            </a:endParaRPr>
          </a:p>
          <a:p>
            <a:endParaRPr lang="en-US" altLang="en-US" dirty="0">
              <a:ea typeface="MS PGothic" charset="-128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25885D-8199-9142-99CF-59FAA99A617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MS PGothic" charset="-128"/>
              </a:rPr>
              <a:t>B+-tree vs. Hashing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3">
              <a:buFontTx/>
              <a:buNone/>
            </a:pPr>
            <a:r>
              <a:rPr lang="en-US" altLang="en-US" sz="2400" dirty="0">
                <a:ea typeface="MS PGothic" charset="-128"/>
              </a:rPr>
              <a:t>Select A1, A2, … An</a:t>
            </a:r>
          </a:p>
          <a:p>
            <a:pPr lvl="3">
              <a:buFontTx/>
              <a:buNone/>
            </a:pPr>
            <a:r>
              <a:rPr lang="en-US" altLang="en-US" sz="2400" dirty="0">
                <a:ea typeface="MS PGothic" charset="-128"/>
              </a:rPr>
              <a:t>From R</a:t>
            </a:r>
          </a:p>
          <a:p>
            <a:pPr lvl="3">
              <a:buFontTx/>
              <a:buNone/>
            </a:pPr>
            <a:r>
              <a:rPr lang="en-US" altLang="en-US" sz="2400" dirty="0">
                <a:ea typeface="MS PGothic" charset="-128"/>
              </a:rPr>
              <a:t>Where  A1 &lt;= val1 and A1 &gt;= val2</a:t>
            </a:r>
          </a:p>
          <a:p>
            <a:endParaRPr lang="en-US" altLang="en-US" dirty="0">
              <a:ea typeface="MS PGothic" charset="-128"/>
            </a:endParaRPr>
          </a:p>
          <a:p>
            <a:r>
              <a:rPr lang="en-US" altLang="en-US" dirty="0">
                <a:ea typeface="MS PGothic" charset="-128"/>
              </a:rPr>
              <a:t>B+-tree is best</a:t>
            </a:r>
          </a:p>
          <a:p>
            <a:pPr lvl="1"/>
            <a:r>
              <a:rPr lang="en-US" altLang="en-US" dirty="0">
                <a:ea typeface="MS PGothic" charset="-128"/>
              </a:rPr>
              <a:t>Why?</a:t>
            </a:r>
          </a:p>
          <a:p>
            <a:r>
              <a:rPr lang="en-US" altLang="en-US" dirty="0">
                <a:ea typeface="MS PGothic" charset="-128"/>
              </a:rPr>
              <a:t>hash function</a:t>
            </a:r>
          </a:p>
          <a:p>
            <a:pPr lvl="1"/>
            <a:r>
              <a:rPr lang="en-US" altLang="en-US" dirty="0">
                <a:ea typeface="MS PGothic" charset="-128"/>
              </a:rPr>
              <a:t>If good function, buckets assigned values randomly </a:t>
            </a:r>
          </a:p>
          <a:p>
            <a:pPr lvl="1"/>
            <a:r>
              <a:rPr lang="en-US" altLang="en-US" dirty="0">
                <a:ea typeface="MS PGothic" charset="-128"/>
              </a:rPr>
              <a:t>is this good for range queries?</a:t>
            </a: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A46023-8A7E-C948-B039-EB0D7BE4EF3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ea typeface="MS PGothic" charset="-128"/>
              </a:rPr>
              <a:t>Bitmap indexes</a:t>
            </a:r>
            <a:br>
              <a:rPr lang="en-US" altLang="en-US" b="1">
                <a:ea typeface="MS PGothic" charset="-128"/>
              </a:rPr>
            </a:br>
            <a:endParaRPr lang="en-US" altLang="en-US">
              <a:ea typeface="MS PGothic" charset="-128"/>
            </a:endParaRP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>
                <a:ea typeface="MS PGothic" charset="-128"/>
              </a:rPr>
              <a:t>Bitmap index</a:t>
            </a:r>
          </a:p>
          <a:p>
            <a:pPr lvl="1" eaLnBrk="1" hangingPunct="1"/>
            <a:r>
              <a:rPr lang="en-US" altLang="en-US" sz="2400" dirty="0">
                <a:ea typeface="MS PGothic" charset="-128"/>
              </a:rPr>
              <a:t>Create 1 index for each value in domain of attribute</a:t>
            </a:r>
          </a:p>
          <a:p>
            <a:pPr lvl="1" eaLnBrk="1" hangingPunct="1"/>
            <a:r>
              <a:rPr lang="en-US" altLang="en-US" sz="2400" dirty="0">
                <a:ea typeface="MS PGothic" charset="-128"/>
              </a:rPr>
              <a:t>Bitmap=1 for value, 0 for others</a:t>
            </a:r>
          </a:p>
          <a:p>
            <a:pPr lvl="2" eaLnBrk="1" hangingPunct="1"/>
            <a:r>
              <a:rPr lang="en-US" altLang="en-US" sz="2000" dirty="0">
                <a:ea typeface="MS PGothic" charset="-128"/>
              </a:rPr>
              <a:t>E.g. (N, S, E, W requires 4 indexes)</a:t>
            </a:r>
          </a:p>
          <a:p>
            <a:pPr lvl="2" eaLnBrk="1" hangingPunct="1"/>
            <a:r>
              <a:rPr lang="en-US" altLang="en-US" sz="2000" dirty="0">
                <a:ea typeface="MS PGothic" charset="-128"/>
              </a:rPr>
              <a:t>When would this be useful?</a:t>
            </a:r>
          </a:p>
          <a:p>
            <a:endParaRPr lang="en-US" altLang="en-US" dirty="0">
              <a:ea typeface="MS PGothic" charset="-128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8CB4D2-C2C6-764F-8807-48F13E828DD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en-US" sz="140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29829"/>
              </p:ext>
            </p:extLst>
          </p:nvPr>
        </p:nvGraphicFramePr>
        <p:xfrm>
          <a:off x="685800" y="4114800"/>
          <a:ext cx="1676400" cy="1857375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Sex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Bob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Sue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Lee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JT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278378"/>
              </p:ext>
            </p:extLst>
          </p:nvPr>
        </p:nvGraphicFramePr>
        <p:xfrm>
          <a:off x="3200400" y="4168141"/>
          <a:ext cx="1828800" cy="185166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Sex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Bob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Sue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Lee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3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JT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579149"/>
              </p:ext>
            </p:extLst>
          </p:nvPr>
        </p:nvGraphicFramePr>
        <p:xfrm>
          <a:off x="5631280" y="4168141"/>
          <a:ext cx="1843840" cy="1862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961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Bob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Sue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Lee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JT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MS PGothic" charset="-128"/>
              </a:rPr>
              <a:t>Index Usage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MS PGothic" charset="-128"/>
              </a:rPr>
              <a:t>May not always use index</a:t>
            </a:r>
          </a:p>
          <a:p>
            <a:r>
              <a:rPr lang="en-US" altLang="en-US">
                <a:ea typeface="MS PGothic" charset="-128"/>
              </a:rPr>
              <a:t>Query optimizer decides when to use index</a:t>
            </a:r>
          </a:p>
          <a:p>
            <a:r>
              <a:rPr lang="en-US" altLang="en-US">
                <a:ea typeface="MS PGothic" charset="-128"/>
              </a:rPr>
              <a:t>Doesn’t use index if would access a large percentage of rows in the table</a:t>
            </a: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84F9D4D-956F-454A-A30E-E8A581F5FA7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en-US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9BA386-EA19-474D-A300-C5022671913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br>
              <a:rPr lang="en-US" altLang="en-US">
                <a:ea typeface="MS PGothic" charset="-128"/>
              </a:rPr>
            </a:br>
            <a:r>
              <a:rPr lang="en-US" altLang="en-US">
                <a:ea typeface="MS PGothic" charset="-128"/>
              </a:rPr>
              <a:t>Alternatives?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Why not just use a binary search ?</a:t>
            </a:r>
          </a:p>
          <a:p>
            <a:pPr eaLnBrk="1" hangingPunct="1"/>
            <a:r>
              <a:rPr lang="en-US" altLang="en-US">
                <a:ea typeface="MS PGothic" charset="-128"/>
              </a:rPr>
              <a:t> Data file must be sorted -  insertions and deletions can be a problem</a:t>
            </a:r>
          </a:p>
          <a:p>
            <a:pPr eaLnBrk="1" hangingPunct="1"/>
            <a:r>
              <a:rPr lang="en-US" altLang="en-US">
                <a:ea typeface="MS PGothic" charset="-128"/>
              </a:rPr>
              <a:t>Binary search requires </a:t>
            </a:r>
            <a:r>
              <a:rPr lang="en-US" altLang="en-US" b="1">
                <a:ea typeface="MS PGothic" charset="-128"/>
              </a:rPr>
              <a:t>searching the data file</a:t>
            </a:r>
          </a:p>
          <a:p>
            <a:pPr lvl="1" eaLnBrk="1" hangingPunct="1"/>
            <a:r>
              <a:rPr lang="en-US" altLang="en-US">
                <a:ea typeface="MS PGothic" charset="-128"/>
              </a:rPr>
              <a:t>Disk access? </a:t>
            </a:r>
          </a:p>
          <a:p>
            <a:pPr eaLnBrk="1" hangingPunct="1"/>
            <a:r>
              <a:rPr lang="en-US" altLang="en-US">
                <a:ea typeface="MS PGothic" charset="-128"/>
              </a:rPr>
              <a:t>Instead use an index so just </a:t>
            </a:r>
            <a:r>
              <a:rPr lang="en-US" altLang="en-US" b="1">
                <a:ea typeface="MS PGothic" charset="-128"/>
              </a:rPr>
              <a:t>search the index</a:t>
            </a:r>
          </a:p>
          <a:p>
            <a:pPr eaLnBrk="1" hangingPunct="1"/>
            <a:endParaRPr lang="en-US" altLang="en-US">
              <a:ea typeface="MS PGothic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bldLvl="2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MS PGothic" charset="-128"/>
              </a:rPr>
              <a:t>Oracle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en-US" altLang="en-US" sz="2000">
                <a:ea typeface="MS PGothic" charset="-128"/>
              </a:rPr>
              <a:t>Can create:</a:t>
            </a:r>
          </a:p>
          <a:p>
            <a:pPr lvl="1"/>
            <a:r>
              <a:rPr lang="en-US" altLang="en-US" sz="2000">
                <a:ea typeface="MS PGothic" charset="-128"/>
              </a:rPr>
              <a:t>Normal index – B+-tree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ea typeface="MS PGothic" charset="-128"/>
              </a:rPr>
              <a:t>Cluster index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>
                <a:ea typeface="MS PGothic" charset="-128"/>
              </a:rPr>
              <a:t>Must create a cluster first (one or more table)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>
                <a:ea typeface="MS PGothic" charset="-128"/>
              </a:rPr>
              <a:t>Stores together all rows from the tables that share the same cluster key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ea typeface="MS PGothic" charset="-128"/>
              </a:rPr>
              <a:t>Index-organized table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>
                <a:ea typeface="MS PGothic" charset="-128"/>
              </a:rPr>
              <a:t>Sounds like a Primary index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>
                <a:ea typeface="MS PGothic" charset="-128"/>
              </a:rPr>
              <a:t>Data sorted by PK, table does not have a stable physical location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>
                <a:ea typeface="MS PGothic" charset="-128"/>
              </a:rPr>
              <a:t>Leaves of B+-tree have PK and actual row data</a:t>
            </a:r>
          </a:p>
          <a:p>
            <a:pPr lvl="1"/>
            <a:r>
              <a:rPr lang="en-US" altLang="en-US" sz="2000">
                <a:ea typeface="MS PGothic" charset="-128"/>
              </a:rPr>
              <a:t>Bitmap </a:t>
            </a:r>
          </a:p>
          <a:p>
            <a:pPr lvl="1"/>
            <a:r>
              <a:rPr lang="en-US" altLang="en-US" sz="2000">
                <a:ea typeface="MS PGothic" charset="-128"/>
              </a:rPr>
              <a:t>Function-based</a:t>
            </a:r>
          </a:p>
          <a:p>
            <a:pPr lvl="1"/>
            <a:r>
              <a:rPr lang="en-US" altLang="en-US" sz="2000">
                <a:ea typeface="MS PGothic" charset="-128"/>
              </a:rPr>
              <a:t>Hash – must create a hash cluster</a:t>
            </a:r>
          </a:p>
          <a:p>
            <a:pPr lvl="1"/>
            <a:r>
              <a:rPr lang="en-US" altLang="en-US" sz="2000">
                <a:ea typeface="MS PGothic" charset="-128"/>
              </a:rPr>
              <a:t>Application domain</a:t>
            </a: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91505BE-83BA-DD46-9F8B-286966F9C61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en-US" sz="14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28EABB1-C6FF-984D-BE61-EE6F7EBB97B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US" altLang="en-US" sz="140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4000">
                <a:ea typeface="MS PGothic" charset="-128"/>
              </a:rPr>
              <a:t>Oracle guidelines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z="2800">
              <a:ea typeface="MS PGothic" charset="-128"/>
            </a:endParaRPr>
          </a:p>
          <a:p>
            <a:pPr eaLnBrk="1" hangingPunct="1"/>
            <a:r>
              <a:rPr lang="en-US" altLang="en-US" sz="2800">
                <a:ea typeface="MS PGothic" charset="-128"/>
              </a:rPr>
              <a:t>Oracle automatically creates indexes, or uses existing indexes, for attributes defined with unique and primary keys. 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129E892-F07F-6640-B89B-8EE2A660579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n-US" altLang="en-US" sz="1400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>
                <a:ea typeface="MS PGothic" charset="-128"/>
              </a:rPr>
              <a:t> Oracle guidelines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>
                <a:ea typeface="MS PGothic" charset="-128"/>
              </a:rPr>
              <a:t>When to create an index?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ea typeface="MS PGothic" charset="-128"/>
              </a:rPr>
              <a:t>Index keys with high selectivity – this means selects small number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>
                <a:ea typeface="MS PGothic" charset="-128"/>
              </a:rPr>
              <a:t>use ANALYZE to obtain selectivity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ea typeface="MS PGothic" charset="-128"/>
              </a:rPr>
              <a:t>If low selectivity helpful if the data distribution skewed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>
                <a:ea typeface="MS PGothic" charset="-128"/>
              </a:rPr>
              <a:t>Several values occur more frequently</a:t>
            </a:r>
          </a:p>
          <a:p>
            <a:pPr lvl="1" eaLnBrk="1" hangingPunct="1"/>
            <a:r>
              <a:rPr lang="en-US" altLang="en-US" sz="2400">
                <a:ea typeface="MS PGothic" charset="-128"/>
              </a:rPr>
              <a:t>Keys that are frequently used in WHERE clauses.</a:t>
            </a:r>
          </a:p>
          <a:p>
            <a:pPr lvl="1" eaLnBrk="1" hangingPunct="1"/>
            <a:r>
              <a:rPr lang="en-US" altLang="en-US" sz="2400">
                <a:ea typeface="MS PGothic" charset="-128"/>
              </a:rPr>
              <a:t>Keys that are frequently used to join tables in SQL statements.</a:t>
            </a:r>
          </a:p>
          <a:p>
            <a:pPr lvl="1" eaLnBrk="1" hangingPunct="1"/>
            <a:r>
              <a:rPr lang="en-US" altLang="en-US" sz="2400">
                <a:ea typeface="MS PGothic" charset="-128"/>
              </a:rPr>
              <a:t>Do not index columns that are frequently modified</a:t>
            </a:r>
          </a:p>
          <a:p>
            <a:pPr lvl="1" eaLnBrk="1" hangingPunct="1"/>
            <a:endParaRPr lang="en-US" altLang="en-US" sz="2400">
              <a:ea typeface="MS PGothic" charset="-128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 sz="2400">
              <a:ea typeface="MS PGothic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>
              <a:ea typeface="MS PGothic" charset="-128"/>
            </a:endParaRPr>
          </a:p>
          <a:p>
            <a:pPr eaLnBrk="1" hangingPunct="1">
              <a:lnSpc>
                <a:spcPct val="90000"/>
              </a:lnSpc>
            </a:pPr>
            <a:endParaRPr lang="en-US" altLang="en-US">
              <a:ea typeface="MS PGothic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5F7D3B-F38F-F247-86BC-C4E75DEAF43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53</a:t>
            </a:fld>
            <a:endParaRPr lang="en-US" altLang="en-US" sz="1400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>
                <a:ea typeface="MS PGothic" charset="-128"/>
              </a:rPr>
              <a:t>Oracle guidelines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>
                <a:ea typeface="MS PGothic" charset="-128"/>
              </a:rPr>
              <a:t>When choosing to index a key</a:t>
            </a:r>
          </a:p>
          <a:p>
            <a:pPr lvl="1" eaLnBrk="1" hangingPunct="1"/>
            <a:r>
              <a:rPr lang="en-US" altLang="en-US" sz="2400">
                <a:ea typeface="MS PGothic" charset="-128"/>
              </a:rPr>
              <a:t>performance gain for queries</a:t>
            </a:r>
          </a:p>
          <a:p>
            <a:pPr lvl="1" eaLnBrk="1" hangingPunct="1"/>
            <a:r>
              <a:rPr lang="en-US" altLang="en-US" sz="2400">
                <a:ea typeface="MS PGothic" charset="-128"/>
              </a:rPr>
              <a:t> performance loss for INSERTs, UPDATEs, and DELETEs </a:t>
            </a:r>
          </a:p>
          <a:p>
            <a:pPr lvl="1" eaLnBrk="1" hangingPunct="1"/>
            <a:r>
              <a:rPr lang="en-US" altLang="en-US" sz="2400">
                <a:ea typeface="MS PGothic" charset="-128"/>
              </a:rPr>
              <a:t>space required to store the index  </a:t>
            </a:r>
          </a:p>
          <a:p>
            <a:pPr lvl="2" eaLnBrk="1" hangingPunct="1"/>
            <a:r>
              <a:rPr lang="en-US" altLang="en-US" sz="2000">
                <a:ea typeface="MS PGothic" charset="-128"/>
              </a:rPr>
              <a:t>Use SQL trace facility to measure</a:t>
            </a:r>
            <a:endParaRPr lang="en-US" altLang="en-US">
              <a:ea typeface="MS PGothic" charset="-128"/>
            </a:endParaRPr>
          </a:p>
          <a:p>
            <a:pPr eaLnBrk="1" hangingPunct="1"/>
            <a:endParaRPr lang="en-US" altLang="en-US">
              <a:ea typeface="MS PGothic" charset="-128"/>
            </a:endParaRPr>
          </a:p>
          <a:p>
            <a:pPr eaLnBrk="1" hangingPunct="1"/>
            <a:endParaRPr lang="en-US" altLang="en-US">
              <a:ea typeface="MS PGothic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AAFDE6-F7CB-0544-9536-24727364240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54</a:t>
            </a:fld>
            <a:endParaRPr lang="en-US" altLang="en-US" sz="1400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4000">
                <a:ea typeface="MS PGothic" charset="-128"/>
              </a:rPr>
              <a:t>Create Indexes for RDMS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>
                <a:ea typeface="MS PGothic" charset="-128"/>
                <a:hlinkClick r:id="rId2"/>
              </a:rPr>
              <a:t>Details</a:t>
            </a:r>
            <a:r>
              <a:rPr lang="en-US" altLang="en-US">
                <a:ea typeface="MS PGothic" charset="-128"/>
              </a:rPr>
              <a:t> for Oracle</a:t>
            </a:r>
          </a:p>
          <a:p>
            <a:pPr eaLnBrk="1" hangingPunct="1">
              <a:buFontTx/>
              <a:buNone/>
            </a:pPr>
            <a:endParaRPr lang="en-US" altLang="en-US">
              <a:ea typeface="MS PGothic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ea typeface="MS PGothic" charset="-128"/>
                <a:hlinkClick r:id="rId3"/>
              </a:rPr>
              <a:t>MySQL</a:t>
            </a:r>
            <a:endParaRPr lang="en-US" altLang="en-US">
              <a:ea typeface="MS PGothic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ea typeface="MS PGothic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ea typeface="MS PGothic" charset="-128"/>
              </a:rPr>
              <a:t>CREATE [UNIQUE|FULLTEXT|SPATIAL] INDEX </a:t>
            </a:r>
            <a:r>
              <a:rPr lang="en-US" altLang="en-US" sz="2400" b="1" i="1">
                <a:ea typeface="MS PGothic" charset="-128"/>
              </a:rPr>
              <a:t>index_name    [index_type]    ON tbl_name (index_col_name,...)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b="1" i="1">
              <a:ea typeface="MS PGothic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i="1">
                <a:ea typeface="MS PGothic" charset="-128"/>
              </a:rPr>
              <a:t> [index_type]index_col_name:    col_name [(length)] [ASC | DESC]index_type:    USING {BTREE | HASH}</a:t>
            </a:r>
            <a:endParaRPr lang="en-US" altLang="en-US" sz="2400">
              <a:ea typeface="MS PGothic" charset="-128"/>
            </a:endParaRPr>
          </a:p>
          <a:p>
            <a:pPr eaLnBrk="1" hangingPunct="1">
              <a:buFontTx/>
              <a:buNone/>
            </a:pPr>
            <a:endParaRPr lang="en-US" altLang="en-US" sz="2400">
              <a:ea typeface="MS PGothic" charset="-128"/>
            </a:endParaRPr>
          </a:p>
          <a:p>
            <a:pPr eaLnBrk="1" hangingPunct="1"/>
            <a:endParaRPr lang="en-US" altLang="en-US">
              <a:ea typeface="MS PGothic" charset="-128"/>
            </a:endParaRPr>
          </a:p>
          <a:p>
            <a:pPr eaLnBrk="1" hangingPunct="1"/>
            <a:endParaRPr lang="en-US" altLang="en-US">
              <a:ea typeface="MS PGothic" charset="-128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MS PGothic" charset="-128"/>
              </a:rPr>
              <a:t>MySQL</a:t>
            </a:r>
          </a:p>
        </p:txBody>
      </p:sp>
      <p:sp>
        <p:nvSpPr>
          <p:cNvPr id="61443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MS PGothic" charset="-128"/>
              </a:rPr>
              <a:t>Hash Indexes</a:t>
            </a:r>
          </a:p>
          <a:p>
            <a:pPr lvl="1"/>
            <a:r>
              <a:rPr lang="en-US" altLang="en-US">
                <a:ea typeface="MS PGothic" charset="-128"/>
              </a:rPr>
              <a:t>Used for equality comparisons, not for range of values</a:t>
            </a:r>
          </a:p>
          <a:p>
            <a:pPr lvl="1"/>
            <a:r>
              <a:rPr lang="en-US" altLang="en-US">
                <a:ea typeface="MS PGothic" charset="-128"/>
              </a:rPr>
              <a:t>Cannot use to speed up order by</a:t>
            </a:r>
          </a:p>
        </p:txBody>
      </p:sp>
      <p:sp>
        <p:nvSpPr>
          <p:cNvPr id="6144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97070D-BA01-AA48-A31F-F9D87BDE4A9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55</a:t>
            </a:fld>
            <a:endParaRPr lang="en-US" altLang="en-US" sz="14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MS PGothic" charset="-128"/>
              </a:rPr>
              <a:t>MongoDB Indexes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>
                <a:ea typeface="MS PGothic" charset="-128"/>
              </a:rPr>
              <a:t>Uses a </a:t>
            </a:r>
            <a:r>
              <a:rPr lang="en-US" altLang="en-US" sz="2800" dirty="0" err="1">
                <a:ea typeface="MS PGothic" charset="-128"/>
              </a:rPr>
              <a:t>B+tree</a:t>
            </a:r>
            <a:r>
              <a:rPr lang="en-US" altLang="en-US" sz="2800" dirty="0">
                <a:ea typeface="MS PGothic" charset="-128"/>
              </a:rPr>
              <a:t> structure</a:t>
            </a:r>
          </a:p>
          <a:p>
            <a:r>
              <a:rPr lang="en-US" altLang="en-US" sz="2800" dirty="0">
                <a:ea typeface="MS PGothic" charset="-128"/>
              </a:rPr>
              <a:t>Unique index created on _id during creation of collection</a:t>
            </a:r>
          </a:p>
          <a:p>
            <a:r>
              <a:rPr lang="en-US" altLang="en-US" sz="2800" dirty="0">
                <a:ea typeface="MS PGothic" charset="-128"/>
              </a:rPr>
              <a:t>Can create an index on one field in ascending or descending order</a:t>
            </a:r>
          </a:p>
          <a:p>
            <a:r>
              <a:rPr lang="en-US" altLang="en-US" sz="2800" dirty="0">
                <a:ea typeface="MS PGothic" charset="-128"/>
              </a:rPr>
              <a:t>Multikey index for arrays</a:t>
            </a:r>
          </a:p>
          <a:p>
            <a:r>
              <a:rPr lang="en-US" altLang="en-US" sz="2800" dirty="0">
                <a:ea typeface="MS PGothic" charset="-128"/>
              </a:rPr>
              <a:t>Text indexes</a:t>
            </a:r>
          </a:p>
          <a:p>
            <a:r>
              <a:rPr lang="en-US" altLang="en-US" sz="2800" dirty="0">
                <a:ea typeface="MS PGothic" charset="-128"/>
              </a:rPr>
              <a:t>Hashed indexes</a:t>
            </a:r>
          </a:p>
          <a:p>
            <a:r>
              <a:rPr lang="en-US" altLang="en-US" sz="2800" dirty="0">
                <a:ea typeface="MS PGothic" charset="-128"/>
              </a:rPr>
              <a:t>Geospatial index</a:t>
            </a:r>
          </a:p>
          <a:p>
            <a:endParaRPr lang="en-US" altLang="en-US" sz="2800" dirty="0">
              <a:ea typeface="MS PGothic" charset="-128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2A89F0-D273-204A-BF91-BCC08DAB240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56</a:t>
            </a:fld>
            <a:endParaRPr lang="en-US" altLang="en-US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7A2802D-F3EC-194E-9815-AA99BFA27565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>
                <a:ea typeface="MS PGothic" charset="-128"/>
              </a:rPr>
              <a:t> What is an index?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>
                <a:ea typeface="MS PGothic" charset="-128"/>
              </a:rPr>
              <a:t>An index is itself an ordered file</a:t>
            </a:r>
          </a:p>
          <a:p>
            <a:pPr eaLnBrk="1" hangingPunct="1"/>
            <a:r>
              <a:rPr lang="en-US" altLang="en-US" sz="2800">
                <a:ea typeface="MS PGothic" charset="-128"/>
              </a:rPr>
              <a:t>The index file is physically ordered on disk by the key field</a:t>
            </a:r>
          </a:p>
          <a:p>
            <a:pPr eaLnBrk="1" hangingPunct="1"/>
            <a:r>
              <a:rPr lang="en-US" altLang="en-US" sz="2800">
                <a:ea typeface="MS PGothic" charset="-128"/>
              </a:rPr>
              <a:t>The index file has records of fixed length, containing:</a:t>
            </a:r>
          </a:p>
          <a:p>
            <a:pPr eaLnBrk="1" hangingPunct="1">
              <a:buFontTx/>
              <a:buNone/>
            </a:pPr>
            <a:r>
              <a:rPr lang="en-US" altLang="en-US" sz="2800">
                <a:ea typeface="MS PGothic" charset="-128"/>
              </a:rPr>
              <a:t>              key field, pointer to data</a:t>
            </a:r>
          </a:p>
          <a:p>
            <a:pPr eaLnBrk="1" hangingPunct="1">
              <a:buFontTx/>
              <a:buNone/>
            </a:pPr>
            <a:r>
              <a:rPr lang="en-US" altLang="en-US" sz="2800">
                <a:ea typeface="MS PGothic" charset="-128"/>
              </a:rPr>
              <a:t>                    &lt; ki  pi &gt;</a:t>
            </a:r>
          </a:p>
          <a:p>
            <a:pPr eaLnBrk="1" hangingPunct="1">
              <a:buFontTx/>
              <a:buNone/>
            </a:pPr>
            <a:r>
              <a:rPr lang="en-US" altLang="en-US" sz="2800">
                <a:ea typeface="MS PGothic" charset="-128"/>
              </a:rPr>
              <a:t>		      If key field is not a PK</a:t>
            </a:r>
          </a:p>
          <a:p>
            <a:pPr eaLnBrk="1" hangingPunct="1">
              <a:buFontTx/>
              <a:buNone/>
            </a:pPr>
            <a:r>
              <a:rPr lang="en-US" altLang="en-US" sz="2800">
                <a:ea typeface="MS PGothic" charset="-128"/>
              </a:rPr>
              <a:t>			&lt; ki  pi, pj, pm,…pn &gt;</a:t>
            </a:r>
          </a:p>
          <a:p>
            <a:pPr eaLnBrk="1" hangingPunct="1"/>
            <a:endParaRPr lang="en-US" altLang="en-US" sz="2800">
              <a:ea typeface="MS PGothic" charset="-12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MS PGothic" charset="-128"/>
              </a:rPr>
              <a:t>Single level index file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MS PGothic" charset="-128"/>
              </a:rPr>
              <a:t>Index can be a single level file listing each value in data file and pointers to data</a:t>
            </a:r>
          </a:p>
          <a:p>
            <a:pPr eaLnBrk="1" hangingPunct="1">
              <a:buFontTx/>
              <a:buNone/>
            </a:pPr>
            <a:r>
              <a:rPr lang="en-US" altLang="en-US" sz="2800">
                <a:ea typeface="MS PGothic" charset="-128"/>
              </a:rPr>
              <a:t> 		key field, pointer to data</a:t>
            </a:r>
          </a:p>
          <a:p>
            <a:pPr eaLnBrk="1" hangingPunct="1">
              <a:buFontTx/>
              <a:buNone/>
            </a:pPr>
            <a:r>
              <a:rPr lang="en-US" altLang="en-US" sz="2800">
                <a:ea typeface="MS PGothic" charset="-128"/>
              </a:rPr>
              <a:t>                    &lt; ki  pi &gt;</a:t>
            </a:r>
          </a:p>
          <a:p>
            <a:pPr eaLnBrk="1" hangingPunct="1">
              <a:buFontTx/>
              <a:buNone/>
            </a:pPr>
            <a:r>
              <a:rPr lang="en-US" altLang="en-US" sz="2800">
                <a:ea typeface="MS PGothic" charset="-128"/>
              </a:rPr>
              <a:t>Textbook calls this a primary index</a:t>
            </a:r>
            <a:endParaRPr lang="en-US" altLang="en-US">
              <a:ea typeface="MS PGothic" charset="-128"/>
            </a:endParaRPr>
          </a:p>
          <a:p>
            <a:endParaRPr lang="en-US" altLang="en-US">
              <a:ea typeface="MS PGothic" charset="-128"/>
            </a:endParaRP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1BD494-2899-C742-8E9E-9F461349A23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934200" y="64103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20408D-4E6B-2945-995E-D6D263B33CE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1460500"/>
          <a:ext cx="1600200" cy="2405063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PK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Ptr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charset="-128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charset="-128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34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charset="-128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66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charset="-128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75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charset="-128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10000" y="1562100"/>
          <a:ext cx="4191000" cy="2224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PK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Name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Gen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Univ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Major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66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Bob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UA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CS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Carol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UAB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EE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Ahmed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UA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CS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34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Nico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UAH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EE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Jamal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UA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EE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1600200" y="2146300"/>
            <a:ext cx="228600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587500" y="2527300"/>
            <a:ext cx="2298700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676400" y="2146300"/>
            <a:ext cx="2209800" cy="114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600200" y="2908300"/>
            <a:ext cx="22098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1654175" y="2433638"/>
            <a:ext cx="2209800" cy="1181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951D8E-3A80-5B45-B000-7EF187208D3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br>
              <a:rPr lang="en-US" altLang="en-US">
                <a:ea typeface="MS PGothic" charset="-128"/>
              </a:rPr>
            </a:br>
            <a:r>
              <a:rPr lang="en-US" altLang="en-US">
                <a:ea typeface="MS PGothic" charset="-128"/>
              </a:rPr>
              <a:t>Limitations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dirty="0">
              <a:ea typeface="MS PGothic" charset="-128"/>
            </a:endParaRPr>
          </a:p>
          <a:p>
            <a:pPr eaLnBrk="1" hangingPunct="1"/>
            <a:r>
              <a:rPr lang="en-US" altLang="en-US" sz="2400" dirty="0">
                <a:ea typeface="MS PGothic" charset="-128"/>
              </a:rPr>
              <a:t>How to search index file?</a:t>
            </a:r>
          </a:p>
          <a:p>
            <a:pPr lvl="1" eaLnBrk="1" hangingPunct="1"/>
            <a:r>
              <a:rPr lang="en-US" altLang="en-US" sz="2400" dirty="0">
                <a:ea typeface="MS PGothic" charset="-128"/>
              </a:rPr>
              <a:t>Binary search – same issues, sorted, etc.</a:t>
            </a:r>
          </a:p>
          <a:p>
            <a:pPr eaLnBrk="1" hangingPunct="1"/>
            <a:r>
              <a:rPr lang="en-US" altLang="en-US" sz="2400" dirty="0">
                <a:ea typeface="MS PGothic" charset="-128"/>
              </a:rPr>
              <a:t>What happens as the index itself grows?</a:t>
            </a:r>
          </a:p>
          <a:p>
            <a:pPr lvl="1" eaLnBrk="1" hangingPunct="1"/>
            <a:r>
              <a:rPr lang="en-US" altLang="en-US" sz="2400" dirty="0">
                <a:ea typeface="MS PGothic" charset="-128"/>
              </a:rPr>
              <a:t>Increase levels? (next slide)</a:t>
            </a:r>
          </a:p>
          <a:p>
            <a:pPr eaLnBrk="1" hangingPunct="1"/>
            <a:r>
              <a:rPr lang="en-US" altLang="en-US" sz="2400" dirty="0">
                <a:ea typeface="MS PGothic" charset="-128"/>
              </a:rPr>
              <a:t>How can we improve upon this?</a:t>
            </a:r>
          </a:p>
          <a:p>
            <a:pPr lvl="1" eaLnBrk="1" hangingPunct="1"/>
            <a:r>
              <a:rPr lang="en-US" altLang="en-US" sz="2400" dirty="0">
                <a:ea typeface="MS PGothic" charset="-128"/>
              </a:rPr>
              <a:t>Tree structured index (</a:t>
            </a:r>
            <a:r>
              <a:rPr lang="en-US" altLang="en-US" sz="2400" dirty="0" err="1">
                <a:ea typeface="MS PGothic" charset="-128"/>
              </a:rPr>
              <a:t>B+tree</a:t>
            </a:r>
            <a:r>
              <a:rPr lang="en-US" altLang="en-US" sz="2400" dirty="0">
                <a:ea typeface="MS PGothic" charset="-128"/>
              </a:rPr>
              <a:t>)  </a:t>
            </a:r>
          </a:p>
          <a:p>
            <a:pPr lvl="1" eaLnBrk="1" hangingPunct="1"/>
            <a:r>
              <a:rPr lang="en-US" altLang="en-US" sz="2400" dirty="0">
                <a:ea typeface="MS PGothic" charset="-128"/>
              </a:rPr>
              <a:t>Hash Index</a:t>
            </a:r>
          </a:p>
          <a:p>
            <a:pPr eaLnBrk="1" hangingPunct="1"/>
            <a:endParaRPr lang="en-US" altLang="en-US" dirty="0">
              <a:ea typeface="MS PGothic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bldLvl="2" autoUpdateAnimBg="0"/>
    </p:bldLst>
  </p:timing>
</p:sld>
</file>

<file path=ppt/theme/theme1.xml><?xml version="1.0" encoding="utf-8"?>
<a:theme xmlns:a="http://schemas.openxmlformats.org/drawingml/2006/main" name="1_Default Design">
  <a:themeElements>
    <a:clrScheme name="1_Default Design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CCFF"/>
      </a:accent1>
      <a:accent2>
        <a:srgbClr val="CCCC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B9B9E7"/>
      </a:accent6>
      <a:hlink>
        <a:srgbClr val="3333CC"/>
      </a:hlink>
      <a:folHlink>
        <a:srgbClr val="AF67FF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ndexes with Audio" id="{569A202A-0985-1943-9E10-5C2899170D1A}" vid="{6BD0C2FD-C8F4-C241-B403-FE5C6516188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Indexes with Audio</Template>
  <TotalTime>10259</TotalTime>
  <Words>3114</Words>
  <Application>Microsoft Macintosh PowerPoint</Application>
  <PresentationFormat>On-screen Show (4:3)</PresentationFormat>
  <Paragraphs>565</Paragraphs>
  <Slides>56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0" baseType="lpstr">
      <vt:lpstr>Arial</vt:lpstr>
      <vt:lpstr>Symbol</vt:lpstr>
      <vt:lpstr>Times New Roman</vt:lpstr>
      <vt:lpstr>1_Default Design</vt:lpstr>
      <vt:lpstr> DB storage</vt:lpstr>
      <vt:lpstr>DB Storage Hierarchy</vt:lpstr>
      <vt:lpstr> </vt:lpstr>
      <vt:lpstr>   Why use an index  </vt:lpstr>
      <vt:lpstr> Alternatives?</vt:lpstr>
      <vt:lpstr> What is an index?</vt:lpstr>
      <vt:lpstr>Single level index file</vt:lpstr>
      <vt:lpstr>PowerPoint Presentation</vt:lpstr>
      <vt:lpstr> Limitations</vt:lpstr>
      <vt:lpstr>Multi-level index</vt:lpstr>
      <vt:lpstr>Current Implementation of indexes</vt:lpstr>
      <vt:lpstr>B-tree</vt:lpstr>
      <vt:lpstr>PowerPoint Presentation</vt:lpstr>
      <vt:lpstr>B-tree</vt:lpstr>
      <vt:lpstr> B-tree</vt:lpstr>
      <vt:lpstr>  B+ tree</vt:lpstr>
      <vt:lpstr>PowerPoint Presentation</vt:lpstr>
      <vt:lpstr>B+ tree </vt:lpstr>
      <vt:lpstr>B+ tree</vt:lpstr>
      <vt:lpstr>B+tree info</vt:lpstr>
      <vt:lpstr>PowerPoint Presentation</vt:lpstr>
      <vt:lpstr>B+ Trees in Practice</vt:lpstr>
      <vt:lpstr>Types of B+ indexes</vt:lpstr>
      <vt:lpstr>Types of B+ indexes</vt:lpstr>
      <vt:lpstr>Performance – clustered vs. non-clustered</vt:lpstr>
      <vt:lpstr>Why use B+ tree instead of B-tree?</vt:lpstr>
      <vt:lpstr>SQL Create Index</vt:lpstr>
      <vt:lpstr>Definitions</vt:lpstr>
      <vt:lpstr>Clustering Index Info</vt:lpstr>
      <vt:lpstr>B+-tree vs. B-tree</vt:lpstr>
      <vt:lpstr>B+-tree vs. B-tree</vt:lpstr>
      <vt:lpstr>B+ Tree Similar to Multi-Way Search Tree</vt:lpstr>
      <vt:lpstr>Inserting into B+ Tree</vt:lpstr>
      <vt:lpstr>PowerPoint Presentation</vt:lpstr>
      <vt:lpstr>Inserting into B+ Tree</vt:lpstr>
      <vt:lpstr>PowerPoint Presentation</vt:lpstr>
      <vt:lpstr>Important points</vt:lpstr>
      <vt:lpstr>Deleting from Tree</vt:lpstr>
      <vt:lpstr>Other types of indexes </vt:lpstr>
      <vt:lpstr>Hash Indexes</vt:lpstr>
      <vt:lpstr>Hash index challenges</vt:lpstr>
      <vt:lpstr>PowerPoint Presentation</vt:lpstr>
      <vt:lpstr>PowerPoint Presentation</vt:lpstr>
      <vt:lpstr>Static and Dynamic Hashing</vt:lpstr>
      <vt:lpstr>B+-tree vs. Hashing – pros/cons</vt:lpstr>
      <vt:lpstr>B+-tree vs. Hashing</vt:lpstr>
      <vt:lpstr>B+-tree vs. Hashing</vt:lpstr>
      <vt:lpstr>Bitmap indexes </vt:lpstr>
      <vt:lpstr>Index Usage</vt:lpstr>
      <vt:lpstr>Oracle</vt:lpstr>
      <vt:lpstr>Oracle guidelines</vt:lpstr>
      <vt:lpstr> Oracle guidelines</vt:lpstr>
      <vt:lpstr>Oracle guidelines</vt:lpstr>
      <vt:lpstr>Create Indexes for RDMS</vt:lpstr>
      <vt:lpstr>MySQL</vt:lpstr>
      <vt:lpstr>MongoDB Indexes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DB storage</dc:title>
  <dc:creator>Microsoft Office User</dc:creator>
  <cp:lastModifiedBy>Vrbsky, Susan</cp:lastModifiedBy>
  <cp:revision>7</cp:revision>
  <cp:lastPrinted>2013-04-01T19:29:48Z</cp:lastPrinted>
  <dcterms:created xsi:type="dcterms:W3CDTF">2020-03-29T00:45:18Z</dcterms:created>
  <dcterms:modified xsi:type="dcterms:W3CDTF">2020-11-03T23:49:30Z</dcterms:modified>
</cp:coreProperties>
</file>