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handoutMasterIdLst>
    <p:handoutMasterId r:id="rId49"/>
  </p:handoutMasterIdLst>
  <p:sldIdLst>
    <p:sldId id="256" r:id="rId2"/>
    <p:sldId id="265" r:id="rId3"/>
    <p:sldId id="341" r:id="rId4"/>
    <p:sldId id="359" r:id="rId5"/>
    <p:sldId id="257" r:id="rId6"/>
    <p:sldId id="258" r:id="rId7"/>
    <p:sldId id="259" r:id="rId8"/>
    <p:sldId id="260" r:id="rId9"/>
    <p:sldId id="261" r:id="rId10"/>
    <p:sldId id="262" r:id="rId11"/>
    <p:sldId id="276" r:id="rId12"/>
    <p:sldId id="267" r:id="rId13"/>
    <p:sldId id="278" r:id="rId14"/>
    <p:sldId id="364" r:id="rId15"/>
    <p:sldId id="264" r:id="rId16"/>
    <p:sldId id="365" r:id="rId17"/>
    <p:sldId id="344" r:id="rId18"/>
    <p:sldId id="342" r:id="rId19"/>
    <p:sldId id="363" r:id="rId20"/>
    <p:sldId id="263" r:id="rId21"/>
    <p:sldId id="290" r:id="rId22"/>
    <p:sldId id="304" r:id="rId23"/>
    <p:sldId id="305" r:id="rId24"/>
    <p:sldId id="306" r:id="rId25"/>
    <p:sldId id="308" r:id="rId26"/>
    <p:sldId id="354" r:id="rId27"/>
    <p:sldId id="310" r:id="rId28"/>
    <p:sldId id="366" r:id="rId29"/>
    <p:sldId id="266" r:id="rId30"/>
    <p:sldId id="295" r:id="rId31"/>
    <p:sldId id="294" r:id="rId32"/>
    <p:sldId id="355" r:id="rId33"/>
    <p:sldId id="335" r:id="rId34"/>
    <p:sldId id="336" r:id="rId35"/>
    <p:sldId id="362" r:id="rId36"/>
    <p:sldId id="337" r:id="rId37"/>
    <p:sldId id="338" r:id="rId38"/>
    <p:sldId id="350" r:id="rId39"/>
    <p:sldId id="339" r:id="rId40"/>
    <p:sldId id="272" r:id="rId41"/>
    <p:sldId id="269" r:id="rId42"/>
    <p:sldId id="275" r:id="rId43"/>
    <p:sldId id="270" r:id="rId44"/>
    <p:sldId id="316" r:id="rId45"/>
    <p:sldId id="273" r:id="rId46"/>
    <p:sldId id="319" r:id="rId47"/>
    <p:sldId id="274" r:id="rId4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p:cViewPr varScale="1">
        <p:scale>
          <a:sx n="91" d="100"/>
          <a:sy n="91" d="100"/>
        </p:scale>
        <p:origin x="1704"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1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21507" name="Rectangle 3"/>
          <p:cNvSpPr>
            <a:spLocks noGrp="1" noChangeArrowheads="1"/>
          </p:cNvSpPr>
          <p:nvPr>
            <p:ph type="dt" sz="quarter" idx="1"/>
          </p:nvPr>
        </p:nvSpPr>
        <p:spPr bwMode="auto">
          <a:xfrm>
            <a:off x="3970939"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r">
              <a:defRPr sz="1200">
                <a:latin typeface="Times New Roman" pitchFamily="18" charset="0"/>
                <a:ea typeface="+mn-ea"/>
              </a:defRPr>
            </a:lvl1pPr>
          </a:lstStyle>
          <a:p>
            <a:pPr>
              <a:defRPr/>
            </a:pPr>
            <a:endParaRPr lang="en-US"/>
          </a:p>
        </p:txBody>
      </p:sp>
      <p:sp>
        <p:nvSpPr>
          <p:cNvPr id="21508" name="Rectangle 4"/>
          <p:cNvSpPr>
            <a:spLocks noGrp="1" noChangeArrowheads="1"/>
          </p:cNvSpPr>
          <p:nvPr>
            <p:ph type="ftr" sz="quarter" idx="2"/>
          </p:nvPr>
        </p:nvSpPr>
        <p:spPr bwMode="auto">
          <a:xfrm>
            <a:off x="0" y="8829966"/>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defRPr sz="1200">
                <a:latin typeface="Times New Roman" pitchFamily="18" charset="0"/>
                <a:ea typeface="+mn-ea"/>
              </a:defRPr>
            </a:lvl1pPr>
          </a:lstStyle>
          <a:p>
            <a:pPr>
              <a:defRPr/>
            </a:pPr>
            <a:endParaRPr lang="en-US"/>
          </a:p>
        </p:txBody>
      </p:sp>
      <p:sp>
        <p:nvSpPr>
          <p:cNvPr id="21509" name="Rectangle 5"/>
          <p:cNvSpPr>
            <a:spLocks noGrp="1" noChangeArrowheads="1"/>
          </p:cNvSpPr>
          <p:nvPr>
            <p:ph type="sldNum" sz="quarter" idx="3"/>
          </p:nvPr>
        </p:nvSpPr>
        <p:spPr bwMode="auto">
          <a:xfrm>
            <a:off x="3970939" y="8829966"/>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r">
              <a:defRPr sz="1200">
                <a:latin typeface="Times New Roman" charset="0"/>
              </a:defRPr>
            </a:lvl1pPr>
          </a:lstStyle>
          <a:p>
            <a:pPr>
              <a:defRPr/>
            </a:pPr>
            <a:fld id="{FDE1C950-EE44-492E-ABF5-AF52737BAFD7}" type="slidenum">
              <a:rPr lang="en-US"/>
              <a:pPr>
                <a:defRPr/>
              </a:pPr>
              <a:t>‹#›</a:t>
            </a:fld>
            <a:endParaRPr lang="en-US"/>
          </a:p>
        </p:txBody>
      </p:sp>
    </p:spTree>
    <p:extLst>
      <p:ext uri="{BB962C8B-B14F-4D97-AF65-F5344CB8AC3E}">
        <p14:creationId xmlns:p14="http://schemas.microsoft.com/office/powerpoint/2010/main" val="13248862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149BCA-699F-436E-B4D2-5CF3DDFE242C}" type="slidenum">
              <a:rPr lang="en-US"/>
              <a:pPr>
                <a:defRPr/>
              </a:pPr>
              <a:t>‹#›</a:t>
            </a:fld>
            <a:endParaRPr lang="en-US"/>
          </a:p>
        </p:txBody>
      </p:sp>
    </p:spTree>
    <p:extLst>
      <p:ext uri="{BB962C8B-B14F-4D97-AF65-F5344CB8AC3E}">
        <p14:creationId xmlns:p14="http://schemas.microsoft.com/office/powerpoint/2010/main" val="91962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93ECA9-23A7-4A47-8881-966544604CC5}" type="slidenum">
              <a:rPr lang="en-US"/>
              <a:pPr>
                <a:defRPr/>
              </a:pPr>
              <a:t>‹#›</a:t>
            </a:fld>
            <a:endParaRPr lang="en-US"/>
          </a:p>
        </p:txBody>
      </p:sp>
    </p:spTree>
    <p:extLst>
      <p:ext uri="{BB962C8B-B14F-4D97-AF65-F5344CB8AC3E}">
        <p14:creationId xmlns:p14="http://schemas.microsoft.com/office/powerpoint/2010/main" val="200930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9E50F0-9963-46E6-9CB3-56ABF7ED0D27}" type="slidenum">
              <a:rPr lang="en-US"/>
              <a:pPr>
                <a:defRPr/>
              </a:pPr>
              <a:t>‹#›</a:t>
            </a:fld>
            <a:endParaRPr lang="en-US"/>
          </a:p>
        </p:txBody>
      </p:sp>
    </p:spTree>
    <p:extLst>
      <p:ext uri="{BB962C8B-B14F-4D97-AF65-F5344CB8AC3E}">
        <p14:creationId xmlns:p14="http://schemas.microsoft.com/office/powerpoint/2010/main" val="411540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875126-A0A8-49F2-9787-6728877E07F2}" type="slidenum">
              <a:rPr lang="en-US"/>
              <a:pPr>
                <a:defRPr/>
              </a:pPr>
              <a:t>‹#›</a:t>
            </a:fld>
            <a:endParaRPr lang="en-US"/>
          </a:p>
        </p:txBody>
      </p:sp>
    </p:spTree>
    <p:extLst>
      <p:ext uri="{BB962C8B-B14F-4D97-AF65-F5344CB8AC3E}">
        <p14:creationId xmlns:p14="http://schemas.microsoft.com/office/powerpoint/2010/main" val="304936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6131EA-2653-4E51-BEB0-8A391CFAD522}" type="slidenum">
              <a:rPr lang="en-US"/>
              <a:pPr>
                <a:defRPr/>
              </a:pPr>
              <a:t>‹#›</a:t>
            </a:fld>
            <a:endParaRPr lang="en-US"/>
          </a:p>
        </p:txBody>
      </p:sp>
    </p:spTree>
    <p:extLst>
      <p:ext uri="{BB962C8B-B14F-4D97-AF65-F5344CB8AC3E}">
        <p14:creationId xmlns:p14="http://schemas.microsoft.com/office/powerpoint/2010/main" val="52007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3B8B04-4EE7-4CEB-980A-95CAEC48DA8C}" type="slidenum">
              <a:rPr lang="en-US"/>
              <a:pPr>
                <a:defRPr/>
              </a:pPr>
              <a:t>‹#›</a:t>
            </a:fld>
            <a:endParaRPr lang="en-US"/>
          </a:p>
        </p:txBody>
      </p:sp>
    </p:spTree>
    <p:extLst>
      <p:ext uri="{BB962C8B-B14F-4D97-AF65-F5344CB8AC3E}">
        <p14:creationId xmlns:p14="http://schemas.microsoft.com/office/powerpoint/2010/main" val="87697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99E062-AD3B-4658-AA0F-8573E41E939D}" type="slidenum">
              <a:rPr lang="en-US"/>
              <a:pPr>
                <a:defRPr/>
              </a:pPr>
              <a:t>‹#›</a:t>
            </a:fld>
            <a:endParaRPr lang="en-US"/>
          </a:p>
        </p:txBody>
      </p:sp>
    </p:spTree>
    <p:extLst>
      <p:ext uri="{BB962C8B-B14F-4D97-AF65-F5344CB8AC3E}">
        <p14:creationId xmlns:p14="http://schemas.microsoft.com/office/powerpoint/2010/main" val="388050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483DD81-8D7A-4FB3-AE63-DF3F376CE64A}" type="slidenum">
              <a:rPr lang="en-US"/>
              <a:pPr>
                <a:defRPr/>
              </a:pPr>
              <a:t>‹#›</a:t>
            </a:fld>
            <a:endParaRPr lang="en-US"/>
          </a:p>
        </p:txBody>
      </p:sp>
    </p:spTree>
    <p:extLst>
      <p:ext uri="{BB962C8B-B14F-4D97-AF65-F5344CB8AC3E}">
        <p14:creationId xmlns:p14="http://schemas.microsoft.com/office/powerpoint/2010/main" val="319696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F29F594-EDA2-4A52-B0D7-7EF364A81185}" type="slidenum">
              <a:rPr lang="en-US"/>
              <a:pPr>
                <a:defRPr/>
              </a:pPr>
              <a:t>‹#›</a:t>
            </a:fld>
            <a:endParaRPr lang="en-US"/>
          </a:p>
        </p:txBody>
      </p:sp>
    </p:spTree>
    <p:extLst>
      <p:ext uri="{BB962C8B-B14F-4D97-AF65-F5344CB8AC3E}">
        <p14:creationId xmlns:p14="http://schemas.microsoft.com/office/powerpoint/2010/main" val="231577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7555E7-A4F1-4D9F-9E90-0F2907D28FDB}" type="slidenum">
              <a:rPr lang="en-US"/>
              <a:pPr>
                <a:defRPr/>
              </a:pPr>
              <a:t>‹#›</a:t>
            </a:fld>
            <a:endParaRPr lang="en-US"/>
          </a:p>
        </p:txBody>
      </p:sp>
    </p:spTree>
    <p:extLst>
      <p:ext uri="{BB962C8B-B14F-4D97-AF65-F5344CB8AC3E}">
        <p14:creationId xmlns:p14="http://schemas.microsoft.com/office/powerpoint/2010/main" val="323006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C5559F-156F-46EA-8B42-B7A3EAE0ACF6}" type="slidenum">
              <a:rPr lang="en-US"/>
              <a:pPr>
                <a:defRPr/>
              </a:pPr>
              <a:t>‹#›</a:t>
            </a:fld>
            <a:endParaRPr lang="en-US"/>
          </a:p>
        </p:txBody>
      </p:sp>
    </p:spTree>
    <p:extLst>
      <p:ext uri="{BB962C8B-B14F-4D97-AF65-F5344CB8AC3E}">
        <p14:creationId xmlns:p14="http://schemas.microsoft.com/office/powerpoint/2010/main" val="277102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mn-ea"/>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0DE6C3F-7155-40E8-B968-F7E2E7FBC9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s457.cs.ua.edu/Figures/Fig3.14.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cs457.cs.ua.edu/Company%20DB%20Requirement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endParaRPr lang="en-US" dirty="0"/>
          </a:p>
        </p:txBody>
      </p:sp>
      <p:sp>
        <p:nvSpPr>
          <p:cNvPr id="2051" name="Rectangle 3"/>
          <p:cNvSpPr>
            <a:spLocks noGrp="1" noChangeArrowheads="1"/>
          </p:cNvSpPr>
          <p:nvPr>
            <p:ph idx="1"/>
          </p:nvPr>
        </p:nvSpPr>
        <p:spPr/>
        <p:txBody>
          <a:bodyPr/>
          <a:lstStyle/>
          <a:p>
            <a:pPr algn="ctr" eaLnBrk="1" hangingPunct="1">
              <a:buFontTx/>
              <a:buNone/>
            </a:pPr>
            <a:r>
              <a:rPr lang="en-US" sz="4400" dirty="0"/>
              <a:t>Conceptual Data Models</a:t>
            </a:r>
          </a:p>
          <a:p>
            <a:pPr algn="ctr" eaLnBrk="1" hangingPunct="1">
              <a:buFontTx/>
              <a:buNone/>
            </a:pPr>
            <a:r>
              <a:rPr lang="en-US" sz="4400" dirty="0"/>
              <a:t>Chapter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t>Relationships cont’d	</a:t>
            </a:r>
          </a:p>
        </p:txBody>
      </p:sp>
      <p:sp>
        <p:nvSpPr>
          <p:cNvPr id="9219" name="Rectangle 3"/>
          <p:cNvSpPr>
            <a:spLocks noGrp="1" noChangeArrowheads="1"/>
          </p:cNvSpPr>
          <p:nvPr>
            <p:ph idx="1"/>
          </p:nvPr>
        </p:nvSpPr>
        <p:spPr/>
        <p:txBody>
          <a:bodyPr/>
          <a:lstStyle/>
          <a:p>
            <a:pPr eaLnBrk="1" hangingPunct="1"/>
            <a:r>
              <a:rPr lang="en-US" sz="2800" b="1" dirty="0"/>
              <a:t>Structural constraints on relationship types</a:t>
            </a:r>
          </a:p>
          <a:p>
            <a:pPr lvl="1" eaLnBrk="1" hangingPunct="1"/>
            <a:r>
              <a:rPr lang="en-US" sz="2400" dirty="0"/>
              <a:t>Cardinality ratio - # of instances 	   </a:t>
            </a:r>
          </a:p>
          <a:p>
            <a:pPr lvl="2" eaLnBrk="1" hangingPunct="1">
              <a:buFontTx/>
              <a:buNone/>
            </a:pPr>
            <a:r>
              <a:rPr lang="en-US" sz="2000" dirty="0"/>
              <a:t>  </a:t>
            </a:r>
            <a:r>
              <a:rPr lang="en-US" dirty="0"/>
              <a:t>1:1 relationship</a:t>
            </a:r>
          </a:p>
          <a:p>
            <a:pPr lvl="1" eaLnBrk="1" hangingPunct="1">
              <a:buFontTx/>
              <a:buNone/>
            </a:pPr>
            <a:r>
              <a:rPr lang="en-US" sz="2400" dirty="0"/>
              <a:t>     	  1:N relationship</a:t>
            </a:r>
          </a:p>
          <a:p>
            <a:pPr lvl="1" eaLnBrk="1" hangingPunct="1">
              <a:buFontTx/>
              <a:buNone/>
            </a:pPr>
            <a:r>
              <a:rPr lang="en-US" sz="2400" dirty="0"/>
              <a:t>        M:N relationship </a:t>
            </a:r>
          </a:p>
          <a:p>
            <a:pPr lvl="1" eaLnBrk="1" hangingPunct="1"/>
            <a:r>
              <a:rPr lang="en-US" sz="2400" dirty="0"/>
              <a:t>Participation constraint</a:t>
            </a:r>
          </a:p>
          <a:p>
            <a:pPr lvl="1" eaLnBrk="1" hangingPunct="1">
              <a:buFontTx/>
              <a:buNone/>
            </a:pPr>
            <a:r>
              <a:rPr lang="en-US" sz="2400" dirty="0"/>
              <a:t>       Total participation</a:t>
            </a:r>
          </a:p>
          <a:p>
            <a:pPr lvl="1" eaLnBrk="1" hangingPunct="1">
              <a:buFontTx/>
              <a:buNone/>
            </a:pPr>
            <a:r>
              <a:rPr lang="en-US" sz="2400" dirty="0"/>
              <a:t>        Partial participation</a:t>
            </a:r>
          </a:p>
          <a:p>
            <a:pPr eaLnBrk="1" hangingPunct="1"/>
            <a:r>
              <a:rPr lang="en-US" sz="2800" dirty="0"/>
              <a:t>Relationship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t>Structural Constraints</a:t>
            </a:r>
          </a:p>
        </p:txBody>
      </p:sp>
      <p:sp>
        <p:nvSpPr>
          <p:cNvPr id="10243" name="Rectangle 3"/>
          <p:cNvSpPr>
            <a:spLocks noGrp="1" noChangeArrowheads="1"/>
          </p:cNvSpPr>
          <p:nvPr>
            <p:ph idx="1"/>
          </p:nvPr>
        </p:nvSpPr>
        <p:spPr/>
        <p:txBody>
          <a:bodyPr/>
          <a:lstStyle/>
          <a:p>
            <a:pPr eaLnBrk="1" hangingPunct="1"/>
            <a:r>
              <a:rPr lang="en-US" dirty="0"/>
              <a:t>2 options:</a:t>
            </a:r>
          </a:p>
          <a:p>
            <a:pPr lvl="1" eaLnBrk="1" hangingPunct="1">
              <a:buFontTx/>
              <a:buNone/>
            </a:pPr>
            <a:r>
              <a:rPr lang="en-US" dirty="0"/>
              <a:t>1. Separate notation</a:t>
            </a:r>
          </a:p>
          <a:p>
            <a:pPr lvl="2" eaLnBrk="1" hangingPunct="1"/>
            <a:r>
              <a:rPr lang="en-US" dirty="0"/>
              <a:t>One for cardinality ratio</a:t>
            </a:r>
          </a:p>
          <a:p>
            <a:pPr lvl="2" eaLnBrk="1" hangingPunct="1"/>
            <a:r>
              <a:rPr lang="en-US" dirty="0"/>
              <a:t>One for participation constraints</a:t>
            </a:r>
          </a:p>
          <a:p>
            <a:pPr lvl="1" eaLnBrk="1" hangingPunct="1">
              <a:buFontTx/>
              <a:buNone/>
            </a:pPr>
            <a:r>
              <a:rPr lang="en-US" dirty="0"/>
              <a:t>2. Combine notation – ERD Tool</a:t>
            </a:r>
          </a:p>
          <a:p>
            <a:pPr lvl="1" eaLnBrk="1" hangingPunct="1">
              <a:buFontTx/>
              <a:buNone/>
            </a:pPr>
            <a:r>
              <a:rPr lang="en-US" dirty="0"/>
              <a:t>Also notation from textbook </a:t>
            </a:r>
          </a:p>
          <a:p>
            <a:pPr lvl="2" eaLnBrk="1" hangingPunct="1"/>
            <a:r>
              <a:rPr lang="en-US" dirty="0"/>
              <a:t>Min, Max</a:t>
            </a:r>
          </a:p>
          <a:p>
            <a:pPr lvl="2" eaLnBrk="1" hangingPunct="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a:t>ERD Tool Notation</a:t>
            </a:r>
          </a:p>
        </p:txBody>
      </p:sp>
      <p:sp>
        <p:nvSpPr>
          <p:cNvPr id="15363" name="Rectangle 3"/>
          <p:cNvSpPr>
            <a:spLocks noGrp="1" noChangeArrowheads="1"/>
          </p:cNvSpPr>
          <p:nvPr>
            <p:ph idx="1"/>
          </p:nvPr>
        </p:nvSpPr>
        <p:spPr>
          <a:xfrm>
            <a:off x="457200" y="1600200"/>
            <a:ext cx="8229600" cy="5562600"/>
          </a:xfrm>
        </p:spPr>
        <p:txBody>
          <a:bodyPr/>
          <a:lstStyle/>
          <a:p>
            <a:pPr eaLnBrk="1" hangingPunct="1"/>
            <a:r>
              <a:rPr lang="en-US" dirty="0"/>
              <a:t>Notation– structural constraints</a:t>
            </a:r>
          </a:p>
          <a:p>
            <a:pPr lvl="1" eaLnBrk="1" hangingPunct="1"/>
            <a:r>
              <a:rPr lang="en-US" dirty="0"/>
              <a:t>One: |    Many (N) : &gt;   (outer notation)</a:t>
            </a:r>
          </a:p>
          <a:p>
            <a:pPr lvl="1" eaLnBrk="1" hangingPunct="1"/>
            <a:r>
              <a:rPr lang="en-US" dirty="0"/>
              <a:t>Mandatory:  |    Optional: 0  (inner notation)</a:t>
            </a:r>
          </a:p>
          <a:p>
            <a:pPr lvl="1" eaLnBrk="1" hangingPunct="1"/>
            <a:r>
              <a:rPr lang="en-US" dirty="0"/>
              <a:t>NOTE:  N is on same side as previous model but participation is on the opposite side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4457997"/>
            <a:ext cx="52006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828800" y="5673619"/>
            <a:ext cx="4933951" cy="865080"/>
          </a:xfrm>
          <a:prstGeom prst="rect">
            <a:avLst/>
          </a:prstGeom>
        </p:spPr>
      </p:pic>
      <p:sp>
        <p:nvSpPr>
          <p:cNvPr id="3" name="TextBox 2"/>
          <p:cNvSpPr txBox="1"/>
          <p:nvPr/>
        </p:nvSpPr>
        <p:spPr>
          <a:xfrm>
            <a:off x="217170" y="5800035"/>
            <a:ext cx="1600200" cy="738664"/>
          </a:xfrm>
          <a:prstGeom prst="rect">
            <a:avLst/>
          </a:prstGeom>
          <a:noFill/>
        </p:spPr>
        <p:txBody>
          <a:bodyPr wrap="square" rtlCol="0">
            <a:spAutoFit/>
          </a:bodyPr>
          <a:lstStyle/>
          <a:p>
            <a:r>
              <a:rPr lang="en-US" sz="1400" dirty="0"/>
              <a:t>Employee works for one or no department</a:t>
            </a:r>
          </a:p>
        </p:txBody>
      </p:sp>
      <p:sp>
        <p:nvSpPr>
          <p:cNvPr id="4" name="TextBox 3"/>
          <p:cNvSpPr txBox="1"/>
          <p:nvPr/>
        </p:nvSpPr>
        <p:spPr>
          <a:xfrm>
            <a:off x="266701" y="4628231"/>
            <a:ext cx="1543049" cy="954107"/>
          </a:xfrm>
          <a:prstGeom prst="rect">
            <a:avLst/>
          </a:prstGeom>
          <a:noFill/>
        </p:spPr>
        <p:txBody>
          <a:bodyPr wrap="square" rtlCol="0">
            <a:spAutoFit/>
          </a:bodyPr>
          <a:lstStyle/>
          <a:p>
            <a:r>
              <a:rPr lang="en-US" sz="1400" dirty="0"/>
              <a:t>Employee must work for one and only one department</a:t>
            </a:r>
          </a:p>
        </p:txBody>
      </p:sp>
      <p:sp>
        <p:nvSpPr>
          <p:cNvPr id="5" name="TextBox 4"/>
          <p:cNvSpPr txBox="1"/>
          <p:nvPr/>
        </p:nvSpPr>
        <p:spPr>
          <a:xfrm>
            <a:off x="7189469" y="5121572"/>
            <a:ext cx="1687830" cy="954107"/>
          </a:xfrm>
          <a:prstGeom prst="rect">
            <a:avLst/>
          </a:prstGeom>
          <a:noFill/>
        </p:spPr>
        <p:txBody>
          <a:bodyPr wrap="square" rtlCol="0">
            <a:spAutoFit/>
          </a:bodyPr>
          <a:lstStyle/>
          <a:p>
            <a:r>
              <a:rPr lang="en-US" sz="1400" dirty="0"/>
              <a:t>Department has one to many employees working for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t>Separate notation</a:t>
            </a:r>
          </a:p>
        </p:txBody>
      </p:sp>
      <p:sp>
        <p:nvSpPr>
          <p:cNvPr id="12291" name="Rectangle 3"/>
          <p:cNvSpPr>
            <a:spLocks noGrp="1" noChangeArrowheads="1"/>
          </p:cNvSpPr>
          <p:nvPr>
            <p:ph idx="1"/>
          </p:nvPr>
        </p:nvSpPr>
        <p:spPr/>
        <p:txBody>
          <a:bodyPr/>
          <a:lstStyle/>
          <a:p>
            <a:pPr eaLnBrk="1" hangingPunct="1"/>
            <a:r>
              <a:rPr lang="en-US" sz="2800" dirty="0"/>
              <a:t>Cardinality ratio( </a:t>
            </a:r>
            <a:r>
              <a:rPr lang="en-US" sz="2800" dirty="0">
                <a:solidFill>
                  <a:srgbClr val="FF0000"/>
                </a:solidFill>
              </a:rPr>
              <a:t># on line</a:t>
            </a:r>
            <a:r>
              <a:rPr lang="en-US" sz="2800" dirty="0"/>
              <a:t>)</a:t>
            </a:r>
          </a:p>
          <a:p>
            <a:pPr eaLnBrk="1" hangingPunct="1"/>
            <a:r>
              <a:rPr lang="en-US" sz="2800" dirty="0"/>
              <a:t>Participation constraint (</a:t>
            </a:r>
            <a:r>
              <a:rPr lang="en-US" sz="2800" dirty="0">
                <a:solidFill>
                  <a:srgbClr val="FF0000"/>
                </a:solidFill>
              </a:rPr>
              <a:t>double line for total</a:t>
            </a:r>
            <a:r>
              <a:rPr lang="en-US" sz="2800" dirty="0"/>
              <a:t>)</a:t>
            </a:r>
          </a:p>
          <a:p>
            <a:pPr lvl="1" eaLnBrk="1" hangingPunct="1">
              <a:buFontTx/>
              <a:buNone/>
            </a:pPr>
            <a:r>
              <a:rPr lang="en-US" sz="2400" dirty="0"/>
              <a:t>e.g. If N employees work for 1 department, put N on line from employee to </a:t>
            </a:r>
            <a:r>
              <a:rPr lang="en-US" sz="2400" dirty="0" err="1"/>
              <a:t>works_for</a:t>
            </a:r>
            <a:r>
              <a:rPr lang="en-US" sz="2400" dirty="0"/>
              <a:t> and 1 on line from department to </a:t>
            </a:r>
            <a:r>
              <a:rPr lang="en-US" sz="2400" dirty="0" err="1"/>
              <a:t>works_for</a:t>
            </a:r>
            <a:endParaRPr lang="en-US" sz="2400" dirty="0"/>
          </a:p>
          <a:p>
            <a:pPr lvl="1" eaLnBrk="1" hangingPunct="1">
              <a:buFontTx/>
              <a:buNone/>
            </a:pPr>
            <a:r>
              <a:rPr lang="en-US" sz="2400" dirty="0"/>
              <a:t>	If must work for a department, double line, else single line</a:t>
            </a:r>
          </a:p>
          <a:p>
            <a:pPr lvl="1" eaLnBrk="1" hangingPunct="1">
              <a:buFontTx/>
              <a:buNone/>
            </a:pPr>
            <a:endParaRPr lang="en-US" sz="2400" dirty="0"/>
          </a:p>
          <a:p>
            <a:pPr marL="0" indent="0" eaLnBrk="1" hangingPunct="1">
              <a:buNone/>
            </a:pPr>
            <a:endParaRPr lang="en-US" sz="2800" dirty="0"/>
          </a:p>
          <a:p>
            <a:pPr marL="0" indent="0" eaLnBrk="1" hangingPunct="1">
              <a:buNone/>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214829" y="2437558"/>
            <a:ext cx="723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23322" y="2088977"/>
            <a:ext cx="269626" cy="276999"/>
          </a:xfrm>
          <a:prstGeom prst="rect">
            <a:avLst/>
          </a:prstGeom>
          <a:noFill/>
        </p:spPr>
        <p:txBody>
          <a:bodyPr wrap="none" rtlCol="0">
            <a:spAutoFit/>
          </a:bodyPr>
          <a:lstStyle/>
          <a:p>
            <a:r>
              <a:rPr lang="en-US" sz="1200" dirty="0"/>
              <a:t>1</a:t>
            </a:r>
          </a:p>
        </p:txBody>
      </p:sp>
      <p:sp>
        <p:nvSpPr>
          <p:cNvPr id="11" name="TextBox 10"/>
          <p:cNvSpPr txBox="1"/>
          <p:nvPr/>
        </p:nvSpPr>
        <p:spPr>
          <a:xfrm>
            <a:off x="3127341" y="2131135"/>
            <a:ext cx="295274" cy="276999"/>
          </a:xfrm>
          <a:prstGeom prst="rect">
            <a:avLst/>
          </a:prstGeom>
          <a:noFill/>
        </p:spPr>
        <p:txBody>
          <a:bodyPr wrap="none" rtlCol="0">
            <a:spAutoFit/>
          </a:bodyPr>
          <a:lstStyle/>
          <a:p>
            <a:r>
              <a:rPr lang="en-US" sz="1200" dirty="0"/>
              <a:t>N</a:t>
            </a:r>
          </a:p>
        </p:txBody>
      </p:sp>
      <p:pic>
        <p:nvPicPr>
          <p:cNvPr id="5" name="Picture 4"/>
          <p:cNvPicPr>
            <a:picLocks noChangeAspect="1"/>
          </p:cNvPicPr>
          <p:nvPr/>
        </p:nvPicPr>
        <p:blipFill>
          <a:blip r:embed="rId2"/>
          <a:stretch>
            <a:fillRect/>
          </a:stretch>
        </p:blipFill>
        <p:spPr>
          <a:xfrm>
            <a:off x="1334250" y="1667431"/>
            <a:ext cx="5448713" cy="903960"/>
          </a:xfrm>
          <a:prstGeom prst="rect">
            <a:avLst/>
          </a:prstGeom>
        </p:spPr>
      </p:pic>
    </p:spTree>
    <p:extLst>
      <p:ext uri="{BB962C8B-B14F-4D97-AF65-F5344CB8AC3E}">
        <p14:creationId xmlns:p14="http://schemas.microsoft.com/office/powerpoint/2010/main" val="260979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dirty="0" err="1"/>
              <a:t>Min,Max</a:t>
            </a:r>
            <a:endParaRPr lang="en-US" dirty="0"/>
          </a:p>
        </p:txBody>
      </p:sp>
      <p:sp>
        <p:nvSpPr>
          <p:cNvPr id="11267" name="Rectangle 3"/>
          <p:cNvSpPr>
            <a:spLocks noGrp="1" noChangeArrowheads="1"/>
          </p:cNvSpPr>
          <p:nvPr>
            <p:ph idx="1"/>
          </p:nvPr>
        </p:nvSpPr>
        <p:spPr/>
        <p:txBody>
          <a:bodyPr/>
          <a:lstStyle/>
          <a:p>
            <a:pPr eaLnBrk="1" hangingPunct="1">
              <a:lnSpc>
                <a:spcPct val="80000"/>
              </a:lnSpc>
              <a:buFontTx/>
              <a:buNone/>
            </a:pPr>
            <a:r>
              <a:rPr lang="en-US" sz="2000" dirty="0"/>
              <a:t>(</a:t>
            </a:r>
            <a:r>
              <a:rPr lang="en-US" sz="2400" dirty="0"/>
              <a:t>min, max) where each entity participates in at least </a:t>
            </a:r>
            <a:r>
              <a:rPr lang="en-US" sz="2400" i="1" dirty="0"/>
              <a:t>min</a:t>
            </a:r>
            <a:r>
              <a:rPr lang="en-US" sz="2400" dirty="0"/>
              <a:t> and at most </a:t>
            </a:r>
            <a:r>
              <a:rPr lang="en-US" sz="2400" i="1" dirty="0"/>
              <a:t>max</a:t>
            </a:r>
            <a:r>
              <a:rPr lang="en-US" sz="2400" dirty="0"/>
              <a:t> relationships</a:t>
            </a:r>
          </a:p>
          <a:p>
            <a:pPr eaLnBrk="1" hangingPunct="1">
              <a:lnSpc>
                <a:spcPct val="80000"/>
              </a:lnSpc>
              <a:buFontTx/>
              <a:buNone/>
            </a:pPr>
            <a:r>
              <a:rPr lang="en-US" sz="2400" dirty="0"/>
              <a:t>captures both cardinality ratio and participation constraints</a:t>
            </a:r>
          </a:p>
          <a:p>
            <a:pPr eaLnBrk="1" hangingPunct="1">
              <a:lnSpc>
                <a:spcPct val="80000"/>
              </a:lnSpc>
              <a:buFontTx/>
              <a:buNone/>
            </a:pPr>
            <a:endParaRPr lang="en-US" sz="2400" dirty="0"/>
          </a:p>
          <a:p>
            <a:pPr eaLnBrk="1" hangingPunct="1">
              <a:lnSpc>
                <a:spcPct val="80000"/>
              </a:lnSpc>
              <a:buFontTx/>
              <a:buNone/>
            </a:pPr>
            <a:r>
              <a:rPr lang="en-US" sz="2400" dirty="0"/>
              <a:t>	If min = 0, means partial, if min &gt;= 1, total participation</a:t>
            </a:r>
          </a:p>
          <a:p>
            <a:pPr eaLnBrk="1" hangingPunct="1">
              <a:lnSpc>
                <a:spcPct val="80000"/>
              </a:lnSpc>
              <a:buFontTx/>
              <a:buNone/>
            </a:pPr>
            <a:r>
              <a:rPr lang="en-US" sz="2400" dirty="0"/>
              <a:t>	e.g. (1, 1) Employee works for 1 and only 1 department</a:t>
            </a:r>
          </a:p>
          <a:p>
            <a:pPr eaLnBrk="1" hangingPunct="1">
              <a:lnSpc>
                <a:spcPct val="80000"/>
              </a:lnSpc>
              <a:buFontTx/>
              <a:buNone/>
            </a:pPr>
            <a:r>
              <a:rPr lang="en-US" sz="2400" dirty="0"/>
              <a:t>		(1, N) Departments have working for it at least 1 and at most N employees</a:t>
            </a:r>
          </a:p>
          <a:p>
            <a:pPr eaLnBrk="1" hangingPunct="1">
              <a:lnSpc>
                <a:spcPct val="80000"/>
              </a:lnSpc>
              <a:buFontTx/>
              <a:buNone/>
            </a:pPr>
            <a:endParaRPr lang="en-US" sz="2400" dirty="0"/>
          </a:p>
          <a:p>
            <a:pPr eaLnBrk="1" hangingPunct="1">
              <a:lnSpc>
                <a:spcPct val="80000"/>
              </a:lnSpc>
              <a:buFontTx/>
              <a:buNone/>
            </a:pPr>
            <a:r>
              <a:rPr lang="en-US" sz="2400" dirty="0"/>
              <a:t>On which side to put </a:t>
            </a:r>
            <a:r>
              <a:rPr lang="en-US" sz="2400" dirty="0" err="1"/>
              <a:t>min,max</a:t>
            </a:r>
            <a:r>
              <a:rPr lang="en-US" sz="2400" dirty="0"/>
              <a:t>?  Text book uses opposite side of ERD tool.  </a:t>
            </a:r>
            <a:r>
              <a:rPr lang="en-US" sz="2400" b="1" dirty="0"/>
              <a:t>We will be consistent with ERD tool</a:t>
            </a:r>
            <a:r>
              <a:rPr lang="en-US" sz="2400" dirty="0"/>
              <a:t>.</a:t>
            </a:r>
          </a:p>
          <a:p>
            <a:pPr eaLnBrk="1" hangingPunct="1">
              <a:lnSpc>
                <a:spcPct val="80000"/>
              </a:lnSpc>
              <a:buFontTx/>
              <a:buNone/>
            </a:pPr>
            <a:endParaRPr lang="en-US" sz="2400" dirty="0"/>
          </a:p>
          <a:p>
            <a:pPr eaLnBrk="1" hangingPunct="1">
              <a:lnSpc>
                <a:spcPct val="80000"/>
              </a:lnSpc>
              <a:buFontTx/>
              <a:buNone/>
            </a:pPr>
            <a:r>
              <a:rPr lang="en-US" sz="1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295400" y="3205586"/>
            <a:ext cx="5487563" cy="865080"/>
          </a:xfrm>
          <a:prstGeom prst="rect">
            <a:avLst/>
          </a:prstGeom>
        </p:spPr>
      </p:pic>
      <p:sp>
        <p:nvSpPr>
          <p:cNvPr id="13" name="TextBox 12"/>
          <p:cNvSpPr txBox="1"/>
          <p:nvPr/>
        </p:nvSpPr>
        <p:spPr>
          <a:xfrm>
            <a:off x="3174008" y="3653366"/>
            <a:ext cx="500458" cy="276999"/>
          </a:xfrm>
          <a:prstGeom prst="rect">
            <a:avLst/>
          </a:prstGeom>
          <a:noFill/>
        </p:spPr>
        <p:txBody>
          <a:bodyPr wrap="none" rtlCol="0">
            <a:spAutoFit/>
          </a:bodyPr>
          <a:lstStyle/>
          <a:p>
            <a:r>
              <a:rPr lang="en-US" sz="1200" dirty="0"/>
              <a:t>(0,1)</a:t>
            </a:r>
          </a:p>
        </p:txBody>
      </p:sp>
      <p:sp>
        <p:nvSpPr>
          <p:cNvPr id="15" name="Rectangle 14"/>
          <p:cNvSpPr/>
          <p:nvPr/>
        </p:nvSpPr>
        <p:spPr>
          <a:xfrm>
            <a:off x="4554588" y="3638126"/>
            <a:ext cx="526106" cy="276999"/>
          </a:xfrm>
          <a:prstGeom prst="rect">
            <a:avLst/>
          </a:prstGeom>
        </p:spPr>
        <p:txBody>
          <a:bodyPr wrap="none">
            <a:spAutoFit/>
          </a:bodyPr>
          <a:lstStyle/>
          <a:p>
            <a:r>
              <a:rPr lang="en-US" sz="1200" dirty="0"/>
              <a:t>(1,N)</a:t>
            </a:r>
          </a:p>
        </p:txBody>
      </p:sp>
    </p:spTree>
    <p:extLst>
      <p:ext uri="{BB962C8B-B14F-4D97-AF65-F5344CB8AC3E}">
        <p14:creationId xmlns:p14="http://schemas.microsoft.com/office/powerpoint/2010/main" val="375964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214829" y="2437558"/>
            <a:ext cx="723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23322" y="2088977"/>
            <a:ext cx="269626" cy="276999"/>
          </a:xfrm>
          <a:prstGeom prst="rect">
            <a:avLst/>
          </a:prstGeom>
          <a:noFill/>
        </p:spPr>
        <p:txBody>
          <a:bodyPr wrap="none" rtlCol="0">
            <a:spAutoFit/>
          </a:bodyPr>
          <a:lstStyle/>
          <a:p>
            <a:r>
              <a:rPr lang="en-US" sz="1200" dirty="0"/>
              <a:t>1</a:t>
            </a:r>
          </a:p>
        </p:txBody>
      </p:sp>
      <p:sp>
        <p:nvSpPr>
          <p:cNvPr id="11" name="TextBox 10"/>
          <p:cNvSpPr txBox="1"/>
          <p:nvPr/>
        </p:nvSpPr>
        <p:spPr>
          <a:xfrm>
            <a:off x="3127341" y="2131135"/>
            <a:ext cx="295274" cy="276999"/>
          </a:xfrm>
          <a:prstGeom prst="rect">
            <a:avLst/>
          </a:prstGeom>
          <a:noFill/>
        </p:spPr>
        <p:txBody>
          <a:bodyPr wrap="none" rtlCol="0">
            <a:spAutoFit/>
          </a:bodyPr>
          <a:lstStyle/>
          <a:p>
            <a:r>
              <a:rPr lang="en-US" sz="1200" dirty="0"/>
              <a:t>N</a:t>
            </a:r>
          </a:p>
        </p:txBody>
      </p:sp>
      <p:pic>
        <p:nvPicPr>
          <p:cNvPr id="12" name="Picture 11"/>
          <p:cNvPicPr>
            <a:picLocks noChangeAspect="1"/>
          </p:cNvPicPr>
          <p:nvPr/>
        </p:nvPicPr>
        <p:blipFill>
          <a:blip r:embed="rId2"/>
          <a:stretch>
            <a:fillRect/>
          </a:stretch>
        </p:blipFill>
        <p:spPr>
          <a:xfrm>
            <a:off x="1295400" y="3205586"/>
            <a:ext cx="5487563" cy="865080"/>
          </a:xfrm>
          <a:prstGeom prst="rect">
            <a:avLst/>
          </a:prstGeom>
        </p:spPr>
      </p:pic>
      <p:sp>
        <p:nvSpPr>
          <p:cNvPr id="13" name="TextBox 12"/>
          <p:cNvSpPr txBox="1"/>
          <p:nvPr/>
        </p:nvSpPr>
        <p:spPr>
          <a:xfrm>
            <a:off x="3174008" y="3653366"/>
            <a:ext cx="500458" cy="276999"/>
          </a:xfrm>
          <a:prstGeom prst="rect">
            <a:avLst/>
          </a:prstGeom>
          <a:noFill/>
        </p:spPr>
        <p:txBody>
          <a:bodyPr wrap="none" rtlCol="0">
            <a:spAutoFit/>
          </a:bodyPr>
          <a:lstStyle/>
          <a:p>
            <a:r>
              <a:rPr lang="en-US" sz="1200" dirty="0"/>
              <a:t>(0,1)</a:t>
            </a:r>
          </a:p>
        </p:txBody>
      </p:sp>
      <p:sp>
        <p:nvSpPr>
          <p:cNvPr id="15" name="Rectangle 14"/>
          <p:cNvSpPr/>
          <p:nvPr/>
        </p:nvSpPr>
        <p:spPr>
          <a:xfrm>
            <a:off x="4554588" y="3638126"/>
            <a:ext cx="526106" cy="276999"/>
          </a:xfrm>
          <a:prstGeom prst="rect">
            <a:avLst/>
          </a:prstGeom>
        </p:spPr>
        <p:txBody>
          <a:bodyPr wrap="none">
            <a:spAutoFit/>
          </a:bodyPr>
          <a:lstStyle/>
          <a:p>
            <a:r>
              <a:rPr lang="en-US" sz="1200" dirty="0"/>
              <a:t>(1,N)</a:t>
            </a:r>
          </a:p>
        </p:txBody>
      </p:sp>
      <p:sp>
        <p:nvSpPr>
          <p:cNvPr id="19" name="TextBox 18"/>
          <p:cNvSpPr txBox="1"/>
          <p:nvPr/>
        </p:nvSpPr>
        <p:spPr>
          <a:xfrm>
            <a:off x="762000" y="244451"/>
            <a:ext cx="7893443" cy="523220"/>
          </a:xfrm>
          <a:prstGeom prst="rect">
            <a:avLst/>
          </a:prstGeom>
          <a:noFill/>
        </p:spPr>
        <p:txBody>
          <a:bodyPr wrap="none" rtlCol="0">
            <a:spAutoFit/>
          </a:bodyPr>
          <a:lstStyle/>
          <a:p>
            <a:r>
              <a:rPr lang="en-US" sz="2800" dirty="0"/>
              <a:t>Different ways to represent structural constraints</a:t>
            </a:r>
          </a:p>
        </p:txBody>
      </p:sp>
      <p:sp>
        <p:nvSpPr>
          <p:cNvPr id="20" name="TextBox 19"/>
          <p:cNvSpPr txBox="1"/>
          <p:nvPr/>
        </p:nvSpPr>
        <p:spPr>
          <a:xfrm>
            <a:off x="3399400" y="4726632"/>
            <a:ext cx="1155188" cy="369332"/>
          </a:xfrm>
          <a:prstGeom prst="rect">
            <a:avLst/>
          </a:prstGeom>
          <a:noFill/>
        </p:spPr>
        <p:txBody>
          <a:bodyPr wrap="none" rtlCol="0">
            <a:spAutoFit/>
          </a:bodyPr>
          <a:lstStyle/>
          <a:p>
            <a:r>
              <a:rPr lang="en-US" dirty="0"/>
              <a:t>ERD Tool</a:t>
            </a:r>
          </a:p>
        </p:txBody>
      </p:sp>
      <p:pic>
        <p:nvPicPr>
          <p:cNvPr id="3" name="Picture 2"/>
          <p:cNvPicPr>
            <a:picLocks noChangeAspect="1"/>
          </p:cNvPicPr>
          <p:nvPr/>
        </p:nvPicPr>
        <p:blipFill>
          <a:blip r:embed="rId3"/>
          <a:stretch>
            <a:fillRect/>
          </a:stretch>
        </p:blipFill>
        <p:spPr>
          <a:xfrm>
            <a:off x="1256550" y="5156841"/>
            <a:ext cx="5448713" cy="903960"/>
          </a:xfrm>
          <a:prstGeom prst="rect">
            <a:avLst/>
          </a:prstGeom>
        </p:spPr>
      </p:pic>
      <p:pic>
        <p:nvPicPr>
          <p:cNvPr id="5" name="Picture 4"/>
          <p:cNvPicPr>
            <a:picLocks noChangeAspect="1"/>
          </p:cNvPicPr>
          <p:nvPr/>
        </p:nvPicPr>
        <p:blipFill>
          <a:blip r:embed="rId4"/>
          <a:stretch>
            <a:fillRect/>
          </a:stretch>
        </p:blipFill>
        <p:spPr>
          <a:xfrm>
            <a:off x="1334250" y="1667431"/>
            <a:ext cx="5448713" cy="903960"/>
          </a:xfrm>
          <a:prstGeom prst="rect">
            <a:avLst/>
          </a:prstGeom>
        </p:spPr>
      </p:pic>
      <p:sp>
        <p:nvSpPr>
          <p:cNvPr id="2" name="TextBox 1"/>
          <p:cNvSpPr txBox="1"/>
          <p:nvPr/>
        </p:nvSpPr>
        <p:spPr>
          <a:xfrm>
            <a:off x="3127341" y="1098188"/>
            <a:ext cx="2146806" cy="369332"/>
          </a:xfrm>
          <a:prstGeom prst="rect">
            <a:avLst/>
          </a:prstGeom>
          <a:noFill/>
        </p:spPr>
        <p:txBody>
          <a:bodyPr wrap="none" rtlCol="0">
            <a:spAutoFit/>
          </a:bodyPr>
          <a:lstStyle/>
          <a:p>
            <a:r>
              <a:rPr lang="en-US" dirty="0"/>
              <a:t>Textbook Notations</a:t>
            </a:r>
          </a:p>
        </p:txBody>
      </p:sp>
    </p:spTree>
    <p:extLst>
      <p:ext uri="{BB962C8B-B14F-4D97-AF65-F5344CB8AC3E}">
        <p14:creationId xmlns:p14="http://schemas.microsoft.com/office/powerpoint/2010/main" val="298536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49315"/>
          <a:stretch/>
        </p:blipFill>
        <p:spPr>
          <a:xfrm>
            <a:off x="609600" y="838201"/>
            <a:ext cx="8053870" cy="2514600"/>
          </a:xfrm>
          <a:prstGeom prst="rect">
            <a:avLst/>
          </a:prstGeom>
        </p:spPr>
      </p:pic>
    </p:spTree>
    <p:extLst>
      <p:ext uri="{BB962C8B-B14F-4D97-AF65-F5344CB8AC3E}">
        <p14:creationId xmlns:p14="http://schemas.microsoft.com/office/powerpoint/2010/main" val="3489544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49315"/>
          <a:stretch/>
        </p:blipFill>
        <p:spPr>
          <a:xfrm>
            <a:off x="609600" y="838201"/>
            <a:ext cx="8053870" cy="2514600"/>
          </a:xfrm>
          <a:prstGeom prst="rect">
            <a:avLst/>
          </a:prstGeom>
        </p:spPr>
      </p:pic>
      <p:pic>
        <p:nvPicPr>
          <p:cNvPr id="3" name="Picture 2"/>
          <p:cNvPicPr>
            <a:picLocks noChangeAspect="1"/>
          </p:cNvPicPr>
          <p:nvPr/>
        </p:nvPicPr>
        <p:blipFill rotWithShape="1">
          <a:blip r:embed="rId2"/>
          <a:srcRect t="50684"/>
          <a:stretch/>
        </p:blipFill>
        <p:spPr>
          <a:xfrm>
            <a:off x="615043" y="3733800"/>
            <a:ext cx="8053870" cy="2446661"/>
          </a:xfrm>
          <a:prstGeom prst="rect">
            <a:avLst/>
          </a:prstGeom>
        </p:spPr>
      </p:pic>
    </p:spTree>
    <p:extLst>
      <p:ext uri="{BB962C8B-B14F-4D97-AF65-F5344CB8AC3E}">
        <p14:creationId xmlns:p14="http://schemas.microsoft.com/office/powerpoint/2010/main" val="300697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t>Conceptual Data Model </a:t>
            </a:r>
          </a:p>
        </p:txBody>
      </p:sp>
      <p:sp>
        <p:nvSpPr>
          <p:cNvPr id="3075" name="Rectangle 3"/>
          <p:cNvSpPr>
            <a:spLocks noGrp="1" noChangeArrowheads="1"/>
          </p:cNvSpPr>
          <p:nvPr>
            <p:ph idx="1"/>
          </p:nvPr>
        </p:nvSpPr>
        <p:spPr/>
        <p:txBody>
          <a:bodyPr/>
          <a:lstStyle/>
          <a:p>
            <a:pPr eaLnBrk="1" hangingPunct="1">
              <a:lnSpc>
                <a:spcPct val="90000"/>
              </a:lnSpc>
            </a:pPr>
            <a:r>
              <a:rPr lang="en-US" dirty="0"/>
              <a:t>Requirement collection/analysis results in well-formed requirements</a:t>
            </a:r>
          </a:p>
          <a:p>
            <a:pPr eaLnBrk="1" hangingPunct="1">
              <a:lnSpc>
                <a:spcPct val="90000"/>
              </a:lnSpc>
            </a:pPr>
            <a:r>
              <a:rPr lang="en-US" dirty="0"/>
              <a:t>Can be used to create conceptual data model diagram</a:t>
            </a:r>
          </a:p>
          <a:p>
            <a:pPr lvl="1" eaLnBrk="1" hangingPunct="1">
              <a:lnSpc>
                <a:spcPct val="90000"/>
              </a:lnSpc>
            </a:pPr>
            <a:r>
              <a:rPr lang="en-US" dirty="0"/>
              <a:t>Useful in understanding DB</a:t>
            </a:r>
          </a:p>
          <a:p>
            <a:pPr lvl="1" eaLnBrk="1" hangingPunct="1">
              <a:lnSpc>
                <a:spcPct val="90000"/>
              </a:lnSpc>
            </a:pPr>
            <a:r>
              <a:rPr lang="en-US" dirty="0"/>
              <a:t>Used to map to DB model of DBMS</a:t>
            </a:r>
          </a:p>
          <a:p>
            <a:pPr eaLnBrk="1" hangingPunct="1">
              <a:lnSpc>
                <a:spcPct val="90000"/>
              </a:lnSpc>
            </a:pPr>
            <a:r>
              <a:rPr lang="en-US" dirty="0"/>
              <a:t>Examples are:</a:t>
            </a:r>
          </a:p>
          <a:p>
            <a:pPr lvl="1" eaLnBrk="1" hangingPunct="1">
              <a:lnSpc>
                <a:spcPct val="90000"/>
              </a:lnSpc>
            </a:pPr>
            <a:r>
              <a:rPr lang="en-US" dirty="0"/>
              <a:t> ER/EER model </a:t>
            </a:r>
          </a:p>
          <a:p>
            <a:pPr lvl="1" eaLnBrk="1" hangingPunct="1">
              <a:lnSpc>
                <a:spcPct val="90000"/>
              </a:lnSpc>
            </a:pPr>
            <a:r>
              <a:rPr lang="en-US" dirty="0"/>
              <a:t>UML</a:t>
            </a:r>
          </a:p>
          <a:p>
            <a:pPr eaLnBrk="1" hangingPunct="1">
              <a:lnSpc>
                <a:spcPct val="9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t>Weak entity sets	</a:t>
            </a:r>
          </a:p>
        </p:txBody>
      </p:sp>
      <p:sp>
        <p:nvSpPr>
          <p:cNvPr id="13315" name="Rectangle 3"/>
          <p:cNvSpPr>
            <a:spLocks noGrp="1" noChangeArrowheads="1"/>
          </p:cNvSpPr>
          <p:nvPr>
            <p:ph idx="1"/>
          </p:nvPr>
        </p:nvSpPr>
        <p:spPr/>
        <p:txBody>
          <a:bodyPr/>
          <a:lstStyle/>
          <a:p>
            <a:pPr eaLnBrk="1" hangingPunct="1"/>
            <a:r>
              <a:rPr lang="en-US" dirty="0"/>
              <a:t>Weak entity sets have no key attributes of their own (</a:t>
            </a:r>
            <a:r>
              <a:rPr lang="en-US" sz="2800" dirty="0">
                <a:solidFill>
                  <a:srgbClr val="FF0000"/>
                </a:solidFill>
              </a:rPr>
              <a:t>double box</a:t>
            </a:r>
            <a:r>
              <a:rPr lang="en-US" dirty="0"/>
              <a:t>)</a:t>
            </a:r>
          </a:p>
          <a:p>
            <a:pPr eaLnBrk="1" hangingPunct="1"/>
            <a:r>
              <a:rPr lang="en-US" dirty="0"/>
              <a:t>Always related to identifying owner via identifying relationship (</a:t>
            </a:r>
            <a:r>
              <a:rPr lang="en-US" sz="2800" dirty="0">
                <a:solidFill>
                  <a:srgbClr val="FF0000"/>
                </a:solidFill>
              </a:rPr>
              <a:t>double diamond</a:t>
            </a:r>
            <a:r>
              <a:rPr lang="en-US" dirty="0"/>
              <a:t>)</a:t>
            </a:r>
          </a:p>
          <a:p>
            <a:pPr eaLnBrk="1" hangingPunct="1"/>
            <a:r>
              <a:rPr lang="en-US" dirty="0"/>
              <a:t>Total participation (</a:t>
            </a:r>
            <a:r>
              <a:rPr lang="en-US" sz="2800" dirty="0">
                <a:solidFill>
                  <a:srgbClr val="FF0000"/>
                </a:solidFill>
              </a:rPr>
              <a:t>double line</a:t>
            </a:r>
            <a:r>
              <a:rPr lang="en-US" dirty="0"/>
              <a:t>)</a:t>
            </a:r>
          </a:p>
          <a:p>
            <a:pPr eaLnBrk="1" hangingPunct="1"/>
            <a:r>
              <a:rPr lang="en-US" dirty="0"/>
              <a:t>Partial key (</a:t>
            </a:r>
            <a:r>
              <a:rPr lang="en-US" sz="2800" dirty="0">
                <a:solidFill>
                  <a:srgbClr val="FF0000"/>
                </a:solidFill>
              </a:rPr>
              <a:t>dashed underline</a:t>
            </a:r>
            <a:r>
              <a:rPr lang="en-US" dirty="0"/>
              <a:t>)</a:t>
            </a:r>
          </a:p>
          <a:p>
            <a:pPr eaLnBrk="1" hangingPunct="1">
              <a:buFontTx/>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sp>
        <p:nvSpPr>
          <p:cNvPr id="3" name="Content Placeholder 2"/>
          <p:cNvSpPr>
            <a:spLocks noGrp="1"/>
          </p:cNvSpPr>
          <p:nvPr>
            <p:ph idx="1"/>
          </p:nvPr>
        </p:nvSpPr>
        <p:spPr/>
        <p:txBody>
          <a:bodyPr/>
          <a:lstStyle/>
          <a:p>
            <a:r>
              <a:rPr lang="en-US" dirty="0">
                <a:hlinkClick r:id="rId2"/>
              </a:rPr>
              <a:t>Fig. 7.7  </a:t>
            </a:r>
            <a:r>
              <a:rPr lang="en-US" dirty="0"/>
              <a:t>shows all ER components</a:t>
            </a:r>
          </a:p>
          <a:p>
            <a:endParaRPr lang="en-US" dirty="0"/>
          </a:p>
        </p:txBody>
      </p:sp>
    </p:spTree>
    <p:extLst>
      <p:ext uri="{BB962C8B-B14F-4D97-AF65-F5344CB8AC3E}">
        <p14:creationId xmlns:p14="http://schemas.microsoft.com/office/powerpoint/2010/main" val="298515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4000"/>
              <a:t>Mini-world is company DB (textbook)</a:t>
            </a:r>
          </a:p>
        </p:txBody>
      </p:sp>
      <p:sp>
        <p:nvSpPr>
          <p:cNvPr id="3" name="Content Placeholder 2"/>
          <p:cNvSpPr>
            <a:spLocks noGrp="1"/>
          </p:cNvSpPr>
          <p:nvPr>
            <p:ph idx="1"/>
          </p:nvPr>
        </p:nvSpPr>
        <p:spPr/>
        <p:txBody>
          <a:bodyPr/>
          <a:lstStyle/>
          <a:p>
            <a:pPr marL="0" indent="0">
              <a:buFont typeface="Arial" charset="0"/>
              <a:buNone/>
              <a:defRPr/>
            </a:pPr>
            <a:r>
              <a:rPr lang="en-US" sz="2400" i="1" dirty="0"/>
              <a:t>The database will keep track of employees and departments.</a:t>
            </a:r>
            <a:endParaRPr lang="en-US" sz="2400" dirty="0"/>
          </a:p>
          <a:p>
            <a:pPr>
              <a:defRPr/>
            </a:pPr>
            <a:r>
              <a:rPr lang="en-US" sz="2400" i="1" dirty="0"/>
              <a:t>For each employee we will keep track of their name and their unique employee ID.  </a:t>
            </a:r>
            <a:endParaRPr lang="en-US" sz="2400" dirty="0"/>
          </a:p>
          <a:p>
            <a:pPr>
              <a:defRPr/>
            </a:pPr>
            <a:r>
              <a:rPr lang="en-US" sz="2400" i="1" dirty="0"/>
              <a:t>For each department we will keep track of the unique department ID and location.  </a:t>
            </a:r>
            <a:endParaRPr lang="en-US" sz="2400" dirty="0"/>
          </a:p>
          <a:p>
            <a:pPr>
              <a:defRPr/>
            </a:pPr>
            <a:r>
              <a:rPr lang="en-US" sz="2400" i="1" dirty="0"/>
              <a:t>Each employee reports to exactly one department.  </a:t>
            </a:r>
            <a:r>
              <a:rPr lang="en-US" sz="2400" b="1" i="1" dirty="0"/>
              <a:t>A department may have many employees reporting to it</a:t>
            </a:r>
            <a:r>
              <a:rPr lang="en-US" sz="2400" i="1" dirty="0"/>
              <a:t>.</a:t>
            </a:r>
            <a:endParaRPr lang="en-US" sz="2400" dirty="0"/>
          </a:p>
          <a:p>
            <a:pPr>
              <a:defRPr/>
            </a:pPr>
            <a:endParaRPr lang="en-US" dirty="0"/>
          </a:p>
        </p:txBody>
      </p:sp>
    </p:spTree>
    <p:extLst>
      <p:ext uri="{BB962C8B-B14F-4D97-AF65-F5344CB8AC3E}">
        <p14:creationId xmlns:p14="http://schemas.microsoft.com/office/powerpoint/2010/main" val="113453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rtlCol="0">
            <a:normAutofit fontScale="90000"/>
          </a:bodyPr>
          <a:lstStyle/>
          <a:p>
            <a:pPr algn="l" eaLnBrk="1" fontAlgn="auto" hangingPunct="1">
              <a:spcAft>
                <a:spcPts val="0"/>
              </a:spcAft>
              <a:defRPr/>
            </a:pPr>
            <a:r>
              <a:rPr lang="en-US" sz="4000" dirty="0"/>
              <a:t>Mini-world is company DB (textbook) – initial requirements</a:t>
            </a:r>
          </a:p>
        </p:txBody>
      </p:sp>
      <p:sp>
        <p:nvSpPr>
          <p:cNvPr id="21507" name="Rectangle 3"/>
          <p:cNvSpPr>
            <a:spLocks noGrp="1" noChangeArrowheads="1"/>
          </p:cNvSpPr>
          <p:nvPr>
            <p:ph idx="1"/>
          </p:nvPr>
        </p:nvSpPr>
        <p:spPr/>
        <p:txBody>
          <a:bodyPr/>
          <a:lstStyle/>
          <a:p>
            <a:pPr eaLnBrk="1" hangingPunct="1">
              <a:lnSpc>
                <a:spcPct val="80000"/>
              </a:lnSpc>
            </a:pPr>
            <a:r>
              <a:rPr lang="en-US" sz="2800" dirty="0"/>
              <a:t>Company has departments and department managers</a:t>
            </a:r>
          </a:p>
          <a:p>
            <a:pPr eaLnBrk="1" hangingPunct="1">
              <a:lnSpc>
                <a:spcPct val="80000"/>
              </a:lnSpc>
            </a:pPr>
            <a:r>
              <a:rPr lang="en-US" sz="2800" dirty="0"/>
              <a:t>Employees in company work for a department and work on project</a:t>
            </a:r>
          </a:p>
          <a:p>
            <a:pPr eaLnBrk="1" hangingPunct="1">
              <a:lnSpc>
                <a:spcPct val="80000"/>
              </a:lnSpc>
            </a:pPr>
            <a:r>
              <a:rPr lang="en-US" sz="2800" dirty="0"/>
              <a:t>Projects are associated with a department</a:t>
            </a:r>
          </a:p>
          <a:p>
            <a:pPr eaLnBrk="1" hangingPunct="1">
              <a:lnSpc>
                <a:spcPct val="80000"/>
              </a:lnSpc>
            </a:pPr>
            <a:r>
              <a:rPr lang="en-US" sz="2800" dirty="0"/>
              <a:t>Employee has name, SSN, address, salary, sex, birth date</a:t>
            </a:r>
          </a:p>
          <a:p>
            <a:pPr eaLnBrk="1" hangingPunct="1">
              <a:lnSpc>
                <a:spcPct val="80000"/>
              </a:lnSpc>
            </a:pPr>
            <a:r>
              <a:rPr lang="en-US" sz="2800" dirty="0"/>
              <a:t>For each project keep track of number of hours worked on project</a:t>
            </a:r>
          </a:p>
          <a:p>
            <a:pPr eaLnBrk="1" hangingPunct="1">
              <a:lnSpc>
                <a:spcPct val="80000"/>
              </a:lnSpc>
            </a:pPr>
            <a:r>
              <a:rPr lang="en-US" sz="2800" dirty="0"/>
              <a:t>Maintain information about dependents for insurance</a:t>
            </a:r>
          </a:p>
        </p:txBody>
      </p:sp>
    </p:spTree>
    <p:extLst>
      <p:ext uri="{BB962C8B-B14F-4D97-AF65-F5344CB8AC3E}">
        <p14:creationId xmlns:p14="http://schemas.microsoft.com/office/powerpoint/2010/main" val="428686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304800"/>
            <a:ext cx="8229600" cy="1143000"/>
          </a:xfrm>
        </p:spPr>
        <p:txBody>
          <a:bodyPr/>
          <a:lstStyle/>
          <a:p>
            <a:pPr algn="l" eaLnBrk="1" hangingPunct="1"/>
            <a:r>
              <a:rPr lang="en-US" dirty="0"/>
              <a:t>Company DB requirements - refined</a:t>
            </a:r>
          </a:p>
        </p:txBody>
      </p:sp>
      <p:sp>
        <p:nvSpPr>
          <p:cNvPr id="22531" name="Rectangle 3"/>
          <p:cNvSpPr>
            <a:spLocks noGrp="1" noChangeArrowheads="1"/>
          </p:cNvSpPr>
          <p:nvPr>
            <p:ph idx="1"/>
          </p:nvPr>
        </p:nvSpPr>
        <p:spPr/>
        <p:txBody>
          <a:bodyPr/>
          <a:lstStyle/>
          <a:p>
            <a:pPr eaLnBrk="1" hangingPunct="1"/>
            <a:r>
              <a:rPr lang="en-US" dirty="0">
                <a:hlinkClick r:id="rId2"/>
              </a:rPr>
              <a:t>http://cs457.cs.ua.edu/Company DB Requirements.pdf</a:t>
            </a:r>
            <a:endParaRPr lang="en-US" dirty="0"/>
          </a:p>
          <a:p>
            <a:pPr eaLnBrk="1" hangingPunct="1"/>
            <a:r>
              <a:rPr lang="en-US" sz="2400" dirty="0"/>
              <a:t>Company is organized into departments</a:t>
            </a:r>
          </a:p>
          <a:p>
            <a:pPr eaLnBrk="1" hangingPunct="1"/>
            <a:r>
              <a:rPr lang="en-US" sz="2400" dirty="0"/>
              <a:t>Each department has a unique name, unique number and an employee who manages the department</a:t>
            </a:r>
          </a:p>
          <a:p>
            <a:pPr eaLnBrk="1" hangingPunct="1"/>
            <a:r>
              <a:rPr lang="en-US" sz="2400" dirty="0"/>
              <a:t>Keep track of the start date when employee began managing department</a:t>
            </a:r>
          </a:p>
          <a:p>
            <a:pPr eaLnBrk="1" hangingPunct="1"/>
            <a:r>
              <a:rPr lang="en-US" sz="2400" dirty="0"/>
              <a:t>Department has several locations</a:t>
            </a:r>
          </a:p>
          <a:p>
            <a:pPr eaLnBrk="1" hangingPunct="1"/>
            <a:r>
              <a:rPr lang="en-US" sz="2400" dirty="0"/>
              <a:t>Department controls a number of projects</a:t>
            </a:r>
          </a:p>
          <a:p>
            <a:pPr eaLnBrk="1" hangingPunct="1"/>
            <a:r>
              <a:rPr lang="en-US" sz="2400" dirty="0"/>
              <a:t>Each project has a unique name, unique number and a single location</a:t>
            </a:r>
          </a:p>
          <a:p>
            <a:pPr eaLnBrk="1" hangingPunct="1"/>
            <a:endParaRPr lang="en-US" sz="2400" dirty="0"/>
          </a:p>
          <a:p>
            <a:pPr marL="0" indent="0" eaLnBrk="1" hangingPunct="1">
              <a:buNone/>
            </a:pPr>
            <a:endParaRPr lang="en-US" dirty="0"/>
          </a:p>
        </p:txBody>
      </p:sp>
    </p:spTree>
    <p:extLst>
      <p:ext uri="{BB962C8B-B14F-4D97-AF65-F5344CB8AC3E}">
        <p14:creationId xmlns:p14="http://schemas.microsoft.com/office/powerpoint/2010/main" val="171904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a:t>Company DB requirements Cont’d</a:t>
            </a:r>
          </a:p>
        </p:txBody>
      </p:sp>
      <p:sp>
        <p:nvSpPr>
          <p:cNvPr id="24579" name="Rectangle 3"/>
          <p:cNvSpPr>
            <a:spLocks noGrp="1" noChangeArrowheads="1"/>
          </p:cNvSpPr>
          <p:nvPr>
            <p:ph idx="1"/>
          </p:nvPr>
        </p:nvSpPr>
        <p:spPr/>
        <p:txBody>
          <a:bodyPr/>
          <a:lstStyle/>
          <a:p>
            <a:pPr eaLnBrk="1" hangingPunct="1">
              <a:lnSpc>
                <a:spcPct val="90000"/>
              </a:lnSpc>
            </a:pPr>
            <a:r>
              <a:rPr lang="en-US" sz="2400" dirty="0"/>
              <a:t>Each employee has a name, SSN, address, salary, sex, and birth date</a:t>
            </a:r>
          </a:p>
          <a:p>
            <a:pPr eaLnBrk="1" hangingPunct="1">
              <a:lnSpc>
                <a:spcPct val="90000"/>
              </a:lnSpc>
            </a:pPr>
            <a:r>
              <a:rPr lang="en-US" sz="2400" dirty="0"/>
              <a:t>Employee is assigned to one department but works on several projects which are not necessarily controlled by the same department</a:t>
            </a:r>
          </a:p>
          <a:p>
            <a:pPr eaLnBrk="1" hangingPunct="1">
              <a:lnSpc>
                <a:spcPct val="90000"/>
              </a:lnSpc>
            </a:pPr>
            <a:r>
              <a:rPr lang="en-US" sz="2400" dirty="0"/>
              <a:t>Keep track of the number of hours per week an employee works on each project</a:t>
            </a:r>
          </a:p>
          <a:p>
            <a:pPr eaLnBrk="1" hangingPunct="1">
              <a:lnSpc>
                <a:spcPct val="90000"/>
              </a:lnSpc>
            </a:pPr>
            <a:r>
              <a:rPr lang="en-US" sz="2400" dirty="0"/>
              <a:t>Keep track of supervisor of each employee</a:t>
            </a:r>
          </a:p>
          <a:p>
            <a:pPr eaLnBrk="1" hangingPunct="1"/>
            <a:r>
              <a:rPr lang="en-US" sz="2400" dirty="0"/>
              <a:t>Want to keep track of the dependents of each employee for insurance</a:t>
            </a:r>
          </a:p>
          <a:p>
            <a:pPr eaLnBrk="1" hangingPunct="1"/>
            <a:r>
              <a:rPr lang="en-US" sz="2400" dirty="0"/>
              <a:t>Keep each dependent’s first name, sex, birth date, relationship to employee</a:t>
            </a:r>
          </a:p>
          <a:p>
            <a:pPr eaLnBrk="1" hangingPunct="1">
              <a:lnSpc>
                <a:spcPct val="90000"/>
              </a:lnSpc>
            </a:pPr>
            <a:endParaRPr lang="en-US" sz="2400" dirty="0"/>
          </a:p>
        </p:txBody>
      </p:sp>
    </p:spTree>
    <p:extLst>
      <p:ext uri="{BB962C8B-B14F-4D97-AF65-F5344CB8AC3E}">
        <p14:creationId xmlns:p14="http://schemas.microsoft.com/office/powerpoint/2010/main" val="2558529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DB</a:t>
            </a:r>
          </a:p>
        </p:txBody>
      </p:sp>
      <p:sp>
        <p:nvSpPr>
          <p:cNvPr id="3" name="Content Placeholder 2"/>
          <p:cNvSpPr>
            <a:spLocks noGrp="1"/>
          </p:cNvSpPr>
          <p:nvPr>
            <p:ph idx="1"/>
          </p:nvPr>
        </p:nvSpPr>
        <p:spPr/>
        <p:txBody>
          <a:bodyPr/>
          <a:lstStyle/>
          <a:p>
            <a:r>
              <a:rPr lang="en-US" sz="2800" dirty="0"/>
              <a:t>What were the 1:1 relationships?</a:t>
            </a:r>
            <a:br>
              <a:rPr lang="en-US" sz="2800" dirty="0"/>
            </a:br>
            <a:r>
              <a:rPr lang="en-US" sz="2800" dirty="0"/>
              <a:t> </a:t>
            </a:r>
          </a:p>
          <a:p>
            <a:r>
              <a:rPr lang="en-US" sz="2800" dirty="0"/>
              <a:t>What were the 1:N relationships?	</a:t>
            </a:r>
          </a:p>
          <a:p>
            <a:pPr marL="457200" lvl="1" indent="0">
              <a:buNone/>
            </a:pPr>
            <a:r>
              <a:rPr lang="en-US" dirty="0"/>
              <a:t> </a:t>
            </a:r>
          </a:p>
          <a:p>
            <a:r>
              <a:rPr lang="en-US" sz="2800" dirty="0"/>
              <a:t>What were the N:M relationships?</a:t>
            </a:r>
            <a:br>
              <a:rPr lang="en-US" sz="2800" dirty="0"/>
            </a:br>
            <a:r>
              <a:rPr lang="en-US" sz="2800" dirty="0"/>
              <a:t> </a:t>
            </a:r>
          </a:p>
          <a:p>
            <a:r>
              <a:rPr lang="en-US" sz="2800" dirty="0"/>
              <a:t>Clarification to requirements – assumptions?</a:t>
            </a:r>
          </a:p>
        </p:txBody>
      </p:sp>
    </p:spTree>
    <p:extLst>
      <p:ext uri="{BB962C8B-B14F-4D97-AF65-F5344CB8AC3E}">
        <p14:creationId xmlns:p14="http://schemas.microsoft.com/office/powerpoint/2010/main" val="96372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sz="4000"/>
              <a:t>Missing information in requirements</a:t>
            </a:r>
          </a:p>
        </p:txBody>
      </p:sp>
      <p:sp>
        <p:nvSpPr>
          <p:cNvPr id="26627" name="Rectangle 3"/>
          <p:cNvSpPr>
            <a:spLocks noGrp="1" noChangeArrowheads="1"/>
          </p:cNvSpPr>
          <p:nvPr>
            <p:ph idx="1"/>
          </p:nvPr>
        </p:nvSpPr>
        <p:spPr/>
        <p:txBody>
          <a:bodyPr/>
          <a:lstStyle/>
          <a:p>
            <a:pPr eaLnBrk="1" hangingPunct="1"/>
            <a:r>
              <a:rPr lang="en-US" dirty="0"/>
              <a:t>Planned use?  User groups?</a:t>
            </a:r>
          </a:p>
          <a:p>
            <a:pPr eaLnBrk="1" hangingPunct="1"/>
            <a:r>
              <a:rPr lang="en-US" dirty="0"/>
              <a:t>Typical operations?</a:t>
            </a:r>
          </a:p>
        </p:txBody>
      </p:sp>
    </p:spTree>
    <p:extLst>
      <p:ext uri="{BB962C8B-B14F-4D97-AF65-F5344CB8AC3E}">
        <p14:creationId xmlns:p14="http://schemas.microsoft.com/office/powerpoint/2010/main" val="3835470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0CB5302-F422-3040-9017-89A24A126F9B}"/>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dirty="0"/>
              <a:t>  </a:t>
            </a:r>
            <a:br>
              <a:rPr lang="en-US" dirty="0"/>
            </a:br>
            <a:r>
              <a:rPr lang="en-US" dirty="0"/>
              <a:t>	</a:t>
            </a:r>
          </a:p>
        </p:txBody>
      </p:sp>
      <p:sp>
        <p:nvSpPr>
          <p:cNvPr id="14339" name="Rectangle 3">
            <a:extLst>
              <a:ext uri="{FF2B5EF4-FFF2-40B4-BE49-F238E27FC236}">
                <a16:creationId xmlns:a16="http://schemas.microsoft.com/office/drawing/2014/main" id="{DAA36B7D-7E38-FF4D-8486-B4488FD807EF}"/>
              </a:ext>
            </a:extLst>
          </p:cNvPr>
          <p:cNvSpPr>
            <a:spLocks noGrp="1" noChangeArrowheads="1"/>
          </p:cNvSpPr>
          <p:nvPr>
            <p:ph idx="1"/>
          </p:nvPr>
        </p:nvSpPr>
        <p:spPr>
          <a:xfrm>
            <a:off x="304800" y="976313"/>
            <a:ext cx="8229600" cy="5729287"/>
          </a:xfrm>
        </p:spPr>
        <p:txBody>
          <a:bodyPr/>
          <a:lstStyle/>
          <a:p>
            <a:pPr eaLnBrk="1" hangingPunct="1"/>
            <a:r>
              <a:rPr lang="en-US" altLang="en-US" sz="2000"/>
              <a:t>Approaches to Conceptual Schema Design</a:t>
            </a:r>
          </a:p>
          <a:p>
            <a:pPr lvl="1" eaLnBrk="1" hangingPunct="1"/>
            <a:r>
              <a:rPr lang="en-US" altLang="en-US" sz="2000"/>
              <a:t>Top down, Bottom up, mixed</a:t>
            </a:r>
          </a:p>
          <a:p>
            <a:pPr lvl="1" eaLnBrk="1" hangingPunct="1"/>
            <a:r>
              <a:rPr lang="en-US" altLang="en-US" sz="2000"/>
              <a:t>One shot</a:t>
            </a:r>
          </a:p>
          <a:p>
            <a:pPr lvl="2" eaLnBrk="1" hangingPunct="1"/>
            <a:r>
              <a:rPr lang="en-US" altLang="en-US" sz="2000"/>
              <a:t>All requirements merged before design</a:t>
            </a:r>
          </a:p>
          <a:p>
            <a:pPr lvl="2" eaLnBrk="1" hangingPunct="1"/>
            <a:r>
              <a:rPr lang="en-US" altLang="en-US" sz="2000"/>
              <a:t>Reconcile differences</a:t>
            </a:r>
          </a:p>
          <a:p>
            <a:pPr lvl="1" eaLnBrk="1" hangingPunct="1"/>
            <a:r>
              <a:rPr lang="en-US" altLang="en-US" sz="2000"/>
              <a:t>View integrated</a:t>
            </a:r>
          </a:p>
          <a:p>
            <a:pPr lvl="2" eaLnBrk="1" hangingPunct="1"/>
            <a:r>
              <a:rPr lang="en-US" altLang="en-US" sz="2000"/>
              <a:t>Every user group define own schema</a:t>
            </a:r>
          </a:p>
          <a:p>
            <a:pPr lvl="2" eaLnBrk="1" hangingPunct="1"/>
            <a:r>
              <a:rPr lang="en-US" altLang="en-US" sz="2000"/>
              <a:t>Merged to provide global conceptual schema </a:t>
            </a:r>
          </a:p>
          <a:p>
            <a:pPr lvl="2" eaLnBrk="1" hangingPunct="1"/>
            <a:r>
              <a:rPr lang="en-US" altLang="en-US" sz="2000"/>
              <a:t>Requires data integration</a:t>
            </a:r>
          </a:p>
          <a:p>
            <a:pPr lvl="3" eaLnBrk="1" hangingPunct="1"/>
            <a:r>
              <a:rPr lang="en-US" altLang="en-US"/>
              <a:t>Identify and resolve:</a:t>
            </a:r>
          </a:p>
          <a:p>
            <a:pPr lvl="4" eaLnBrk="1" hangingPunct="1"/>
            <a:r>
              <a:rPr lang="en-US" altLang="en-US"/>
              <a:t>name – synonym (2 different words same thing), homonym (2 words sound same different thing)</a:t>
            </a:r>
          </a:p>
          <a:p>
            <a:pPr lvl="4" eaLnBrk="1" hangingPunct="1"/>
            <a:r>
              <a:rPr lang="en-US" altLang="en-US"/>
              <a:t>Type/domain – set vs. attributes, char vs. int</a:t>
            </a:r>
          </a:p>
          <a:p>
            <a:pPr lvl="4" eaLnBrk="1" hangingPunct="1"/>
            <a:r>
              <a:rPr lang="en-US" altLang="en-US"/>
              <a:t>Constraints – key</a:t>
            </a:r>
          </a:p>
          <a:p>
            <a:pPr lvl="3" eaLnBrk="1" hangingPunct="1"/>
            <a:r>
              <a:rPr lang="en-US" altLang="en-US"/>
              <a:t>Merge views</a:t>
            </a:r>
          </a:p>
          <a:p>
            <a:pPr lvl="3" eaLnBrk="1" hangingPunct="1"/>
            <a:r>
              <a:rPr lang="en-US" altLang="en-US"/>
              <a:t>Remove redundancies</a:t>
            </a:r>
          </a:p>
        </p:txBody>
      </p:sp>
      <p:sp>
        <p:nvSpPr>
          <p:cNvPr id="14340" name="Rectangle 4">
            <a:extLst>
              <a:ext uri="{FF2B5EF4-FFF2-40B4-BE49-F238E27FC236}">
                <a16:creationId xmlns:a16="http://schemas.microsoft.com/office/drawing/2014/main" id="{BD0D1720-81FD-BF4D-BE0A-A18D4150CF8B}"/>
              </a:ext>
            </a:extLst>
          </p:cNvPr>
          <p:cNvSpPr>
            <a:spLocks noChangeArrowheads="1"/>
          </p:cNvSpPr>
          <p:nvPr/>
        </p:nvSpPr>
        <p:spPr bwMode="auto">
          <a:xfrm>
            <a:off x="304800" y="304800"/>
            <a:ext cx="800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tx2"/>
                </a:solidFill>
                <a:latin typeface="Arial" panose="020B0604020202020204" pitchFamily="34" charset="0"/>
              </a:rPr>
              <a:t>Conceptual DB design</a:t>
            </a:r>
          </a:p>
        </p:txBody>
      </p:sp>
    </p:spTree>
    <p:extLst>
      <p:ext uri="{BB962C8B-B14F-4D97-AF65-F5344CB8AC3E}">
        <p14:creationId xmlns:p14="http://schemas.microsoft.com/office/powerpoint/2010/main" val="339173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a:t>ER diagram</a:t>
            </a:r>
          </a:p>
        </p:txBody>
      </p:sp>
      <p:sp>
        <p:nvSpPr>
          <p:cNvPr id="14339" name="Rectangle 3"/>
          <p:cNvSpPr>
            <a:spLocks noGrp="1" noChangeArrowheads="1"/>
          </p:cNvSpPr>
          <p:nvPr>
            <p:ph idx="1"/>
          </p:nvPr>
        </p:nvSpPr>
        <p:spPr/>
        <p:txBody>
          <a:bodyPr/>
          <a:lstStyle/>
          <a:p>
            <a:pPr eaLnBrk="1" hangingPunct="1">
              <a:lnSpc>
                <a:spcPct val="90000"/>
              </a:lnSpc>
              <a:buFontTx/>
              <a:buNone/>
            </a:pPr>
            <a:r>
              <a:rPr lang="en-US" sz="2800" dirty="0"/>
              <a:t>ER diagram (ERD) for the company database in the 2 different styles follows</a:t>
            </a:r>
          </a:p>
          <a:p>
            <a:pPr eaLnBrk="1" hangingPunct="1">
              <a:lnSpc>
                <a:spcPct val="90000"/>
              </a:lnSpc>
              <a:buFontTx/>
              <a:buNone/>
            </a:pPr>
            <a:r>
              <a:rPr lang="en-US" sz="2800" dirty="0"/>
              <a:t>	</a:t>
            </a:r>
            <a:endParaRPr lang="en-US" sz="4000" dirty="0"/>
          </a:p>
          <a:p>
            <a:pPr eaLnBrk="1" hangingPunct="1">
              <a:lnSpc>
                <a:spcPct val="90000"/>
              </a:lnSpc>
              <a:buFontTx/>
              <a:buNone/>
            </a:pPr>
            <a:endParaRPr lang="en-US" sz="2800" dirty="0"/>
          </a:p>
          <a:p>
            <a:pPr eaLnBrk="1" hangingPunct="1">
              <a:lnSpc>
                <a:spcPct val="90000"/>
              </a:lnSpc>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Mapping</a:t>
            </a:r>
          </a:p>
        </p:txBody>
      </p:sp>
      <p:sp>
        <p:nvSpPr>
          <p:cNvPr id="3" name="Content Placeholder 2"/>
          <p:cNvSpPr>
            <a:spLocks noGrp="1"/>
          </p:cNvSpPr>
          <p:nvPr>
            <p:ph idx="1"/>
          </p:nvPr>
        </p:nvSpPr>
        <p:spPr/>
        <p:txBody>
          <a:bodyPr/>
          <a:lstStyle/>
          <a:p>
            <a:r>
              <a:rPr lang="en-US" dirty="0"/>
              <a:t>Conceptual model can then be mapped to:</a:t>
            </a:r>
          </a:p>
          <a:p>
            <a:pPr lvl="1"/>
            <a:r>
              <a:rPr lang="en-US" dirty="0"/>
              <a:t>Relational</a:t>
            </a:r>
          </a:p>
          <a:p>
            <a:pPr lvl="1"/>
            <a:r>
              <a:rPr lang="en-US" dirty="0"/>
              <a:t>NoSQL – key value, graphical</a:t>
            </a:r>
          </a:p>
          <a:p>
            <a:pPr lvl="1"/>
            <a:r>
              <a:rPr lang="en-US" dirty="0"/>
              <a:t>Data warehouses</a:t>
            </a:r>
          </a:p>
        </p:txBody>
      </p:sp>
    </p:spTree>
    <p:extLst>
      <p:ext uri="{BB962C8B-B14F-4D97-AF65-F5344CB8AC3E}">
        <p14:creationId xmlns:p14="http://schemas.microsoft.com/office/powerpoint/2010/main" val="3440521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DB using ERD Tool</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140" y="1600200"/>
            <a:ext cx="84042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79869" y="1593273"/>
            <a:ext cx="849331" cy="276999"/>
          </a:xfrm>
          <a:prstGeom prst="rect">
            <a:avLst/>
          </a:prstGeom>
          <a:noFill/>
          <a:ln>
            <a:solidFill>
              <a:schemeClr val="tx1"/>
            </a:solidFill>
          </a:ln>
        </p:spPr>
        <p:txBody>
          <a:bodyPr wrap="square" rtlCol="0">
            <a:spAutoFit/>
          </a:bodyPr>
          <a:lstStyle/>
          <a:p>
            <a:r>
              <a:rPr lang="en-US" sz="1200" dirty="0"/>
              <a:t>Company</a:t>
            </a:r>
          </a:p>
        </p:txBody>
      </p:sp>
    </p:spTree>
    <p:extLst>
      <p:ext uri="{BB962C8B-B14F-4D97-AF65-F5344CB8AC3E}">
        <p14:creationId xmlns:p14="http://schemas.microsoft.com/office/powerpoint/2010/main" val="346006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443913" cy="644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7400" y="217714"/>
            <a:ext cx="914400" cy="369332"/>
          </a:xfrm>
          <a:prstGeom prst="rect">
            <a:avLst/>
          </a:prstGeom>
          <a:noFill/>
        </p:spPr>
        <p:txBody>
          <a:bodyPr wrap="square" rtlCol="0">
            <a:spAutoFit/>
          </a:bodyPr>
          <a:lstStyle/>
          <a:p>
            <a:r>
              <a:rPr lang="en-US" b="1" dirty="0"/>
              <a:t>7.2</a:t>
            </a:r>
          </a:p>
        </p:txBody>
      </p:sp>
    </p:spTree>
    <p:extLst>
      <p:ext uri="{BB962C8B-B14F-4D97-AF65-F5344CB8AC3E}">
        <p14:creationId xmlns:p14="http://schemas.microsoft.com/office/powerpoint/2010/main" val="39956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would the diagram be different if location were a separate entity?</a:t>
            </a:r>
          </a:p>
        </p:txBody>
      </p:sp>
      <p:pic>
        <p:nvPicPr>
          <p:cNvPr id="4" name="Picture 3"/>
          <p:cNvPicPr>
            <a:picLocks noChangeAspect="1"/>
          </p:cNvPicPr>
          <p:nvPr/>
        </p:nvPicPr>
        <p:blipFill>
          <a:blip r:embed="rId2"/>
          <a:stretch>
            <a:fillRect/>
          </a:stretch>
        </p:blipFill>
        <p:spPr>
          <a:xfrm>
            <a:off x="533400" y="2889361"/>
            <a:ext cx="6858000" cy="3692770"/>
          </a:xfrm>
          <a:prstGeom prst="rect">
            <a:avLst/>
          </a:prstGeom>
        </p:spPr>
      </p:pic>
    </p:spTree>
    <p:extLst>
      <p:ext uri="{BB962C8B-B14F-4D97-AF65-F5344CB8AC3E}">
        <p14:creationId xmlns:p14="http://schemas.microsoft.com/office/powerpoint/2010/main" val="3302548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274638"/>
            <a:ext cx="8229600" cy="1143000"/>
          </a:xfrm>
        </p:spPr>
        <p:txBody>
          <a:bodyPr/>
          <a:lstStyle/>
          <a:p>
            <a:r>
              <a:rPr lang="en-US"/>
              <a:t>Ternary</a:t>
            </a:r>
          </a:p>
        </p:txBody>
      </p:sp>
      <p:sp>
        <p:nvSpPr>
          <p:cNvPr id="22531" name="Content Placeholder 2"/>
          <p:cNvSpPr>
            <a:spLocks noGrp="1"/>
          </p:cNvSpPr>
          <p:nvPr>
            <p:ph idx="4294967295"/>
          </p:nvPr>
        </p:nvSpPr>
        <p:spPr>
          <a:xfrm>
            <a:off x="609600" y="1676400"/>
            <a:ext cx="8229600" cy="4525963"/>
          </a:xfrm>
        </p:spPr>
        <p:txBody>
          <a:bodyPr/>
          <a:lstStyle/>
          <a:p>
            <a:r>
              <a:rPr lang="en-US" sz="2800" dirty="0"/>
              <a:t>Useful for many-to-many-to-many relationships</a:t>
            </a:r>
          </a:p>
          <a:p>
            <a:r>
              <a:rPr lang="en-US" sz="2800" dirty="0"/>
              <a:t>When should one use a ternary? </a:t>
            </a:r>
          </a:p>
          <a:p>
            <a:endParaRPr lang="en-US" sz="2800" dirty="0"/>
          </a:p>
          <a:p>
            <a:endParaRPr lang="en-US" dirty="0"/>
          </a:p>
        </p:txBody>
      </p:sp>
    </p:spTree>
    <p:extLst>
      <p:ext uri="{BB962C8B-B14F-4D97-AF65-F5344CB8AC3E}">
        <p14:creationId xmlns:p14="http://schemas.microsoft.com/office/powerpoint/2010/main" val="475686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Ternary</a:t>
            </a:r>
          </a:p>
        </p:txBody>
      </p:sp>
      <p:sp>
        <p:nvSpPr>
          <p:cNvPr id="3" name="Content Placeholder 2"/>
          <p:cNvSpPr>
            <a:spLocks noGrp="1"/>
          </p:cNvSpPr>
          <p:nvPr>
            <p:ph idx="1"/>
          </p:nvPr>
        </p:nvSpPr>
        <p:spPr/>
        <p:txBody>
          <a:bodyPr/>
          <a:lstStyle/>
          <a:p>
            <a:r>
              <a:rPr lang="en-US" dirty="0"/>
              <a:t>Relationship: a lecturer </a:t>
            </a:r>
            <a:r>
              <a:rPr lang="en-US" b="1" dirty="0"/>
              <a:t>recommends</a:t>
            </a:r>
            <a:r>
              <a:rPr lang="en-US" dirty="0"/>
              <a:t> a certain text for a certain course. </a:t>
            </a:r>
          </a:p>
          <a:p>
            <a:r>
              <a:rPr lang="en-US" dirty="0"/>
              <a:t>Objects – lecturer, text, course</a:t>
            </a:r>
          </a:p>
          <a:p>
            <a:endParaRPr lang="en-US" dirty="0"/>
          </a:p>
          <a:p>
            <a:r>
              <a:rPr lang="en-US" dirty="0"/>
              <a:t>Could try to capture this ternary relationship with binary relationships</a:t>
            </a:r>
          </a:p>
          <a:p>
            <a:pPr lvl="1"/>
            <a:r>
              <a:rPr lang="en-US" dirty="0"/>
              <a:t>Lecturer teaches one or more courses</a:t>
            </a:r>
          </a:p>
          <a:p>
            <a:pPr lvl="1"/>
            <a:r>
              <a:rPr lang="en-US" dirty="0"/>
              <a:t>Text used in course</a:t>
            </a:r>
          </a:p>
          <a:p>
            <a:pPr lvl="1"/>
            <a:r>
              <a:rPr lang="en-US" dirty="0"/>
              <a:t>Lecturer recommends a text</a:t>
            </a:r>
          </a:p>
          <a:p>
            <a:pPr lvl="1"/>
            <a:endParaRPr lang="en-US" dirty="0"/>
          </a:p>
          <a:p>
            <a:endParaRPr lang="en-US" dirty="0"/>
          </a:p>
        </p:txBody>
      </p:sp>
    </p:spTree>
    <p:extLst>
      <p:ext uri="{BB962C8B-B14F-4D97-AF65-F5344CB8AC3E}">
        <p14:creationId xmlns:p14="http://schemas.microsoft.com/office/powerpoint/2010/main" val="1606896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410" b="79518"/>
          <a:stretch/>
        </p:blipFill>
        <p:spPr>
          <a:xfrm>
            <a:off x="838200" y="1981200"/>
            <a:ext cx="6605337" cy="2057400"/>
          </a:xfrm>
          <a:prstGeom prst="rect">
            <a:avLst/>
          </a:prstGeom>
        </p:spPr>
      </p:pic>
    </p:spTree>
    <p:extLst>
      <p:ext uri="{BB962C8B-B14F-4D97-AF65-F5344CB8AC3E}">
        <p14:creationId xmlns:p14="http://schemas.microsoft.com/office/powerpoint/2010/main" val="764392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228600"/>
            <a:ext cx="4648200" cy="6273800"/>
          </a:xfrm>
          <a:prstGeom prst="rect">
            <a:avLst/>
          </a:prstGeom>
        </p:spPr>
      </p:pic>
    </p:spTree>
    <p:extLst>
      <p:ext uri="{BB962C8B-B14F-4D97-AF65-F5344CB8AC3E}">
        <p14:creationId xmlns:p14="http://schemas.microsoft.com/office/powerpoint/2010/main" val="2972341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315200" cy="5632311"/>
          </a:xfrm>
          <a:prstGeom prst="rect">
            <a:avLst/>
          </a:prstGeom>
        </p:spPr>
        <p:txBody>
          <a:bodyPr wrap="square">
            <a:spAutoFit/>
          </a:bodyPr>
          <a:lstStyle/>
          <a:p>
            <a:r>
              <a:rPr lang="en-US" dirty="0"/>
              <a:t>In Fig. 3.8(b) an attempt has been made to replace the ternary relationship type with two binary relationship types. </a:t>
            </a:r>
            <a:r>
              <a:rPr lang="en-US" dirty="0" err="1"/>
              <a:t>LECTURERs</a:t>
            </a:r>
            <a:r>
              <a:rPr lang="en-US" dirty="0"/>
              <a:t> 'recommend' </a:t>
            </a:r>
            <a:r>
              <a:rPr lang="en-US" dirty="0" err="1"/>
              <a:t>TEXTs</a:t>
            </a:r>
            <a:r>
              <a:rPr lang="en-US" dirty="0"/>
              <a:t> and </a:t>
            </a:r>
            <a:r>
              <a:rPr lang="en-US" dirty="0" err="1"/>
              <a:t>TEXTs</a:t>
            </a:r>
            <a:r>
              <a:rPr lang="en-US" dirty="0"/>
              <a:t> '</a:t>
            </a:r>
            <a:r>
              <a:rPr lang="en-US" dirty="0" err="1"/>
              <a:t>are_used_on</a:t>
            </a:r>
            <a:r>
              <a:rPr lang="en-US" dirty="0"/>
              <a:t>' </a:t>
            </a:r>
            <a:r>
              <a:rPr lang="en-US" dirty="0" err="1"/>
              <a:t>COURSEs</a:t>
            </a:r>
            <a:r>
              <a:rPr lang="en-US" dirty="0"/>
              <a:t>. The fact that a lecturer recommends a text and that text is used on a course does not necessarily mean that that lecturer recommended that text for that course. The text might be used on the course and recommended by someone else, whereas our lecturer does recommend that text but for a different course.</a:t>
            </a:r>
          </a:p>
          <a:p>
            <a:endParaRPr lang="en-US" dirty="0"/>
          </a:p>
          <a:p>
            <a:endParaRPr lang="en-US" dirty="0"/>
          </a:p>
          <a:p>
            <a:endParaRPr lang="en-US" dirty="0"/>
          </a:p>
          <a:p>
            <a:endParaRPr lang="en-US" dirty="0"/>
          </a:p>
          <a:p>
            <a:endParaRPr lang="en-US" dirty="0"/>
          </a:p>
          <a:p>
            <a:r>
              <a:rPr lang="en-US" dirty="0"/>
              <a:t>In Fig. 3.8(c) it is possible to tell which texts a lecturer recommends and which courses he or she teaches on, but not which texts are used on a course or which courses use a given text. The fact that a lecturer recommends a text and teaches a course does not imply that he or she recommends that text for that course.</a:t>
            </a:r>
          </a:p>
          <a:p>
            <a:endParaRPr lang="en-US" dirty="0"/>
          </a:p>
          <a:p>
            <a:endParaRPr lang="en-US" dirty="0"/>
          </a:p>
        </p:txBody>
      </p:sp>
      <p:pic>
        <p:nvPicPr>
          <p:cNvPr id="3" name="Picture 2"/>
          <p:cNvPicPr>
            <a:picLocks noChangeAspect="1"/>
          </p:cNvPicPr>
          <p:nvPr/>
        </p:nvPicPr>
        <p:blipFill rotWithShape="1">
          <a:blip r:embed="rId2"/>
          <a:srcRect l="856" t="19633" r="-856" b="60932"/>
          <a:stretch/>
        </p:blipFill>
        <p:spPr>
          <a:xfrm>
            <a:off x="1899988" y="2622054"/>
            <a:ext cx="3950950" cy="1035546"/>
          </a:xfrm>
          <a:prstGeom prst="rect">
            <a:avLst/>
          </a:prstGeom>
        </p:spPr>
      </p:pic>
      <p:pic>
        <p:nvPicPr>
          <p:cNvPr id="4" name="Picture 3"/>
          <p:cNvPicPr>
            <a:picLocks noChangeAspect="1"/>
          </p:cNvPicPr>
          <p:nvPr/>
        </p:nvPicPr>
        <p:blipFill rotWithShape="1">
          <a:blip r:embed="rId2"/>
          <a:srcRect t="37853" b="39068"/>
          <a:stretch/>
        </p:blipFill>
        <p:spPr>
          <a:xfrm>
            <a:off x="2286000" y="5257800"/>
            <a:ext cx="4114800" cy="1280708"/>
          </a:xfrm>
          <a:prstGeom prst="rect">
            <a:avLst/>
          </a:prstGeom>
        </p:spPr>
      </p:pic>
    </p:spTree>
    <p:extLst>
      <p:ext uri="{BB962C8B-B14F-4D97-AF65-F5344CB8AC3E}">
        <p14:creationId xmlns:p14="http://schemas.microsoft.com/office/powerpoint/2010/main" val="79436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6477000" cy="1754326"/>
          </a:xfrm>
          <a:prstGeom prst="rect">
            <a:avLst/>
          </a:prstGeom>
        </p:spPr>
        <p:txBody>
          <a:bodyPr wrap="square">
            <a:spAutoFit/>
          </a:bodyPr>
          <a:lstStyle/>
          <a:p>
            <a:r>
              <a:rPr lang="en-US" dirty="0"/>
              <a:t>In Fig. 3.8(d) it is possible to tell which courses a lecturer teaches and which texts a course uses but not which texts a teacher recommends. Only if every course had only one lecturer would (d) be satisfactory because then the fact that a course used a text implies who recommended it. Otherwise (d) is unsatisfactory.</a:t>
            </a:r>
          </a:p>
        </p:txBody>
      </p:sp>
      <p:pic>
        <p:nvPicPr>
          <p:cNvPr id="3" name="Picture 2"/>
          <p:cNvPicPr>
            <a:picLocks noChangeAspect="1"/>
          </p:cNvPicPr>
          <p:nvPr/>
        </p:nvPicPr>
        <p:blipFill rotWithShape="1">
          <a:blip r:embed="rId2"/>
          <a:srcRect t="59717" b="18419"/>
          <a:stretch/>
        </p:blipFill>
        <p:spPr>
          <a:xfrm>
            <a:off x="1600200" y="2819400"/>
            <a:ext cx="4651651" cy="1371600"/>
          </a:xfrm>
          <a:prstGeom prst="rect">
            <a:avLst/>
          </a:prstGeom>
        </p:spPr>
      </p:pic>
      <p:sp>
        <p:nvSpPr>
          <p:cNvPr id="4" name="Rectangle 3"/>
          <p:cNvSpPr/>
          <p:nvPr/>
        </p:nvSpPr>
        <p:spPr>
          <a:xfrm>
            <a:off x="1828800" y="4876800"/>
            <a:ext cx="5025750" cy="1200329"/>
          </a:xfrm>
          <a:prstGeom prst="rect">
            <a:avLst/>
          </a:prstGeom>
        </p:spPr>
        <p:txBody>
          <a:bodyPr wrap="square">
            <a:spAutoFit/>
          </a:bodyPr>
          <a:lstStyle/>
          <a:p>
            <a:r>
              <a:rPr lang="en-US" b="1" dirty="0"/>
              <a:t>If many-to-many-to-one, can just use binary relationships (depending on requirements)</a:t>
            </a:r>
          </a:p>
          <a:p>
            <a:endParaRPr lang="en-US" b="1" dirty="0"/>
          </a:p>
          <a:p>
            <a:r>
              <a:rPr lang="en-US" b="1" dirty="0"/>
              <a:t>Not true of many-to-many-to-many</a:t>
            </a:r>
          </a:p>
        </p:txBody>
      </p:sp>
    </p:spTree>
    <p:extLst>
      <p:ext uri="{BB962C8B-B14F-4D97-AF65-F5344CB8AC3E}">
        <p14:creationId xmlns:p14="http://schemas.microsoft.com/office/powerpoint/2010/main" val="3697182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80337"/>
            <a:ext cx="7467600" cy="3970318"/>
          </a:xfrm>
          <a:prstGeom prst="rect">
            <a:avLst/>
          </a:prstGeom>
        </p:spPr>
        <p:txBody>
          <a:bodyPr wrap="square">
            <a:spAutoFit/>
          </a:bodyPr>
          <a:lstStyle/>
          <a:p>
            <a:r>
              <a:rPr lang="en-US" dirty="0"/>
              <a:t>In Fig. 3.8(e) it is possible to tell who recommends which texts, who teaches which courses, and which texts are used on which courses. However it is still not possible to ascertain, in general, the answers to questions like:</a:t>
            </a:r>
          </a:p>
          <a:p>
            <a:endParaRPr lang="en-US" dirty="0"/>
          </a:p>
          <a:p>
            <a:r>
              <a:rPr lang="en-US" dirty="0"/>
              <a:t>'Which text does </a:t>
            </a:r>
            <a:r>
              <a:rPr lang="en-US" dirty="0" err="1"/>
              <a:t>Mr</a:t>
            </a:r>
            <a:r>
              <a:rPr lang="en-US" dirty="0"/>
              <a:t> Smith recommend for the 4th year Database course?'</a:t>
            </a:r>
          </a:p>
          <a:p>
            <a:endParaRPr lang="en-US" dirty="0"/>
          </a:p>
          <a:p>
            <a:r>
              <a:rPr lang="en-US" dirty="0"/>
              <a:t>The reason is that even though </a:t>
            </a:r>
            <a:r>
              <a:rPr lang="en-US" dirty="0" err="1"/>
              <a:t>Mr</a:t>
            </a:r>
            <a:r>
              <a:rPr lang="en-US" dirty="0"/>
              <a:t> Smith may recommend text1 and </a:t>
            </a:r>
            <a:r>
              <a:rPr lang="en-US" dirty="0" err="1"/>
              <a:t>Mr</a:t>
            </a:r>
            <a:r>
              <a:rPr lang="en-US" dirty="0"/>
              <a:t> Smith teaches on 4th year Database</a:t>
            </a:r>
            <a:r>
              <a:rPr lang="en-US" dirty="0">
                <a:solidFill>
                  <a:srgbClr val="C00000"/>
                </a:solidFill>
              </a:rPr>
              <a:t>, it is not known whether it was </a:t>
            </a:r>
            <a:r>
              <a:rPr lang="en-US" dirty="0" err="1">
                <a:solidFill>
                  <a:srgbClr val="C00000"/>
                </a:solidFill>
              </a:rPr>
              <a:t>Mr</a:t>
            </a:r>
            <a:r>
              <a:rPr lang="en-US" dirty="0">
                <a:solidFill>
                  <a:srgbClr val="C00000"/>
                </a:solidFill>
              </a:rPr>
              <a:t> Smith who recommended the text for the course, because he may have recommended the text for another course</a:t>
            </a:r>
            <a:r>
              <a:rPr lang="en-US" dirty="0"/>
              <a:t>, and another lecturer on the 4th year Database course may have recommended text1. The only satisfactory relationship type is that shown in Fig. 3.8(a).</a:t>
            </a:r>
          </a:p>
        </p:txBody>
      </p:sp>
      <p:pic>
        <p:nvPicPr>
          <p:cNvPr id="3" name="Picture 2"/>
          <p:cNvPicPr>
            <a:picLocks noChangeAspect="1"/>
          </p:cNvPicPr>
          <p:nvPr/>
        </p:nvPicPr>
        <p:blipFill rotWithShape="1">
          <a:blip r:embed="rId2"/>
          <a:srcRect t="80367"/>
          <a:stretch/>
        </p:blipFill>
        <p:spPr>
          <a:xfrm>
            <a:off x="1828800" y="122733"/>
            <a:ext cx="4651651" cy="1231664"/>
          </a:xfrm>
          <a:prstGeom prst="rect">
            <a:avLst/>
          </a:prstGeom>
        </p:spPr>
      </p:pic>
      <p:pic>
        <p:nvPicPr>
          <p:cNvPr id="4" name="Picture 3"/>
          <p:cNvPicPr>
            <a:picLocks noChangeAspect="1"/>
          </p:cNvPicPr>
          <p:nvPr/>
        </p:nvPicPr>
        <p:blipFill rotWithShape="1">
          <a:blip r:embed="rId2"/>
          <a:srcRect b="81581"/>
          <a:stretch/>
        </p:blipFill>
        <p:spPr>
          <a:xfrm>
            <a:off x="2093774" y="5702536"/>
            <a:ext cx="4651651" cy="1155464"/>
          </a:xfrm>
          <a:prstGeom prst="rect">
            <a:avLst/>
          </a:prstGeom>
        </p:spPr>
      </p:pic>
    </p:spTree>
    <p:extLst>
      <p:ext uri="{BB962C8B-B14F-4D97-AF65-F5344CB8AC3E}">
        <p14:creationId xmlns:p14="http://schemas.microsoft.com/office/powerpoint/2010/main" val="135973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basic aspects of a DB?</a:t>
            </a:r>
          </a:p>
        </p:txBody>
      </p:sp>
      <p:sp>
        <p:nvSpPr>
          <p:cNvPr id="3" name="Content Placeholder 2"/>
          <p:cNvSpPr>
            <a:spLocks noGrp="1"/>
          </p:cNvSpPr>
          <p:nvPr>
            <p:ph idx="1"/>
          </p:nvPr>
        </p:nvSpPr>
        <p:spPr/>
        <p:txBody>
          <a:bodyPr/>
          <a:lstStyle/>
          <a:p>
            <a:endParaRPr lang="en-US" altLang="en-US" dirty="0"/>
          </a:p>
          <a:p>
            <a:r>
              <a:rPr lang="en-US" altLang="en-US" dirty="0"/>
              <a:t>Must identify </a:t>
            </a:r>
            <a:r>
              <a:rPr lang="en-US" altLang="en-US" b="1" dirty="0"/>
              <a:t>objects</a:t>
            </a:r>
            <a:r>
              <a:rPr lang="en-US" altLang="en-US" dirty="0"/>
              <a:t> in DB, </a:t>
            </a:r>
            <a:r>
              <a:rPr lang="en-US" altLang="en-US" b="1" dirty="0"/>
              <a:t>characteristics</a:t>
            </a:r>
            <a:r>
              <a:rPr lang="en-US" altLang="en-US" dirty="0"/>
              <a:t> of the objects and the </a:t>
            </a:r>
            <a:r>
              <a:rPr lang="en-US" altLang="en-US" b="1" dirty="0"/>
              <a:t>relationships</a:t>
            </a:r>
            <a:r>
              <a:rPr lang="en-US" altLang="en-US" dirty="0"/>
              <a:t> among them</a:t>
            </a:r>
          </a:p>
          <a:p>
            <a:endParaRPr lang="en-US" dirty="0"/>
          </a:p>
        </p:txBody>
      </p:sp>
    </p:spTree>
    <p:extLst>
      <p:ext uri="{BB962C8B-B14F-4D97-AF65-F5344CB8AC3E}">
        <p14:creationId xmlns:p14="http://schemas.microsoft.com/office/powerpoint/2010/main" val="6291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en-US"/>
          </a:p>
        </p:txBody>
      </p:sp>
      <p:sp>
        <p:nvSpPr>
          <p:cNvPr id="23555" name="Rectangle 3"/>
          <p:cNvSpPr>
            <a:spLocks noGrp="1" noChangeArrowheads="1"/>
          </p:cNvSpPr>
          <p:nvPr>
            <p:ph idx="1"/>
          </p:nvPr>
        </p:nvSpPr>
        <p:spPr/>
        <p:txBody>
          <a:bodyPr/>
          <a:lstStyle/>
          <a:p>
            <a:pPr algn="ctr" eaLnBrk="1" hangingPunct="1">
              <a:buFontTx/>
              <a:buNone/>
            </a:pPr>
            <a:endParaRPr lang="en-US" sz="4000"/>
          </a:p>
          <a:p>
            <a:pPr algn="ctr" eaLnBrk="1" hangingPunct="1">
              <a:buFontTx/>
              <a:buNone/>
            </a:pPr>
            <a:endParaRPr lang="en-US" sz="4000"/>
          </a:p>
          <a:p>
            <a:pPr algn="ctr" eaLnBrk="1" hangingPunct="1">
              <a:buFontTx/>
              <a:buNone/>
            </a:pPr>
            <a:r>
              <a:rPr lang="en-US" sz="4000"/>
              <a:t>UML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200"/>
              <a:t>UML Notation – Universal Modeling Language</a:t>
            </a:r>
          </a:p>
        </p:txBody>
      </p:sp>
      <p:sp>
        <p:nvSpPr>
          <p:cNvPr id="24579" name="Rectangle 3"/>
          <p:cNvSpPr>
            <a:spLocks noGrp="1" noChangeArrowheads="1"/>
          </p:cNvSpPr>
          <p:nvPr>
            <p:ph idx="1"/>
          </p:nvPr>
        </p:nvSpPr>
        <p:spPr/>
        <p:txBody>
          <a:bodyPr/>
          <a:lstStyle/>
          <a:p>
            <a:pPr eaLnBrk="1" hangingPunct="1"/>
            <a:r>
              <a:rPr lang="en-US" dirty="0"/>
              <a:t>Objects (entities) are classes (</a:t>
            </a:r>
            <a:r>
              <a:rPr lang="en-US" dirty="0">
                <a:solidFill>
                  <a:srgbClr val="FF0000"/>
                </a:solidFill>
              </a:rPr>
              <a:t>box</a:t>
            </a:r>
            <a:r>
              <a:rPr lang="en-US" dirty="0"/>
              <a:t>)</a:t>
            </a:r>
          </a:p>
          <a:p>
            <a:pPr eaLnBrk="1" hangingPunct="1"/>
            <a:r>
              <a:rPr lang="en-US" dirty="0"/>
              <a:t>box contains the following separated by </a:t>
            </a:r>
            <a:r>
              <a:rPr lang="en-US" dirty="0">
                <a:solidFill>
                  <a:srgbClr val="FF0000"/>
                </a:solidFill>
              </a:rPr>
              <a:t>lines</a:t>
            </a:r>
            <a:r>
              <a:rPr lang="en-US" dirty="0"/>
              <a:t>:</a:t>
            </a:r>
          </a:p>
          <a:p>
            <a:pPr lvl="1" eaLnBrk="1" hangingPunct="1"/>
            <a:r>
              <a:rPr lang="en-US" dirty="0"/>
              <a:t> Object name</a:t>
            </a:r>
          </a:p>
          <a:p>
            <a:pPr lvl="1" eaLnBrk="1" hangingPunct="1"/>
            <a:r>
              <a:rPr lang="en-US" dirty="0"/>
              <a:t>Attributes</a:t>
            </a:r>
          </a:p>
          <a:p>
            <a:pPr lvl="1" eaLnBrk="1" hangingPunct="1"/>
            <a:r>
              <a:rPr lang="en-US" dirty="0"/>
              <a:t>method names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a:t>Attributes in UML</a:t>
            </a:r>
          </a:p>
        </p:txBody>
      </p:sp>
      <p:sp>
        <p:nvSpPr>
          <p:cNvPr id="25603" name="Rectangle 3"/>
          <p:cNvSpPr>
            <a:spLocks noGrp="1" noChangeArrowheads="1"/>
          </p:cNvSpPr>
          <p:nvPr>
            <p:ph idx="1"/>
          </p:nvPr>
        </p:nvSpPr>
        <p:spPr>
          <a:xfrm>
            <a:off x="457200" y="1600200"/>
            <a:ext cx="8229600" cy="4953000"/>
          </a:xfrm>
        </p:spPr>
        <p:txBody>
          <a:bodyPr/>
          <a:lstStyle/>
          <a:p>
            <a:pPr lvl="1" eaLnBrk="1" hangingPunct="1">
              <a:lnSpc>
                <a:spcPct val="90000"/>
              </a:lnSpc>
            </a:pPr>
            <a:r>
              <a:rPr lang="en-US" dirty="0"/>
              <a:t>Composite attribute modeled as</a:t>
            </a:r>
            <a:br>
              <a:rPr lang="en-US" dirty="0"/>
            </a:br>
            <a:r>
              <a:rPr lang="en-US" dirty="0"/>
              <a:t> structured domain</a:t>
            </a:r>
          </a:p>
          <a:p>
            <a:pPr lvl="2" eaLnBrk="1" hangingPunct="1">
              <a:lnSpc>
                <a:spcPct val="90000"/>
              </a:lnSpc>
            </a:pPr>
            <a:r>
              <a:rPr lang="en-US" dirty="0">
                <a:solidFill>
                  <a:srgbClr val="FF0000"/>
                </a:solidFill>
              </a:rPr>
              <a:t>e.g.  Name: </a:t>
            </a:r>
            <a:r>
              <a:rPr lang="en-US" dirty="0" err="1">
                <a:solidFill>
                  <a:srgbClr val="FF0000"/>
                </a:solidFill>
              </a:rPr>
              <a:t>NameDom</a:t>
            </a:r>
            <a:endParaRPr lang="en-US" dirty="0">
              <a:solidFill>
                <a:srgbClr val="FF0000"/>
              </a:solidFill>
            </a:endParaRPr>
          </a:p>
          <a:p>
            <a:pPr lvl="4" eaLnBrk="1" hangingPunct="1">
              <a:lnSpc>
                <a:spcPct val="90000"/>
              </a:lnSpc>
              <a:buFontTx/>
              <a:buNone/>
            </a:pPr>
            <a:r>
              <a:rPr lang="en-US" dirty="0">
                <a:solidFill>
                  <a:srgbClr val="FF0000"/>
                </a:solidFill>
              </a:rPr>
              <a:t>	</a:t>
            </a:r>
            <a:r>
              <a:rPr lang="en-US" dirty="0" err="1">
                <a:solidFill>
                  <a:srgbClr val="FF0000"/>
                </a:solidFill>
              </a:rPr>
              <a:t>Fname</a:t>
            </a:r>
            <a:endParaRPr lang="en-US" dirty="0">
              <a:solidFill>
                <a:srgbClr val="FF0000"/>
              </a:solidFill>
            </a:endParaRPr>
          </a:p>
          <a:p>
            <a:pPr lvl="4" eaLnBrk="1" hangingPunct="1">
              <a:lnSpc>
                <a:spcPct val="90000"/>
              </a:lnSpc>
              <a:buFontTx/>
              <a:buNone/>
            </a:pPr>
            <a:r>
              <a:rPr lang="en-US" dirty="0">
                <a:solidFill>
                  <a:srgbClr val="FF0000"/>
                </a:solidFill>
              </a:rPr>
              <a:t>	</a:t>
            </a:r>
            <a:r>
              <a:rPr lang="en-US" dirty="0" err="1">
                <a:solidFill>
                  <a:srgbClr val="FF0000"/>
                </a:solidFill>
              </a:rPr>
              <a:t>Minit</a:t>
            </a:r>
            <a:endParaRPr lang="en-US" dirty="0">
              <a:solidFill>
                <a:srgbClr val="FF0000"/>
              </a:solidFill>
            </a:endParaRPr>
          </a:p>
          <a:p>
            <a:pPr lvl="4" eaLnBrk="1" hangingPunct="1">
              <a:lnSpc>
                <a:spcPct val="90000"/>
              </a:lnSpc>
              <a:buFontTx/>
              <a:buNone/>
            </a:pPr>
            <a:r>
              <a:rPr lang="en-US" dirty="0">
                <a:solidFill>
                  <a:srgbClr val="FF0000"/>
                </a:solidFill>
              </a:rPr>
              <a:t>	</a:t>
            </a:r>
            <a:r>
              <a:rPr lang="en-US" dirty="0" err="1">
                <a:solidFill>
                  <a:srgbClr val="FF0000"/>
                </a:solidFill>
              </a:rPr>
              <a:t>Lname</a:t>
            </a:r>
            <a:r>
              <a:rPr lang="en-US" dirty="0">
                <a:solidFill>
                  <a:srgbClr val="FF0000"/>
                </a:solidFill>
              </a:rPr>
              <a:t> </a:t>
            </a:r>
          </a:p>
          <a:p>
            <a:pPr lvl="1" eaLnBrk="1" hangingPunct="1">
              <a:lnSpc>
                <a:spcPct val="90000"/>
              </a:lnSpc>
            </a:pPr>
            <a:r>
              <a:rPr lang="en-US" dirty="0"/>
              <a:t>Can specify domain of attribute by using </a:t>
            </a:r>
            <a:r>
              <a:rPr lang="en-US" dirty="0">
                <a:solidFill>
                  <a:srgbClr val="FF0000"/>
                </a:solidFill>
              </a:rPr>
              <a:t>:</a:t>
            </a:r>
          </a:p>
          <a:p>
            <a:pPr lvl="2" eaLnBrk="1" hangingPunct="1">
              <a:lnSpc>
                <a:spcPct val="90000"/>
              </a:lnSpc>
            </a:pPr>
            <a:r>
              <a:rPr lang="en-US" dirty="0">
                <a:solidFill>
                  <a:srgbClr val="FF0000"/>
                </a:solidFill>
              </a:rPr>
              <a:t>e.g. Sex:  {M, F}</a:t>
            </a:r>
          </a:p>
          <a:p>
            <a:pPr lvl="1" eaLnBrk="1" hangingPunct="1">
              <a:lnSpc>
                <a:spcPct val="90000"/>
              </a:lnSpc>
            </a:pPr>
            <a:r>
              <a:rPr lang="en-US" dirty="0"/>
              <a:t>Multivalued attribute modeled as a separate class</a:t>
            </a:r>
          </a:p>
          <a:p>
            <a:pPr lvl="2" eaLnBrk="1" hangingPunct="1">
              <a:lnSpc>
                <a:spcPct val="90000"/>
              </a:lnSpc>
            </a:pPr>
            <a:r>
              <a:rPr lang="en-US" dirty="0">
                <a:solidFill>
                  <a:srgbClr val="FF0000"/>
                </a:solidFill>
              </a:rPr>
              <a:t>e.g. separate box, with aggregation notation using a diamond</a:t>
            </a:r>
          </a:p>
          <a:p>
            <a:pPr lvl="2" eaLnBrk="1" hangingPunct="1">
              <a:lnSpc>
                <a:spcPct val="90000"/>
              </a:lnSpc>
            </a:pPr>
            <a:endParaRPr lang="en-US" dirty="0"/>
          </a:p>
        </p:txBody>
      </p:sp>
      <p:pic>
        <p:nvPicPr>
          <p:cNvPr id="2" name="Picture 1"/>
          <p:cNvPicPr>
            <a:picLocks noChangeAspect="1"/>
          </p:cNvPicPr>
          <p:nvPr/>
        </p:nvPicPr>
        <p:blipFill>
          <a:blip r:embed="rId2"/>
          <a:stretch>
            <a:fillRect/>
          </a:stretch>
        </p:blipFill>
        <p:spPr>
          <a:xfrm>
            <a:off x="5943600" y="1492510"/>
            <a:ext cx="3048000" cy="245188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t>Relationships - associations</a:t>
            </a:r>
          </a:p>
        </p:txBody>
      </p:sp>
      <p:sp>
        <p:nvSpPr>
          <p:cNvPr id="26627" name="Rectangle 3"/>
          <p:cNvSpPr>
            <a:spLocks noGrp="1" noChangeArrowheads="1"/>
          </p:cNvSpPr>
          <p:nvPr>
            <p:ph idx="1"/>
          </p:nvPr>
        </p:nvSpPr>
        <p:spPr/>
        <p:txBody>
          <a:bodyPr/>
          <a:lstStyle/>
          <a:p>
            <a:pPr eaLnBrk="1" hangingPunct="1">
              <a:lnSpc>
                <a:spcPct val="90000"/>
              </a:lnSpc>
            </a:pPr>
            <a:r>
              <a:rPr lang="en-US" sz="2800" dirty="0"/>
              <a:t>Relationship types are associations (</a:t>
            </a:r>
            <a:r>
              <a:rPr lang="en-US" sz="2800" dirty="0">
                <a:solidFill>
                  <a:srgbClr val="FF0000"/>
                </a:solidFill>
              </a:rPr>
              <a:t>lines</a:t>
            </a:r>
            <a:r>
              <a:rPr lang="en-US" sz="2800" dirty="0"/>
              <a:t>)</a:t>
            </a:r>
          </a:p>
          <a:p>
            <a:pPr lvl="1" eaLnBrk="1" hangingPunct="1">
              <a:lnSpc>
                <a:spcPct val="90000"/>
              </a:lnSpc>
            </a:pPr>
            <a:r>
              <a:rPr lang="en-US" sz="2400" dirty="0"/>
              <a:t>Can be named (</a:t>
            </a:r>
            <a:r>
              <a:rPr lang="en-US" sz="2400" dirty="0">
                <a:solidFill>
                  <a:srgbClr val="FF0000"/>
                </a:solidFill>
              </a:rPr>
              <a:t>name on line</a:t>
            </a:r>
            <a:r>
              <a:rPr lang="en-US" sz="2400" dirty="0"/>
              <a:t>)</a:t>
            </a:r>
          </a:p>
          <a:p>
            <a:pPr eaLnBrk="1" hangingPunct="1">
              <a:lnSpc>
                <a:spcPct val="90000"/>
              </a:lnSpc>
            </a:pPr>
            <a:r>
              <a:rPr lang="en-US" sz="2800" dirty="0"/>
              <a:t>Relationship instances are called links</a:t>
            </a:r>
          </a:p>
          <a:p>
            <a:pPr lvl="1" eaLnBrk="1" hangingPunct="1">
              <a:lnSpc>
                <a:spcPct val="90000"/>
              </a:lnSpc>
            </a:pPr>
            <a:r>
              <a:rPr lang="en-US" sz="2400" dirty="0">
                <a:solidFill>
                  <a:srgbClr val="FF0000"/>
                </a:solidFill>
              </a:rPr>
              <a:t>(min, max) notation used - same as ERD tool</a:t>
            </a:r>
          </a:p>
          <a:p>
            <a:pPr lvl="2" eaLnBrk="1" hangingPunct="1">
              <a:lnSpc>
                <a:spcPct val="90000"/>
              </a:lnSpc>
            </a:pPr>
            <a:r>
              <a:rPr lang="en-US" sz="2000" dirty="0">
                <a:solidFill>
                  <a:srgbClr val="FF0000"/>
                </a:solidFill>
              </a:rPr>
              <a:t>* indicates no limit</a:t>
            </a:r>
          </a:p>
          <a:p>
            <a:pPr eaLnBrk="1" hangingPunct="1">
              <a:lnSpc>
                <a:spcPct val="90000"/>
              </a:lnSpc>
            </a:pPr>
            <a:r>
              <a:rPr lang="en-US" sz="2800" dirty="0"/>
              <a:t>Relationship (link) attributes</a:t>
            </a:r>
          </a:p>
          <a:p>
            <a:pPr lvl="1" eaLnBrk="1" hangingPunct="1">
              <a:lnSpc>
                <a:spcPct val="90000"/>
              </a:lnSpc>
            </a:pPr>
            <a:r>
              <a:rPr lang="en-US" sz="2400" dirty="0">
                <a:solidFill>
                  <a:srgbClr val="FF0000"/>
                </a:solidFill>
              </a:rPr>
              <a:t>Dashed line to box</a:t>
            </a:r>
          </a:p>
          <a:p>
            <a:pPr lvl="1" eaLnBrk="1" hangingPunct="1">
              <a:lnSpc>
                <a:spcPct val="90000"/>
              </a:lnSpc>
            </a:pPr>
            <a:r>
              <a:rPr lang="en-US" sz="2400" dirty="0">
                <a:solidFill>
                  <a:srgbClr val="FF0000"/>
                </a:solidFill>
              </a:rPr>
              <a:t>Box with association name </a:t>
            </a:r>
            <a:br>
              <a:rPr lang="en-US" sz="2400" dirty="0">
                <a:solidFill>
                  <a:srgbClr val="FF0000"/>
                </a:solidFill>
              </a:rPr>
            </a:br>
            <a:r>
              <a:rPr lang="en-US" sz="2400" dirty="0">
                <a:solidFill>
                  <a:srgbClr val="FF0000"/>
                </a:solidFill>
              </a:rPr>
              <a:t>and attribute</a:t>
            </a:r>
          </a:p>
          <a:p>
            <a:pPr lvl="1" eaLnBrk="1" hangingPunct="1">
              <a:lnSpc>
                <a:spcPct val="90000"/>
              </a:lnSpc>
            </a:pPr>
            <a:endParaRPr lang="en-US" sz="2400" dirty="0">
              <a:solidFill>
                <a:srgbClr val="9999FF"/>
              </a:solidFill>
            </a:endParaRPr>
          </a:p>
          <a:p>
            <a:pPr lvl="1" eaLnBrk="1" hangingPunct="1">
              <a:lnSpc>
                <a:spcPct val="90000"/>
              </a:lnSpc>
              <a:buFontTx/>
              <a:buNone/>
            </a:pPr>
            <a:endParaRPr lang="en-US" sz="2400" dirty="0">
              <a:solidFill>
                <a:srgbClr val="9999FF"/>
              </a:solidFill>
            </a:endParaRPr>
          </a:p>
        </p:txBody>
      </p:sp>
      <p:pic>
        <p:nvPicPr>
          <p:cNvPr id="2" name="Picture 1"/>
          <p:cNvPicPr>
            <a:picLocks noChangeAspect="1"/>
          </p:cNvPicPr>
          <p:nvPr/>
        </p:nvPicPr>
        <p:blipFill>
          <a:blip r:embed="rId2"/>
          <a:stretch>
            <a:fillRect/>
          </a:stretch>
        </p:blipFill>
        <p:spPr>
          <a:xfrm>
            <a:off x="4953000" y="3657600"/>
            <a:ext cx="4094174" cy="28956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1109663"/>
            <a:ext cx="656272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840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t>Weak entities</a:t>
            </a:r>
          </a:p>
        </p:txBody>
      </p:sp>
      <p:sp>
        <p:nvSpPr>
          <p:cNvPr id="27651" name="Rectangle 3"/>
          <p:cNvSpPr>
            <a:spLocks noGrp="1" noChangeArrowheads="1"/>
          </p:cNvSpPr>
          <p:nvPr>
            <p:ph idx="1"/>
          </p:nvPr>
        </p:nvSpPr>
        <p:spPr/>
        <p:txBody>
          <a:bodyPr/>
          <a:lstStyle/>
          <a:p>
            <a:pPr eaLnBrk="1" hangingPunct="1"/>
            <a:endParaRPr lang="en-US" dirty="0"/>
          </a:p>
          <a:p>
            <a:pPr eaLnBrk="1" hangingPunct="1"/>
            <a:r>
              <a:rPr lang="en-US" dirty="0"/>
              <a:t>Weak entity – qualified association</a:t>
            </a:r>
          </a:p>
          <a:p>
            <a:pPr lvl="1" eaLnBrk="1" hangingPunct="1"/>
            <a:r>
              <a:rPr lang="en-US" dirty="0">
                <a:solidFill>
                  <a:srgbClr val="FF0000"/>
                </a:solidFill>
              </a:rPr>
              <a:t>placed in box directly attached to owner class</a:t>
            </a:r>
          </a:p>
          <a:p>
            <a:pPr lvl="1" eaLnBrk="1" hangingPunct="1"/>
            <a:r>
              <a:rPr lang="en-US" dirty="0">
                <a:solidFill>
                  <a:srgbClr val="FF0000"/>
                </a:solidFill>
              </a:rPr>
              <a:t>Partial key in box</a:t>
            </a:r>
          </a:p>
          <a:p>
            <a:pPr lvl="1" eaLnBrk="1" hangingPunct="1"/>
            <a:r>
              <a:rPr lang="en-US" dirty="0">
                <a:solidFill>
                  <a:srgbClr val="FF0000"/>
                </a:solidFill>
              </a:rPr>
              <a:t>Remaining attributes considered an aggregation (has a)</a:t>
            </a:r>
          </a:p>
          <a:p>
            <a:pPr eaLnBrk="1" hangingPunct="1"/>
            <a:endParaRPr lang="en-US" dirty="0">
              <a:solidFill>
                <a:srgbClr val="FF0000"/>
              </a:solidFill>
            </a:endParaRPr>
          </a:p>
          <a:p>
            <a:pPr eaLnBrk="1" hangingPunct="1"/>
            <a:r>
              <a:rPr lang="en-US" dirty="0"/>
              <a:t>Multi-valued attributes represented by aggregation notation</a:t>
            </a:r>
          </a:p>
          <a:p>
            <a:pPr lvl="2" eaLnBrk="1" hangingPunct="1"/>
            <a:endParaRPr lang="en-US" dirty="0">
              <a:solidFill>
                <a:srgbClr val="9999FF"/>
              </a:solidFill>
            </a:endParaRPr>
          </a:p>
          <a:p>
            <a:pPr eaLnBrk="1" hangingPunct="1"/>
            <a:endParaRPr lang="en-US" dirty="0"/>
          </a:p>
        </p:txBody>
      </p:sp>
      <p:pic>
        <p:nvPicPr>
          <p:cNvPr id="2" name="Picture 1"/>
          <p:cNvPicPr>
            <a:picLocks noChangeAspect="1"/>
          </p:cNvPicPr>
          <p:nvPr/>
        </p:nvPicPr>
        <p:blipFill>
          <a:blip r:embed="rId2"/>
          <a:stretch>
            <a:fillRect/>
          </a:stretch>
        </p:blipFill>
        <p:spPr>
          <a:xfrm>
            <a:off x="5105400" y="0"/>
            <a:ext cx="3352800" cy="237344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425"/>
            <a:ext cx="6181725" cy="436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4495800" y="3810000"/>
            <a:ext cx="4285070" cy="2362200"/>
          </a:xfrm>
          <a:prstGeom prst="rect">
            <a:avLst/>
          </a:prstGeom>
        </p:spPr>
      </p:pic>
    </p:spTree>
    <p:extLst>
      <p:ext uri="{BB962C8B-B14F-4D97-AF65-F5344CB8AC3E}">
        <p14:creationId xmlns:p14="http://schemas.microsoft.com/office/powerpoint/2010/main" val="244087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Issues</a:t>
            </a:r>
          </a:p>
        </p:txBody>
      </p:sp>
      <p:sp>
        <p:nvSpPr>
          <p:cNvPr id="29699" name="Rectangle 3"/>
          <p:cNvSpPr>
            <a:spLocks noGrp="1" noChangeArrowheads="1"/>
          </p:cNvSpPr>
          <p:nvPr>
            <p:ph idx="1"/>
          </p:nvPr>
        </p:nvSpPr>
        <p:spPr/>
        <p:txBody>
          <a:bodyPr/>
          <a:lstStyle/>
          <a:p>
            <a:pPr eaLnBrk="1" hangingPunct="1"/>
            <a:r>
              <a:rPr lang="en-US"/>
              <a:t>Primary keys</a:t>
            </a:r>
          </a:p>
          <a:p>
            <a:pPr lvl="1" eaLnBrk="1" hangingPunct="1"/>
            <a:r>
              <a:rPr lang="en-US"/>
              <a:t>Typically added as a </a:t>
            </a:r>
            <a:r>
              <a:rPr lang="en-US">
                <a:solidFill>
                  <a:srgbClr val="C00000"/>
                </a:solidFill>
              </a:rPr>
              <a:t>tag</a:t>
            </a:r>
            <a:r>
              <a:rPr lang="en-US"/>
              <a:t> next to attribute name</a:t>
            </a:r>
          </a:p>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fontScale="90000"/>
          </a:bodyPr>
          <a:lstStyle/>
          <a:p>
            <a:pPr algn="l" eaLnBrk="1" hangingPunct="1">
              <a:defRPr/>
            </a:pPr>
            <a:r>
              <a:rPr lang="en-US" sz="3600"/>
              <a:t>ER model – Entity-Relationship</a:t>
            </a:r>
            <a:br>
              <a:rPr lang="en-US" sz="3600"/>
            </a:br>
            <a:endParaRPr lang="en-US" sz="3600"/>
          </a:p>
        </p:txBody>
      </p:sp>
      <p:sp>
        <p:nvSpPr>
          <p:cNvPr id="4099" name="Rectangle 3"/>
          <p:cNvSpPr>
            <a:spLocks noGrp="1" noChangeArrowheads="1"/>
          </p:cNvSpPr>
          <p:nvPr>
            <p:ph idx="1"/>
          </p:nvPr>
        </p:nvSpPr>
        <p:spPr/>
        <p:txBody>
          <a:bodyPr/>
          <a:lstStyle/>
          <a:p>
            <a:pPr eaLnBrk="1" hangingPunct="1"/>
            <a:r>
              <a:rPr lang="en-US"/>
              <a:t>ER model – Chen</a:t>
            </a:r>
          </a:p>
          <a:p>
            <a:pPr lvl="1" eaLnBrk="1" hangingPunct="1"/>
            <a:r>
              <a:rPr lang="en-US"/>
              <a:t>High-level conceptual model</a:t>
            </a:r>
          </a:p>
          <a:p>
            <a:pPr eaLnBrk="1" hangingPunct="1"/>
            <a:r>
              <a:rPr lang="en-US"/>
              <a:t>Concepts</a:t>
            </a:r>
          </a:p>
          <a:p>
            <a:pPr lvl="1" eaLnBrk="1" hangingPunct="1"/>
            <a:r>
              <a:rPr lang="en-US"/>
              <a:t>Entity – basic object from real-world</a:t>
            </a:r>
          </a:p>
          <a:p>
            <a:pPr lvl="1" eaLnBrk="1" hangingPunct="1"/>
            <a:r>
              <a:rPr lang="en-US"/>
              <a:t>Entity type – defines collection/set of entities with same attributes</a:t>
            </a:r>
          </a:p>
          <a:p>
            <a:pPr lvl="2" eaLnBrk="1" hangingPunct="1"/>
            <a:r>
              <a:rPr lang="en-US">
                <a:solidFill>
                  <a:srgbClr val="FF0000"/>
                </a:solidFill>
              </a:rPr>
              <a:t>box in diagram</a:t>
            </a:r>
          </a:p>
          <a:p>
            <a:pPr lvl="1" eaLnBrk="1" hangingPunct="1"/>
            <a:r>
              <a:rPr lang="en-US"/>
              <a:t>Entity set – collection of entities of entity type (instances)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t>Attributes	</a:t>
            </a:r>
          </a:p>
        </p:txBody>
      </p:sp>
      <p:sp>
        <p:nvSpPr>
          <p:cNvPr id="5123" name="Rectangle 3"/>
          <p:cNvSpPr>
            <a:spLocks noGrp="1" noChangeArrowheads="1"/>
          </p:cNvSpPr>
          <p:nvPr>
            <p:ph idx="1"/>
          </p:nvPr>
        </p:nvSpPr>
        <p:spPr/>
        <p:txBody>
          <a:bodyPr/>
          <a:lstStyle/>
          <a:p>
            <a:pPr eaLnBrk="1" hangingPunct="1">
              <a:lnSpc>
                <a:spcPct val="90000"/>
              </a:lnSpc>
            </a:pPr>
            <a:r>
              <a:rPr lang="en-US" dirty="0"/>
              <a:t>Describes property of entity set</a:t>
            </a:r>
          </a:p>
          <a:p>
            <a:pPr lvl="1" eaLnBrk="1" hangingPunct="1">
              <a:lnSpc>
                <a:spcPct val="90000"/>
              </a:lnSpc>
            </a:pPr>
            <a:r>
              <a:rPr lang="en-US" dirty="0">
                <a:solidFill>
                  <a:srgbClr val="FF0000"/>
                </a:solidFill>
              </a:rPr>
              <a:t>Oval in ER diagram</a:t>
            </a:r>
          </a:p>
          <a:p>
            <a:pPr eaLnBrk="1" hangingPunct="1">
              <a:lnSpc>
                <a:spcPct val="90000"/>
              </a:lnSpc>
            </a:pPr>
            <a:r>
              <a:rPr lang="en-US" dirty="0"/>
              <a:t>Atomic vs. composite (</a:t>
            </a:r>
            <a:r>
              <a:rPr lang="en-US" sz="2800" dirty="0">
                <a:solidFill>
                  <a:srgbClr val="FF0000"/>
                </a:solidFill>
              </a:rPr>
              <a:t>levels of ovals</a:t>
            </a:r>
            <a:r>
              <a:rPr lang="en-US" dirty="0"/>
              <a:t>)</a:t>
            </a:r>
          </a:p>
          <a:p>
            <a:pPr eaLnBrk="1" hangingPunct="1">
              <a:lnSpc>
                <a:spcPct val="90000"/>
              </a:lnSpc>
            </a:pPr>
            <a:r>
              <a:rPr lang="en-US" dirty="0"/>
              <a:t>Single-valued vs. multivalued (</a:t>
            </a:r>
            <a:r>
              <a:rPr lang="en-US" sz="2800" dirty="0">
                <a:solidFill>
                  <a:srgbClr val="FF0000"/>
                </a:solidFill>
              </a:rPr>
              <a:t>double oval</a:t>
            </a:r>
            <a:r>
              <a:rPr lang="en-US" dirty="0"/>
              <a:t>)</a:t>
            </a:r>
          </a:p>
          <a:p>
            <a:pPr eaLnBrk="1" hangingPunct="1">
              <a:lnSpc>
                <a:spcPct val="90000"/>
              </a:lnSpc>
            </a:pPr>
            <a:r>
              <a:rPr lang="en-US" dirty="0"/>
              <a:t>Stored vs. derived (</a:t>
            </a:r>
            <a:r>
              <a:rPr lang="en-US" sz="2800" dirty="0">
                <a:solidFill>
                  <a:srgbClr val="FF0000"/>
                </a:solidFill>
              </a:rPr>
              <a:t>dashed-line oval</a:t>
            </a:r>
            <a:r>
              <a:rPr lang="en-US" dirty="0"/>
              <a:t>)</a:t>
            </a:r>
          </a:p>
          <a:p>
            <a:pPr eaLnBrk="1" hangingPunct="1">
              <a:lnSpc>
                <a:spcPct val="90000"/>
              </a:lnSpc>
            </a:pPr>
            <a:r>
              <a:rPr lang="en-US" dirty="0"/>
              <a:t>Key attribute (</a:t>
            </a:r>
            <a:r>
              <a:rPr lang="en-US" sz="2800" dirty="0">
                <a:solidFill>
                  <a:srgbClr val="FF0000"/>
                </a:solidFill>
              </a:rPr>
              <a:t>name underlined</a:t>
            </a:r>
            <a:r>
              <a:rPr lang="en-US" dirty="0"/>
              <a:t>)</a:t>
            </a:r>
          </a:p>
          <a:p>
            <a:pPr eaLnBrk="1" hangingPunct="1">
              <a:lnSpc>
                <a:spcPct val="90000"/>
              </a:lnSpc>
            </a:pPr>
            <a:endParaRPr lang="en-US" dirty="0"/>
          </a:p>
          <a:p>
            <a:pPr eaLnBrk="1" hangingPunct="1">
              <a:lnSpc>
                <a:spcPct val="90000"/>
              </a:lnSpc>
            </a:pPr>
            <a:r>
              <a:rPr lang="en-US" dirty="0"/>
              <a:t>Example of multivalued composite </a:t>
            </a:r>
          </a:p>
          <a:p>
            <a:pPr eaLnBrk="1" hangingPunct="1">
              <a:lnSpc>
                <a:spcPct val="90000"/>
              </a:lnSpc>
            </a:pPr>
            <a:endParaRPr lang="en-US" dirty="0"/>
          </a:p>
          <a:p>
            <a:pPr eaLnBrk="1" hangingPunct="1">
              <a:lnSpc>
                <a:spcPct val="90000"/>
              </a:lnSpc>
              <a:buFontTx/>
              <a:buNone/>
            </a:pPr>
            <a:endParaRPr lang="en-US" dirty="0"/>
          </a:p>
          <a:p>
            <a:pPr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1000"/>
                                        <p:tgtEl>
                                          <p:spTgt spid="5123">
                                            <p:txEl>
                                              <p:pRg st="2" end="2"/>
                                            </p:txEl>
                                          </p:spTgt>
                                        </p:tgtEl>
                                      </p:cBhvr>
                                    </p:animEffect>
                                    <p:anim calcmode="lin" valueType="num">
                                      <p:cBhvr>
                                        <p:cTn id="8"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xEl>
                                              <p:pRg st="3" end="3"/>
                                            </p:txEl>
                                          </p:spTgt>
                                        </p:tgtEl>
                                        <p:attrNameLst>
                                          <p:attrName>style.visibility</p:attrName>
                                        </p:attrNameLst>
                                      </p:cBhvr>
                                      <p:to>
                                        <p:strVal val="visible"/>
                                      </p:to>
                                    </p:set>
                                    <p:animEffect transition="in" filter="fade">
                                      <p:cBhvr>
                                        <p:cTn id="14" dur="1000"/>
                                        <p:tgtEl>
                                          <p:spTgt spid="5123">
                                            <p:txEl>
                                              <p:pRg st="3" end="3"/>
                                            </p:txEl>
                                          </p:spTgt>
                                        </p:tgtEl>
                                      </p:cBhvr>
                                    </p:animEffect>
                                    <p:anim calcmode="lin" valueType="num">
                                      <p:cBhvr>
                                        <p:cTn id="15"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fade">
                                      <p:cBhvr>
                                        <p:cTn id="21" dur="1000"/>
                                        <p:tgtEl>
                                          <p:spTgt spid="5123">
                                            <p:txEl>
                                              <p:pRg st="4" end="4"/>
                                            </p:txEl>
                                          </p:spTgt>
                                        </p:tgtEl>
                                      </p:cBhvr>
                                    </p:animEffect>
                                    <p:anim calcmode="lin" valueType="num">
                                      <p:cBhvr>
                                        <p:cTn id="22"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Effect transition="in" filter="fade">
                                      <p:cBhvr>
                                        <p:cTn id="28" dur="1000"/>
                                        <p:tgtEl>
                                          <p:spTgt spid="5123">
                                            <p:txEl>
                                              <p:pRg st="5" end="5"/>
                                            </p:txEl>
                                          </p:spTgt>
                                        </p:tgtEl>
                                      </p:cBhvr>
                                    </p:animEffect>
                                    <p:anim calcmode="lin" valueType="num">
                                      <p:cBhvr>
                                        <p:cTn id="29" dur="1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1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animEffect transition="in" filter="fade">
                                      <p:cBhvr>
                                        <p:cTn id="35" dur="1000"/>
                                        <p:tgtEl>
                                          <p:spTgt spid="5123">
                                            <p:txEl>
                                              <p:pRg st="7" end="7"/>
                                            </p:txEl>
                                          </p:spTgt>
                                        </p:tgtEl>
                                      </p:cBhvr>
                                    </p:animEffect>
                                    <p:anim calcmode="lin" valueType="num">
                                      <p:cBhvr>
                                        <p:cTn id="36"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12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t>Attributes cont’d</a:t>
            </a:r>
          </a:p>
        </p:txBody>
      </p:sp>
      <p:sp>
        <p:nvSpPr>
          <p:cNvPr id="6147" name="Rectangle 3"/>
          <p:cNvSpPr>
            <a:spLocks noGrp="1" noChangeArrowheads="1"/>
          </p:cNvSpPr>
          <p:nvPr>
            <p:ph idx="1"/>
          </p:nvPr>
        </p:nvSpPr>
        <p:spPr/>
        <p:txBody>
          <a:bodyPr/>
          <a:lstStyle/>
          <a:p>
            <a:pPr eaLnBrk="1" hangingPunct="1">
              <a:lnSpc>
                <a:spcPct val="90000"/>
              </a:lnSpc>
            </a:pPr>
            <a:r>
              <a:rPr lang="en-US" dirty="0"/>
              <a:t>Every entity has a value for each attribute</a:t>
            </a:r>
          </a:p>
          <a:p>
            <a:pPr eaLnBrk="1" hangingPunct="1">
              <a:lnSpc>
                <a:spcPct val="90000"/>
              </a:lnSpc>
            </a:pPr>
            <a:r>
              <a:rPr lang="en-US" dirty="0"/>
              <a:t>Null valued</a:t>
            </a:r>
          </a:p>
          <a:p>
            <a:pPr lvl="1" eaLnBrk="1" hangingPunct="1">
              <a:lnSpc>
                <a:spcPct val="90000"/>
              </a:lnSpc>
            </a:pPr>
            <a:r>
              <a:rPr lang="en-US" dirty="0"/>
              <a:t>Not applicable </a:t>
            </a:r>
          </a:p>
          <a:p>
            <a:pPr lvl="1" eaLnBrk="1" hangingPunct="1">
              <a:lnSpc>
                <a:spcPct val="90000"/>
              </a:lnSpc>
            </a:pPr>
            <a:r>
              <a:rPr lang="en-US" dirty="0"/>
              <a:t>Missing</a:t>
            </a:r>
          </a:p>
          <a:p>
            <a:pPr lvl="1" eaLnBrk="1" hangingPunct="1">
              <a:lnSpc>
                <a:spcPct val="90000"/>
              </a:lnSpc>
            </a:pPr>
            <a:r>
              <a:rPr lang="en-US" dirty="0"/>
              <a:t>Not known/not applicable or missing</a:t>
            </a:r>
          </a:p>
          <a:p>
            <a:pPr eaLnBrk="1" hangingPunct="1">
              <a:lnSpc>
                <a:spcPct val="90000"/>
              </a:lnSpc>
            </a:pPr>
            <a:r>
              <a:rPr lang="en-US" dirty="0"/>
              <a:t>Attribute associated with domain of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t>Relationship</a:t>
            </a:r>
          </a:p>
        </p:txBody>
      </p:sp>
      <p:sp>
        <p:nvSpPr>
          <p:cNvPr id="7171" name="Rectangle 3"/>
          <p:cNvSpPr>
            <a:spLocks noGrp="1" noChangeArrowheads="1"/>
          </p:cNvSpPr>
          <p:nvPr>
            <p:ph idx="1"/>
          </p:nvPr>
        </p:nvSpPr>
        <p:spPr/>
        <p:txBody>
          <a:bodyPr/>
          <a:lstStyle/>
          <a:p>
            <a:pPr eaLnBrk="1" hangingPunct="1"/>
            <a:r>
              <a:rPr lang="en-US"/>
              <a:t>Relationship – one entity type refers to another entity type</a:t>
            </a:r>
          </a:p>
          <a:p>
            <a:pPr eaLnBrk="1" hangingPunct="1"/>
            <a:r>
              <a:rPr lang="en-US"/>
              <a:t>Relationship type – set of associations between entities</a:t>
            </a:r>
          </a:p>
          <a:p>
            <a:pPr eaLnBrk="1" hangingPunct="1"/>
            <a:r>
              <a:rPr lang="en-US"/>
              <a:t>Relationship set – collection of all relationships of relationship type</a:t>
            </a:r>
          </a:p>
          <a:p>
            <a:pPr lvl="1" eaLnBrk="1" hangingPunct="1"/>
            <a:r>
              <a:rPr lang="en-US">
                <a:solidFill>
                  <a:srgbClr val="FF0000"/>
                </a:solidFill>
              </a:rPr>
              <a:t>Diamond in ER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t>Relationship cont’d</a:t>
            </a:r>
          </a:p>
        </p:txBody>
      </p:sp>
      <p:sp>
        <p:nvSpPr>
          <p:cNvPr id="8195" name="Rectangle 3"/>
          <p:cNvSpPr>
            <a:spLocks noGrp="1" noChangeArrowheads="1"/>
          </p:cNvSpPr>
          <p:nvPr>
            <p:ph idx="1"/>
          </p:nvPr>
        </p:nvSpPr>
        <p:spPr/>
        <p:txBody>
          <a:bodyPr/>
          <a:lstStyle/>
          <a:p>
            <a:pPr eaLnBrk="1" hangingPunct="1">
              <a:lnSpc>
                <a:spcPct val="90000"/>
              </a:lnSpc>
            </a:pPr>
            <a:r>
              <a:rPr lang="en-US" sz="2800" dirty="0"/>
              <a:t>Relationship types of different degrees:</a:t>
            </a:r>
          </a:p>
          <a:p>
            <a:pPr lvl="1" eaLnBrk="1" hangingPunct="1">
              <a:lnSpc>
                <a:spcPct val="90000"/>
              </a:lnSpc>
            </a:pPr>
            <a:r>
              <a:rPr lang="en-US" sz="2400" dirty="0"/>
              <a:t>Binary (typical) – two entity types participate </a:t>
            </a:r>
          </a:p>
          <a:p>
            <a:pPr lvl="1" eaLnBrk="1" hangingPunct="1">
              <a:lnSpc>
                <a:spcPct val="90000"/>
              </a:lnSpc>
            </a:pPr>
            <a:r>
              <a:rPr lang="en-US" sz="2400" dirty="0"/>
              <a:t>Ternary – three entity types participate</a:t>
            </a:r>
          </a:p>
          <a:p>
            <a:pPr lvl="1" eaLnBrk="1" hangingPunct="1">
              <a:lnSpc>
                <a:spcPct val="90000"/>
              </a:lnSpc>
            </a:pPr>
            <a:r>
              <a:rPr lang="en-US" sz="2400" dirty="0"/>
              <a:t>Higher degrees (rare) </a:t>
            </a:r>
          </a:p>
          <a:p>
            <a:pPr eaLnBrk="1" hangingPunct="1">
              <a:lnSpc>
                <a:spcPct val="90000"/>
              </a:lnSpc>
            </a:pPr>
            <a:r>
              <a:rPr lang="en-US" sz="2800" dirty="0"/>
              <a:t>Relationship instance – associates an entity from each set that participates </a:t>
            </a:r>
          </a:p>
          <a:p>
            <a:pPr lvl="1" eaLnBrk="1" hangingPunct="1">
              <a:lnSpc>
                <a:spcPct val="90000"/>
              </a:lnSpc>
            </a:pPr>
            <a:r>
              <a:rPr lang="en-US" sz="2400" dirty="0"/>
              <a:t>Can participate in &gt; 1 relationship</a:t>
            </a:r>
          </a:p>
          <a:p>
            <a:pPr eaLnBrk="1" hangingPunct="1">
              <a:lnSpc>
                <a:spcPct val="90000"/>
              </a:lnSpc>
            </a:pPr>
            <a:r>
              <a:rPr lang="en-US" sz="2800" dirty="0"/>
              <a:t>Recursive relationship – same entity participates in relationship</a:t>
            </a:r>
          </a:p>
          <a:p>
            <a:pPr eaLnBrk="1" hangingPunct="1">
              <a:lnSpc>
                <a:spcPct val="90000"/>
              </a:lnSpc>
            </a:pPr>
            <a:r>
              <a:rPr lang="en-US" sz="2800" dirty="0"/>
              <a:t>Role names (</a:t>
            </a:r>
            <a:r>
              <a:rPr lang="en-US" sz="2400" dirty="0">
                <a:solidFill>
                  <a:srgbClr val="FF0000"/>
                </a:solidFill>
              </a:rPr>
              <a:t>on lines</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Effect transition="in" filter="fade">
                                      <p:cBhvr>
                                        <p:cTn id="21" dur="1000"/>
                                        <p:tgtEl>
                                          <p:spTgt spid="8195">
                                            <p:txEl>
                                              <p:pRg st="3" end="3"/>
                                            </p:txEl>
                                          </p:spTgt>
                                        </p:tgtEl>
                                      </p:cBhvr>
                                    </p:animEffect>
                                    <p:anim calcmode="lin" valueType="num">
                                      <p:cBhvr>
                                        <p:cTn id="22"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97255</TotalTime>
  <Words>1809</Words>
  <Application>Microsoft Macintosh PowerPoint</Application>
  <PresentationFormat>On-screen Show (4:3)</PresentationFormat>
  <Paragraphs>244</Paragraphs>
  <Slides>47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PowerPoint Presentation</vt:lpstr>
      <vt:lpstr>Conceptual Data Model </vt:lpstr>
      <vt:lpstr>Conceptual Mapping</vt:lpstr>
      <vt:lpstr>What are the basic aspects of a DB?</vt:lpstr>
      <vt:lpstr>ER model – Entity-Relationship </vt:lpstr>
      <vt:lpstr>Attributes </vt:lpstr>
      <vt:lpstr>Attributes cont’d</vt:lpstr>
      <vt:lpstr>Relationship</vt:lpstr>
      <vt:lpstr>Relationship cont’d</vt:lpstr>
      <vt:lpstr>Relationships cont’d </vt:lpstr>
      <vt:lpstr>Structural Constraints</vt:lpstr>
      <vt:lpstr>ERD Tool Notation</vt:lpstr>
      <vt:lpstr>Separate notation</vt:lpstr>
      <vt:lpstr>PowerPoint Presentation</vt:lpstr>
      <vt:lpstr>Min,Max</vt:lpstr>
      <vt:lpstr>PowerPoint Presentation</vt:lpstr>
      <vt:lpstr>PowerPoint Presentation</vt:lpstr>
      <vt:lpstr>PowerPoint Presentation</vt:lpstr>
      <vt:lpstr>PowerPoint Presentation</vt:lpstr>
      <vt:lpstr>Weak entity sets </vt:lpstr>
      <vt:lpstr>ER diagram</vt:lpstr>
      <vt:lpstr>Mini-world is company DB (textbook)</vt:lpstr>
      <vt:lpstr>Mini-world is company DB (textbook) – initial requirements</vt:lpstr>
      <vt:lpstr>Company DB requirements - refined</vt:lpstr>
      <vt:lpstr>Company DB requirements Cont’d</vt:lpstr>
      <vt:lpstr>Company DB</vt:lpstr>
      <vt:lpstr>Missing information in requirements</vt:lpstr>
      <vt:lpstr>    </vt:lpstr>
      <vt:lpstr>ER diagram</vt:lpstr>
      <vt:lpstr>Company DB using ERD Tool</vt:lpstr>
      <vt:lpstr>PowerPoint Presentation</vt:lpstr>
      <vt:lpstr>PowerPoint Presentation</vt:lpstr>
      <vt:lpstr>Ternary</vt:lpstr>
      <vt:lpstr>Example of Ternary</vt:lpstr>
      <vt:lpstr>PowerPoint Presentation</vt:lpstr>
      <vt:lpstr>PowerPoint Presentation</vt:lpstr>
      <vt:lpstr>PowerPoint Presentation</vt:lpstr>
      <vt:lpstr>PowerPoint Presentation</vt:lpstr>
      <vt:lpstr>PowerPoint Presentation</vt:lpstr>
      <vt:lpstr>PowerPoint Presentation</vt:lpstr>
      <vt:lpstr>UML Notation – Universal Modeling Language</vt:lpstr>
      <vt:lpstr>Attributes in UML</vt:lpstr>
      <vt:lpstr>Relationships - associations</vt:lpstr>
      <vt:lpstr>PowerPoint Presentation</vt:lpstr>
      <vt:lpstr>Weak entities</vt:lpstr>
      <vt:lpstr>PowerPoint Presentation</vt:lpstr>
      <vt:lpstr>Issues</vt:lpstr>
    </vt:vector>
  </TitlesOfParts>
  <Company>University of Alabama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Model Ch. 3 - Chen</dc:title>
  <dc:creator>Vrbsky</dc:creator>
  <cp:lastModifiedBy>Vrbsky, Susan</cp:lastModifiedBy>
  <cp:revision>956</cp:revision>
  <cp:lastPrinted>2020-01-15T15:49:13Z</cp:lastPrinted>
  <dcterms:created xsi:type="dcterms:W3CDTF">2015-02-18T02:22:07Z</dcterms:created>
  <dcterms:modified xsi:type="dcterms:W3CDTF">2020-08-23T19:18:02Z</dcterms:modified>
</cp:coreProperties>
</file>