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0"/>
  </p:notesMasterIdLst>
  <p:sldIdLst>
    <p:sldId id="424" r:id="rId2"/>
    <p:sldId id="425" r:id="rId3"/>
    <p:sldId id="526" r:id="rId4"/>
    <p:sldId id="520" r:id="rId5"/>
    <p:sldId id="426" r:id="rId6"/>
    <p:sldId id="427" r:id="rId7"/>
    <p:sldId id="428" r:id="rId8"/>
    <p:sldId id="485" r:id="rId9"/>
    <p:sldId id="429" r:id="rId10"/>
    <p:sldId id="519" r:id="rId11"/>
    <p:sldId id="497" r:id="rId12"/>
    <p:sldId id="502" r:id="rId13"/>
    <p:sldId id="536" r:id="rId14"/>
    <p:sldId id="482" r:id="rId15"/>
    <p:sldId id="431" r:id="rId16"/>
    <p:sldId id="498" r:id="rId17"/>
    <p:sldId id="432" r:id="rId18"/>
    <p:sldId id="483" r:id="rId19"/>
    <p:sldId id="433" r:id="rId20"/>
    <p:sldId id="523" r:id="rId21"/>
    <p:sldId id="501" r:id="rId22"/>
    <p:sldId id="503" r:id="rId23"/>
    <p:sldId id="434" r:id="rId24"/>
    <p:sldId id="504" r:id="rId25"/>
    <p:sldId id="543" r:id="rId26"/>
    <p:sldId id="541" r:id="rId27"/>
    <p:sldId id="542" r:id="rId28"/>
    <p:sldId id="537" r:id="rId29"/>
    <p:sldId id="538" r:id="rId30"/>
    <p:sldId id="546" r:id="rId31"/>
    <p:sldId id="547" r:id="rId32"/>
    <p:sldId id="436" r:id="rId33"/>
    <p:sldId id="577" r:id="rId34"/>
    <p:sldId id="437" r:id="rId35"/>
    <p:sldId id="544" r:id="rId36"/>
    <p:sldId id="581" r:id="rId37"/>
    <p:sldId id="545" r:id="rId38"/>
    <p:sldId id="548" r:id="rId39"/>
    <p:sldId id="486" r:id="rId40"/>
    <p:sldId id="590" r:id="rId41"/>
    <p:sldId id="588" r:id="rId42"/>
    <p:sldId id="562" r:id="rId43"/>
    <p:sldId id="438" r:id="rId44"/>
    <p:sldId id="549" r:id="rId45"/>
    <p:sldId id="440" r:id="rId46"/>
    <p:sldId id="441" r:id="rId47"/>
    <p:sldId id="443" r:id="rId48"/>
    <p:sldId id="569" r:id="rId49"/>
    <p:sldId id="568" r:id="rId50"/>
    <p:sldId id="448" r:id="rId51"/>
    <p:sldId id="449" r:id="rId52"/>
    <p:sldId id="450" r:id="rId53"/>
    <p:sldId id="451" r:id="rId54"/>
    <p:sldId id="488" r:id="rId55"/>
    <p:sldId id="452" r:id="rId56"/>
    <p:sldId id="453" r:id="rId57"/>
    <p:sldId id="454" r:id="rId58"/>
    <p:sldId id="557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321"/>
  </p:normalViewPr>
  <p:slideViewPr>
    <p:cSldViewPr snapToGrid="0" snapToObjects="1">
      <p:cViewPr varScale="1">
        <p:scale>
          <a:sx n="99" d="100"/>
          <a:sy n="99" d="100"/>
        </p:scale>
        <p:origin x="1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E47D6-F248-A74B-BEE2-E07255047159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AA222-2DC9-E347-86FC-66884E06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57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EC34D-6E1B-4CC4-8405-CDAF22070AC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97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EC34D-6E1B-4CC4-8405-CDAF22070AC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4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EC34D-6E1B-4CC4-8405-CDAF22070AC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47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EC34D-6E1B-4CC4-8405-CDAF22070AC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90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EC34D-6E1B-4CC4-8405-CDAF22070AC8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54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7AAE-770F-0241-9FC0-4231EBC9DDB3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6D2F-874D-7745-96B2-E0132C91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9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7AAE-770F-0241-9FC0-4231EBC9DDB3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6D2F-874D-7745-96B2-E0132C91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59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7AAE-770F-0241-9FC0-4231EBC9DDB3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6D2F-874D-7745-96B2-E0132C91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7AAE-770F-0241-9FC0-4231EBC9DDB3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6D2F-874D-7745-96B2-E0132C91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2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7AAE-770F-0241-9FC0-4231EBC9DDB3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6D2F-874D-7745-96B2-E0132C91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3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7AAE-770F-0241-9FC0-4231EBC9DDB3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6D2F-874D-7745-96B2-E0132C91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0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7AAE-770F-0241-9FC0-4231EBC9DDB3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6D2F-874D-7745-96B2-E0132C91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1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7AAE-770F-0241-9FC0-4231EBC9DDB3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6D2F-874D-7745-96B2-E0132C91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2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7AAE-770F-0241-9FC0-4231EBC9DDB3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6D2F-874D-7745-96B2-E0132C91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6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7AAE-770F-0241-9FC0-4231EBC9DDB3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6D2F-874D-7745-96B2-E0132C91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4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7AAE-770F-0241-9FC0-4231EBC9DDB3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6D2F-874D-7745-96B2-E0132C91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2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97AAE-770F-0241-9FC0-4231EBC9DDB3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46D2F-874D-7745-96B2-E0132C91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1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v3.2/reference/method/db.collection.update/#exampl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media" Target="../media/media2.mp3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mp3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v3.0/core/single-purpose-aggregation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v3.2/reference/operator/aggregation-array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org/manual/core/aggregation-introduct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org/manual/core/aggregation-introduction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database-references/#manual-referenc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Specifics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24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methods</a:t>
            </a:r>
          </a:p>
          <a:p>
            <a:pPr lvl="1"/>
            <a:r>
              <a:rPr lang="en-US" dirty="0"/>
              <a:t>CRUD</a:t>
            </a:r>
          </a:p>
          <a:p>
            <a:pPr lvl="2"/>
            <a:r>
              <a:rPr lang="en-US" sz="2800" dirty="0"/>
              <a:t>insert(), find(), update(), remove()</a:t>
            </a:r>
          </a:p>
          <a:p>
            <a:pPr lvl="1"/>
            <a:r>
              <a:rPr lang="en-US" dirty="0"/>
              <a:t>Also </a:t>
            </a:r>
          </a:p>
          <a:p>
            <a:pPr lvl="2"/>
            <a:r>
              <a:rPr lang="en-US" sz="2800" dirty="0"/>
              <a:t>count(), aggregate(), etc.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607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/>
              <a:t>Write – insert/update/remove</a:t>
            </a:r>
          </a:p>
          <a:p>
            <a:pPr lvl="1"/>
            <a:r>
              <a:rPr lang="en-US" dirty="0"/>
              <a:t>Create</a:t>
            </a:r>
          </a:p>
          <a:p>
            <a:pPr lvl="2"/>
            <a:r>
              <a:rPr lang="en-US" dirty="0" err="1">
                <a:solidFill>
                  <a:srgbClr val="C00000"/>
                </a:solidFill>
              </a:rPr>
              <a:t>db.createCollection</a:t>
            </a:r>
            <a:r>
              <a:rPr lang="en-US" dirty="0">
                <a:solidFill>
                  <a:srgbClr val="C00000"/>
                </a:solidFill>
              </a:rPr>
              <a:t>(collection)  //or can create on the fly</a:t>
            </a:r>
          </a:p>
          <a:p>
            <a:pPr lvl="1"/>
            <a:r>
              <a:rPr lang="en-US" dirty="0"/>
              <a:t>Insert</a:t>
            </a:r>
          </a:p>
          <a:p>
            <a:pPr lvl="2"/>
            <a:r>
              <a:rPr lang="en-US" dirty="0" err="1">
                <a:solidFill>
                  <a:srgbClr val="C00000"/>
                </a:solidFill>
              </a:rPr>
              <a:t>db.collection.insert</a:t>
            </a:r>
            <a:r>
              <a:rPr lang="en-US" dirty="0">
                <a:solidFill>
                  <a:srgbClr val="C00000"/>
                </a:solidFill>
              </a:rPr>
              <a:t>({name: ‘Sue’, age: 39}) </a:t>
            </a:r>
          </a:p>
          <a:p>
            <a:pPr lvl="1"/>
            <a:r>
              <a:rPr lang="en-US" dirty="0"/>
              <a:t>Remove</a:t>
            </a:r>
          </a:p>
          <a:p>
            <a:pPr lvl="2"/>
            <a:r>
              <a:rPr lang="en-US" dirty="0" err="1">
                <a:solidFill>
                  <a:srgbClr val="C00000"/>
                </a:solidFill>
              </a:rPr>
              <a:t>db.collection.remove</a:t>
            </a:r>
            <a:r>
              <a:rPr lang="en-US" dirty="0">
                <a:solidFill>
                  <a:srgbClr val="C00000"/>
                </a:solidFill>
              </a:rPr>
              <a:t>({} )                      //removes all docs</a:t>
            </a:r>
          </a:p>
          <a:p>
            <a:pPr lvl="2"/>
            <a:r>
              <a:rPr lang="en-US" dirty="0" err="1">
                <a:solidFill>
                  <a:srgbClr val="C00000"/>
                </a:solidFill>
              </a:rPr>
              <a:t>db.collection.remove</a:t>
            </a:r>
            <a:r>
              <a:rPr lang="en-US" dirty="0">
                <a:solidFill>
                  <a:srgbClr val="C00000"/>
                </a:solidFill>
              </a:rPr>
              <a:t>({status: “D”})   //some docs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02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Update</a:t>
            </a:r>
          </a:p>
          <a:p>
            <a:pPr lvl="2"/>
            <a:r>
              <a:rPr lang="en-US" dirty="0" err="1">
                <a:solidFill>
                  <a:srgbClr val="C00000"/>
                </a:solidFill>
              </a:rPr>
              <a:t>db.collection.update</a:t>
            </a:r>
            <a:r>
              <a:rPr lang="en-US" dirty="0">
                <a:solidFill>
                  <a:srgbClr val="C00000"/>
                </a:solidFill>
              </a:rPr>
              <a:t>({age: {$</a:t>
            </a:r>
            <a:r>
              <a:rPr lang="en-US" dirty="0" err="1">
                <a:solidFill>
                  <a:srgbClr val="C00000"/>
                </a:solidFill>
              </a:rPr>
              <a:t>gt</a:t>
            </a:r>
            <a:r>
              <a:rPr lang="en-US" dirty="0">
                <a:solidFill>
                  <a:srgbClr val="C00000"/>
                </a:solidFill>
              </a:rPr>
              <a:t>: 21}},  // criteria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	{$set: {status: “A”}},         //action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	{multi: True}  )  //updates multiple docs</a:t>
            </a:r>
          </a:p>
          <a:p>
            <a:pPr lvl="2"/>
            <a:r>
              <a:rPr lang="en-US" dirty="0"/>
              <a:t>Can change the value of a field, replace fields, etc.</a:t>
            </a:r>
          </a:p>
          <a:p>
            <a:pPr lvl="2"/>
            <a:r>
              <a:rPr lang="en-US" dirty="0">
                <a:hlinkClick r:id="rId2"/>
              </a:rPr>
              <a:t>https://docs.mongodb.com/v3.2/reference/method/db.collection.update/#examples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85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FYI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sensitive to field names, collection names, e.g. Title will not match title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478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– a query returns a cursor that you can use in subsequent cursor methods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db.collection.find</a:t>
            </a:r>
            <a:r>
              <a:rPr lang="en-US" dirty="0">
                <a:solidFill>
                  <a:srgbClr val="C00000"/>
                </a:solidFill>
              </a:rPr>
              <a:t>( ..)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60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Find() Query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C00000"/>
                </a:solidFill>
              </a:rPr>
              <a:t>db.collection.find</a:t>
            </a:r>
            <a:r>
              <a:rPr lang="en-US" dirty="0">
                <a:solidFill>
                  <a:srgbClr val="C00000"/>
                </a:solidFill>
              </a:rPr>
              <a:t>(&lt;criteria&gt;, &lt;projection&gt;)</a:t>
            </a:r>
          </a:p>
          <a:p>
            <a:pPr marL="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  </a:t>
            </a:r>
            <a:r>
              <a:rPr lang="en-US" dirty="0" err="1">
                <a:solidFill>
                  <a:srgbClr val="C00000"/>
                </a:solidFill>
              </a:rPr>
              <a:t>db.collection.find</a:t>
            </a:r>
            <a:r>
              <a:rPr lang="en-US" dirty="0">
                <a:solidFill>
                  <a:srgbClr val="C00000"/>
                </a:solidFill>
              </a:rPr>
              <a:t>{{select conditions}, {project columns})</a:t>
            </a:r>
          </a:p>
          <a:p>
            <a:pPr marL="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conditions:</a:t>
            </a:r>
          </a:p>
          <a:p>
            <a:r>
              <a:rPr lang="en-US" dirty="0"/>
              <a:t>To match the value of a field use :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db.collection.find({c1: 5})</a:t>
            </a:r>
          </a:p>
          <a:p>
            <a:r>
              <a:rPr lang="en-US" dirty="0"/>
              <a:t>Everything for select ops must be inside of { }</a:t>
            </a:r>
          </a:p>
          <a:p>
            <a:r>
              <a:rPr lang="en-US" dirty="0"/>
              <a:t>For multiple “and” conditions can list: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>
                <a:solidFill>
                  <a:srgbClr val="C00000"/>
                </a:solidFill>
              </a:rPr>
              <a:t>db.collection.find</a:t>
            </a:r>
            <a:r>
              <a:rPr lang="en-US" dirty="0">
                <a:solidFill>
                  <a:srgbClr val="C00000"/>
                </a:solidFill>
              </a:rPr>
              <a:t>({c1:5, c2: “Sue”})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73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Find()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/>
              <a:t>Selection conditions</a:t>
            </a:r>
          </a:p>
          <a:p>
            <a:pPr lvl="1"/>
            <a:r>
              <a:rPr lang="en-US" dirty="0"/>
              <a:t>Can use other comparators, e.g. $</a:t>
            </a:r>
            <a:r>
              <a:rPr lang="en-US" dirty="0" err="1"/>
              <a:t>gt</a:t>
            </a:r>
            <a:r>
              <a:rPr lang="en-US" dirty="0"/>
              <a:t>, $</a:t>
            </a:r>
            <a:r>
              <a:rPr lang="en-US" dirty="0" err="1"/>
              <a:t>lt</a:t>
            </a:r>
            <a:r>
              <a:rPr lang="en-US" dirty="0"/>
              <a:t>, $regex, etc. </a:t>
            </a:r>
          </a:p>
          <a:p>
            <a:pPr lvl="2">
              <a:buNone/>
            </a:pPr>
            <a:r>
              <a:rPr lang="en-US" sz="2800" dirty="0"/>
              <a:t>	</a:t>
            </a:r>
            <a:r>
              <a:rPr lang="en-US" sz="2800" dirty="0" err="1">
                <a:solidFill>
                  <a:srgbClr val="C00000"/>
                </a:solidFill>
              </a:rPr>
              <a:t>db.collection.find</a:t>
            </a:r>
            <a:r>
              <a:rPr lang="en-US" sz="2800" dirty="0">
                <a:solidFill>
                  <a:srgbClr val="C00000"/>
                </a:solidFill>
              </a:rPr>
              <a:t> ({c1: {$</a:t>
            </a:r>
            <a:r>
              <a:rPr lang="en-US" sz="2800" dirty="0" err="1">
                <a:solidFill>
                  <a:srgbClr val="C00000"/>
                </a:solidFill>
              </a:rPr>
              <a:t>gt</a:t>
            </a:r>
            <a:r>
              <a:rPr lang="en-US" sz="2800" dirty="0">
                <a:solidFill>
                  <a:srgbClr val="C00000"/>
                </a:solidFill>
              </a:rPr>
              <a:t>: 5}})</a:t>
            </a:r>
          </a:p>
          <a:p>
            <a:pPr lvl="1"/>
            <a:r>
              <a:rPr lang="en-US" dirty="0"/>
              <a:t>Can connect with $and or $or and place inside brackets []</a:t>
            </a:r>
          </a:p>
          <a:p>
            <a:pPr marL="400050" lvl="2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      </a:t>
            </a:r>
            <a:r>
              <a:rPr lang="en-US" sz="2800" dirty="0" err="1">
                <a:solidFill>
                  <a:srgbClr val="C00000"/>
                </a:solidFill>
              </a:rPr>
              <a:t>db.collection.find</a:t>
            </a:r>
            <a:r>
              <a:rPr lang="en-US" sz="2800" dirty="0">
                <a:solidFill>
                  <a:srgbClr val="C00000"/>
                </a:solidFill>
              </a:rPr>
              <a:t>({$and: [{c1: {$</a:t>
            </a:r>
            <a:r>
              <a:rPr lang="en-US" sz="2800" dirty="0" err="1">
                <a:solidFill>
                  <a:srgbClr val="C00000"/>
                </a:solidFill>
              </a:rPr>
              <a:t>gt</a:t>
            </a:r>
            <a:r>
              <a:rPr lang="en-US" sz="2800" dirty="0">
                <a:solidFill>
                  <a:srgbClr val="C00000"/>
                </a:solidFill>
              </a:rPr>
              <a:t>: 5}}, 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		{c2: {$</a:t>
            </a:r>
            <a:r>
              <a:rPr lang="en-US" sz="2800" dirty="0" err="1">
                <a:solidFill>
                  <a:srgbClr val="C00000"/>
                </a:solidFill>
              </a:rPr>
              <a:t>lt</a:t>
            </a:r>
            <a:r>
              <a:rPr lang="en-US" sz="2800" dirty="0">
                <a:solidFill>
                  <a:srgbClr val="C00000"/>
                </a:solidFill>
              </a:rPr>
              <a:t>: 2}}] })</a:t>
            </a:r>
          </a:p>
          <a:p>
            <a:pPr marL="400050" lvl="2" indent="0">
              <a:buNone/>
            </a:pPr>
            <a:r>
              <a:rPr lang="en-US" sz="2800" dirty="0"/>
              <a:t>Same as</a:t>
            </a:r>
          </a:p>
          <a:p>
            <a:pPr marL="400050" lvl="2" indent="0">
              <a:buNone/>
            </a:pPr>
            <a:r>
              <a:rPr lang="en-US" sz="2800" dirty="0"/>
              <a:t> </a:t>
            </a:r>
            <a:r>
              <a:rPr lang="en-US" sz="2800" dirty="0" err="1">
                <a:solidFill>
                  <a:srgbClr val="C00000"/>
                </a:solidFill>
              </a:rPr>
              <a:t>db.collection.find</a:t>
            </a:r>
            <a:r>
              <a:rPr lang="en-US" sz="2800" dirty="0">
                <a:solidFill>
                  <a:srgbClr val="C00000"/>
                </a:solidFill>
              </a:rPr>
              <a:t>({c1: {$</a:t>
            </a:r>
            <a:r>
              <a:rPr lang="en-US" sz="2800" dirty="0" err="1">
                <a:solidFill>
                  <a:srgbClr val="C00000"/>
                </a:solidFill>
              </a:rPr>
              <a:t>gt</a:t>
            </a:r>
            <a:r>
              <a:rPr lang="en-US" sz="2800" dirty="0">
                <a:solidFill>
                  <a:srgbClr val="C00000"/>
                </a:solidFill>
              </a:rPr>
              <a:t>: 5}, c2: {$</a:t>
            </a:r>
            <a:r>
              <a:rPr lang="en-US" sz="2800" dirty="0" err="1">
                <a:solidFill>
                  <a:srgbClr val="C00000"/>
                </a:solidFill>
              </a:rPr>
              <a:t>lt</a:t>
            </a:r>
            <a:r>
              <a:rPr lang="en-US" sz="2800" dirty="0">
                <a:solidFill>
                  <a:srgbClr val="C00000"/>
                </a:solidFill>
              </a:rPr>
              <a:t>: 2}})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401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Find() to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Projection:</a:t>
            </a:r>
          </a:p>
          <a:p>
            <a:r>
              <a:rPr lang="en-US" dirty="0"/>
              <a:t>If want to specify a subset of fields</a:t>
            </a:r>
          </a:p>
          <a:p>
            <a:pPr lvl="1"/>
            <a:r>
              <a:rPr lang="en-US" dirty="0"/>
              <a:t>1 to include, 0 to not include (_id:1 is default)</a:t>
            </a:r>
          </a:p>
          <a:p>
            <a:pPr lvl="1"/>
            <a:r>
              <a:rPr lang="en-US" dirty="0"/>
              <a:t>Cannot mix 1s and 0s, </a:t>
            </a:r>
            <a:r>
              <a:rPr lang="en-US" b="1" dirty="0"/>
              <a:t>except</a:t>
            </a:r>
            <a:r>
              <a:rPr lang="en-US" dirty="0"/>
              <a:t> for _id</a:t>
            </a:r>
          </a:p>
          <a:p>
            <a:pPr>
              <a:buNone/>
            </a:pPr>
            <a:r>
              <a:rPr lang="en-US" sz="3000" dirty="0" err="1">
                <a:solidFill>
                  <a:srgbClr val="C00000"/>
                </a:solidFill>
              </a:rPr>
              <a:t>db.collection.find</a:t>
            </a:r>
            <a:r>
              <a:rPr lang="en-US" sz="3000" dirty="0">
                <a:solidFill>
                  <a:srgbClr val="C00000"/>
                </a:solidFill>
              </a:rPr>
              <a:t>({Name: “Sue”}, {Name:1, Address:1, _id:0</a:t>
            </a:r>
            <a:r>
              <a:rPr lang="en-US" dirty="0">
                <a:solidFill>
                  <a:srgbClr val="C00000"/>
                </a:solidFill>
              </a:rPr>
              <a:t>})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If you don’t have any select conditions, but want to specify a set of fields:</a:t>
            </a:r>
          </a:p>
          <a:p>
            <a:pPr lvl="1">
              <a:buNone/>
            </a:pPr>
            <a:r>
              <a:rPr lang="en-US" sz="3000" dirty="0">
                <a:solidFill>
                  <a:srgbClr val="C00000"/>
                </a:solidFill>
              </a:rPr>
              <a:t>   db.collection.find({},{Name:1, Address:1, _id:0})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60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reference a field within an embedded document</a:t>
            </a:r>
          </a:p>
          <a:p>
            <a:pPr lvl="1"/>
            <a:r>
              <a:rPr lang="en-US" dirty="0"/>
              <a:t>Use dot notation</a:t>
            </a:r>
          </a:p>
          <a:p>
            <a:pPr lvl="1"/>
            <a:r>
              <a:rPr lang="en-US" dirty="0"/>
              <a:t>Must use quotes around the dotted name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address.zipcode</a:t>
            </a:r>
            <a:r>
              <a:rPr lang="en-US" dirty="0"/>
              <a:t>”</a:t>
            </a:r>
          </a:p>
          <a:p>
            <a:r>
              <a:rPr lang="en-US" dirty="0"/>
              <a:t>Quotes around a top-level field are optional</a:t>
            </a:r>
          </a:p>
          <a:p>
            <a:endParaRPr lang="en-US" dirty="0"/>
          </a:p>
          <a:p>
            <a:r>
              <a:rPr lang="en-US" dirty="0"/>
              <a:t>Use curly braces when includes an operation, e.g. {name: “Sue”}</a:t>
            </a:r>
          </a:p>
        </p:txBody>
      </p:sp>
    </p:spTree>
    <p:extLst>
      <p:ext uri="{BB962C8B-B14F-4D97-AF65-F5344CB8AC3E}">
        <p14:creationId xmlns:p14="http://schemas.microsoft.com/office/powerpoint/2010/main" val="2557039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 functions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result of a query (find() ) is a cursor object</a:t>
            </a:r>
          </a:p>
          <a:p>
            <a:pPr lvl="1"/>
            <a:r>
              <a:rPr lang="en-US" dirty="0"/>
              <a:t>Pointer to the result set of a query</a:t>
            </a:r>
          </a:p>
          <a:p>
            <a:pPr lvl="1"/>
            <a:r>
              <a:rPr lang="en-US" dirty="0" err="1"/>
              <a:t>Iterable</a:t>
            </a:r>
            <a:r>
              <a:rPr lang="en-US" dirty="0"/>
              <a:t> object (forward only)</a:t>
            </a:r>
          </a:p>
          <a:p>
            <a:r>
              <a:rPr lang="en-US" dirty="0"/>
              <a:t>Cursor function applies a function to the result of a query</a:t>
            </a:r>
          </a:p>
          <a:p>
            <a:pPr lvl="1"/>
            <a:r>
              <a:rPr lang="en-US" dirty="0"/>
              <a:t>E.g. limit(), etc.</a:t>
            </a:r>
          </a:p>
          <a:p>
            <a:r>
              <a:rPr lang="en-US" dirty="0"/>
              <a:t>For example, can execute a find(…) followed by one of these cursor functions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 err="1">
                <a:solidFill>
                  <a:srgbClr val="C00000"/>
                </a:solidFill>
              </a:rPr>
              <a:t>db.collection.find</a:t>
            </a:r>
            <a:r>
              <a:rPr lang="en-US" dirty="0">
                <a:solidFill>
                  <a:srgbClr val="C00000"/>
                </a:solidFill>
              </a:rPr>
              <a:t>().limit(10)</a:t>
            </a:r>
          </a:p>
        </p:txBody>
      </p:sp>
    </p:spTree>
    <p:extLst>
      <p:ext uri="{BB962C8B-B14F-4D97-AF65-F5344CB8AC3E}">
        <p14:creationId xmlns:p14="http://schemas.microsoft.com/office/powerpoint/2010/main" val="179704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huMONGOus</a:t>
            </a:r>
            <a:endParaRPr lang="en-US" dirty="0"/>
          </a:p>
          <a:p>
            <a:r>
              <a:rPr lang="en-US" dirty="0"/>
              <a:t>MongoDB – document-oriented organized around collections of documents</a:t>
            </a:r>
          </a:p>
          <a:p>
            <a:pPr lvl="1"/>
            <a:r>
              <a:rPr lang="en-US" dirty="0"/>
              <a:t>Each document has an ID (key-value pair)</a:t>
            </a:r>
          </a:p>
          <a:p>
            <a:pPr lvl="1"/>
            <a:r>
              <a:rPr lang="en-US" dirty="0"/>
              <a:t>Collections can be created at run-time</a:t>
            </a:r>
          </a:p>
          <a:p>
            <a:pPr lvl="1"/>
            <a:r>
              <a:rPr lang="en-US" dirty="0"/>
              <a:t>Documents’ structure not required to be the same, although it may be</a:t>
            </a:r>
          </a:p>
        </p:txBody>
      </p:sp>
    </p:spTree>
    <p:extLst>
      <p:ext uri="{BB962C8B-B14F-4D97-AF65-F5344CB8AC3E}">
        <p14:creationId xmlns:p14="http://schemas.microsoft.com/office/powerpoint/2010/main" val="2049373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cursor.count</a:t>
            </a:r>
            <a:r>
              <a:rPr lang="en-US" dirty="0"/>
              <a:t>()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db.collection.find</a:t>
            </a:r>
            <a:r>
              <a:rPr lang="en-US" dirty="0">
                <a:solidFill>
                  <a:srgbClr val="C00000"/>
                </a:solidFill>
              </a:rPr>
              <a:t>().count()</a:t>
            </a:r>
          </a:p>
          <a:p>
            <a:r>
              <a:rPr lang="en-US" dirty="0" err="1"/>
              <a:t>cursor.pretty</a:t>
            </a:r>
            <a:r>
              <a:rPr lang="en-US" dirty="0"/>
              <a:t>()</a:t>
            </a:r>
          </a:p>
          <a:p>
            <a:r>
              <a:rPr lang="en-US" dirty="0" err="1"/>
              <a:t>cursor.sort</a:t>
            </a:r>
            <a:r>
              <a:rPr lang="en-US" dirty="0"/>
              <a:t>()</a:t>
            </a:r>
          </a:p>
          <a:p>
            <a:r>
              <a:rPr lang="en-US" dirty="0" err="1"/>
              <a:t>cursor.toArray</a:t>
            </a:r>
            <a:r>
              <a:rPr lang="en-US" dirty="0"/>
              <a:t>()</a:t>
            </a:r>
          </a:p>
          <a:p>
            <a:r>
              <a:rPr lang="en-US" dirty="0" err="1"/>
              <a:t>cursor.hasNext</a:t>
            </a:r>
            <a:r>
              <a:rPr lang="en-US" dirty="0"/>
              <a:t>(), </a:t>
            </a:r>
            <a:r>
              <a:rPr lang="en-US" dirty="0" err="1"/>
              <a:t>cursor.next</a:t>
            </a:r>
            <a:r>
              <a:rPr lang="en-US" dirty="0"/>
              <a:t>()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Look at the documentation to see other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207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 Method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cursor returned from the a command such as </a:t>
            </a:r>
            <a:r>
              <a:rPr lang="en-US" dirty="0" err="1"/>
              <a:t>db.collection.find</a:t>
            </a:r>
            <a:r>
              <a:rPr lang="en-US" dirty="0"/>
              <a:t>() is not assigned to a variable </a:t>
            </a:r>
            <a:r>
              <a:rPr lang="en-US" b="1" dirty="0"/>
              <a:t>using the </a:t>
            </a:r>
            <a:r>
              <a:rPr lang="en-US" b="1" dirty="0" err="1"/>
              <a:t>var</a:t>
            </a:r>
            <a:r>
              <a:rPr lang="en-US" b="1" dirty="0"/>
              <a:t> keyword</a:t>
            </a:r>
            <a:r>
              <a:rPr lang="en-US" dirty="0"/>
              <a:t>, then the mongo shell automatically iterates the cursor up to 20 times</a:t>
            </a:r>
          </a:p>
          <a:p>
            <a:r>
              <a:rPr lang="en-US" dirty="0"/>
              <a:t>You have to indicate if you want it to iterate 20 more times, e.g. ‘it’</a:t>
            </a:r>
          </a:p>
        </p:txBody>
      </p:sp>
    </p:spTree>
    <p:extLst>
      <p:ext uri="{BB962C8B-B14F-4D97-AF65-F5344CB8AC3E}">
        <p14:creationId xmlns:p14="http://schemas.microsoft.com/office/powerpoint/2010/main" val="1743680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 iterate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Cursor returned from the find()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var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myCursor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dirty="0" err="1">
                <a:solidFill>
                  <a:srgbClr val="C00000"/>
                </a:solidFill>
              </a:rPr>
              <a:t>db.users.find</a:t>
            </a:r>
            <a:r>
              <a:rPr lang="en-US" dirty="0">
                <a:solidFill>
                  <a:srgbClr val="C00000"/>
                </a:solidFill>
              </a:rPr>
              <a:t>({type:2})</a:t>
            </a:r>
          </a:p>
          <a:p>
            <a:r>
              <a:rPr lang="en-US" dirty="0"/>
              <a:t>Iterates 20 times with</a:t>
            </a:r>
          </a:p>
          <a:p>
            <a:pPr marL="800100" lvl="2" indent="0">
              <a:buNone/>
            </a:pPr>
            <a:r>
              <a:rPr lang="en-US" sz="3200" dirty="0" err="1">
                <a:solidFill>
                  <a:srgbClr val="C00000"/>
                </a:solidFill>
              </a:rPr>
              <a:t>myCursor</a:t>
            </a:r>
            <a:endParaRPr lang="en-US" sz="3200" dirty="0">
              <a:solidFill>
                <a:srgbClr val="C00000"/>
              </a:solidFill>
            </a:endParaRPr>
          </a:p>
          <a:p>
            <a:r>
              <a:rPr lang="en-US" dirty="0"/>
              <a:t>Or can use next() to iterate over cursor</a:t>
            </a:r>
          </a:p>
          <a:p>
            <a:r>
              <a:rPr lang="en-US" dirty="0"/>
              <a:t>Can specify a while from command line in the mongo shell</a:t>
            </a:r>
          </a:p>
          <a:p>
            <a:r>
              <a:rPr lang="en-US" dirty="0"/>
              <a:t>Or can use </a:t>
            </a:r>
            <a:r>
              <a:rPr lang="en-US" dirty="0" err="1"/>
              <a:t>forEach</a:t>
            </a:r>
            <a:r>
              <a:rPr lang="en-US" dirty="0"/>
              <a:t>()</a:t>
            </a:r>
          </a:p>
          <a:p>
            <a:r>
              <a:rPr lang="en-US" dirty="0"/>
              <a:t>See next slide</a:t>
            </a:r>
          </a:p>
        </p:txBody>
      </p:sp>
    </p:spTree>
    <p:extLst>
      <p:ext uri="{BB962C8B-B14F-4D97-AF65-F5344CB8AC3E}">
        <p14:creationId xmlns:p14="http://schemas.microsoft.com/office/powerpoint/2010/main" val="3365428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print using mongo shell script in the command line:</a:t>
            </a:r>
          </a:p>
          <a:p>
            <a:r>
              <a:rPr lang="en-US" dirty="0"/>
              <a:t>First set a variable equal to a cursor</a:t>
            </a:r>
          </a:p>
          <a:p>
            <a:pPr marL="914400" lvl="2" indent="0">
              <a:buNone/>
            </a:pPr>
            <a:r>
              <a:rPr lang="en-US" sz="3200" dirty="0" err="1">
                <a:solidFill>
                  <a:srgbClr val="C00000"/>
                </a:solidFill>
              </a:rPr>
              <a:t>var</a:t>
            </a:r>
            <a:r>
              <a:rPr lang="en-US" sz="3200" dirty="0">
                <a:solidFill>
                  <a:srgbClr val="C00000"/>
                </a:solidFill>
              </a:rPr>
              <a:t> c = </a:t>
            </a:r>
            <a:r>
              <a:rPr lang="en-US" sz="3200" dirty="0" err="1">
                <a:solidFill>
                  <a:srgbClr val="C00000"/>
                </a:solidFill>
              </a:rPr>
              <a:t>db.testData.find</a:t>
            </a:r>
            <a:r>
              <a:rPr lang="en-US" sz="3200" dirty="0">
                <a:solidFill>
                  <a:srgbClr val="C00000"/>
                </a:solidFill>
              </a:rPr>
              <a:t>() </a:t>
            </a:r>
          </a:p>
          <a:p>
            <a:pPr marL="457200" indent="-457200"/>
            <a:r>
              <a:rPr lang="en-US" dirty="0"/>
              <a:t>Print the full result set by using a while loop to iterate over the cursor variable c: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while ( </a:t>
            </a:r>
            <a:r>
              <a:rPr lang="en-US" sz="2800" dirty="0" err="1">
                <a:solidFill>
                  <a:srgbClr val="C00000"/>
                </a:solidFill>
              </a:rPr>
              <a:t>c.hasNext</a:t>
            </a:r>
            <a:r>
              <a:rPr lang="en-US" sz="2800" dirty="0">
                <a:solidFill>
                  <a:srgbClr val="C00000"/>
                </a:solidFill>
              </a:rPr>
              <a:t>() ) </a:t>
            </a:r>
            <a:r>
              <a:rPr lang="en-US" sz="2800" dirty="0" err="1">
                <a:solidFill>
                  <a:srgbClr val="C00000"/>
                </a:solidFill>
              </a:rPr>
              <a:t>printjson</a:t>
            </a:r>
            <a:r>
              <a:rPr lang="en-US" sz="2800" dirty="0">
                <a:solidFill>
                  <a:srgbClr val="C00000"/>
                </a:solidFill>
              </a:rPr>
              <a:t>( </a:t>
            </a:r>
            <a:r>
              <a:rPr lang="en-US" sz="2800" dirty="0" err="1">
                <a:solidFill>
                  <a:srgbClr val="C00000"/>
                </a:solidFill>
              </a:rPr>
              <a:t>c.next</a:t>
            </a:r>
            <a:r>
              <a:rPr lang="en-US" sz="2800" dirty="0">
                <a:solidFill>
                  <a:srgbClr val="C00000"/>
                </a:solidFill>
              </a:rPr>
              <a:t>() )</a:t>
            </a:r>
          </a:p>
        </p:txBody>
      </p:sp>
    </p:spTree>
    <p:extLst>
      <p:ext uri="{BB962C8B-B14F-4D97-AF65-F5344CB8AC3E}">
        <p14:creationId xmlns:p14="http://schemas.microsoft.com/office/powerpoint/2010/main" val="2833206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dirty="0" err="1"/>
              <a:t>toArray</a:t>
            </a:r>
            <a:r>
              <a:rPr lang="en-US" dirty="0"/>
              <a:t> to iterate the cursor and return the documents in an array</a:t>
            </a:r>
          </a:p>
          <a:p>
            <a:r>
              <a:rPr lang="en-US" dirty="0" err="1"/>
              <a:t>toArray</a:t>
            </a:r>
            <a:r>
              <a:rPr lang="en-US" dirty="0"/>
              <a:t> loads into RAM all documents returned by cursor</a:t>
            </a:r>
          </a:p>
          <a:p>
            <a:r>
              <a:rPr lang="en-US" dirty="0"/>
              <a:t>Can use an index-  array [3]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11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don’t have to use </a:t>
            </a:r>
            <a:r>
              <a:rPr lang="en-US" dirty="0" err="1"/>
              <a:t>var</a:t>
            </a:r>
            <a:r>
              <a:rPr lang="en-US" dirty="0"/>
              <a:t> when creating a variable that is a string</a:t>
            </a:r>
          </a:p>
          <a:p>
            <a:pPr lvl="1"/>
            <a:r>
              <a:rPr lang="en-US" dirty="0"/>
              <a:t>E.g. t1 = {name: "Lee", "age" 19}</a:t>
            </a:r>
          </a:p>
          <a:p>
            <a:pPr lvl="1"/>
            <a:r>
              <a:rPr lang="en-US" dirty="0"/>
              <a:t>I can use t1 in insert command</a:t>
            </a:r>
          </a:p>
          <a:p>
            <a:r>
              <a:rPr lang="en-US" dirty="0"/>
              <a:t>However, if I want to set a variable equal to a cursor, I must use </a:t>
            </a:r>
            <a:r>
              <a:rPr lang="en-US" dirty="0" err="1"/>
              <a:t>var</a:t>
            </a:r>
            <a:r>
              <a:rPr lang="en-US" dirty="0"/>
              <a:t> or the cursor is exhausted – meaning empty (pointing to spot past last item?)</a:t>
            </a:r>
          </a:p>
        </p:txBody>
      </p:sp>
    </p:spTree>
    <p:extLst>
      <p:ext uri="{BB962C8B-B14F-4D97-AF65-F5344CB8AC3E}">
        <p14:creationId xmlns:p14="http://schemas.microsoft.com/office/powerpoint/2010/main" val="60783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Likewise, I can do this</a:t>
            </a:r>
            <a:br>
              <a:rPr lang="en-US" dirty="0"/>
            </a:br>
            <a:r>
              <a:rPr lang="en-US" dirty="0" err="1">
                <a:solidFill>
                  <a:srgbClr val="C00000"/>
                </a:solidFill>
              </a:rPr>
              <a:t>var</a:t>
            </a:r>
            <a:r>
              <a:rPr lang="en-US" dirty="0">
                <a:solidFill>
                  <a:srgbClr val="C00000"/>
                </a:solidFill>
              </a:rPr>
              <a:t> c2 = </a:t>
            </a:r>
            <a:r>
              <a:rPr lang="en-US" dirty="0" err="1">
                <a:solidFill>
                  <a:srgbClr val="C00000"/>
                </a:solidFill>
              </a:rPr>
              <a:t>db.NYC.find</a:t>
            </a:r>
            <a:r>
              <a:rPr lang="en-US" dirty="0">
                <a:solidFill>
                  <a:srgbClr val="C00000"/>
                </a:solidFill>
              </a:rPr>
              <a:t>({</a:t>
            </a:r>
            <a:r>
              <a:rPr lang="en-US" dirty="0" err="1">
                <a:solidFill>
                  <a:srgbClr val="C00000"/>
                </a:solidFill>
              </a:rPr>
              <a:t>RequestID</a:t>
            </a:r>
            <a:r>
              <a:rPr lang="en-US" dirty="0">
                <a:solidFill>
                  <a:srgbClr val="C00000"/>
                </a:solidFill>
              </a:rPr>
              <a:t>: {$</a:t>
            </a:r>
            <a:r>
              <a:rPr lang="en-US" dirty="0" err="1">
                <a:solidFill>
                  <a:srgbClr val="C00000"/>
                </a:solidFill>
              </a:rPr>
              <a:t>lt</a:t>
            </a:r>
            <a:r>
              <a:rPr lang="en-US" dirty="0">
                <a:solidFill>
                  <a:srgbClr val="C00000"/>
                </a:solidFill>
              </a:rPr>
              <a:t>: 10}})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c2.toArray()</a:t>
            </a:r>
          </a:p>
          <a:p>
            <a:r>
              <a:rPr lang="en-US" dirty="0"/>
              <a:t>But I cannot do this</a:t>
            </a:r>
            <a:br>
              <a:rPr lang="en-US" dirty="0"/>
            </a:br>
            <a:r>
              <a:rPr lang="en-US" dirty="0" err="1">
                <a:solidFill>
                  <a:srgbClr val="C00000"/>
                </a:solidFill>
              </a:rPr>
              <a:t>var</a:t>
            </a:r>
            <a:r>
              <a:rPr lang="en-US" dirty="0">
                <a:solidFill>
                  <a:srgbClr val="C00000"/>
                </a:solidFill>
              </a:rPr>
              <a:t> c2 = </a:t>
            </a:r>
            <a:r>
              <a:rPr lang="en-US" dirty="0" err="1">
                <a:solidFill>
                  <a:srgbClr val="C00000"/>
                </a:solidFill>
              </a:rPr>
              <a:t>db.NYC.find</a:t>
            </a:r>
            <a:r>
              <a:rPr lang="en-US" dirty="0">
                <a:solidFill>
                  <a:srgbClr val="C00000"/>
                </a:solidFill>
              </a:rPr>
              <a:t>({</a:t>
            </a:r>
            <a:r>
              <a:rPr lang="en-US" dirty="0" err="1">
                <a:solidFill>
                  <a:srgbClr val="C00000"/>
                </a:solidFill>
              </a:rPr>
              <a:t>RequestID</a:t>
            </a:r>
            <a:r>
              <a:rPr lang="en-US" dirty="0">
                <a:solidFill>
                  <a:srgbClr val="C00000"/>
                </a:solidFill>
              </a:rPr>
              <a:t>: {$</a:t>
            </a:r>
            <a:r>
              <a:rPr lang="en-US" dirty="0" err="1">
                <a:solidFill>
                  <a:srgbClr val="C00000"/>
                </a:solidFill>
              </a:rPr>
              <a:t>lt</a:t>
            </a:r>
            <a:r>
              <a:rPr lang="en-US" dirty="0">
                <a:solidFill>
                  <a:srgbClr val="C00000"/>
                </a:solidFill>
              </a:rPr>
              <a:t>: 10}});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c2.sort({RequestID:1});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c2.toArray() //is empty because the cursor is exhausted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386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Cursors time out after 10 minutes of inactivity but can override this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cursor.noCursorTimeout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r>
              <a:rPr lang="en-US" dirty="0"/>
              <a:t>Then you must closes the cursor manually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cursor.close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endParaRPr lang="en-US" dirty="0"/>
          </a:p>
        </p:txBody>
      </p:sp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165600" y="3022600"/>
            <a:ext cx="812800" cy="812800"/>
          </a:xfrm>
          <a:prstGeom prst="rect">
            <a:avLst/>
          </a:prstGeom>
        </p:spPr>
      </p:pic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165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7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2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247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are denoted with [ ]</a:t>
            </a:r>
          </a:p>
          <a:p>
            <a:r>
              <a:rPr lang="en-US" dirty="0"/>
              <a:t>Some fields can contain arrays</a:t>
            </a:r>
          </a:p>
          <a:p>
            <a:r>
              <a:rPr lang="en-US" dirty="0"/>
              <a:t>Using a find() to query a field that contains an array</a:t>
            </a:r>
          </a:p>
          <a:p>
            <a:r>
              <a:rPr lang="en-US" sz="2400" dirty="0"/>
              <a:t>If a field contains an array and your query has multiple conditional operators, the field as a whole will match if either a single array element meets the conditions or a combination of array elements meet the conditions.</a:t>
            </a:r>
          </a:p>
        </p:txBody>
      </p:sp>
    </p:spTree>
    <p:extLst>
      <p:ext uri="{BB962C8B-B14F-4D97-AF65-F5344CB8AC3E}">
        <p14:creationId xmlns:p14="http://schemas.microsoft.com/office/powerpoint/2010/main" val="498741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operations on arrays using find()</a:t>
            </a:r>
          </a:p>
          <a:p>
            <a:r>
              <a:rPr lang="en-US" dirty="0"/>
              <a:t>Returns all documents that contain specified string as one of its element</a:t>
            </a:r>
          </a:p>
          <a:p>
            <a:r>
              <a:rPr lang="en-US" dirty="0"/>
              <a:t>If specify [val1, val2] must have both </a:t>
            </a:r>
            <a:r>
              <a:rPr lang="en-US" dirty="0" err="1"/>
              <a:t>vals</a:t>
            </a:r>
            <a:r>
              <a:rPr lang="en-US" dirty="0"/>
              <a:t> in order specified unless:</a:t>
            </a:r>
          </a:p>
          <a:p>
            <a:pPr lvl="1"/>
            <a:r>
              <a:rPr lang="en-US" dirty="0"/>
              <a:t>$all: [val1, val2] any order or other elements</a:t>
            </a:r>
          </a:p>
          <a:p>
            <a:r>
              <a:rPr lang="en-US" dirty="0"/>
              <a:t>$</a:t>
            </a:r>
            <a:r>
              <a:rPr lang="en-US" dirty="0" err="1"/>
              <a:t>elemMatch</a:t>
            </a:r>
            <a:r>
              <a:rPr lang="en-US" dirty="0"/>
              <a:t> - can specify conditions, e.g. $le </a:t>
            </a:r>
          </a:p>
          <a:p>
            <a:r>
              <a:rPr lang="en-US" dirty="0"/>
              <a:t>$size – number of elements in array</a:t>
            </a:r>
          </a:p>
        </p:txBody>
      </p:sp>
    </p:spTree>
    <p:extLst>
      <p:ext uri="{BB962C8B-B14F-4D97-AF65-F5344CB8AC3E}">
        <p14:creationId xmlns:p14="http://schemas.microsoft.com/office/powerpoint/2010/main" val="109940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issue a command in MongoDB</a:t>
            </a:r>
          </a:p>
          <a:p>
            <a:r>
              <a:rPr lang="en-US" dirty="0"/>
              <a:t>First must specify the Database to use</a:t>
            </a:r>
          </a:p>
          <a:p>
            <a:pPr marL="0" indent="0">
              <a:buNone/>
            </a:pPr>
            <a:r>
              <a:rPr lang="en-US" dirty="0"/>
              <a:t>	use </a:t>
            </a:r>
            <a:r>
              <a:rPr lang="en-US" dirty="0" err="1"/>
              <a:t>DatabaseName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Then start querying</a:t>
            </a:r>
          </a:p>
          <a:p>
            <a:pPr marL="0" indent="0">
              <a:buNone/>
            </a:pPr>
            <a:r>
              <a:rPr lang="en-US" sz="2800" dirty="0"/>
              <a:t>         </a:t>
            </a:r>
            <a:r>
              <a:rPr lang="en-US" sz="2800" dirty="0" err="1"/>
              <a:t>DatabaseName.CollectionName.Method</a:t>
            </a:r>
            <a:r>
              <a:rPr lang="en-US" sz="28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301581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 Iteration – 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dirty="0" err="1"/>
              <a:t>toArray</a:t>
            </a:r>
            <a:r>
              <a:rPr lang="en-US" dirty="0"/>
              <a:t> to iterate the cursor and return the documents in an array</a:t>
            </a:r>
          </a:p>
          <a:p>
            <a:r>
              <a:rPr lang="en-US" dirty="0" err="1"/>
              <a:t>toArray</a:t>
            </a:r>
            <a:r>
              <a:rPr lang="en-US" dirty="0"/>
              <a:t> loads into RAM all documents returned by cursor</a:t>
            </a:r>
          </a:p>
          <a:p>
            <a:r>
              <a:rPr lang="en-US" dirty="0"/>
              <a:t>Can use an index-  array [3]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95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CRUD Read operation</a:t>
            </a:r>
          </a:p>
          <a:p>
            <a:pPr lvl="1"/>
            <a:r>
              <a:rPr lang="en-US" dirty="0"/>
              <a:t>Collection method find()</a:t>
            </a:r>
          </a:p>
          <a:p>
            <a:pPr lvl="1"/>
            <a:endParaRPr lang="en-US" dirty="0"/>
          </a:p>
          <a:p>
            <a:r>
              <a:rPr lang="en-US" dirty="0"/>
              <a:t>Aggregation</a:t>
            </a:r>
          </a:p>
          <a:p>
            <a:pPr lvl="1"/>
            <a:r>
              <a:rPr lang="en-US" dirty="0"/>
              <a:t>Three ways to perform aggregation</a:t>
            </a:r>
          </a:p>
          <a:p>
            <a:pPr lvl="2"/>
            <a:r>
              <a:rPr lang="en-US" dirty="0"/>
              <a:t>Single purpose</a:t>
            </a:r>
          </a:p>
          <a:p>
            <a:pPr lvl="2"/>
            <a:r>
              <a:rPr lang="en-US" dirty="0"/>
              <a:t>Pipeline</a:t>
            </a:r>
          </a:p>
          <a:p>
            <a:pPr lvl="2"/>
            <a:r>
              <a:rPr lang="en-US" dirty="0"/>
              <a:t>MapReduce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54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Purpose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Single access to aggregation, lack capability of pipeline</a:t>
            </a:r>
          </a:p>
          <a:p>
            <a:r>
              <a:rPr lang="en-US" dirty="0"/>
              <a:t>Aggregate documents from a single collection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Count</a:t>
            </a:r>
          </a:p>
          <a:p>
            <a:pPr lvl="1"/>
            <a:r>
              <a:rPr lang="en-US" dirty="0"/>
              <a:t>Distinct</a:t>
            </a:r>
          </a:p>
          <a:p>
            <a:pPr lvl="1"/>
            <a:r>
              <a:rPr lang="en-US" dirty="0"/>
              <a:t>Group </a:t>
            </a:r>
          </a:p>
          <a:p>
            <a:r>
              <a:rPr lang="en-US" dirty="0"/>
              <a:t>Examples</a:t>
            </a:r>
          </a:p>
          <a:p>
            <a:pPr lvl="2">
              <a:buNone/>
            </a:pPr>
            <a:r>
              <a:rPr lang="en-US" sz="2800" dirty="0" err="1">
                <a:solidFill>
                  <a:srgbClr val="C00000"/>
                </a:solidFill>
              </a:rPr>
              <a:t>db.collection.distinct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dirty="0"/>
              <a:t>"</a:t>
            </a:r>
            <a:r>
              <a:rPr lang="en-US" sz="2800" dirty="0">
                <a:solidFill>
                  <a:srgbClr val="C00000"/>
                </a:solidFill>
              </a:rPr>
              <a:t>type</a:t>
            </a:r>
            <a:r>
              <a:rPr lang="en-US" sz="2800" dirty="0"/>
              <a:t>"</a:t>
            </a:r>
            <a:r>
              <a:rPr lang="en-US" sz="2800" dirty="0">
                <a:solidFill>
                  <a:srgbClr val="C00000"/>
                </a:solidFill>
              </a:rPr>
              <a:t>)</a:t>
            </a:r>
          </a:p>
          <a:p>
            <a:pPr marL="914400" lvl="2" indent="0">
              <a:buNone/>
            </a:pPr>
            <a:r>
              <a:rPr lang="en-US" sz="2800" dirty="0" err="1">
                <a:solidFill>
                  <a:srgbClr val="C00000"/>
                </a:solidFill>
              </a:rPr>
              <a:t>db.collection.count</a:t>
            </a:r>
            <a:r>
              <a:rPr lang="en-US" sz="2800" dirty="0">
                <a:solidFill>
                  <a:srgbClr val="C00000"/>
                </a:solidFill>
              </a:rPr>
              <a:t>({type: </a:t>
            </a:r>
            <a:r>
              <a:rPr lang="en-US" sz="2800" dirty="0"/>
              <a:t>"</a:t>
            </a:r>
            <a:r>
              <a:rPr lang="en-US" sz="2800" dirty="0" err="1">
                <a:solidFill>
                  <a:srgbClr val="C00000"/>
                </a:solidFill>
              </a:rPr>
              <a:t>MemberEvent</a:t>
            </a:r>
            <a:r>
              <a:rPr lang="en-US" sz="2800" dirty="0"/>
              <a:t>"</a:t>
            </a:r>
            <a:r>
              <a:rPr lang="en-US" sz="2800" dirty="0">
                <a:solidFill>
                  <a:srgbClr val="C00000"/>
                </a:solidFill>
              </a:rPr>
              <a:t>})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3169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Purpose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Group </a:t>
            </a:r>
          </a:p>
          <a:p>
            <a:pPr lvl="2"/>
            <a:r>
              <a:rPr lang="en-US" sz="2800" dirty="0"/>
              <a:t>This is different from the Group pipeline aggregation with predefined aggregate functions</a:t>
            </a:r>
          </a:p>
          <a:p>
            <a:pPr lvl="2"/>
            <a:r>
              <a:rPr lang="en-US" sz="2800" dirty="0"/>
              <a:t>In the example below, the user specifies code to compute the aggregate</a:t>
            </a:r>
          </a:p>
          <a:p>
            <a:pPr lvl="2"/>
            <a:r>
              <a:rPr lang="en-US" sz="2800" dirty="0"/>
              <a:t>Results are not pipelined to another function</a:t>
            </a:r>
          </a:p>
          <a:p>
            <a:pPr lvl="1"/>
            <a:r>
              <a:rPr lang="en-US" dirty="0">
                <a:hlinkClick r:id="rId2"/>
              </a:rPr>
              <a:t>https://docs.mongodb.com/v3.0/core/single-purpose-aggregation/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59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/>
              <a:t>Modeled after data processing pipelines</a:t>
            </a:r>
          </a:p>
          <a:p>
            <a:pPr lvl="1"/>
            <a:r>
              <a:rPr lang="en-US" dirty="0"/>
              <a:t>Basic --filters that operate like queries</a:t>
            </a:r>
          </a:p>
          <a:p>
            <a:pPr lvl="1"/>
            <a:r>
              <a:rPr lang="en-US" dirty="0"/>
              <a:t>Operations to group and sort documents, arrays or arrays of documents</a:t>
            </a:r>
          </a:p>
          <a:p>
            <a:pPr lvl="1"/>
            <a:r>
              <a:rPr lang="en-US" dirty="0"/>
              <a:t>Grouping/aggregate operations preceded by $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4326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Operators</a:t>
            </a:r>
          </a:p>
          <a:p>
            <a:pPr lvl="2"/>
            <a:r>
              <a:rPr lang="en-US" dirty="0"/>
              <a:t>Stage operators: $project, $match, $limit, $group, $sort</a:t>
            </a:r>
          </a:p>
          <a:p>
            <a:pPr lvl="2"/>
            <a:r>
              <a:rPr lang="en-US" dirty="0"/>
              <a:t>Boolean: $and, $or, $not</a:t>
            </a:r>
          </a:p>
          <a:p>
            <a:pPr lvl="2"/>
            <a:r>
              <a:rPr lang="en-US" dirty="0"/>
              <a:t>Set: $</a:t>
            </a:r>
            <a:r>
              <a:rPr lang="en-US" dirty="0" err="1"/>
              <a:t>setEquals</a:t>
            </a:r>
            <a:r>
              <a:rPr lang="en-US" dirty="0"/>
              <a:t>, $</a:t>
            </a:r>
            <a:r>
              <a:rPr lang="en-US" dirty="0" err="1"/>
              <a:t>setUnion</a:t>
            </a:r>
            <a:r>
              <a:rPr lang="en-US" dirty="0"/>
              <a:t>, etc.</a:t>
            </a:r>
          </a:p>
          <a:p>
            <a:pPr lvl="2"/>
            <a:r>
              <a:rPr lang="en-US" dirty="0"/>
              <a:t>Comparison: $</a:t>
            </a:r>
            <a:r>
              <a:rPr lang="en-US" dirty="0" err="1"/>
              <a:t>eq</a:t>
            </a:r>
            <a:r>
              <a:rPr lang="en-US" dirty="0"/>
              <a:t>, $</a:t>
            </a:r>
            <a:r>
              <a:rPr lang="en-US" dirty="0" err="1"/>
              <a:t>gt</a:t>
            </a:r>
            <a:r>
              <a:rPr lang="en-US" dirty="0"/>
              <a:t>, etc.</a:t>
            </a:r>
          </a:p>
          <a:p>
            <a:pPr lvl="2"/>
            <a:r>
              <a:rPr lang="en-US" dirty="0"/>
              <a:t>Arithmetic:  $add, $mod, etc.</a:t>
            </a:r>
          </a:p>
          <a:p>
            <a:pPr lvl="2"/>
            <a:r>
              <a:rPr lang="en-US" dirty="0"/>
              <a:t>String: $</a:t>
            </a:r>
            <a:r>
              <a:rPr lang="en-US" dirty="0" err="1"/>
              <a:t>concat</a:t>
            </a:r>
            <a:r>
              <a:rPr lang="en-US" dirty="0"/>
              <a:t>, $</a:t>
            </a:r>
            <a:r>
              <a:rPr lang="en-US" dirty="0" err="1"/>
              <a:t>substr</a:t>
            </a:r>
            <a:r>
              <a:rPr lang="en-US" dirty="0"/>
              <a:t>, etc.</a:t>
            </a:r>
          </a:p>
          <a:p>
            <a:pPr lvl="2"/>
            <a:r>
              <a:rPr lang="en-US" dirty="0"/>
              <a:t>Text Search:  $meta</a:t>
            </a:r>
          </a:p>
          <a:p>
            <a:pPr lvl="2"/>
            <a:r>
              <a:rPr lang="en-US" dirty="0"/>
              <a:t>Date, Variable, Literal, Conditional</a:t>
            </a:r>
          </a:p>
          <a:p>
            <a:pPr lvl="2"/>
            <a:r>
              <a:rPr lang="en-US" dirty="0"/>
              <a:t>Accumulators: $sum, $max, etc.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1211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db.ex.find</a:t>
            </a:r>
            <a:r>
              <a:rPr lang="en-US" sz="2400" dirty="0"/>
              <a:t>({</a:t>
            </a:r>
          </a:p>
          <a:p>
            <a:r>
              <a:rPr lang="en-US" sz="2400" dirty="0"/>
              <a:t>&gt; </a:t>
            </a:r>
            <a:r>
              <a:rPr lang="en-US" sz="2400" dirty="0" err="1"/>
              <a:t>db.ex.find</a:t>
            </a:r>
            <a:r>
              <a:rPr lang="en-US" sz="2400" dirty="0"/>
              <a:t>({</a:t>
            </a:r>
            <a:r>
              <a:rPr lang="en-US" sz="2400" dirty="0" err="1"/>
              <a:t>number_of_employees</a:t>
            </a:r>
            <a:r>
              <a:rPr lang="en-US" sz="2400" dirty="0"/>
              <a:t>: {$</a:t>
            </a:r>
            <a:r>
              <a:rPr lang="en-US" sz="2400" dirty="0" err="1"/>
              <a:t>lt</a:t>
            </a:r>
            <a:r>
              <a:rPr lang="en-US" sz="2400" dirty="0"/>
              <a:t>: 10}}, {number_of_employees:1})</a:t>
            </a:r>
          </a:p>
          <a:p>
            <a:endParaRPr lang="en-US" sz="2400" dirty="0"/>
          </a:p>
          <a:p>
            <a:r>
              <a:rPr lang="en-US" sz="2400" dirty="0"/>
              <a:t>Is the same as</a:t>
            </a:r>
          </a:p>
          <a:p>
            <a:endParaRPr lang="en-US" sz="2400" dirty="0"/>
          </a:p>
          <a:p>
            <a:r>
              <a:rPr lang="en-US" sz="2400" dirty="0"/>
              <a:t>&gt; </a:t>
            </a:r>
            <a:r>
              <a:rPr lang="en-US" sz="2400" dirty="0" err="1"/>
              <a:t>db.ex.aggregate</a:t>
            </a:r>
            <a:r>
              <a:rPr lang="en-US" sz="2400" dirty="0"/>
              <a:t>({$match: {</a:t>
            </a:r>
            <a:r>
              <a:rPr lang="en-US" sz="2400" dirty="0" err="1"/>
              <a:t>number_of_employees</a:t>
            </a:r>
            <a:r>
              <a:rPr lang="en-US" sz="2400" dirty="0"/>
              <a:t>: {$</a:t>
            </a:r>
            <a:r>
              <a:rPr lang="en-US" sz="2400" dirty="0" err="1"/>
              <a:t>lt</a:t>
            </a:r>
            <a:r>
              <a:rPr lang="en-US" sz="2400" dirty="0"/>
              <a:t>: 10}}}, {$project: {</a:t>
            </a:r>
            <a:r>
              <a:rPr lang="en-US" sz="2400" dirty="0" err="1"/>
              <a:t>number_of_employees</a:t>
            </a:r>
            <a:r>
              <a:rPr lang="en-US" sz="2400" dirty="0"/>
              <a:t>: 1}})</a:t>
            </a:r>
          </a:p>
        </p:txBody>
      </p:sp>
    </p:spTree>
    <p:extLst>
      <p:ext uri="{BB962C8B-B14F-4D97-AF65-F5344CB8AC3E}">
        <p14:creationId xmlns:p14="http://schemas.microsoft.com/office/powerpoint/2010/main" val="364347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 marL="342900" lvl="2" indent="-342900"/>
            <a:r>
              <a:rPr lang="en-US" sz="2800" dirty="0"/>
              <a:t>Basic operations</a:t>
            </a:r>
          </a:p>
          <a:p>
            <a:r>
              <a:rPr lang="en-US" sz="2800" dirty="0"/>
              <a:t>Can use $project in a similar manner to find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db.books.aggregate</a:t>
            </a:r>
            <a:r>
              <a:rPr lang="en-US" sz="2400" dirty="0"/>
              <a:t>( {$match: {name: "Thomas"}}, { $project : { title : 1 , author : 1 } }  )</a:t>
            </a:r>
          </a:p>
          <a:p>
            <a:pPr marL="0" indent="0">
              <a:buNone/>
            </a:pPr>
            <a:r>
              <a:rPr lang="en-US" sz="2400" dirty="0"/>
              <a:t>// same as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db.books.find</a:t>
            </a:r>
            <a:r>
              <a:rPr lang="en-US" sz="2400" dirty="0"/>
              <a:t>({name: "Thomas"}, {title:1, author:1})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$project is useful when using arrays</a:t>
            </a:r>
          </a:p>
          <a:p>
            <a:endParaRPr lang="en-US" sz="2800" dirty="0"/>
          </a:p>
          <a:p>
            <a:r>
              <a:rPr lang="en-US" sz="2800" dirty="0"/>
              <a:t>Array operators:  $size, etc.  </a:t>
            </a:r>
            <a:r>
              <a:rPr lang="en-US" sz="2800" dirty="0">
                <a:hlinkClick r:id="rId2"/>
              </a:rPr>
              <a:t>https://docs.mongodb.com/v3.2/reference/operator/aggregation-array/</a:t>
            </a:r>
            <a:r>
              <a:rPr lang="en-US" sz="2800" dirty="0"/>
              <a:t> 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7073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Complex examples</a:t>
            </a:r>
          </a:p>
          <a:p>
            <a:pPr lvl="1"/>
            <a:r>
              <a:rPr lang="en-US" dirty="0"/>
              <a:t>The first step (optional) is a match, followed by grouping and then an operation such as sum</a:t>
            </a:r>
          </a:p>
          <a:p>
            <a:pPr lvl="2"/>
            <a:r>
              <a:rPr lang="en-US" dirty="0"/>
              <a:t>$match, $group, $sum (etc.)</a:t>
            </a:r>
          </a:p>
          <a:p>
            <a:pPr lvl="2"/>
            <a:endParaRPr lang="en-US" dirty="0"/>
          </a:p>
          <a:p>
            <a:pPr marL="857250" lvl="1"/>
            <a:r>
              <a:rPr lang="en-US" dirty="0"/>
              <a:t>Grouping/aggregate operations preceded by $</a:t>
            </a:r>
          </a:p>
          <a:p>
            <a:pPr marL="857250" lvl="1"/>
            <a:r>
              <a:rPr lang="en-US" dirty="0"/>
              <a:t>New fields resulting from grouping also preceded by $</a:t>
            </a:r>
          </a:p>
          <a:p>
            <a:pPr marL="857250" lvl="1"/>
            <a:r>
              <a:rPr lang="en-US" dirty="0"/>
              <a:t>Note you must use $ to get the value of the key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275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10200"/>
          </a:xfrm>
        </p:spPr>
        <p:txBody>
          <a:bodyPr>
            <a:normAutofit/>
          </a:bodyPr>
          <a:lstStyle/>
          <a:p>
            <a:pPr marL="571500" indent="-457200"/>
            <a:r>
              <a:rPr lang="en-US" sz="3000" dirty="0"/>
              <a:t>Assume a collection with 3 fields: </a:t>
            </a:r>
            <a:r>
              <a:rPr lang="en-US" sz="3000" dirty="0" err="1"/>
              <a:t>CustID</a:t>
            </a:r>
            <a:r>
              <a:rPr lang="en-US" sz="3000" dirty="0"/>
              <a:t>, status, amount</a:t>
            </a:r>
            <a:endParaRPr lang="en-US" dirty="0"/>
          </a:p>
          <a:p>
            <a:pPr marL="114300" indent="0">
              <a:buNone/>
            </a:pPr>
            <a:r>
              <a:rPr lang="en-US" sz="2400" dirty="0" err="1"/>
              <a:t>db.orders.aggregate</a:t>
            </a:r>
            <a:r>
              <a:rPr lang="en-US" sz="2400" dirty="0"/>
              <a:t>({$match: { status: “A”}},</a:t>
            </a:r>
          </a:p>
          <a:p>
            <a:pPr marL="114300" indent="0">
              <a:buNone/>
            </a:pPr>
            <a:r>
              <a:rPr lang="en-US" sz="2400" dirty="0"/>
              <a:t> {$group: {_id: “$</a:t>
            </a:r>
            <a:r>
              <a:rPr lang="en-US" sz="2400" dirty="0" err="1"/>
              <a:t>cust_id</a:t>
            </a:r>
            <a:r>
              <a:rPr lang="en-US" sz="2400" dirty="0"/>
              <a:t>”, total: {$sum: “$amount”}}})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Select </a:t>
            </a:r>
            <a:r>
              <a:rPr lang="en-US" sz="2400" dirty="0" err="1"/>
              <a:t>cust_id</a:t>
            </a:r>
            <a:r>
              <a:rPr lang="en-US" sz="2400" dirty="0"/>
              <a:t> as _id, sum(amount) as total </a:t>
            </a:r>
          </a:p>
          <a:p>
            <a:pPr marL="114300" indent="0">
              <a:buNone/>
            </a:pPr>
            <a:r>
              <a:rPr lang="en-US" sz="2400" dirty="0"/>
              <a:t>From orders</a:t>
            </a:r>
          </a:p>
          <a:p>
            <a:pPr marL="114300" indent="0">
              <a:buNone/>
            </a:pPr>
            <a:r>
              <a:rPr lang="en-US" sz="2400" dirty="0"/>
              <a:t>Where status=‘A’ </a:t>
            </a:r>
          </a:p>
          <a:p>
            <a:pPr marL="114300" indent="0">
              <a:buNone/>
            </a:pPr>
            <a:r>
              <a:rPr lang="en-US" sz="2400" dirty="0"/>
              <a:t>Group by </a:t>
            </a:r>
            <a:r>
              <a:rPr lang="en-US" sz="2400" dirty="0" err="1"/>
              <a:t>cust_id</a:t>
            </a:r>
            <a:endParaRPr lang="en-US" sz="2400" dirty="0"/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>
                <a:hlinkClick r:id="rId2"/>
              </a:rPr>
              <a:t>https://docs.mongodb.org/manual/core/aggregation-introduction/</a:t>
            </a:r>
            <a:r>
              <a:rPr lang="en-US" sz="2400" dirty="0"/>
              <a:t> </a:t>
            </a:r>
          </a:p>
          <a:p>
            <a:pPr marL="11430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8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collection (optional)</a:t>
            </a:r>
          </a:p>
          <a:p>
            <a:pPr lvl="1"/>
            <a:r>
              <a:rPr lang="en-US" dirty="0" err="1"/>
              <a:t>db.collection.createCollection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Can specify the size, index, max#</a:t>
            </a:r>
          </a:p>
          <a:p>
            <a:pPr lvl="1"/>
            <a:r>
              <a:rPr lang="en-US" dirty="0"/>
              <a:t>If capped collection, fixed size and writes over</a:t>
            </a:r>
          </a:p>
          <a:p>
            <a:pPr lvl="1"/>
            <a:r>
              <a:rPr lang="en-US" dirty="0"/>
              <a:t>OR just use it in an insert and it will be created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3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102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err="1"/>
              <a:t>db.orders.aggregate</a:t>
            </a:r>
            <a:r>
              <a:rPr lang="en-US" sz="2400" dirty="0"/>
              <a:t>({$match: { status: "A"}},</a:t>
            </a:r>
          </a:p>
          <a:p>
            <a:pPr marL="114300" indent="0">
              <a:buNone/>
            </a:pPr>
            <a:r>
              <a:rPr lang="en-US" sz="2400" dirty="0"/>
              <a:t> {$group: {_id:"$</a:t>
            </a:r>
            <a:r>
              <a:rPr lang="en-US" sz="2400" dirty="0" err="1"/>
              <a:t>cust_id</a:t>
            </a:r>
            <a:r>
              <a:rPr lang="en-US" sz="2400" dirty="0"/>
              <a:t>", total: {$sum: “$amount”}}})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>
                <a:hlinkClick r:id="rId2"/>
              </a:rPr>
              <a:t>https://docs.mongodb.org/manual/core/aggregation-introduction/</a:t>
            </a:r>
            <a:r>
              <a:rPr lang="en-US" sz="2400" dirty="0"/>
              <a:t> </a:t>
            </a:r>
          </a:p>
          <a:p>
            <a:pPr marL="11430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040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find() to aggregate()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&gt; </a:t>
            </a:r>
            <a:r>
              <a:rPr lang="en-US" sz="2000" dirty="0" err="1"/>
              <a:t>db.NYC.find</a:t>
            </a:r>
            <a:r>
              <a:rPr lang="en-US" sz="2000" dirty="0"/>
              <a:t>({</a:t>
            </a:r>
            <a:r>
              <a:rPr lang="en-US" sz="2000" dirty="0" err="1"/>
              <a:t>RequestID</a:t>
            </a:r>
            <a:r>
              <a:rPr lang="en-US" sz="2000" dirty="0"/>
              <a:t>: {$</a:t>
            </a:r>
            <a:r>
              <a:rPr lang="en-US" sz="2000" dirty="0" err="1"/>
              <a:t>lt</a:t>
            </a:r>
            <a:r>
              <a:rPr lang="en-US" sz="2000" dirty="0"/>
              <a:t>: 5}}, {RequestID:1, AgencyName:1, _id:0}).sort({AgencyName:1});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Change to an aggregate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&gt; </a:t>
            </a:r>
            <a:r>
              <a:rPr lang="en-US" sz="2000" dirty="0" err="1"/>
              <a:t>db.NYC.aggregate</a:t>
            </a:r>
            <a:r>
              <a:rPr lang="en-US" sz="2000" dirty="0"/>
              <a:t>({$project: {RequestID:1, AgencyName:1, _id:0}}, {$sort: {RequestID:1}}, {$match: {</a:t>
            </a:r>
            <a:r>
              <a:rPr lang="en-US" sz="2000" dirty="0" err="1"/>
              <a:t>RequestID</a:t>
            </a:r>
            <a:r>
              <a:rPr lang="en-US" sz="2000" dirty="0"/>
              <a:t>: {$lt:5}}});</a:t>
            </a:r>
          </a:p>
        </p:txBody>
      </p:sp>
    </p:spTree>
    <p:extLst>
      <p:ext uri="{BB962C8B-B14F-4D97-AF65-F5344CB8AC3E}">
        <p14:creationId xmlns:p14="http://schemas.microsoft.com/office/powerpoint/2010/main" val="191191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test if a document has a field</a:t>
            </a:r>
          </a:p>
          <a:p>
            <a:pPr marL="457200" lvl="1" indent="0">
              <a:buNone/>
            </a:pPr>
            <a:r>
              <a:rPr lang="en-US" dirty="0"/>
              <a:t>	fieldname: {$exists: true}</a:t>
            </a:r>
          </a:p>
          <a:p>
            <a:r>
              <a:rPr lang="en-US" sz="2800" dirty="0"/>
              <a:t>Or to test if a document does not have a field</a:t>
            </a:r>
            <a:br>
              <a:rPr lang="en-US" sz="2800" dirty="0"/>
            </a:br>
            <a:r>
              <a:rPr lang="en-US" sz="2800" dirty="0"/>
              <a:t>fieldname: {$</a:t>
            </a:r>
            <a:r>
              <a:rPr lang="en-US" sz="2800" dirty="0" err="1"/>
              <a:t>exists:false</a:t>
            </a:r>
            <a:r>
              <a:rPr lang="en-US" sz="2800" dirty="0"/>
              <a:t>}</a:t>
            </a:r>
          </a:p>
          <a:p>
            <a:r>
              <a:rPr lang="en-US" sz="2800" dirty="0"/>
              <a:t>To test if a document has a field but no value</a:t>
            </a:r>
          </a:p>
          <a:p>
            <a:pPr marL="914400" lvl="2" indent="0">
              <a:buNone/>
            </a:pPr>
            <a:r>
              <a:rPr lang="en-US" sz="2800" dirty="0"/>
              <a:t>fieldname: null</a:t>
            </a:r>
          </a:p>
          <a:p>
            <a:r>
              <a:rPr lang="en-US" sz="2800" dirty="0"/>
              <a:t>To test for an empty array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arrayname</a:t>
            </a:r>
            <a:r>
              <a:rPr lang="en-US" dirty="0"/>
              <a:t>:[]</a:t>
            </a:r>
          </a:p>
        </p:txBody>
      </p:sp>
    </p:spTree>
    <p:extLst>
      <p:ext uri="{BB962C8B-B14F-4D97-AF65-F5344CB8AC3E}">
        <p14:creationId xmlns:p14="http://schemas.microsoft.com/office/powerpoint/2010/main" val="6211017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Cursor sort, aggregation</a:t>
            </a:r>
          </a:p>
          <a:p>
            <a:pPr lvl="1"/>
            <a:r>
              <a:rPr lang="en-US" dirty="0"/>
              <a:t>If use cursor sort, can apply after a find( )</a:t>
            </a:r>
          </a:p>
          <a:p>
            <a:pPr lvl="1"/>
            <a:r>
              <a:rPr lang="en-US" dirty="0"/>
              <a:t>If use aggregation can use a collection sort</a:t>
            </a:r>
          </a:p>
          <a:p>
            <a:pPr lvl="2">
              <a:buNone/>
            </a:pPr>
            <a:r>
              <a:rPr lang="en-US" sz="2800" dirty="0"/>
              <a:t>      </a:t>
            </a:r>
            <a:r>
              <a:rPr lang="en-US" sz="2800" dirty="0" err="1"/>
              <a:t>db.collection.aggregate</a:t>
            </a:r>
            <a:r>
              <a:rPr lang="en-US" sz="2800" dirty="0"/>
              <a:t>({$sort: {sort_key:1}})</a:t>
            </a:r>
          </a:p>
          <a:p>
            <a:pPr lvl="2"/>
            <a:r>
              <a:rPr lang="en-US" sz="2800" dirty="0"/>
              <a:t>Does the above when complete other ops in pipeline</a:t>
            </a:r>
          </a:p>
        </p:txBody>
      </p:sp>
    </p:spTree>
    <p:extLst>
      <p:ext uri="{BB962C8B-B14F-4D97-AF65-F5344CB8AC3E}">
        <p14:creationId xmlns:p14="http://schemas.microsoft.com/office/powerpoint/2010/main" val="23054308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an Index for a text field</a:t>
            </a:r>
          </a:p>
          <a:p>
            <a:pPr marL="0" indent="0">
              <a:buNone/>
            </a:pPr>
            <a:r>
              <a:rPr lang="en-US" dirty="0" err="1"/>
              <a:t>db.collection.createIndex</a:t>
            </a:r>
            <a:r>
              <a:rPr lang="en-US" dirty="0"/>
              <a:t>({field: "text"});</a:t>
            </a:r>
          </a:p>
          <a:p>
            <a:r>
              <a:rPr lang="en-US" dirty="0"/>
              <a:t>Then search for documents that closely match a specified string using find() and $meta</a:t>
            </a:r>
          </a:p>
        </p:txBody>
      </p:sp>
    </p:spTree>
    <p:extLst>
      <p:ext uri="{BB962C8B-B14F-4D97-AF65-F5344CB8AC3E}">
        <p14:creationId xmlns:p14="http://schemas.microsoft.com/office/powerpoint/2010/main" val="33110893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about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Can spend a lot of time counting {}s due to errors</a:t>
            </a:r>
          </a:p>
          <a:p>
            <a:pPr lvl="1"/>
            <a:r>
              <a:rPr lang="en-US" sz="2000" dirty="0" err="1"/>
              <a:t>db.lit.find</a:t>
            </a:r>
            <a:r>
              <a:rPr lang="en-US" sz="2000" dirty="0"/>
              <a:t>({$or: [{{$or: [{$and: [{NOVL: {$exists: true}}, {BOOK: {$exists: true}}]}, {$and: [{NOVL: {$exists: true}}, {ADPT: {$exists: true}}]}]}},{$and: [{ADPT: {$exists: true}}, {BOOK: {$exists: true}}]}]}, {MOVI:1, _id:0})</a:t>
            </a:r>
          </a:p>
          <a:p>
            <a:r>
              <a:rPr lang="en-US" sz="2400" dirty="0"/>
              <a:t>No error messages, or bad error messages</a:t>
            </a:r>
          </a:p>
          <a:p>
            <a:pPr lvl="1"/>
            <a:r>
              <a:rPr lang="en-US" sz="2400" dirty="0"/>
              <a:t>If I list a non-existent field?</a:t>
            </a:r>
          </a:p>
          <a:p>
            <a:pPr lvl="1"/>
            <a:r>
              <a:rPr lang="en-US" sz="2400" dirty="0"/>
              <a:t> no message (because no schemas to check it with!) </a:t>
            </a:r>
          </a:p>
          <a:p>
            <a:r>
              <a:rPr lang="en-US" sz="2400" dirty="0"/>
              <a:t>Need more examples for aggregate</a:t>
            </a:r>
          </a:p>
          <a:p>
            <a:r>
              <a:rPr lang="en-US" sz="2400" dirty="0"/>
              <a:t>Lots of other websites about </a:t>
            </a:r>
            <a:r>
              <a:rPr lang="en-US" sz="2400" dirty="0" err="1"/>
              <a:t>MongoDB</a:t>
            </a:r>
            <a:r>
              <a:rPr lang="en-US" sz="2400" dirty="0"/>
              <a:t>, but mostly people posting question and I don’t trust answers people post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2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use some type of GUI that makes using </a:t>
            </a:r>
            <a:r>
              <a:rPr lang="en-US" dirty="0" err="1"/>
              <a:t>MongoDB</a:t>
            </a:r>
            <a:r>
              <a:rPr lang="en-US" dirty="0"/>
              <a:t> much easier</a:t>
            </a:r>
          </a:p>
          <a:p>
            <a:pPr lvl="1"/>
            <a:r>
              <a:rPr lang="en-US" dirty="0" err="1"/>
              <a:t>Robomongo</a:t>
            </a:r>
            <a:endParaRPr lang="en-US" dirty="0"/>
          </a:p>
          <a:p>
            <a:pPr lvl="1"/>
            <a:r>
              <a:rPr lang="en-US" dirty="0" err="1"/>
              <a:t>Umongo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5348927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approach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MongoDB</a:t>
            </a:r>
            <a:r>
              <a:rPr lang="en-US" dirty="0"/>
              <a:t> to handle online shopping</a:t>
            </a:r>
          </a:p>
          <a:p>
            <a:pPr lvl="1"/>
            <a:r>
              <a:rPr lang="en-US" dirty="0"/>
              <a:t>SQL to handle payment/processing of orders</a:t>
            </a:r>
          </a:p>
        </p:txBody>
      </p:sp>
    </p:spTree>
    <p:extLst>
      <p:ext uri="{BB962C8B-B14F-4D97-AF65-F5344CB8AC3E}">
        <p14:creationId xmlns:p14="http://schemas.microsoft.com/office/powerpoint/2010/main" val="5784388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CompanyDB</a:t>
            </a:r>
            <a:r>
              <a:rPr lang="en-US" dirty="0"/>
              <a:t> and 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Denormalization</a:t>
            </a:r>
            <a:endParaRPr lang="en-US" sz="3600" b="1" dirty="0"/>
          </a:p>
          <a:p>
            <a:pPr lvl="1"/>
            <a:r>
              <a:rPr lang="en-US" dirty="0"/>
              <a:t>Replicate the data where there is a relationship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to map tables in </a:t>
            </a:r>
            <a:r>
              <a:rPr lang="en-US" dirty="0" err="1"/>
              <a:t>CompanyDB</a:t>
            </a:r>
            <a:r>
              <a:rPr lang="en-US" dirty="0"/>
              <a:t> to collection in MongoDB?</a:t>
            </a:r>
          </a:p>
          <a:p>
            <a:pPr lvl="1"/>
            <a:r>
              <a:rPr lang="en-US" dirty="0"/>
              <a:t>For example, </a:t>
            </a:r>
            <a:r>
              <a:rPr lang="en-US" dirty="0" err="1"/>
              <a:t>works_on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Think about how to put the entire </a:t>
            </a:r>
            <a:r>
              <a:rPr lang="en-US" dirty="0" err="1"/>
              <a:t>CompanyDB</a:t>
            </a:r>
            <a:r>
              <a:rPr lang="en-US" dirty="0"/>
              <a:t> in MongoDB</a:t>
            </a:r>
          </a:p>
        </p:txBody>
      </p:sp>
    </p:spTree>
    <p:extLst>
      <p:ext uri="{BB962C8B-B14F-4D97-AF65-F5344CB8AC3E}">
        <p14:creationId xmlns:p14="http://schemas.microsoft.com/office/powerpoint/2010/main" val="162792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Relationships and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b="1" dirty="0" err="1"/>
              <a:t>Denormalization</a:t>
            </a:r>
            <a:endParaRPr lang="en-US" sz="3600" b="1" dirty="0"/>
          </a:p>
          <a:p>
            <a:pPr lvl="1"/>
            <a:r>
              <a:rPr lang="en-US" dirty="0"/>
              <a:t>Replicate the data where there is a relationship</a:t>
            </a:r>
          </a:p>
          <a:p>
            <a:endParaRPr lang="en-US" dirty="0"/>
          </a:p>
          <a:p>
            <a:r>
              <a:rPr lang="en-US" dirty="0"/>
              <a:t>Use references </a:t>
            </a:r>
            <a:r>
              <a:rPr lang="en-US" dirty="0">
                <a:hlinkClick r:id="rId2"/>
              </a:rPr>
              <a:t>https://docs.mongodb.com/manual/reference/database-references/#manual-references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Manual reference – requires 2 queries</a:t>
            </a:r>
          </a:p>
          <a:p>
            <a:pPr lvl="2"/>
            <a:r>
              <a:rPr lang="en-US" dirty="0"/>
              <a:t>One query to get the </a:t>
            </a:r>
            <a:r>
              <a:rPr lang="en-US" dirty="0" err="1"/>
              <a:t>object_id</a:t>
            </a:r>
            <a:endParaRPr lang="en-US" dirty="0"/>
          </a:p>
          <a:p>
            <a:pPr lvl="2"/>
            <a:r>
              <a:rPr lang="en-US" dirty="0"/>
              <a:t>Second query to get object associated with _id</a:t>
            </a:r>
          </a:p>
          <a:p>
            <a:pPr lvl="1"/>
            <a:r>
              <a:rPr lang="en-US" dirty="0" err="1"/>
              <a:t>DBRefs</a:t>
            </a:r>
            <a:r>
              <a:rPr lang="en-US" dirty="0"/>
              <a:t> – need driver support for it (not in C/C++ but in Java, Python, etc.)</a:t>
            </a:r>
          </a:p>
        </p:txBody>
      </p:sp>
    </p:spTree>
    <p:extLst>
      <p:ext uri="{BB962C8B-B14F-4D97-AF65-F5344CB8AC3E}">
        <p14:creationId xmlns:p14="http://schemas.microsoft.com/office/powerpoint/2010/main" val="42951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build incrementally without modifying schema (since no schema)</a:t>
            </a:r>
          </a:p>
          <a:p>
            <a:r>
              <a:rPr lang="en-US" dirty="0"/>
              <a:t>Each document automatically gets an _id</a:t>
            </a:r>
          </a:p>
          <a:p>
            <a:r>
              <a:rPr lang="en-US" dirty="0"/>
              <a:t>Example of hotel info – creating 3 documents:</a:t>
            </a:r>
          </a:p>
          <a:p>
            <a:pPr marL="914400" lvl="2" indent="0">
              <a:buNone/>
            </a:pPr>
            <a:r>
              <a:rPr lang="en-US" dirty="0"/>
              <a:t>d1 = {name: "Metro </a:t>
            </a:r>
            <a:r>
              <a:rPr lang="en-US" dirty="0" err="1"/>
              <a:t>Blu</a:t>
            </a:r>
            <a:r>
              <a:rPr lang="en-US" dirty="0"/>
              <a:t>", address: "Chicago, IL", rating: 3.5}</a:t>
            </a:r>
          </a:p>
          <a:p>
            <a:pPr marL="914400" lvl="2" indent="0">
              <a:buNone/>
            </a:pPr>
            <a:r>
              <a:rPr lang="en-US" dirty="0" err="1"/>
              <a:t>db.hotels.insert</a:t>
            </a:r>
            <a:r>
              <a:rPr lang="en-US" dirty="0"/>
              <a:t>(d1)   </a:t>
            </a:r>
          </a:p>
          <a:p>
            <a:pPr marL="914400" lvl="2" indent="0">
              <a:buNone/>
            </a:pPr>
            <a:r>
              <a:rPr lang="en-US" dirty="0"/>
              <a:t>d2 = {name: "Experiential", rating: 4, type:  “New Age”}</a:t>
            </a:r>
          </a:p>
          <a:p>
            <a:pPr marL="914400" lvl="2" indent="0">
              <a:buNone/>
            </a:pPr>
            <a:r>
              <a:rPr lang="en-US" dirty="0" err="1"/>
              <a:t>db.hotels.insert</a:t>
            </a:r>
            <a:r>
              <a:rPr lang="en-US" dirty="0"/>
              <a:t>(d2)  </a:t>
            </a:r>
          </a:p>
          <a:p>
            <a:pPr marL="914400" lvl="2" indent="0">
              <a:buNone/>
            </a:pPr>
            <a:r>
              <a:rPr lang="en-US" dirty="0"/>
              <a:t>d3 = {name: "</a:t>
            </a:r>
            <a:r>
              <a:rPr lang="en-US" dirty="0" err="1"/>
              <a:t>Zazu</a:t>
            </a:r>
            <a:r>
              <a:rPr lang="en-US" dirty="0"/>
              <a:t> Hotel", address: "San Francisco, CA", rating: 4.5}</a:t>
            </a:r>
          </a:p>
          <a:p>
            <a:pPr marL="914400" lvl="2" indent="0">
              <a:buNone/>
            </a:pPr>
            <a:r>
              <a:rPr lang="en-US" dirty="0" err="1"/>
              <a:t>db.hotels.insert</a:t>
            </a:r>
            <a:r>
              <a:rPr lang="en-US" dirty="0"/>
              <a:t>(d3) </a:t>
            </a:r>
          </a:p>
          <a:p>
            <a:pPr marL="914400" lvl="2" indent="0">
              <a:buNone/>
            </a:pPr>
            <a:r>
              <a:rPr lang="en-US" dirty="0" err="1"/>
              <a:t>db.hotels.insert</a:t>
            </a:r>
            <a:r>
              <a:rPr lang="en-US" dirty="0"/>
              <a:t>({name: "Motel 6", options: {smoking: "yes", pet: "yes"}});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4608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NoSQL</a:t>
            </a:r>
            <a:r>
              <a:rPr lang="en-US" dirty="0"/>
              <a:t> Oracle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Oxymoron?</a:t>
            </a:r>
          </a:p>
        </p:txBody>
      </p:sp>
    </p:spTree>
    <p:extLst>
      <p:ext uri="{BB962C8B-B14F-4D97-AF65-F5344CB8AC3E}">
        <p14:creationId xmlns:p14="http://schemas.microsoft.com/office/powerpoint/2010/main" val="2738674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</a:t>
            </a:r>
            <a:r>
              <a:rPr lang="en-US" dirty="0" err="1"/>
              <a:t>NoSQL</a:t>
            </a:r>
            <a:r>
              <a:rPr lang="en-US" dirty="0"/>
              <a:t>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Key-value – horizontally scaled</a:t>
            </a:r>
          </a:p>
          <a:p>
            <a:r>
              <a:rPr lang="en-US" dirty="0"/>
              <a:t>Records version # for </a:t>
            </a:r>
            <a:r>
              <a:rPr lang="en-US" dirty="0" err="1"/>
              <a:t>k,v</a:t>
            </a:r>
            <a:r>
              <a:rPr lang="en-US" dirty="0"/>
              <a:t> pairs</a:t>
            </a:r>
          </a:p>
          <a:p>
            <a:r>
              <a:rPr lang="en-US" dirty="0"/>
              <a:t>Hashes keys for good distribution</a:t>
            </a:r>
          </a:p>
          <a:p>
            <a:r>
              <a:rPr lang="en-US" dirty="0"/>
              <a:t>Map from user defined key (string) to opaque data items</a:t>
            </a:r>
          </a:p>
          <a:p>
            <a:pPr lvl="1"/>
            <a:r>
              <a:rPr lang="en-US" dirty="0"/>
              <a:t>data type whose concrete data</a:t>
            </a:r>
            <a:r>
              <a:rPr lang="en-US" b="1" dirty="0"/>
              <a:t> </a:t>
            </a:r>
            <a:r>
              <a:rPr lang="en-US" dirty="0"/>
              <a:t>structure is not defined in an interface</a:t>
            </a:r>
          </a:p>
        </p:txBody>
      </p:sp>
    </p:spTree>
    <p:extLst>
      <p:ext uri="{BB962C8B-B14F-4D97-AF65-F5344CB8AC3E}">
        <p14:creationId xmlns:p14="http://schemas.microsoft.com/office/powerpoint/2010/main" val="9279858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</a:t>
            </a:r>
            <a:r>
              <a:rPr lang="en-US" dirty="0" err="1"/>
              <a:t>NoSQL</a:t>
            </a:r>
            <a:r>
              <a:rPr lang="en-US" dirty="0"/>
              <a:t>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CRUD APIs</a:t>
            </a:r>
          </a:p>
          <a:p>
            <a:pPr lvl="1"/>
            <a:r>
              <a:rPr lang="en-US" dirty="0"/>
              <a:t>Create, Retrieve, Update, Delete</a:t>
            </a:r>
          </a:p>
          <a:p>
            <a:r>
              <a:rPr lang="en-US" dirty="0"/>
              <a:t>Create, Update provided by put methods</a:t>
            </a:r>
          </a:p>
          <a:p>
            <a:r>
              <a:rPr lang="en-US" dirty="0"/>
              <a:t>Retrieve data items with get</a:t>
            </a:r>
          </a:p>
        </p:txBody>
      </p:sp>
    </p:spTree>
    <p:extLst>
      <p:ext uri="{BB962C8B-B14F-4D97-AF65-F5344CB8AC3E}">
        <p14:creationId xmlns:p14="http://schemas.microsoft.com/office/powerpoint/2010/main" val="33730725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381000"/>
            <a:ext cx="8229600" cy="69342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en-US" sz="72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CRUD Examples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sz="80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// Put a new key/value pair in the database, if key not already present.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Key key = </a:t>
            </a:r>
            <a:r>
              <a:rPr lang="en-US" sz="8000" dirty="0" err="1"/>
              <a:t>Key.createKey("Katana</a:t>
            </a:r>
            <a:r>
              <a:rPr lang="en-US" sz="8000" dirty="0"/>
              <a:t>");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String </a:t>
            </a:r>
            <a:r>
              <a:rPr lang="en-US" sz="8000" dirty="0" err="1"/>
              <a:t>valString</a:t>
            </a:r>
            <a:r>
              <a:rPr lang="en-US" sz="8000" dirty="0"/>
              <a:t> = "sword";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 err="1"/>
              <a:t>store.putIfAbsent(key</a:t>
            </a:r>
            <a:r>
              <a:rPr lang="en-US" sz="8000" dirty="0"/>
              <a:t>, </a:t>
            </a:r>
            <a:r>
              <a:rPr lang="en-US" sz="8000" dirty="0" err="1"/>
              <a:t>Value.createValue(valString.getBytes</a:t>
            </a:r>
            <a:r>
              <a:rPr lang="en-US" sz="8000" dirty="0"/>
              <a:t>()));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sz="80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// Read the value back from the database.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 err="1"/>
              <a:t>ValueVersion</a:t>
            </a:r>
            <a:r>
              <a:rPr lang="en-US" sz="8000" dirty="0"/>
              <a:t> </a:t>
            </a:r>
            <a:r>
              <a:rPr lang="en-US" sz="8000" dirty="0" err="1"/>
              <a:t>retValue</a:t>
            </a:r>
            <a:r>
              <a:rPr lang="en-US" sz="8000" dirty="0"/>
              <a:t> = </a:t>
            </a:r>
            <a:r>
              <a:rPr lang="en-US" sz="8000" dirty="0" err="1"/>
              <a:t>store.get(key</a:t>
            </a:r>
            <a:r>
              <a:rPr lang="en-US" sz="8000" dirty="0"/>
              <a:t>);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sz="80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// Update this item, only if the current version matches the version I read.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// In conjunction with the previous get, this implements a read-modify-write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String </a:t>
            </a:r>
            <a:r>
              <a:rPr lang="en-US" sz="8000" dirty="0" err="1"/>
              <a:t>newvalString</a:t>
            </a:r>
            <a:r>
              <a:rPr lang="en-US" sz="8000" dirty="0"/>
              <a:t> = "Really nice sword";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Value </a:t>
            </a:r>
            <a:r>
              <a:rPr lang="en-US" sz="8000" dirty="0" err="1"/>
              <a:t>newval</a:t>
            </a:r>
            <a:r>
              <a:rPr lang="en-US" sz="8000" dirty="0"/>
              <a:t> = </a:t>
            </a:r>
            <a:r>
              <a:rPr lang="en-US" sz="8000" dirty="0" err="1"/>
              <a:t>Value.createValue(newvalString.getBytes</a:t>
            </a:r>
            <a:r>
              <a:rPr lang="en-US" sz="8000" dirty="0"/>
              <a:t>());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 err="1"/>
              <a:t>store.putIfVersion(key</a:t>
            </a:r>
            <a:r>
              <a:rPr lang="en-US" sz="8000" dirty="0"/>
              <a:t>, </a:t>
            </a:r>
            <a:r>
              <a:rPr lang="en-US" sz="8000" dirty="0" err="1"/>
              <a:t>newval</a:t>
            </a:r>
            <a:r>
              <a:rPr lang="en-US" sz="8000" dirty="0"/>
              <a:t>, </a:t>
            </a:r>
            <a:r>
              <a:rPr lang="en-US" sz="8000" dirty="0" err="1"/>
              <a:t>retValue.getVersion</a:t>
            </a:r>
            <a:r>
              <a:rPr lang="en-US" sz="8000" dirty="0"/>
              <a:t>());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sz="80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// Finally, (unconditionally) delete this key/value pair from the database.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 err="1"/>
              <a:t>store.delete(key</a:t>
            </a:r>
            <a:r>
              <a:rPr lang="en-US" sz="8000" dirty="0"/>
              <a:t>); </a:t>
            </a:r>
          </a:p>
          <a:p>
            <a:pPr>
              <a:buNone/>
            </a:pP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6523074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NoSQL DBs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Are they here to stay?</a:t>
            </a:r>
          </a:p>
        </p:txBody>
      </p:sp>
    </p:spTree>
    <p:extLst>
      <p:ext uri="{BB962C8B-B14F-4D97-AF65-F5344CB8AC3E}">
        <p14:creationId xmlns:p14="http://schemas.microsoft.com/office/powerpoint/2010/main" val="30236994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NoSQL</a:t>
            </a:r>
            <a:r>
              <a:rPr lang="en-US" dirty="0"/>
              <a:t> DBs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/>
              <a:t>NoSQL DBs – pros and cons</a:t>
            </a:r>
          </a:p>
          <a:p>
            <a:pPr lvl="1"/>
            <a:r>
              <a:rPr lang="en-US" dirty="0"/>
              <a:t>Good for business intelligence</a:t>
            </a:r>
          </a:p>
          <a:p>
            <a:pPr lvl="1"/>
            <a:r>
              <a:rPr lang="en-US" dirty="0"/>
              <a:t>Flexible and extensible data model</a:t>
            </a:r>
          </a:p>
          <a:p>
            <a:pPr lvl="1"/>
            <a:r>
              <a:rPr lang="en-US" dirty="0"/>
              <a:t>No fixed schema</a:t>
            </a:r>
          </a:p>
          <a:p>
            <a:pPr lvl="1"/>
            <a:r>
              <a:rPr lang="en-US" dirty="0"/>
              <a:t>Development of queries is more complex</a:t>
            </a:r>
          </a:p>
          <a:p>
            <a:pPr lvl="1"/>
            <a:r>
              <a:rPr lang="en-US" dirty="0"/>
              <a:t>Limits to operations, but good for simple tasks</a:t>
            </a:r>
          </a:p>
          <a:p>
            <a:pPr lvl="1"/>
            <a:r>
              <a:rPr lang="en-US" dirty="0"/>
              <a:t>Processing simpler and more affordable</a:t>
            </a:r>
          </a:p>
          <a:p>
            <a:pPr lvl="1"/>
            <a:r>
              <a:rPr lang="en-US" dirty="0"/>
              <a:t>No standard or uniform query language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6345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DBs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Distributed and horizontally </a:t>
            </a:r>
            <a:r>
              <a:rPr lang="en-US" b="1" dirty="0"/>
              <a:t>scalable (SQL is not)</a:t>
            </a:r>
          </a:p>
          <a:p>
            <a:pPr lvl="2"/>
            <a:r>
              <a:rPr lang="en-US" dirty="0"/>
              <a:t>Run on large number of inexpensive (commodity) servers – add more servers as needed</a:t>
            </a:r>
          </a:p>
          <a:p>
            <a:pPr lvl="2"/>
            <a:r>
              <a:rPr lang="en-US" dirty="0"/>
              <a:t>Differs from  vertical scalability of </a:t>
            </a:r>
            <a:r>
              <a:rPr lang="en-US" dirty="0" err="1"/>
              <a:t>RDBs</a:t>
            </a:r>
            <a:r>
              <a:rPr lang="en-US" dirty="0"/>
              <a:t> where add more power to a central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142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90% of people using DBs do not have to worry about any of the major scalability problems that can occur within DBs</a:t>
            </a:r>
          </a:p>
          <a:p>
            <a:r>
              <a:rPr lang="en-US" dirty="0"/>
              <a:t>Criticisms of NoSQL</a:t>
            </a:r>
          </a:p>
          <a:p>
            <a:pPr lvl="1"/>
            <a:r>
              <a:rPr lang="en-US" dirty="0"/>
              <a:t>Open source scares business people</a:t>
            </a:r>
          </a:p>
          <a:p>
            <a:pPr lvl="1"/>
            <a:r>
              <a:rPr lang="en-US" dirty="0"/>
              <a:t>Lots of hype, little promise</a:t>
            </a:r>
          </a:p>
          <a:p>
            <a:pPr lvl="1"/>
            <a:r>
              <a:rPr lang="en-US" dirty="0"/>
              <a:t>If RDBMS works, don’t fix it</a:t>
            </a:r>
          </a:p>
          <a:p>
            <a:pPr lvl="1"/>
            <a:r>
              <a:rPr lang="en-US" dirty="0"/>
              <a:t>Questions as to how popular NoSQL is in production today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109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not cover MapReduce </a:t>
            </a:r>
            <a:r>
              <a:rPr lang="en-US"/>
              <a:t>in class   :&gt;(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3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DB contains collection called ‘hotels’ with 4 documents</a:t>
            </a:r>
          </a:p>
          <a:p>
            <a:r>
              <a:rPr lang="en-US" dirty="0"/>
              <a:t>To list all hotels: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err="1"/>
              <a:t>db.hotels.find</a:t>
            </a:r>
            <a:r>
              <a:rPr lang="en-US" dirty="0"/>
              <a:t>()</a:t>
            </a:r>
          </a:p>
          <a:p>
            <a:r>
              <a:rPr lang="en-US" dirty="0"/>
              <a:t>Did not have to declare or define the collection</a:t>
            </a:r>
          </a:p>
          <a:p>
            <a:r>
              <a:rPr lang="en-US" dirty="0"/>
              <a:t>Hotels each have a unique key </a:t>
            </a:r>
          </a:p>
          <a:p>
            <a:r>
              <a:rPr lang="en-US" dirty="0"/>
              <a:t>Not every hotel has the same type of information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6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/>
              <a:t>Queries DO NOT look like SQL</a:t>
            </a:r>
          </a:p>
          <a:p>
            <a:r>
              <a:rPr lang="en-US" dirty="0"/>
              <a:t>To query all hotels in CA (searches for regular expression CA in string)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db.hotels.find</a:t>
            </a:r>
            <a:r>
              <a:rPr lang="en-US" dirty="0"/>
              <a:t>( { rating: 4.5} );</a:t>
            </a:r>
          </a:p>
          <a:p>
            <a:pPr marL="0" indent="0">
              <a:buNone/>
            </a:pPr>
            <a:r>
              <a:rPr lang="en-US" sz="3200" dirty="0" err="1"/>
              <a:t>db.hotels.find</a:t>
            </a:r>
            <a:r>
              <a:rPr lang="en-US" sz="3200" dirty="0"/>
              <a:t>( { address : { $regex : "CA" } } );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3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Mongo stores objects in BSON format</a:t>
            </a:r>
          </a:p>
          <a:p>
            <a:pPr lvl="1"/>
            <a:r>
              <a:rPr lang="en-US" dirty="0"/>
              <a:t>Binary encoding of JSON</a:t>
            </a:r>
          </a:p>
          <a:p>
            <a:pPr lvl="1"/>
            <a:r>
              <a:rPr lang="en-US" dirty="0"/>
              <a:t>Uses associative arrays</a:t>
            </a:r>
          </a:p>
          <a:p>
            <a:endParaRPr lang="en-US" dirty="0"/>
          </a:p>
          <a:p>
            <a:r>
              <a:rPr lang="en-US" dirty="0"/>
              <a:t>A field in </a:t>
            </a:r>
            <a:r>
              <a:rPr lang="en-US" dirty="0" err="1"/>
              <a:t>Mongodb</a:t>
            </a:r>
            <a:r>
              <a:rPr lang="en-US" dirty="0"/>
              <a:t> can be any BSON data type including:</a:t>
            </a:r>
          </a:p>
          <a:p>
            <a:pPr lvl="1"/>
            <a:r>
              <a:rPr lang="en-US" dirty="0"/>
              <a:t>Nested (embedded) documents</a:t>
            </a:r>
          </a:p>
          <a:p>
            <a:pPr lvl="1"/>
            <a:r>
              <a:rPr lang="en-US" dirty="0"/>
              <a:t>Arrays</a:t>
            </a:r>
          </a:p>
          <a:p>
            <a:pPr lvl="1"/>
            <a:r>
              <a:rPr lang="en-US" dirty="0"/>
              <a:t>Arrays of documents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/>
              <a:t>  name: {first: “Sue”, last: “Sky”},</a:t>
            </a:r>
          </a:p>
          <a:p>
            <a:pPr marL="457200" lvl="1" indent="0">
              <a:buNone/>
            </a:pPr>
            <a:r>
              <a:rPr lang="en-US" dirty="0"/>
              <a:t>  age: 39,</a:t>
            </a:r>
          </a:p>
          <a:p>
            <a:pPr marL="457200" lvl="1" indent="0">
              <a:buNone/>
            </a:pPr>
            <a:r>
              <a:rPr lang="en-US" dirty="0"/>
              <a:t>  teaches: [“database”, “cloud”]</a:t>
            </a:r>
          </a:p>
          <a:p>
            <a:pPr marL="457200" lvl="1" indent="0">
              <a:buNone/>
            </a:pPr>
            <a:r>
              <a:rPr lang="en-US" dirty="0"/>
              <a:t>  degrees: [{school: “UIUC”, degree: “PhD”}, {school: “SIU”, degree: “MS”}, {school: “Northwestern”, degree: “BA”}]	</a:t>
            </a:r>
          </a:p>
          <a:p>
            <a:pPr marL="457200" lvl="1" indent="0">
              <a:buNone/>
            </a:pPr>
            <a:r>
              <a:rPr lang="en-US" dirty="0"/>
              <a:t> }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937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457200"/>
            <a:r>
              <a:rPr lang="en-US" dirty="0"/>
              <a:t>Operations in queries are limited </a:t>
            </a:r>
          </a:p>
          <a:p>
            <a:pPr marL="971550" lvl="1" indent="-457200"/>
            <a:r>
              <a:rPr lang="en-US" dirty="0"/>
              <a:t>must implement any additional operations in a programming language (JavaScript for </a:t>
            </a:r>
            <a:r>
              <a:rPr lang="en-US" dirty="0" err="1"/>
              <a:t>MongoDB</a:t>
            </a:r>
            <a:r>
              <a:rPr lang="en-US" dirty="0"/>
              <a:t>)</a:t>
            </a:r>
          </a:p>
          <a:p>
            <a:pPr marL="971550" lvl="1" indent="-457200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 Join  - but can use $lookup</a:t>
            </a:r>
          </a:p>
          <a:p>
            <a:pPr marL="571500" indent="-457200"/>
            <a:r>
              <a:rPr lang="en-US" dirty="0"/>
              <a:t>Can use mongo shell scripts</a:t>
            </a:r>
          </a:p>
          <a:p>
            <a:pPr marL="571500" indent="-457200"/>
            <a:r>
              <a:rPr lang="en-US" dirty="0"/>
              <a:t>Many performance optimizations must be implemented by developer</a:t>
            </a:r>
          </a:p>
          <a:p>
            <a:pPr marL="571500" indent="-457200"/>
            <a:r>
              <a:rPr lang="en-US" dirty="0" err="1"/>
              <a:t>MongoDB</a:t>
            </a:r>
            <a:r>
              <a:rPr lang="en-US" dirty="0"/>
              <a:t> does have indexes</a:t>
            </a:r>
          </a:p>
          <a:p>
            <a:pPr marL="971550" lvl="1" indent="-457200"/>
            <a:r>
              <a:rPr lang="en-US" dirty="0"/>
              <a:t>Single field indexes – at top level and in sub-documents</a:t>
            </a:r>
          </a:p>
          <a:p>
            <a:pPr marL="971550" lvl="1" indent="-457200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Text indexes – search of string content in document</a:t>
            </a:r>
          </a:p>
          <a:p>
            <a:pPr marL="971550" lvl="1" indent="-457200"/>
            <a:r>
              <a:rPr lang="en-US" dirty="0"/>
              <a:t>Hashed indexes – hashes of values of indexed field</a:t>
            </a:r>
          </a:p>
          <a:p>
            <a:pPr marL="971550" lvl="1" indent="-457200"/>
            <a:r>
              <a:rPr lang="en-US" dirty="0"/>
              <a:t>Geospatial indexes and queries</a:t>
            </a:r>
          </a:p>
        </p:txBody>
      </p:sp>
    </p:spTree>
    <p:extLst>
      <p:ext uri="{BB962C8B-B14F-4D97-AF65-F5344CB8AC3E}">
        <p14:creationId xmlns:p14="http://schemas.microsoft.com/office/powerpoint/2010/main" val="3383966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3272</Words>
  <Application>Microsoft Macintosh PowerPoint</Application>
  <PresentationFormat>On-screen Show (4:3)</PresentationFormat>
  <Paragraphs>397</Paragraphs>
  <Slides>58</Slides>
  <Notes>5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Calibri Light</vt:lpstr>
      <vt:lpstr>Office Theme</vt:lpstr>
      <vt:lpstr>MongoDB Specifics</vt:lpstr>
      <vt:lpstr>MongoDB</vt:lpstr>
      <vt:lpstr>PowerPoint Presentation</vt:lpstr>
      <vt:lpstr>Create a collection</vt:lpstr>
      <vt:lpstr>MongoDB</vt:lpstr>
      <vt:lpstr>MongoDB</vt:lpstr>
      <vt:lpstr>MongoDB</vt:lpstr>
      <vt:lpstr>Data types</vt:lpstr>
      <vt:lpstr>MongoDB</vt:lpstr>
      <vt:lpstr>Collection Methods</vt:lpstr>
      <vt:lpstr>CRUD</vt:lpstr>
      <vt:lpstr>CRUD</vt:lpstr>
      <vt:lpstr>FYI</vt:lpstr>
      <vt:lpstr>CRUD</vt:lpstr>
      <vt:lpstr>Find() Query  </vt:lpstr>
      <vt:lpstr>Find() Query</vt:lpstr>
      <vt:lpstr>Find() to Query</vt:lpstr>
      <vt:lpstr>Querying Fields</vt:lpstr>
      <vt:lpstr>Cursor functions </vt:lpstr>
      <vt:lpstr>Cursor Methods</vt:lpstr>
      <vt:lpstr>Cursor Method Info</vt:lpstr>
      <vt:lpstr>Cursor iterate example</vt:lpstr>
      <vt:lpstr>Cursors</vt:lpstr>
      <vt:lpstr>Cursor Iteration</vt:lpstr>
      <vt:lpstr>Cursors</vt:lpstr>
      <vt:lpstr>Cursor Example</vt:lpstr>
      <vt:lpstr>Cursor Iteration</vt:lpstr>
      <vt:lpstr>Arrays</vt:lpstr>
      <vt:lpstr>Arrays</vt:lpstr>
      <vt:lpstr>Cursor Iteration – Reminder</vt:lpstr>
      <vt:lpstr>Aggregation</vt:lpstr>
      <vt:lpstr>Single Purpose Aggregation</vt:lpstr>
      <vt:lpstr>Single Purpose Aggregation</vt:lpstr>
      <vt:lpstr>Pipeline Aggregation</vt:lpstr>
      <vt:lpstr>Pipeline Aggregation</vt:lpstr>
      <vt:lpstr>PowerPoint Presentation</vt:lpstr>
      <vt:lpstr>Pipeline Aggregation</vt:lpstr>
      <vt:lpstr>PowerPoint Presentation</vt:lpstr>
      <vt:lpstr>Pipeline Aggregation</vt:lpstr>
      <vt:lpstr>Pipeline Aggregation</vt:lpstr>
      <vt:lpstr>Changing find() to aggregate() </vt:lpstr>
      <vt:lpstr>Miscellaneous</vt:lpstr>
      <vt:lpstr>Sort</vt:lpstr>
      <vt:lpstr>Text Search</vt:lpstr>
      <vt:lpstr>Comments about MongoDB</vt:lpstr>
      <vt:lpstr>PowerPoint Presentation</vt:lpstr>
      <vt:lpstr>MongoDB</vt:lpstr>
      <vt:lpstr>CompanyDB and NoSQL</vt:lpstr>
      <vt:lpstr>Relationships and MongoDB</vt:lpstr>
      <vt:lpstr>NoSQL Oracle</vt:lpstr>
      <vt:lpstr>Oracle NoSQL DB</vt:lpstr>
      <vt:lpstr>Oracle NoSQL DB</vt:lpstr>
      <vt:lpstr>PowerPoint Presentation</vt:lpstr>
      <vt:lpstr>NoSQL DBs</vt:lpstr>
      <vt:lpstr>NoSQL DBs</vt:lpstr>
      <vt:lpstr>NoSQL DBs Cont’d</vt:lpstr>
      <vt:lpstr>But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Specifics</dc:title>
  <dc:creator>Vrbsky, Susan</dc:creator>
  <cp:lastModifiedBy>Vrbsky, Susan</cp:lastModifiedBy>
  <cp:revision>3</cp:revision>
  <dcterms:created xsi:type="dcterms:W3CDTF">2020-10-21T16:39:12Z</dcterms:created>
  <dcterms:modified xsi:type="dcterms:W3CDTF">2020-10-21T18:19:22Z</dcterms:modified>
</cp:coreProperties>
</file>