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434" r:id="rId2"/>
    <p:sldId id="256" r:id="rId3"/>
    <p:sldId id="257" r:id="rId4"/>
    <p:sldId id="261" r:id="rId5"/>
    <p:sldId id="403" r:id="rId6"/>
    <p:sldId id="272" r:id="rId7"/>
    <p:sldId id="278" r:id="rId8"/>
    <p:sldId id="368" r:id="rId9"/>
    <p:sldId id="283" r:id="rId10"/>
    <p:sldId id="369" r:id="rId11"/>
    <p:sldId id="370" r:id="rId12"/>
    <p:sldId id="371" r:id="rId13"/>
    <p:sldId id="431" r:id="rId14"/>
    <p:sldId id="291" r:id="rId15"/>
    <p:sldId id="364" r:id="rId16"/>
    <p:sldId id="305" r:id="rId17"/>
    <p:sldId id="309" r:id="rId18"/>
    <p:sldId id="365" r:id="rId19"/>
    <p:sldId id="416" r:id="rId20"/>
    <p:sldId id="319" r:id="rId21"/>
    <p:sldId id="428" r:id="rId22"/>
    <p:sldId id="427" r:id="rId23"/>
    <p:sldId id="429" r:id="rId24"/>
    <p:sldId id="387" r:id="rId25"/>
    <p:sldId id="327" r:id="rId26"/>
    <p:sldId id="433" r:id="rId27"/>
    <p:sldId id="386" r:id="rId28"/>
    <p:sldId id="389" r:id="rId29"/>
    <p:sldId id="366" r:id="rId30"/>
    <p:sldId id="367" r:id="rId31"/>
    <p:sldId id="390" r:id="rId32"/>
    <p:sldId id="406" r:id="rId33"/>
    <p:sldId id="372" r:id="rId34"/>
    <p:sldId id="344" r:id="rId35"/>
    <p:sldId id="376" r:id="rId36"/>
    <p:sldId id="398" r:id="rId37"/>
    <p:sldId id="401" r:id="rId38"/>
    <p:sldId id="399" r:id="rId39"/>
    <p:sldId id="396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/>
    <p:restoredTop sz="76003" autoAdjust="0"/>
  </p:normalViewPr>
  <p:slideViewPr>
    <p:cSldViewPr>
      <p:cViewPr>
        <p:scale>
          <a:sx n="99" d="100"/>
          <a:sy n="99" d="100"/>
        </p:scale>
        <p:origin x="1464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3C62C2D-DBC9-6849-8579-4F4225C2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34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4838"/>
            <a:ext cx="560705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77903F5-30E9-CC46-A4A7-DFF176512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14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903F5-30E9-CC46-A4A7-DFF1765121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91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903F5-30E9-CC46-A4A7-DFF1765121F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54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11313" indent="-23018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71688" indent="-23018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28888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86088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43288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900488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F4CED72-2F57-2F45-A585-52DFC680588F}" type="slidenum">
              <a:rPr lang="en-US" altLang="en-US">
                <a:latin typeface="Times New Roman" charset="0"/>
              </a:rPr>
              <a:pPr/>
              <a:t>36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2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7713" indent="-28733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50938" indent="-23018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11313" indent="-23018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71688" indent="-230188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28888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86088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43288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900488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A7DE1F7-64ED-8C4D-B30F-345A614B3D0B}" type="slidenum">
              <a:rPr lang="en-US" altLang="en-US">
                <a:latin typeface="Times New Roman" charset="0"/>
              </a:rPr>
              <a:pPr/>
              <a:t>39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9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5E7C-2F06-8040-866E-0470E0E13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31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E6E59-0A63-DB4D-93EC-0553722B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0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B1538-1AD1-4840-AFB7-102D33851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3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7355D-46F7-8E43-8FC8-7031DD55F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16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E3761-6C4C-0E47-8C3A-D8DA08007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05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D837-CE0C-9444-B60D-85DE1F81C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7ADA2-6F62-A949-9AF5-B28449DA26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1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1E1A1-30C7-CF49-9FA2-4299BD504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1BA6A-3FB1-274C-883B-11BA14928D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3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53C0-88F6-434D-BA93-0E04CE139F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88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7CDB1-0A71-0D4C-9891-E8A275787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77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894D8B0-115C-1846-82CD-698CE14F7A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cat-group.com/images/nosql.gi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D3AB-02D6-5B48-85FB-BE7B32A1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16F9-C349-5246-BE9D-75C480FF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final exam project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006D7-5C55-414E-B966-B0BD8C3F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55D-46F7-8E43-8FC8-7031DD55F16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41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EA6A67-9BBC-F049-88F0-1FBB9A58CF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Consistency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Consistency: 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A transaction is a correct transformation of the DB state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Any changes must be valid and according to all defined rules. 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Changes do not violate any of the integrity constraints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Transaction must be a correct program.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CDC9C7-4158-2348-BDA8-DA3706E267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Isolation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Isolation: 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Even though transactions execute concurrently, it appears to each transaction T that other transactions executed either before T or after T, but not both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FA70B-BFB3-A942-A20A-A7CF085648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Durability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Durability: 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Once a transaction completes successfully (commits), its changes to the state survive failures.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guarantee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If we allow only one transaction to execute at a time, then easy to guarantee consistency and isolation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But it is not practical to only allow one to execute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We need to allow concurrent access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55D-46F7-8E43-8FC8-7031DD55F16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35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AA7CA-E35F-D640-8B36-7C0A3FCDFC2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Concurrent access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Suppose 2 users are updating the same employee record (Bob)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ea typeface="MS PGothic" charset="-128"/>
              </a:rPr>
              <a:t>            Tom adds $50 worth of SW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ea typeface="MS PGothic" charset="-128"/>
              </a:rPr>
              <a:t>            Mary deletes $50 worth of SW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F0AF7-783A-D441-9C67-A8965957396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Lost update (aka Dirty Write)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 First, both read in Bob’s current softval of $500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Tom adds $50, writes softval = $550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Mary deletes $50, writes softval = $450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                                                                                       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Mary deletes $50, writes softval = $450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Tom add $50, writes softval = $550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Either way, we have a lost update!  The result should be $500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MS PGothic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2FD47A-02D9-984B-8680-C2B485D9CF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Solutions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>
                <a:ea typeface="MS PGothic" charset="-128"/>
              </a:rPr>
              <a:t>Permit only 1 transaction to update same data item at a time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>
                <a:ea typeface="MS PGothic" charset="-128"/>
              </a:rPr>
              <a:t>Can still allow multiple retrievals (reads)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>
                <a:ea typeface="MS PGothic" charset="-128"/>
              </a:rPr>
              <a:t>Still allow transactions to update different data items at the same time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How is this done?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Concurrency Control – locking and optimistic</a:t>
            </a:r>
          </a:p>
          <a:p>
            <a:pPr marL="514350" indent="-514350"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6B211C-B211-2544-8D13-695783E31D7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Locks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MS PGothic" charset="-128"/>
              </a:rPr>
              <a:t>Lock employee's record until Tom updates, (Mary must wait)  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MS PGothic" charset="-128"/>
              </a:rPr>
              <a:t> Release locks,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MS PGothic" charset="-128"/>
              </a:rPr>
              <a:t> Mary acquires lock and then can update</a:t>
            </a:r>
          </a:p>
          <a:p>
            <a:pPr marL="609600" indent="-609600"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17BE0B-4ABD-9346-902B-505F50EF63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Locks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>
                <a:ea typeface="MS PGothic" charset="-128"/>
              </a:rPr>
              <a:t>Two kinds of locks </a:t>
            </a:r>
          </a:p>
          <a:p>
            <a:pPr eaLnBrk="1" hangingPunct="1"/>
            <a:r>
              <a:rPr lang="en-US" altLang="en-US" sz="2800" dirty="0">
                <a:ea typeface="MS PGothic" charset="-128"/>
              </a:rPr>
              <a:t>shared lock - read-lock</a:t>
            </a:r>
          </a:p>
          <a:p>
            <a:pPr eaLnBrk="1" hangingPunct="1"/>
            <a:r>
              <a:rPr lang="en-US" altLang="en-US" sz="2800" dirty="0">
                <a:ea typeface="MS PGothic" charset="-128"/>
              </a:rPr>
              <a:t>Exclusive lock - update lock or write lock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What we call an update-lock is a write-lock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multiple share locks can be assigned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only one exclusive lock can be assigned and it conflicts with a share lock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only one person can be updating the data, </a:t>
            </a:r>
          </a:p>
          <a:p>
            <a:pPr lvl="1" eaLnBrk="1" hangingPunct="1"/>
            <a:r>
              <a:rPr lang="en-US" altLang="en-US" sz="2400" dirty="0">
                <a:ea typeface="MS PGothic" charset="-128"/>
              </a:rPr>
              <a:t>but if no one is updating, multiple readers can read the data</a:t>
            </a:r>
          </a:p>
          <a:p>
            <a:pPr eaLnBrk="1" hangingPunct="1"/>
            <a:endParaRPr lang="en-US" altLang="en-US" sz="2800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update-lock(x)</a:t>
            </a:r>
          </a:p>
          <a:p>
            <a:pPr lvl="1"/>
            <a:r>
              <a:rPr lang="en-US" altLang="en-US">
                <a:ea typeface="MS PGothic" charset="-128"/>
              </a:rPr>
              <a:t>Means a request for a lock because will write/update the data item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5787D3-AE37-0044-8E40-155298C61F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3FEA29-EDD8-5243-918C-E52C822CB50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altLang="en-US" sz="4400">
                <a:ea typeface="MS PGothic" charset="-128"/>
              </a:rPr>
              <a:t>Transactions  </a:t>
            </a:r>
          </a:p>
          <a:p>
            <a:pPr marL="609600" indent="-609600" algn="ctr" eaLnBrk="1" hangingPunct="1">
              <a:buFontTx/>
              <a:buNone/>
            </a:pPr>
            <a:r>
              <a:rPr lang="en-US" altLang="en-US" sz="3600">
                <a:ea typeface="MS PGothic" charset="-128"/>
              </a:rPr>
              <a:t>Chapters: 20.1, 20.3, 21.1.2, 21.1.3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EDF9E3-1D2F-6646-A3D1-C1274FE44D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    Locks example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2362200" y="1447800"/>
            <a:ext cx="2552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     Tom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update-lock (X);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read-item (X);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X:=X+50;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write-item (X);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unlock (X);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4881563" y="1447800"/>
            <a:ext cx="25193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     Mary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update-lock 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must wait --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read-item (X);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X:=X-50;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write-item (X);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unlock (X);</a:t>
            </a:r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>
            <a:off x="2209800" y="1828800"/>
            <a:ext cx="509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 flipH="1">
            <a:off x="4572000" y="1295400"/>
            <a:ext cx="15875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599363" y="1757363"/>
            <a:ext cx="1228725" cy="644525"/>
          </a:xfrm>
          <a:prstGeom prst="wedgeRectCallout">
            <a:avLst>
              <a:gd name="adj1" fmla="val -90162"/>
              <a:gd name="adj2" fmla="val 4656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/>
              <a:t>Mary blocked</a:t>
            </a:r>
            <a:endParaRPr lang="en-US" altLang="en-US" sz="1800" b="1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60350" y="3733800"/>
            <a:ext cx="1524000" cy="457200"/>
          </a:xfrm>
          <a:prstGeom prst="wedgeRectCallout">
            <a:avLst>
              <a:gd name="adj1" fmla="val 83023"/>
              <a:gd name="adj2" fmla="val 6041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/>
              <a:t>X unlocked 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377113" y="4191000"/>
            <a:ext cx="1228725" cy="642938"/>
          </a:xfrm>
          <a:prstGeom prst="wedgeRectCallout">
            <a:avLst>
              <a:gd name="adj1" fmla="val -90162"/>
              <a:gd name="adj2" fmla="val 4656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/>
              <a:t>Mary Proceeds</a:t>
            </a:r>
            <a:endParaRPr lang="en-US" altLang="en-US" sz="1800" b="1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42900" y="1512888"/>
            <a:ext cx="1524000" cy="566737"/>
          </a:xfrm>
          <a:prstGeom prst="wedgeRectCallout">
            <a:avLst>
              <a:gd name="adj1" fmla="val 83023"/>
              <a:gd name="adj2" fmla="val 6041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/>
              <a:t>Tom locks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/>
              <a:t>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these locks, X now has the correct value in it</a:t>
            </a:r>
          </a:p>
          <a:p>
            <a:r>
              <a:rPr lang="en-US" dirty="0"/>
              <a:t>Now supposed Tom updates both X and Y</a:t>
            </a:r>
          </a:p>
          <a:p>
            <a:r>
              <a:rPr lang="en-US" dirty="0"/>
              <a:t>Mary needs both X and Y to update the value of X</a:t>
            </a:r>
          </a:p>
          <a:p>
            <a:r>
              <a:rPr lang="en-US" dirty="0"/>
              <a:t>Will locks work to make sure Mary reads the newest versions of X and Y written by Tom?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55D-46F7-8E43-8FC8-7031DD55F16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97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EDF9E3-1D2F-6646-A3D1-C1274FE44D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083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    Locks example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2568794" y="872549"/>
            <a:ext cx="2155606" cy="584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     Tom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update-lock</a:t>
            </a:r>
            <a:r>
              <a:rPr lang="en-US" altLang="en-US" sz="2400" b="1" dirty="0">
                <a:latin typeface="Times New Roman" charset="0"/>
              </a:rPr>
              <a:t> </a:t>
            </a:r>
            <a:r>
              <a:rPr lang="en-US" altLang="en-US" sz="1800" b="1" dirty="0">
                <a:latin typeface="Times New Roman" charset="0"/>
              </a:rPr>
              <a:t>(X);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read-item (X);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X:=X+50;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write-item (X);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unlock (X);</a:t>
            </a:r>
          </a:p>
          <a:p>
            <a:pPr eaLnBrk="1" hangingPunct="1">
              <a:buNone/>
            </a:pPr>
            <a:endParaRPr lang="en-US" altLang="en-US" sz="1800" b="1" dirty="0">
              <a:latin typeface="Times New Roman" charset="0"/>
            </a:endParaRPr>
          </a:p>
          <a:p>
            <a:pPr eaLnBrk="1" hangingPunct="1">
              <a:buNone/>
            </a:pPr>
            <a:endParaRPr lang="en-US" altLang="en-US" sz="1800" b="1" dirty="0">
              <a:latin typeface="Times New Roman" charset="0"/>
            </a:endParaRPr>
          </a:p>
          <a:p>
            <a:pPr eaLnBrk="1" hangingPunct="1">
              <a:buNone/>
            </a:pPr>
            <a:endParaRPr lang="en-US" altLang="en-US" sz="1800" b="1" dirty="0">
              <a:latin typeface="Times New Roman" charset="0"/>
            </a:endParaRPr>
          </a:p>
          <a:p>
            <a:pPr eaLnBrk="1" hangingPunct="1">
              <a:buNone/>
            </a:pPr>
            <a:r>
              <a:rPr lang="en-US" altLang="en-US" sz="1800" b="1" dirty="0">
                <a:latin typeface="Times New Roman" charset="0"/>
              </a:rPr>
              <a:t>update-lock (Y);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18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Y=20;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write-item (Y);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unlock (Y);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4724400" y="835025"/>
            <a:ext cx="271271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     Mary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Times New Roman" charset="0"/>
              </a:rPr>
              <a:t>read_lock</a:t>
            </a:r>
            <a:r>
              <a:rPr lang="en-US" altLang="en-US" sz="1800" b="1" dirty="0">
                <a:latin typeface="Times New Roman" charset="0"/>
              </a:rPr>
              <a:t> (X);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read-item(X);</a:t>
            </a:r>
          </a:p>
          <a:p>
            <a:pPr eaLnBrk="1" hangingPunct="1">
              <a:buNone/>
            </a:pPr>
            <a:r>
              <a:rPr lang="en-US" altLang="en-US" sz="1800" b="1" dirty="0" err="1">
                <a:latin typeface="Times New Roman" charset="0"/>
              </a:rPr>
              <a:t>read_lock</a:t>
            </a:r>
            <a:r>
              <a:rPr lang="en-US" altLang="en-US" sz="1800" b="1" dirty="0">
                <a:latin typeface="Times New Roman" charset="0"/>
              </a:rPr>
              <a:t> (Y);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read-item(X);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Z=X+Y;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write-item (Z);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unlock (Y); unlock (X); </a:t>
            </a:r>
            <a:br>
              <a:rPr lang="en-US" altLang="en-US" sz="1800" b="1" dirty="0">
                <a:latin typeface="Times New Roman" charset="0"/>
              </a:rPr>
            </a:br>
            <a:r>
              <a:rPr lang="en-US" altLang="en-US" sz="1800" b="1" dirty="0">
                <a:latin typeface="Times New Roman" charset="0"/>
              </a:rPr>
              <a:t>unlock (Y);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Times New Roman" charset="0"/>
            </a:endParaRPr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>
            <a:off x="2269693" y="1301318"/>
            <a:ext cx="509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 flipH="1">
            <a:off x="4572000" y="1295400"/>
            <a:ext cx="15875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028067" y="1446061"/>
            <a:ext cx="1671598" cy="912130"/>
          </a:xfrm>
          <a:prstGeom prst="wedgeRectCallout">
            <a:avLst>
              <a:gd name="adj1" fmla="val -90162"/>
              <a:gd name="adj2" fmla="val -2044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Tom has lock on X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1800" b="1" dirty="0"/>
              <a:t>Mary blocked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54907" y="2731906"/>
            <a:ext cx="1695450" cy="533400"/>
          </a:xfrm>
          <a:prstGeom prst="wedgeRectCallout">
            <a:avLst>
              <a:gd name="adj1" fmla="val 83023"/>
              <a:gd name="adj2" fmla="val 6041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X unlocked 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880006" y="2606386"/>
            <a:ext cx="1815340" cy="728481"/>
          </a:xfrm>
          <a:prstGeom prst="wedgeRectCallout">
            <a:avLst>
              <a:gd name="adj1" fmla="val -85540"/>
              <a:gd name="adj2" fmla="val 5344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AU" altLang="en-US" sz="1800" b="1" dirty="0"/>
              <a:t>X unlocked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Mary Proceeds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14930" y="1022169"/>
            <a:ext cx="1714933" cy="566737"/>
          </a:xfrm>
          <a:prstGeom prst="wedgeRectCallout">
            <a:avLst>
              <a:gd name="adj1" fmla="val 92569"/>
              <a:gd name="adj2" fmla="val 4941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Tom locks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first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08003" y="4007136"/>
            <a:ext cx="1854705" cy="1012031"/>
          </a:xfrm>
          <a:prstGeom prst="wedgeRectCallout">
            <a:avLst>
              <a:gd name="adj1" fmla="val 83266"/>
              <a:gd name="adj2" fmla="val 365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Mary has lock on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Tom blocked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75158" y="5334000"/>
            <a:ext cx="1854705" cy="714701"/>
          </a:xfrm>
          <a:prstGeom prst="wedgeRectCallout">
            <a:avLst>
              <a:gd name="adj1" fmla="val 86470"/>
              <a:gd name="adj2" fmla="val -2224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Y unlocked Tom proceeds</a:t>
            </a: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7573641" y="5005215"/>
            <a:ext cx="1495202" cy="538018"/>
          </a:xfrm>
          <a:prstGeom prst="wedgeRectCallout">
            <a:avLst>
              <a:gd name="adj1" fmla="val -73622"/>
              <a:gd name="adj2" fmla="val 1534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/>
              <a:t>Y unlocked</a:t>
            </a:r>
            <a:endParaRPr lang="en-US" altLang="en-US" sz="1800" b="1" dirty="0"/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D1D6F556-7950-AD49-9E6B-6AB671D2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399" y="3477081"/>
            <a:ext cx="1495202" cy="538018"/>
          </a:xfrm>
          <a:prstGeom prst="wedgeRectCallout">
            <a:avLst>
              <a:gd name="adj1" fmla="val -84820"/>
              <a:gd name="adj2" fmla="val -380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Mary locks Y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6438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1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r>
              <a:rPr lang="en-US" dirty="0"/>
              <a:t>Put in some values for X and Y</a:t>
            </a:r>
          </a:p>
          <a:p>
            <a:r>
              <a:rPr lang="en-US" dirty="0"/>
              <a:t>Suppose initially X = 5, Y= 10, Z=2</a:t>
            </a:r>
          </a:p>
          <a:p>
            <a:r>
              <a:rPr lang="en-US" dirty="0"/>
              <a:t>If Tom executes first then Mary, the result is X = 55, Y = 20, Z=75</a:t>
            </a:r>
          </a:p>
          <a:p>
            <a:r>
              <a:rPr lang="en-US" dirty="0"/>
              <a:t>But, if we trace through the interleaved execution in the previous slide then     X=55, Y=20, Z=65</a:t>
            </a:r>
          </a:p>
          <a:p>
            <a:r>
              <a:rPr lang="en-US" dirty="0"/>
              <a:t>Why didn’t the locks work?</a:t>
            </a:r>
          </a:p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55D-46F7-8E43-8FC8-7031DD55F16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50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Locks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Previous example violates serialization (isolation)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Serialization – means interleaved result is equivalent to SOME serial order, we assumed Tom executed before Mary 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The problem is Mary reads a version of X updated by Tom and an old version of Y, </a:t>
            </a:r>
            <a:r>
              <a:rPr lang="en-US" altLang="en-US">
                <a:ea typeface="MS PGothic" charset="-128"/>
              </a:rPr>
              <a:t>before Tom </a:t>
            </a:r>
            <a:r>
              <a:rPr lang="en-US" altLang="en-US" dirty="0">
                <a:ea typeface="MS PGothic" charset="-128"/>
              </a:rPr>
              <a:t>has had a chance to update it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Need more than just locks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Need Two-phase locking – 2PL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B419F8-1A52-324A-9F79-EFD985B1DAD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A86780-F05A-9448-A44F-206353E9C8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Two-Phase Lock (2PL)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ea typeface="MS PGothic" charset="-128"/>
              </a:rPr>
              <a:t>2PL is a solution that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Request Lock before read or 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Wait until no conflict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Growing phase - request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Shrinking phase - release 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 Once any lock is released, cannot request another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 Commercial systems usually release all locks when transaction commits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EDF9E3-1D2F-6646-A3D1-C1274FE44D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083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    Locks example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2568794" y="872549"/>
            <a:ext cx="2155606" cy="584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     Tom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update-lock</a:t>
            </a:r>
            <a:r>
              <a:rPr lang="en-US" altLang="en-US" sz="2400" b="1" dirty="0">
                <a:latin typeface="Times New Roman" charset="0"/>
              </a:rPr>
              <a:t> </a:t>
            </a:r>
            <a:r>
              <a:rPr lang="en-US" altLang="en-US" sz="1800" b="1" dirty="0">
                <a:latin typeface="Times New Roman" charset="0"/>
              </a:rPr>
              <a:t>(X);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read-item (X);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X:=X+50;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write-item (X);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Times New Roman" charset="0"/>
              </a:rPr>
              <a:t>update-lock (Y);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Times New Roman" charset="0"/>
              </a:rPr>
              <a:t>Unlock (X);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Y=20;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write-item (Y);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unlock (Y);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4724400" y="835024"/>
            <a:ext cx="2712715" cy="57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     Mary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Times New Roman" charset="0"/>
              </a:rPr>
              <a:t>read_lock</a:t>
            </a:r>
            <a:r>
              <a:rPr lang="en-US" altLang="en-US" sz="1800" b="1" dirty="0">
                <a:latin typeface="Times New Roman" charset="0"/>
              </a:rPr>
              <a:t> (X);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br>
              <a:rPr lang="en-US" altLang="en-US" sz="2400" b="1" dirty="0">
                <a:latin typeface="Times New Roman" charset="0"/>
              </a:rPr>
            </a:b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read-item(X);</a:t>
            </a:r>
          </a:p>
          <a:p>
            <a:pPr eaLnBrk="1" hangingPunct="1">
              <a:buFontTx/>
              <a:buNone/>
            </a:pPr>
            <a:r>
              <a:rPr lang="en-US" altLang="en-US" sz="1800" b="1" dirty="0" err="1">
                <a:latin typeface="Times New Roman" charset="0"/>
              </a:rPr>
              <a:t>read_lock</a:t>
            </a:r>
            <a:r>
              <a:rPr lang="en-US" altLang="en-US" sz="1800" b="1" dirty="0">
                <a:latin typeface="Times New Roman" charset="0"/>
              </a:rPr>
              <a:t> (Y)</a:t>
            </a:r>
          </a:p>
          <a:p>
            <a:pPr eaLnBrk="1" hangingPunct="1">
              <a:buFontTx/>
              <a:buNone/>
            </a:pPr>
            <a:br>
              <a:rPr lang="en-US" altLang="en-US" sz="1800" b="1" dirty="0">
                <a:latin typeface="Times New Roman" charset="0"/>
              </a:rPr>
            </a:br>
            <a:endParaRPr lang="en-US" altLang="en-US" sz="18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read-item(Y);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Z=X+Y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write-item (Z);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Times New Roman" charset="0"/>
              </a:rPr>
              <a:t>unlock (Y); unlock (X); </a:t>
            </a:r>
            <a:br>
              <a:rPr lang="en-US" altLang="en-US" sz="1800" b="1" dirty="0">
                <a:latin typeface="Times New Roman" charset="0"/>
              </a:rPr>
            </a:br>
            <a:r>
              <a:rPr lang="en-US" altLang="en-US" sz="1800" b="1" dirty="0">
                <a:latin typeface="Times New Roman" charset="0"/>
              </a:rPr>
              <a:t>unlock (Y);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Times New Roman" charset="0"/>
            </a:endParaRPr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>
            <a:off x="2269693" y="1301318"/>
            <a:ext cx="509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 flipH="1">
            <a:off x="4572000" y="1295400"/>
            <a:ext cx="15875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028067" y="1446061"/>
            <a:ext cx="1671598" cy="912130"/>
          </a:xfrm>
          <a:prstGeom prst="wedgeRectCallout">
            <a:avLst>
              <a:gd name="adj1" fmla="val -90162"/>
              <a:gd name="adj2" fmla="val -2044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Tom has lock on X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AU" altLang="en-US" sz="1800" b="1" dirty="0"/>
              <a:t>Mary blocked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65127" y="3497960"/>
            <a:ext cx="1695450" cy="533400"/>
          </a:xfrm>
          <a:prstGeom prst="wedgeRectCallout">
            <a:avLst>
              <a:gd name="adj1" fmla="val 89100"/>
              <a:gd name="adj2" fmla="val -3616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X unlocked 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956196" y="2816743"/>
            <a:ext cx="1815340" cy="728481"/>
          </a:xfrm>
          <a:prstGeom prst="wedgeRectCallout">
            <a:avLst>
              <a:gd name="adj1" fmla="val -91215"/>
              <a:gd name="adj2" fmla="val 5697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AU" altLang="en-US" sz="1800" b="1" dirty="0"/>
              <a:t>X unlocked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Mary Proceeds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14930" y="1022169"/>
            <a:ext cx="1714933" cy="566737"/>
          </a:xfrm>
          <a:prstGeom prst="wedgeRectCallout">
            <a:avLst>
              <a:gd name="adj1" fmla="val 92569"/>
              <a:gd name="adj2" fmla="val 4941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Tom locks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first</a:t>
            </a: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7167993" y="3764506"/>
            <a:ext cx="1687082" cy="618308"/>
          </a:xfrm>
          <a:prstGeom prst="wedgeRectCallout">
            <a:avLst>
              <a:gd name="adj1" fmla="val -101322"/>
              <a:gd name="adj2" fmla="val -619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Tom has lock on Y, blocked</a:t>
            </a:r>
            <a:endParaRPr lang="en-US" altLang="en-US" sz="1800" b="1" dirty="0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657433E6-D502-C042-B7F1-30EE9C81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84" y="2664523"/>
            <a:ext cx="1695450" cy="533400"/>
          </a:xfrm>
          <a:prstGeom prst="wedgeRectCallout">
            <a:avLst>
              <a:gd name="adj1" fmla="val 83023"/>
              <a:gd name="adj2" fmla="val 6041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Tom locks Y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D8020B4C-8ED2-F84A-82AC-2B9B08B65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067" y="4800650"/>
            <a:ext cx="1901003" cy="728481"/>
          </a:xfrm>
          <a:prstGeom prst="wedgeRectCallout">
            <a:avLst>
              <a:gd name="adj1" fmla="val -98758"/>
              <a:gd name="adj2" fmla="val -1577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Y unlocked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Mary proceeds</a:t>
            </a:r>
            <a:endParaRPr lang="en-US" altLang="en-US" sz="1800" b="1" dirty="0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02F7B4A4-F308-D548-A911-44DB9B0E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30" y="4588934"/>
            <a:ext cx="1695450" cy="533400"/>
          </a:xfrm>
          <a:prstGeom prst="wedgeRectCallout">
            <a:avLst>
              <a:gd name="adj1" fmla="val 92898"/>
              <a:gd name="adj2" fmla="val 5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Y unlocked </a:t>
            </a:r>
          </a:p>
        </p:txBody>
      </p:sp>
    </p:spTree>
    <p:extLst>
      <p:ext uri="{BB962C8B-B14F-4D97-AF65-F5344CB8AC3E}">
        <p14:creationId xmlns:p14="http://schemas.microsoft.com/office/powerpoint/2010/main" val="27542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1" grpId="0" animBg="1"/>
      <p:bldP spid="15" grpId="0" animBg="1"/>
      <p:bldP spid="16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C684C-F8B1-7048-8E0B-1E56CBB1C3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8675" name="Slide Number Placeholder 5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0255049-B3F3-9241-9DE0-8CB5612ECA4C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867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    Another Lock Example 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2362200" y="1447800"/>
            <a:ext cx="25527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      T1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read-item (E); 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write-item(S);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 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4881563" y="1447800"/>
            <a:ext cx="2495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      T2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  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read-item (S);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write-item (E);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 </a:t>
            </a:r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2209800" y="1828800"/>
            <a:ext cx="509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10"/>
          <p:cNvSpPr>
            <a:spLocks noChangeShapeType="1"/>
          </p:cNvSpPr>
          <p:nvPr/>
        </p:nvSpPr>
        <p:spPr bwMode="auto">
          <a:xfrm flipH="1">
            <a:off x="4572000" y="1295400"/>
            <a:ext cx="15875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EAC1B-2A53-004B-8BFD-088B45FF743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699" name="Slide Number Placeholder 5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E942374-F665-864D-8D2B-62E2C6B48EBA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70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     Lock Example 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362200" y="1447800"/>
            <a:ext cx="25527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      T1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read-lock (E);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read-item (E); 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update-lock (S);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must wait --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4881563" y="1447800"/>
            <a:ext cx="2495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      T2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read-lock (S);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read-item (S);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update-lock (E);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Times New Roman" charset="0"/>
              </a:rPr>
              <a:t>must wait --</a:t>
            </a:r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>
            <a:off x="2209800" y="1828800"/>
            <a:ext cx="509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 flipH="1">
            <a:off x="4572000" y="1295400"/>
            <a:ext cx="15875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1"/>
          <p:cNvSpPr>
            <a:spLocks noChangeArrowheads="1"/>
          </p:cNvSpPr>
          <p:nvPr/>
        </p:nvSpPr>
        <p:spPr bwMode="auto">
          <a:xfrm>
            <a:off x="0" y="3962400"/>
            <a:ext cx="1676400" cy="762000"/>
          </a:xfrm>
          <a:prstGeom prst="wedgeRectCallout">
            <a:avLst>
              <a:gd name="adj1" fmla="val 77569"/>
              <a:gd name="adj2" fmla="val 5081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/>
              <a:t>T1 blocked waiting for S</a:t>
            </a:r>
            <a:endParaRPr lang="en-US" altLang="en-US" sz="1800" b="1" dirty="0"/>
          </a:p>
        </p:txBody>
      </p:sp>
      <p:sp>
        <p:nvSpPr>
          <p:cNvPr id="29706" name="AutoShape 12"/>
          <p:cNvSpPr>
            <a:spLocks noChangeArrowheads="1"/>
          </p:cNvSpPr>
          <p:nvPr/>
        </p:nvSpPr>
        <p:spPr bwMode="auto">
          <a:xfrm>
            <a:off x="7543800" y="3449638"/>
            <a:ext cx="1600200" cy="762000"/>
          </a:xfrm>
          <a:prstGeom prst="wedgeRectCallout">
            <a:avLst>
              <a:gd name="adj1" fmla="val -90162"/>
              <a:gd name="adj2" fmla="val 4656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/>
              <a:t>T2 blocked waiting for E</a:t>
            </a:r>
            <a:endParaRPr lang="en-US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  <p:bldP spid="297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A0AC04-5861-5746-B0BC-B2C5D1FD71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Problems with 2PL?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T1 updates Employee table and has it locked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T2 updates the Software table and has it locked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T1 wants to update the Software table and requests the 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T2 wants to update the Employee table and requests lock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both are waiting for tables the other one has locked  --  Deadlock!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87AA5-F6B5-7E49-AD20-7DFC49B474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Transactions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MS PGothic" charset="-128"/>
              </a:rPr>
              <a:t> A transaction is: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a logical unit of work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a sequence of steps to accomplish a single task</a:t>
            </a:r>
          </a:p>
          <a:p>
            <a:pPr eaLnBrk="1" hangingPunct="1"/>
            <a:endParaRPr lang="en-US" altLang="en-US">
              <a:ea typeface="MS PGothic" charset="-128"/>
            </a:endParaRPr>
          </a:p>
          <a:p>
            <a:pPr eaLnBrk="1" hangingPunct="1"/>
            <a:r>
              <a:rPr lang="en-US" altLang="en-US">
                <a:ea typeface="MS PGothic" charset="-128"/>
              </a:rPr>
              <a:t>Can have multiple transactions executing at the same time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4EC7E-FF9C-BD46-937A-EB16513577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Solutions for deadlock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Can prevent deadlock with same strategies you may have learned in CS300 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locking all data will need at beginning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locking tables in a specific order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E09BE-CCD3-D943-94FD-7B4C039D00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2771" name="Slide Number Placeholder 5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73622D4-3F60-E642-A858-ECACAE821827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994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     Lock Example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457200" y="1447800"/>
            <a:ext cx="44577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     T1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Read-lock(E), update-lock(S)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read-item (E)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write-item(S)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Unlock(E)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Unlock (S)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</a:t>
            </a:r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4881562" y="1447800"/>
            <a:ext cx="41481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     T2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Read-lock (S), update-lock(E)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T2 blocked-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Times New 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read-item (S)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write-item (E)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</a:t>
            </a:r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457200" y="1828799"/>
            <a:ext cx="8001000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 flipH="1">
            <a:off x="4572000" y="1295400"/>
            <a:ext cx="15875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Alternatives?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MS PGothic" charset="-128"/>
              </a:rPr>
              <a:t>Detect if deadlock has occurred (use a waits-for-graph or a time-out) and choose to abort one of the transactions</a:t>
            </a:r>
          </a:p>
          <a:p>
            <a:r>
              <a:rPr lang="en-US" altLang="en-US" sz="2800">
                <a:ea typeface="MS PGothic" charset="-128"/>
              </a:rPr>
              <a:t>Oracle – waits for graph and time out</a:t>
            </a:r>
          </a:p>
          <a:p>
            <a:r>
              <a:rPr lang="en-US" altLang="en-US" sz="2800">
                <a:ea typeface="MS PGothic" charset="-128"/>
              </a:rPr>
              <a:t>SQL Server – Lock monitor thread periodically initiates search through all tasks 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DAD02-6E1C-8B41-8FAB-F04214C3DD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0565A-668E-3344-992D-373D7142515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Some common types of 2PL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>
                <a:ea typeface="MS PGothic" charset="-128"/>
              </a:rPr>
              <a:t>Conservative 2PL – each transaction predeclares its readset and writeset. – not used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ea typeface="MS PGothic" charset="-128"/>
              </a:rPr>
              <a:t>Strong:  does not release any read locks until commits or aborts – not deadlock free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>
                <a:ea typeface="MS PGothic" charset="-128"/>
              </a:rPr>
              <a:t>Strict 2PL does not release any write locks until commits or aborts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>
                <a:ea typeface="MS PGothic" charset="-128"/>
              </a:rPr>
              <a:t>Not deadlock free (But easier to recover from)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>
                <a:ea typeface="MS PGothic" charset="-128"/>
              </a:rPr>
              <a:t>Most commercial systems use: 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b="1">
                <a:ea typeface="MS PGothic" charset="-128"/>
              </a:rPr>
              <a:t>Strong Strict 2PL (SS2PL)  </a:t>
            </a:r>
            <a:r>
              <a:rPr lang="en-US" altLang="en-US" sz="2400">
                <a:ea typeface="MS PGothic" charset="-128"/>
              </a:rPr>
              <a:t>a.k.a. rigorous 2PL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>
                <a:ea typeface="MS PGothic" charset="-128"/>
              </a:rPr>
              <a:t>Not really two-phases, only one-phase …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ea typeface="MS PGothic" charset="-128"/>
              </a:rPr>
              <a:t>Oracle doesn’t guarantee serializability (isolation) unless request it</a:t>
            </a:r>
          </a:p>
          <a:p>
            <a:pPr marL="914400" lvl="1" indent="-457200" eaLnBrk="1" hangingPunct="1"/>
            <a:endParaRPr lang="en-US" altLang="en-US" sz="2400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86C02-4CC6-7C4E-9E66-8576FCF678A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Lock granularity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 Lock granularity can have an impact on concurrency: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 table, block or page, record,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 the larger the granule, the easier, but less concurrency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MS PGothic" charset="-128"/>
              </a:rPr>
              <a:t>Oracle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doesn't lock for select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uses graphs and time-out 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MS PGothic" charset="-128"/>
              </a:rPr>
              <a:t>locking granularity is row level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MS PGothic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5030A-45A0-9442-8739-737B088F6A5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Summary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276600" y="1905000"/>
            <a:ext cx="248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Interleave transactions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489325" y="2528888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Correctness: ACID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124200" y="312420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Serial schedule is correct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447800" y="3733800"/>
            <a:ext cx="614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Serializable schedule is equivalent to some serial schedule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54250" y="4357688"/>
            <a:ext cx="452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Concurrency control enforces serializability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286000" y="5105400"/>
            <a:ext cx="1377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2PL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/>
              <a:t> Deadlock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800"/>
              <a:t>Granularity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5181600" y="5257800"/>
            <a:ext cx="1825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Other strategies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Multiversion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Optimistic</a:t>
            </a:r>
          </a:p>
        </p:txBody>
      </p:sp>
      <p:sp>
        <p:nvSpPr>
          <p:cNvPr id="36875" name="AutoShape 13"/>
          <p:cNvSpPr>
            <a:spLocks noChangeArrowheads="1"/>
          </p:cNvSpPr>
          <p:nvPr/>
        </p:nvSpPr>
        <p:spPr bwMode="auto">
          <a:xfrm>
            <a:off x="4343400" y="16764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6" name="AutoShape 14"/>
          <p:cNvSpPr>
            <a:spLocks noChangeArrowheads="1"/>
          </p:cNvSpPr>
          <p:nvPr/>
        </p:nvSpPr>
        <p:spPr bwMode="auto">
          <a:xfrm>
            <a:off x="4343400" y="22860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7" name="AutoShape 15"/>
          <p:cNvSpPr>
            <a:spLocks noChangeArrowheads="1"/>
          </p:cNvSpPr>
          <p:nvPr/>
        </p:nvSpPr>
        <p:spPr bwMode="auto">
          <a:xfrm>
            <a:off x="4343400" y="28956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8" name="AutoShape 16"/>
          <p:cNvSpPr>
            <a:spLocks noChangeArrowheads="1"/>
          </p:cNvSpPr>
          <p:nvPr/>
        </p:nvSpPr>
        <p:spPr bwMode="auto">
          <a:xfrm>
            <a:off x="4343400" y="35052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9" name="AutoShape 17"/>
          <p:cNvSpPr>
            <a:spLocks noChangeArrowheads="1"/>
          </p:cNvSpPr>
          <p:nvPr/>
        </p:nvSpPr>
        <p:spPr bwMode="auto">
          <a:xfrm>
            <a:off x="4343400" y="41148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80" name="AutoShape 21"/>
          <p:cNvSpPr>
            <a:spLocks noChangeArrowheads="1"/>
          </p:cNvSpPr>
          <p:nvPr/>
        </p:nvSpPr>
        <p:spPr bwMode="auto">
          <a:xfrm>
            <a:off x="2819400" y="48006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81" name="AutoShape 22"/>
          <p:cNvSpPr>
            <a:spLocks noChangeArrowheads="1"/>
          </p:cNvSpPr>
          <p:nvPr/>
        </p:nvSpPr>
        <p:spPr bwMode="auto">
          <a:xfrm>
            <a:off x="5867400" y="48768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82" name="Text Box 23"/>
          <p:cNvSpPr txBox="1">
            <a:spLocks noChangeArrowheads="1"/>
          </p:cNvSpPr>
          <p:nvPr/>
        </p:nvSpPr>
        <p:spPr bwMode="auto">
          <a:xfrm>
            <a:off x="3200400" y="1331913"/>
            <a:ext cx="267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To improve performance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Eventually consistency – M. Vogels 2009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Eventual consistency – form of weak</a:t>
            </a:r>
          </a:p>
          <a:p>
            <a:pPr lvl="1"/>
            <a:r>
              <a:rPr lang="en-US" altLang="en-US" b="1">
                <a:ea typeface="MS PGothic" charset="-128"/>
              </a:rPr>
              <a:t>If no new updates</a:t>
            </a:r>
            <a:r>
              <a:rPr lang="en-US" altLang="en-US">
                <a:ea typeface="MS PGothic" charset="-128"/>
              </a:rPr>
              <a:t>, eventually all accesses return last updated value</a:t>
            </a:r>
          </a:p>
          <a:p>
            <a:pPr lvl="2"/>
            <a:r>
              <a:rPr lang="en-US" altLang="en-US">
                <a:ea typeface="MS PGothic" charset="-128"/>
              </a:rPr>
              <a:t>Size of inconsistency window determined by communication delays, system load, number of replicas</a:t>
            </a:r>
          </a:p>
          <a:p>
            <a:pPr lvl="2"/>
            <a:r>
              <a:rPr lang="en-US" altLang="en-US">
                <a:ea typeface="MS PGothic" charset="-128"/>
              </a:rPr>
              <a:t>Implemented by domain name system (DNS)</a:t>
            </a:r>
          </a:p>
          <a:p>
            <a:r>
              <a:rPr lang="en-US" altLang="en-US" sz="2800">
                <a:ea typeface="MS PGothic" charset="-128"/>
              </a:rPr>
              <a:t>BASE – Basically Available, Soft state, Eventually consistency</a:t>
            </a:r>
          </a:p>
          <a:p>
            <a:pPr lvl="2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Eventual Consistency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Inconsistency acceptability depends on client application</a:t>
            </a:r>
          </a:p>
          <a:p>
            <a:pPr lvl="1"/>
            <a:r>
              <a:rPr lang="en-US" altLang="en-US">
                <a:ea typeface="MS PGothic" charset="-128"/>
              </a:rPr>
              <a:t>Must be aware of consistency guarantees provided by storage system</a:t>
            </a:r>
          </a:p>
          <a:p>
            <a:pPr lvl="1"/>
            <a:r>
              <a:rPr lang="en-US" altLang="en-US">
                <a:ea typeface="MS PGothic" charset="-128"/>
              </a:rPr>
              <a:t>Example is web site with notion of user-perceived consistency</a:t>
            </a:r>
          </a:p>
          <a:p>
            <a:pPr lvl="2"/>
            <a:r>
              <a:rPr lang="en-US" altLang="en-US">
                <a:ea typeface="MS PGothic" charset="-128"/>
              </a:rPr>
              <a:t>Inconsistent window smaller than time expected for customer to return for next page load</a:t>
            </a:r>
          </a:p>
          <a:p>
            <a:r>
              <a:rPr lang="en-US" altLang="en-US">
                <a:ea typeface="MS PGothic" charset="-128"/>
              </a:rPr>
              <a:t>Need to operate at global scale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8283DC-2C29-ED40-B5C9-970611EF1A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MongoDB ACID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MS PGothic" charset="-128"/>
              </a:rPr>
              <a:t>MongoDB – ensure Atomic updates</a:t>
            </a:r>
          </a:p>
          <a:p>
            <a:r>
              <a:rPr lang="en-US" altLang="en-US" sz="2800">
                <a:ea typeface="MS PGothic" charset="-128"/>
              </a:rPr>
              <a:t>Guarantee ACID properties for </a:t>
            </a:r>
            <a:r>
              <a:rPr lang="en-US" altLang="en-US" sz="2800" b="1">
                <a:ea typeface="MS PGothic" charset="-128"/>
              </a:rPr>
              <a:t>individual write or insert operations to a document NOT transactions</a:t>
            </a:r>
          </a:p>
          <a:p>
            <a:pPr lvl="1"/>
            <a:r>
              <a:rPr lang="en-US" altLang="en-US">
                <a:ea typeface="MS PGothic" charset="-128"/>
              </a:rPr>
              <a:t>If want to update 6 rows and only 2 rows are updated, the other 4 are never updated</a:t>
            </a:r>
          </a:p>
          <a:p>
            <a:r>
              <a:rPr lang="en-US" altLang="en-US" sz="2800">
                <a:ea typeface="MS PGothic" charset="-128"/>
              </a:rPr>
              <a:t>Multi-document ACID transactions</a:t>
            </a:r>
          </a:p>
          <a:p>
            <a:pPr lvl="1"/>
            <a:r>
              <a:rPr lang="en-US" altLang="en-US">
                <a:ea typeface="MS PGothic" charset="-128"/>
              </a:rPr>
              <a:t>Version 4.0 now available</a:t>
            </a:r>
          </a:p>
          <a:p>
            <a:pPr lvl="1"/>
            <a:endParaRPr lang="en-US" altLang="en-US">
              <a:ea typeface="MS PGothic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2F423-F48D-0047-BD70-CF4EEAE3C2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New forms of Consistency</a:t>
            </a:r>
            <a:br>
              <a:rPr lang="en-US" altLang="en-US">
                <a:ea typeface="MS PGothic" charset="-128"/>
              </a:rPr>
            </a:br>
            <a:endParaRPr lang="en-US" altLang="en-US">
              <a:ea typeface="MS PGothic" charset="-128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en-US" sz="2800">
              <a:ea typeface="MS PGothic" charset="-128"/>
            </a:endParaRPr>
          </a:p>
          <a:p>
            <a:pPr marL="0" indent="0"/>
            <a:r>
              <a:rPr lang="en-US" altLang="en-US" sz="2800">
                <a:ea typeface="MS PGothic" charset="-128"/>
              </a:rPr>
              <a:t>Range of applications can tolerate stale data</a:t>
            </a:r>
          </a:p>
          <a:p>
            <a:pPr lvl="1"/>
            <a:r>
              <a:rPr lang="en-US" altLang="en-US" sz="2400">
                <a:ea typeface="MS PGothic" charset="-128"/>
              </a:rPr>
              <a:t>Shopping carts, etc.</a:t>
            </a:r>
          </a:p>
          <a:p>
            <a:pPr marL="0" indent="0"/>
            <a:r>
              <a:rPr lang="en-US" altLang="en-US" sz="2800">
                <a:ea typeface="MS PGothic" charset="-128"/>
              </a:rPr>
              <a:t>This is not the ACID kind of consistency</a:t>
            </a:r>
          </a:p>
          <a:p>
            <a:pPr marL="0" indent="0"/>
            <a:r>
              <a:rPr lang="en-US" altLang="en-US" sz="2800">
                <a:ea typeface="MS PGothic" charset="-128"/>
              </a:rPr>
              <a:t>Consistency involves:</a:t>
            </a:r>
          </a:p>
          <a:p>
            <a:pPr lvl="1"/>
            <a:r>
              <a:rPr lang="en-US" altLang="en-US">
                <a:ea typeface="MS PGothic" charset="-128"/>
              </a:rPr>
              <a:t>How/when processes see updates to stored objects</a:t>
            </a:r>
          </a:p>
          <a:p>
            <a:pPr lvl="1"/>
            <a:r>
              <a:rPr lang="en-US" altLang="en-US" b="1">
                <a:ea typeface="MS PGothic" charset="-128"/>
              </a:rPr>
              <a:t>Assume multiple copies of data</a:t>
            </a:r>
          </a:p>
          <a:p>
            <a:pPr lvl="1"/>
            <a:r>
              <a:rPr lang="en-US" altLang="en-US">
                <a:ea typeface="MS PGothic" charset="-128"/>
              </a:rPr>
              <a:t>Storage system – large, distributed, guarantee durability and availability</a:t>
            </a:r>
          </a:p>
          <a:p>
            <a:pPr lvl="1"/>
            <a:endParaRPr lang="en-US" altLang="en-US">
              <a:ea typeface="MS PGothic" charset="-128"/>
            </a:endParaRPr>
          </a:p>
        </p:txBody>
      </p:sp>
      <p:pic>
        <p:nvPicPr>
          <p:cNvPr id="63492" name="Picture 2" descr="See full size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4400"/>
            <a:ext cx="1608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60B9C0-BC9F-EF46-AA36-EC2AC5E0E33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PGothic" charset="-128"/>
              </a:rPr>
              <a:t>Example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743200"/>
            <a:ext cx="7620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ea typeface="MS PGothic" charset="-128"/>
              </a:rPr>
              <a:t>Suppose we have a database containing 5 relations:</a:t>
            </a:r>
          </a:p>
          <a:p>
            <a:pPr eaLnBrk="1" hangingPunct="1"/>
            <a:r>
              <a:rPr lang="en-US" altLang="en-US" sz="2000">
                <a:ea typeface="MS PGothic" charset="-128"/>
              </a:rPr>
              <a:t>PC, Employees,  Computer, Software, SC</a:t>
            </a:r>
          </a:p>
          <a:p>
            <a:pPr lvl="1" eaLnBrk="1" hangingPunct="1"/>
            <a:r>
              <a:rPr lang="en-US" altLang="en-US" sz="2000">
                <a:ea typeface="MS PGothic" charset="-128"/>
              </a:rPr>
              <a:t>Employees contains a field with the total value of the software installed on his/her computer (softval)</a:t>
            </a:r>
          </a:p>
          <a:p>
            <a:pPr lvl="1" eaLnBrk="1" hangingPunct="1"/>
            <a:r>
              <a:rPr lang="en-US" altLang="en-US" sz="2000">
                <a:ea typeface="MS PGothic" charset="-128"/>
              </a:rPr>
              <a:t>Computer is a desktop, laptop, etc.</a:t>
            </a:r>
          </a:p>
          <a:p>
            <a:pPr lvl="1" eaLnBrk="1" hangingPunct="1"/>
            <a:r>
              <a:rPr lang="en-US" altLang="en-US" sz="2000">
                <a:ea typeface="MS PGothic" charset="-128"/>
              </a:rPr>
              <a:t>Where PC is the relationship between Employee and Computer </a:t>
            </a:r>
          </a:p>
          <a:p>
            <a:pPr lvl="1" eaLnBrk="1" hangingPunct="1"/>
            <a:r>
              <a:rPr lang="en-US" altLang="en-US" sz="2000">
                <a:ea typeface="MS PGothic" charset="-128"/>
              </a:rPr>
              <a:t>Software contains the number of instances (numinst) of each package installed</a:t>
            </a:r>
          </a:p>
          <a:p>
            <a:pPr lvl="1" eaLnBrk="1" hangingPunct="1"/>
            <a:r>
              <a:rPr lang="en-US" altLang="en-US" sz="2000">
                <a:ea typeface="MS PGothic" charset="-128"/>
              </a:rPr>
              <a:t>SC is software installed on each computer</a:t>
            </a:r>
          </a:p>
          <a:p>
            <a:pPr eaLnBrk="1" hangingPunct="1"/>
            <a:endParaRPr lang="en-US" altLang="en-US" sz="2800">
              <a:ea typeface="MS PGothic" charset="-128"/>
            </a:endParaRPr>
          </a:p>
        </p:txBody>
      </p:sp>
      <p:pic>
        <p:nvPicPr>
          <p:cNvPr id="614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8438"/>
            <a:ext cx="83947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en-US">
                <a:ea typeface="MS PGothic" charset="-128"/>
              </a:rPr>
              <a:t>Employee (</a:t>
            </a:r>
            <a:r>
              <a:rPr lang="en-US" altLang="en-US" u="sng">
                <a:ea typeface="MS PGothic" charset="-128"/>
              </a:rPr>
              <a:t>EID</a:t>
            </a:r>
            <a:r>
              <a:rPr lang="en-US" altLang="en-US">
                <a:ea typeface="MS PGothic" charset="-128"/>
              </a:rPr>
              <a:t>, ename, softval)</a:t>
            </a: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en-US">
                <a:ea typeface="MS PGothic" charset="-128"/>
              </a:rPr>
              <a:t>Computer (</a:t>
            </a:r>
            <a:r>
              <a:rPr lang="en-US" altLang="en-US" u="sng">
                <a:ea typeface="MS PGothic" charset="-128"/>
              </a:rPr>
              <a:t>CID</a:t>
            </a:r>
            <a:r>
              <a:rPr lang="en-US" altLang="en-US">
                <a:ea typeface="MS PGothic" charset="-128"/>
              </a:rPr>
              <a:t>, type, specs)</a:t>
            </a: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en-US">
                <a:ea typeface="MS PGothic" charset="-128"/>
              </a:rPr>
              <a:t>PC (</a:t>
            </a:r>
            <a:r>
              <a:rPr lang="en-US" altLang="en-US" u="sng">
                <a:ea typeface="MS PGothic" charset="-128"/>
              </a:rPr>
              <a:t>CID</a:t>
            </a:r>
            <a:r>
              <a:rPr lang="en-US" altLang="en-US">
                <a:ea typeface="MS PGothic" charset="-128"/>
              </a:rPr>
              <a:t>, </a:t>
            </a:r>
            <a:r>
              <a:rPr lang="en-US" altLang="en-US" u="sng">
                <a:ea typeface="MS PGothic" charset="-128"/>
              </a:rPr>
              <a:t>EID</a:t>
            </a:r>
            <a:r>
              <a:rPr lang="en-US" altLang="en-US">
                <a:ea typeface="MS PGothic" charset="-128"/>
              </a:rPr>
              <a:t>)</a:t>
            </a: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en-US">
                <a:ea typeface="MS PGothic" charset="-128"/>
              </a:rPr>
              <a:t>Software (</a:t>
            </a:r>
            <a:r>
              <a:rPr lang="en-US" altLang="en-US" u="sng">
                <a:ea typeface="MS PGothic" charset="-128"/>
              </a:rPr>
              <a:t>SID</a:t>
            </a:r>
            <a:r>
              <a:rPr lang="en-US" altLang="en-US">
                <a:ea typeface="MS PGothic" charset="-128"/>
              </a:rPr>
              <a:t>, name, cost, num_inst)</a:t>
            </a:r>
          </a:p>
          <a:p>
            <a:pPr marL="0" indent="0">
              <a:lnSpc>
                <a:spcPct val="200000"/>
              </a:lnSpc>
              <a:buFontTx/>
              <a:buNone/>
            </a:pPr>
            <a:r>
              <a:rPr lang="en-US" altLang="en-US">
                <a:ea typeface="MS PGothic" charset="-128"/>
              </a:rPr>
              <a:t>SC (</a:t>
            </a:r>
            <a:r>
              <a:rPr lang="en-US" altLang="en-US" u="sng">
                <a:ea typeface="MS PGothic" charset="-128"/>
              </a:rPr>
              <a:t>CID</a:t>
            </a:r>
            <a:r>
              <a:rPr lang="en-US" altLang="en-US">
                <a:ea typeface="MS PGothic" charset="-128"/>
              </a:rPr>
              <a:t>, </a:t>
            </a:r>
            <a:r>
              <a:rPr lang="en-US" altLang="en-US" u="sng">
                <a:ea typeface="MS PGothic" charset="-128"/>
              </a:rPr>
              <a:t>SID</a:t>
            </a:r>
            <a:r>
              <a:rPr lang="en-US" altLang="en-US">
                <a:ea typeface="MS PGothic" charset="-128"/>
              </a:rPr>
              <a:t>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9BAD14-683D-4C43-A911-EF643F2BD3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2590800"/>
            <a:ext cx="1524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00200" y="3581400"/>
            <a:ext cx="990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90800" y="5715000"/>
            <a:ext cx="1524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00200" y="3581400"/>
            <a:ext cx="1143000" cy="28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29200" y="2514600"/>
            <a:ext cx="45720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BAAD4-368E-AB40-8F61-A592ADD8D21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Example cont’d 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If a user wants to add a new PC for an employee the following steps must be done:</a:t>
            </a:r>
          </a:p>
          <a:p>
            <a:pPr eaLnBrk="1" hangingPunct="1"/>
            <a:endParaRPr lang="en-US" altLang="en-US" sz="2800">
              <a:ea typeface="MS PGothic" charset="-128"/>
            </a:endParaRPr>
          </a:p>
          <a:p>
            <a:pPr lvl="1" eaLnBrk="1" hangingPunct="1"/>
            <a:r>
              <a:rPr lang="en-US" altLang="en-US">
                <a:ea typeface="MS PGothic" charset="-128"/>
              </a:rPr>
              <a:t>add a tuple to Computer 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add cid and eid to PC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Increment Software num_inst and/or add any new software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Add CID and SID to SC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Increase softval column in Employee</a:t>
            </a:r>
          </a:p>
        </p:txBody>
      </p:sp>
      <p:pic>
        <p:nvPicPr>
          <p:cNvPr id="819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5945188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7CD67E-9497-544D-92F2-1061AFFA63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Problems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What if the numinst is incremented but softval is not updated?</a:t>
            </a:r>
          </a:p>
          <a:p>
            <a:pPr eaLnBrk="1" hangingPunct="1"/>
            <a:r>
              <a:rPr lang="en-US" altLang="en-US" sz="2800">
                <a:ea typeface="MS PGothic" charset="-128"/>
              </a:rPr>
              <a:t>Should complete all of the above steps or none</a:t>
            </a:r>
          </a:p>
          <a:p>
            <a:pPr eaLnBrk="1" hangingPunct="1"/>
            <a:r>
              <a:rPr lang="en-US" altLang="en-US" sz="2800">
                <a:ea typeface="MS PGothic" charset="-128"/>
              </a:rPr>
              <a:t>How to indicate all of the above is considered to be a single transaction?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        Begin Transaction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MS PGothic" charset="-128"/>
              </a:rPr>
              <a:t>        End Transaction statements </a:t>
            </a:r>
            <a:br>
              <a:rPr lang="en-US" altLang="en-US" sz="2800">
                <a:ea typeface="MS PGothic" charset="-128"/>
              </a:rPr>
            </a:br>
            <a:r>
              <a:rPr lang="en-US" altLang="en-US" sz="2800">
                <a:ea typeface="MS PGothic" charset="-128"/>
              </a:rPr>
              <a:t>		(see later text for Oracle info)</a:t>
            </a:r>
          </a:p>
          <a:p>
            <a:pPr eaLnBrk="1" hangingPunct="1"/>
            <a:endParaRPr lang="en-US" altLang="en-US" sz="2800">
              <a:ea typeface="MS PGothic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FB491-1D56-FB46-87D2-55C53B5564A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ACID properties</a:t>
            </a:r>
            <a:br>
              <a:rPr lang="en-US" altLang="en-US">
                <a:ea typeface="MS PGothic" charset="-128"/>
              </a:rPr>
            </a:br>
            <a:r>
              <a:rPr lang="en-US" altLang="en-US" sz="3200">
                <a:ea typeface="MS PGothic" charset="-128"/>
              </a:rPr>
              <a:t>started using in 70s, acronym in 80s</a:t>
            </a:r>
            <a:br>
              <a:rPr lang="en-US" altLang="en-US" sz="3200">
                <a:ea typeface="MS PGothic" charset="-128"/>
              </a:rPr>
            </a:br>
            <a:r>
              <a:rPr lang="en-US" altLang="en-US" sz="3200">
                <a:ea typeface="MS PGothic" charset="-128"/>
              </a:rPr>
              <a:t>conceived of in 60s??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955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MS PGothic" charset="-128"/>
              </a:rPr>
              <a:t>A</a:t>
            </a:r>
            <a:r>
              <a:rPr lang="en-US" altLang="en-US">
                <a:ea typeface="MS PGothic" charset="-128"/>
              </a:rPr>
              <a:t>tomicity</a:t>
            </a:r>
          </a:p>
          <a:p>
            <a:pPr eaLnBrk="1" hangingPunct="1"/>
            <a:r>
              <a:rPr lang="en-US" altLang="en-US" sz="4000">
                <a:ea typeface="MS PGothic" charset="-128"/>
              </a:rPr>
              <a:t>C</a:t>
            </a:r>
            <a:r>
              <a:rPr lang="en-US" altLang="en-US">
                <a:ea typeface="MS PGothic" charset="-128"/>
              </a:rPr>
              <a:t>onsistency</a:t>
            </a:r>
          </a:p>
          <a:p>
            <a:pPr eaLnBrk="1" hangingPunct="1"/>
            <a:r>
              <a:rPr lang="en-US" altLang="en-US" sz="4000">
                <a:ea typeface="MS PGothic" charset="-128"/>
              </a:rPr>
              <a:t>I</a:t>
            </a:r>
            <a:r>
              <a:rPr lang="en-US" altLang="en-US">
                <a:ea typeface="MS PGothic" charset="-128"/>
              </a:rPr>
              <a:t>solation</a:t>
            </a:r>
          </a:p>
          <a:p>
            <a:pPr eaLnBrk="1" hangingPunct="1"/>
            <a:r>
              <a:rPr lang="en-US" altLang="en-US" sz="4000">
                <a:ea typeface="MS PGothic" charset="-128"/>
              </a:rPr>
              <a:t>D</a:t>
            </a:r>
            <a:r>
              <a:rPr lang="en-US" altLang="en-US">
                <a:ea typeface="MS PGothic" charset="-128"/>
              </a:rPr>
              <a:t>urability</a:t>
            </a:r>
          </a:p>
          <a:p>
            <a:pPr eaLnBrk="1" hangingPunct="1"/>
            <a:endParaRPr lang="en-US" altLang="en-US">
              <a:ea typeface="MS PGothic" charset="-128"/>
            </a:endParaRPr>
          </a:p>
          <a:p>
            <a:pPr eaLnBrk="1" hangingPunct="1"/>
            <a:r>
              <a:rPr lang="en-US" altLang="en-US">
                <a:ea typeface="MS PGothic" charset="-128"/>
              </a:rPr>
              <a:t>Are these strictly for RDBMS?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ACID properties and NoSQL?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00628-1232-0145-AEF3-7E53207FA3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Atomicity  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Atomicity: </a:t>
            </a:r>
            <a:r>
              <a:rPr lang="en-US" altLang="en-US" sz="2800">
                <a:ea typeface="MS PGothic" charset="-128"/>
              </a:rPr>
              <a:t>A transaction’s change to the state are atomic: either all happens or none happens. 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If a problem occurs before the end of a transaction, DBMS must </a:t>
            </a:r>
            <a:r>
              <a:rPr lang="en-US" altLang="en-US" b="1">
                <a:ea typeface="MS PGothic" charset="-128"/>
              </a:rPr>
              <a:t>undo</a:t>
            </a:r>
            <a:r>
              <a:rPr lang="en-US" altLang="en-US">
                <a:ea typeface="MS PGothic" charset="-128"/>
              </a:rPr>
              <a:t> all changes since begin transaction</a:t>
            </a:r>
          </a:p>
          <a:p>
            <a:pPr lvl="2" eaLnBrk="1" hangingPunct="1"/>
            <a:r>
              <a:rPr lang="en-US" altLang="en-US">
                <a:ea typeface="MS PGothic" charset="-128"/>
              </a:rPr>
              <a:t>  abort the transaction (rollback)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If the transaction can be completed,</a:t>
            </a:r>
          </a:p>
          <a:p>
            <a:pPr lvl="2" eaLnBrk="1" hangingPunct="1"/>
            <a:r>
              <a:rPr lang="en-US" altLang="en-US">
                <a:ea typeface="MS PGothic" charset="-128"/>
              </a:rPr>
              <a:t>   commit the transaction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Once a transaction is committed, any user accessing the DB should see new changes</a:t>
            </a:r>
          </a:p>
          <a:p>
            <a:pPr lvl="1" eaLnBrk="1" hangingPunct="1"/>
            <a:r>
              <a:rPr lang="en-US" altLang="en-US" sz="2400">
                <a:ea typeface="MS PGothic" charset="-128"/>
              </a:rPr>
              <a:t>If a transaction is aborted, no one sees any changes</a:t>
            </a:r>
          </a:p>
          <a:p>
            <a:pPr lvl="1" eaLnBrk="1" hangingPunct="1"/>
            <a:endParaRPr lang="en-US" altLang="en-US">
              <a:ea typeface="MS PGothic" charset="-128"/>
            </a:endParaRPr>
          </a:p>
          <a:p>
            <a:pPr eaLnBrk="1" hangingPunct="1">
              <a:buFontTx/>
              <a:buNone/>
            </a:pPr>
            <a:endParaRPr lang="en-US" altLang="en-US">
              <a:ea typeface="MS PGothic" charset="-128"/>
            </a:endParaRP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nsactions with Audio" id="{3DA329A6-4D49-A947-BC4A-B087350F3F0F}" vid="{51BF58C6-04E7-E440-BA55-E876BACD3A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Transactions with Audio</Template>
  <TotalTime>774</TotalTime>
  <Words>2023</Words>
  <Application>Microsoft Macintosh PowerPoint</Application>
  <PresentationFormat>On-screen Show (4:3)</PresentationFormat>
  <Paragraphs>410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Times New Roman</vt:lpstr>
      <vt:lpstr>1_Default Design</vt:lpstr>
      <vt:lpstr>PowerPoint Presentation</vt:lpstr>
      <vt:lpstr>PowerPoint Presentation</vt:lpstr>
      <vt:lpstr>Transactions</vt:lpstr>
      <vt:lpstr>Example</vt:lpstr>
      <vt:lpstr>PowerPoint Presentation</vt:lpstr>
      <vt:lpstr>Example cont’d </vt:lpstr>
      <vt:lpstr>Problems</vt:lpstr>
      <vt:lpstr>ACID properties started using in 70s, acronym in 80s conceived of in 60s??</vt:lpstr>
      <vt:lpstr>Atomicity  </vt:lpstr>
      <vt:lpstr>Consistency</vt:lpstr>
      <vt:lpstr>Isolation</vt:lpstr>
      <vt:lpstr>Durability</vt:lpstr>
      <vt:lpstr>How to guarantee ACID</vt:lpstr>
      <vt:lpstr>Concurrent access</vt:lpstr>
      <vt:lpstr>Lost update (aka Dirty Write)</vt:lpstr>
      <vt:lpstr>Solutions</vt:lpstr>
      <vt:lpstr>Locks</vt:lpstr>
      <vt:lpstr>Locks</vt:lpstr>
      <vt:lpstr>PowerPoint Presentation</vt:lpstr>
      <vt:lpstr>    Locks example</vt:lpstr>
      <vt:lpstr>Transactions</vt:lpstr>
      <vt:lpstr>    Locks example</vt:lpstr>
      <vt:lpstr>Trace it</vt:lpstr>
      <vt:lpstr>Locks</vt:lpstr>
      <vt:lpstr>Two-Phase Lock (2PL)</vt:lpstr>
      <vt:lpstr>    Locks example</vt:lpstr>
      <vt:lpstr>PowerPoint Presentation</vt:lpstr>
      <vt:lpstr>PowerPoint Presentation</vt:lpstr>
      <vt:lpstr>Problems with 2PL?</vt:lpstr>
      <vt:lpstr>Solutions for deadlock</vt:lpstr>
      <vt:lpstr>PowerPoint Presentation</vt:lpstr>
      <vt:lpstr>Alternatives?</vt:lpstr>
      <vt:lpstr>Some common types of 2PL</vt:lpstr>
      <vt:lpstr>Lock granularity</vt:lpstr>
      <vt:lpstr>Summary</vt:lpstr>
      <vt:lpstr>Eventually consistency – M. Vogels 2009</vt:lpstr>
      <vt:lpstr>Eventual Consistency</vt:lpstr>
      <vt:lpstr>MongoDB ACID</vt:lpstr>
      <vt:lpstr>New forms of Consistency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Vrbsky, Susan</cp:lastModifiedBy>
  <cp:revision>11</cp:revision>
  <cp:lastPrinted>2019-04-19T14:20:17Z</cp:lastPrinted>
  <dcterms:created xsi:type="dcterms:W3CDTF">2020-03-29T00:45:57Z</dcterms:created>
  <dcterms:modified xsi:type="dcterms:W3CDTF">2020-11-16T14:55:31Z</dcterms:modified>
</cp:coreProperties>
</file>