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8" r:id="rId5"/>
    <p:sldId id="325" r:id="rId6"/>
    <p:sldId id="329" r:id="rId7"/>
    <p:sldId id="324" r:id="rId8"/>
    <p:sldId id="328" r:id="rId9"/>
    <p:sldId id="327" r:id="rId10"/>
    <p:sldId id="322" r:id="rId11"/>
  </p:sldIdLst>
  <p:sldSz cx="6858000" cy="5143500"/>
  <p:notesSz cx="7010400" cy="92964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4697ED-DBB8-447E-BA46-A00B2F8727C1}">
          <p14:sldIdLst>
            <p14:sldId id="298"/>
            <p14:sldId id="325"/>
            <p14:sldId id="329"/>
            <p14:sldId id="324"/>
            <p14:sldId id="328"/>
            <p14:sldId id="327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4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rie McCormick" initials="CM" lastIdx="20" clrIdx="0">
    <p:extLst>
      <p:ext uri="{19B8F6BF-5375-455C-9EA6-DF929625EA0E}">
        <p15:presenceInfo xmlns:p15="http://schemas.microsoft.com/office/powerpoint/2012/main" userId="S-1-5-21-3555237981-3987317764-2246576841-28433" providerId="AD"/>
      </p:ext>
    </p:extLst>
  </p:cmAuthor>
  <p:cmAuthor id="2" name="Joseph Freeman" initials="JF" lastIdx="1" clrIdx="1">
    <p:extLst>
      <p:ext uri="{19B8F6BF-5375-455C-9EA6-DF929625EA0E}">
        <p15:presenceInfo xmlns:p15="http://schemas.microsoft.com/office/powerpoint/2012/main" userId="S-1-5-21-3555237981-3987317764-2246576841-31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B230"/>
    <a:srgbClr val="B3D5ED"/>
    <a:srgbClr val="FF0000"/>
    <a:srgbClr val="CCCED2"/>
    <a:srgbClr val="81537F"/>
    <a:srgbClr val="FC7D0B"/>
    <a:srgbClr val="C85200"/>
    <a:srgbClr val="E7E8EA"/>
    <a:srgbClr val="F4F4F4"/>
    <a:srgbClr val="4E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9" autoAdjust="0"/>
    <p:restoredTop sz="95352" autoAdjust="0"/>
  </p:normalViewPr>
  <p:slideViewPr>
    <p:cSldViewPr snapToGrid="0" snapToObjects="1">
      <p:cViewPr varScale="1">
        <p:scale>
          <a:sx n="173" d="100"/>
          <a:sy n="173" d="100"/>
        </p:scale>
        <p:origin x="954" y="138"/>
      </p:cViewPr>
      <p:guideLst>
        <p:guide orient="horz" pos="444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7DA51E-B400-C64E-86CA-FDF5CAEC30AA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E321DDD-DAE9-B948-82E5-A7C972F3D2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anose="020B0604020202020204" pitchFamily="34" charset="0"/>
                <a:ea typeface="Aktiv Grotesk Light" panose="020B04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anose="020B0604020202020204" pitchFamily="34" charset="0"/>
                <a:ea typeface="Aktiv Grotesk Light" panose="020B04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2BA4F6F5-88C3-6247-B71F-7F6E68E85B53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anose="020B0604020202020204" pitchFamily="34" charset="0"/>
                <a:ea typeface="Aktiv Grotesk Light" panose="020B04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anose="020B0604020202020204" pitchFamily="34" charset="0"/>
                <a:ea typeface="Aktiv Grotesk Light" panose="020B04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7133FCCB-33A4-F343-8A73-7EE34B04E6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1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ktiv Grotesk Light" panose="020B0404020202020204" pitchFamily="34" charset="0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ktiv Grotesk Light" panose="020B0404020202020204" pitchFamily="34" charset="0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ktiv Grotesk Light" panose="020B0404020202020204" pitchFamily="34" charset="0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ktiv Grotesk Light" panose="020B0404020202020204" pitchFamily="34" charset="0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ktiv Grotesk Light" panose="020B0404020202020204" pitchFamily="34" charset="0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5.png"/><Relationship Id="rId2" Type="http://schemas.openxmlformats.org/officeDocument/2006/relationships/tags" Target="../tags/tag3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gif"/><Relationship Id="rId5" Type="http://schemas.openxmlformats.org/officeDocument/2006/relationships/image" Target="../media/image3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3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gif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image" Target="../media/image6.gi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5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9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" b="3355"/>
          <a:stretch/>
        </p:blipFill>
        <p:spPr>
          <a:xfrm>
            <a:off x="0" y="437882"/>
            <a:ext cx="6858000" cy="3863662"/>
          </a:xfrm>
          <a:prstGeom prst="rect">
            <a:avLst/>
          </a:prstGeom>
        </p:spPr>
      </p:pic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 bwMode="blackWhite">
          <a:xfrm>
            <a:off x="217967" y="928685"/>
            <a:ext cx="4760065" cy="3753383"/>
          </a:xfrm>
          <a:prstGeom prst="rect">
            <a:avLst/>
          </a:prstGeom>
          <a:solidFill>
            <a:srgbClr val="1E3860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17" y="4492203"/>
            <a:ext cx="1371600" cy="48211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3927" y="3181884"/>
            <a:ext cx="4520974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500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en-US" sz="2500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en-US" sz="2500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en-US" sz="2500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en-US" sz="25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3700" y="4271749"/>
            <a:ext cx="4521200" cy="41031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lang="en-US" sz="1200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en-US" sz="12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93085" y="4682069"/>
            <a:ext cx="4521815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200" kern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en-US" sz="1200" kern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en-US" sz="1200" kern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en-US" sz="1200" kern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en-US"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61960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12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257575" y="953037"/>
            <a:ext cx="6331109" cy="2559597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57575" y="3596268"/>
            <a:ext cx="6331109" cy="1170878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marL="228600" lvl="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8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7175" y="634326"/>
            <a:ext cx="6331506" cy="318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12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257575" y="2207549"/>
            <a:ext cx="6331106" cy="2559597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57575" y="953037"/>
            <a:ext cx="6331106" cy="1170878"/>
          </a:xfrm>
          <a:prstGeom prst="rect">
            <a:avLst/>
          </a:prstGeom>
        </p:spPr>
        <p:txBody>
          <a:bodyPr/>
          <a:lstStyle>
            <a:lvl1pPr marL="228600" indent="-228600">
              <a:defRPr sz="1050">
                <a:solidFill>
                  <a:schemeClr val="accent1"/>
                </a:solidFill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7175" y="634326"/>
            <a:ext cx="6331506" cy="318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71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4041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57575" y="1522141"/>
            <a:ext cx="6331106" cy="3072481"/>
          </a:xfrm>
          <a:prstGeom prst="rect">
            <a:avLst/>
          </a:prstGeom>
        </p:spPr>
        <p:txBody>
          <a:bodyPr/>
          <a:lstStyle>
            <a:lvl1pPr marL="228600" indent="-228600">
              <a:defRPr sz="1050">
                <a:solidFill>
                  <a:schemeClr val="accent1"/>
                </a:solidFill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257575" y="953037"/>
            <a:ext cx="6331109" cy="48547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100" b="1">
                <a:solidFill>
                  <a:schemeClr val="accent1"/>
                </a:solidFill>
              </a:defRPr>
            </a:lvl1pPr>
            <a:lvl2pPr marL="457200" indent="-228600">
              <a:defRPr>
                <a:solidFill>
                  <a:schemeClr val="accent1"/>
                </a:solidFill>
              </a:defRPr>
            </a:lvl2pPr>
            <a:lvl3pPr marL="685800" indent="-228600">
              <a:defRPr>
                <a:solidFill>
                  <a:schemeClr val="accent1"/>
                </a:solidFill>
              </a:defRPr>
            </a:lvl3pPr>
            <a:lvl4pPr marL="914400" indent="-228600">
              <a:defRPr>
                <a:solidFill>
                  <a:schemeClr val="accent1"/>
                </a:solidFill>
              </a:defRPr>
            </a:lvl4pPr>
            <a:lvl5pPr marL="1143000" indent="-228600">
              <a:defRPr>
                <a:solidFill>
                  <a:schemeClr val="accent1"/>
                </a:solidFill>
              </a:defRPr>
            </a:lvl5pPr>
            <a:lvl6pPr marL="1371600" indent="-228600">
              <a:defRPr sz="800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57575" y="1438507"/>
            <a:ext cx="633110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7175" y="634326"/>
            <a:ext cx="6331506" cy="318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37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57575" y="1522141"/>
            <a:ext cx="3125131" cy="3072481"/>
          </a:xfrm>
          <a:prstGeom prst="rect">
            <a:avLst/>
          </a:prstGeom>
        </p:spPr>
        <p:txBody>
          <a:bodyPr/>
          <a:lstStyle>
            <a:lvl1pPr marL="228600" indent="-228600">
              <a:defRPr sz="1050">
                <a:solidFill>
                  <a:schemeClr val="accent1"/>
                </a:solidFill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3463553" y="1522141"/>
            <a:ext cx="3125131" cy="3072481"/>
          </a:xfrm>
          <a:prstGeom prst="rect">
            <a:avLst/>
          </a:prstGeom>
        </p:spPr>
        <p:txBody>
          <a:bodyPr/>
          <a:lstStyle>
            <a:lvl1pPr marL="228600" indent="-228600">
              <a:defRPr sz="1050">
                <a:solidFill>
                  <a:schemeClr val="accent1"/>
                </a:solidFill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257575" y="953037"/>
            <a:ext cx="3125131" cy="48547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100" b="1">
                <a:solidFill>
                  <a:schemeClr val="accent1"/>
                </a:solidFill>
              </a:defRPr>
            </a:lvl1pPr>
            <a:lvl2pPr marL="457200" indent="-228600">
              <a:defRPr>
                <a:solidFill>
                  <a:schemeClr val="accent1"/>
                </a:solidFill>
              </a:defRPr>
            </a:lvl2pPr>
            <a:lvl3pPr marL="685800" indent="-228600">
              <a:defRPr>
                <a:solidFill>
                  <a:schemeClr val="accent1"/>
                </a:solidFill>
              </a:defRPr>
            </a:lvl3pPr>
            <a:lvl4pPr marL="914400" indent="-228600">
              <a:defRPr>
                <a:solidFill>
                  <a:schemeClr val="accent1"/>
                </a:solidFill>
              </a:defRPr>
            </a:lvl4pPr>
            <a:lvl5pPr marL="1143000" indent="-228600">
              <a:defRPr>
                <a:solidFill>
                  <a:schemeClr val="accent1"/>
                </a:solidFill>
              </a:defRPr>
            </a:lvl5pPr>
            <a:lvl6pPr marL="1371600" indent="-228600">
              <a:defRPr sz="800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463553" y="953037"/>
            <a:ext cx="3125131" cy="48547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100" b="1">
                <a:solidFill>
                  <a:schemeClr val="accent1"/>
                </a:solidFill>
              </a:defRPr>
            </a:lvl1pPr>
            <a:lvl2pPr marL="457200" indent="-228600">
              <a:defRPr>
                <a:solidFill>
                  <a:schemeClr val="accent1"/>
                </a:solidFill>
              </a:defRPr>
            </a:lvl2pPr>
            <a:lvl3pPr marL="685800" indent="-228600">
              <a:defRPr>
                <a:solidFill>
                  <a:schemeClr val="accent1"/>
                </a:solidFill>
              </a:defRPr>
            </a:lvl3pPr>
            <a:lvl4pPr marL="914400" indent="-228600">
              <a:defRPr>
                <a:solidFill>
                  <a:schemeClr val="accent1"/>
                </a:solidFill>
              </a:defRPr>
            </a:lvl4pPr>
            <a:lvl5pPr marL="1143000" indent="-228600">
              <a:defRPr>
                <a:solidFill>
                  <a:schemeClr val="accent1"/>
                </a:solidFill>
              </a:defRPr>
            </a:lvl5pPr>
            <a:lvl6pPr marL="1371600" indent="-228600">
              <a:defRPr sz="800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57575" y="1438507"/>
            <a:ext cx="312513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463553" y="1438507"/>
            <a:ext cx="312513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7175" y="634326"/>
            <a:ext cx="6331506" cy="318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1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6480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57576" y="1522141"/>
            <a:ext cx="2078604" cy="3072481"/>
          </a:xfrm>
          <a:prstGeom prst="rect">
            <a:avLst/>
          </a:prstGeom>
        </p:spPr>
        <p:txBody>
          <a:bodyPr/>
          <a:lstStyle>
            <a:lvl1pPr marL="228600" indent="-228600">
              <a:defRPr sz="1050">
                <a:solidFill>
                  <a:schemeClr val="accent1"/>
                </a:solidFill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257576" y="953037"/>
            <a:ext cx="2078604" cy="48547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100" b="1">
                <a:solidFill>
                  <a:schemeClr val="accent1"/>
                </a:solidFill>
              </a:defRPr>
            </a:lvl1pPr>
            <a:lvl2pPr marL="457200" indent="-228600">
              <a:defRPr>
                <a:solidFill>
                  <a:schemeClr val="accent1"/>
                </a:solidFill>
              </a:defRPr>
            </a:lvl2pPr>
            <a:lvl3pPr marL="685800" indent="-228600">
              <a:defRPr>
                <a:solidFill>
                  <a:schemeClr val="accent1"/>
                </a:solidFill>
              </a:defRPr>
            </a:lvl3pPr>
            <a:lvl4pPr marL="914400" indent="-228600">
              <a:defRPr>
                <a:solidFill>
                  <a:schemeClr val="accent1"/>
                </a:solidFill>
              </a:defRPr>
            </a:lvl4pPr>
            <a:lvl5pPr marL="1143000" indent="-228600">
              <a:defRPr>
                <a:solidFill>
                  <a:schemeClr val="accent1"/>
                </a:solidFill>
              </a:defRPr>
            </a:lvl5pPr>
            <a:lvl6pPr marL="1371600" indent="-228600">
              <a:defRPr sz="800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57575" y="1438507"/>
            <a:ext cx="2078604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420913" y="1522141"/>
            <a:ext cx="2078604" cy="3072481"/>
          </a:xfrm>
          <a:prstGeom prst="rect">
            <a:avLst/>
          </a:prstGeom>
        </p:spPr>
        <p:txBody>
          <a:bodyPr/>
          <a:lstStyle>
            <a:lvl1pPr marL="228600" indent="-228600">
              <a:defRPr sz="1050">
                <a:solidFill>
                  <a:schemeClr val="accent1"/>
                </a:solidFill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2420913" y="953037"/>
            <a:ext cx="2078604" cy="48547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100" b="1">
                <a:solidFill>
                  <a:schemeClr val="accent1"/>
                </a:solidFill>
              </a:defRPr>
            </a:lvl1pPr>
            <a:lvl2pPr marL="457200" indent="-228600">
              <a:defRPr>
                <a:solidFill>
                  <a:schemeClr val="accent1"/>
                </a:solidFill>
              </a:defRPr>
            </a:lvl2pPr>
            <a:lvl3pPr marL="685800" indent="-228600">
              <a:defRPr>
                <a:solidFill>
                  <a:schemeClr val="accent1"/>
                </a:solidFill>
              </a:defRPr>
            </a:lvl3pPr>
            <a:lvl4pPr marL="914400" indent="-228600">
              <a:defRPr>
                <a:solidFill>
                  <a:schemeClr val="accent1"/>
                </a:solidFill>
              </a:defRPr>
            </a:lvl4pPr>
            <a:lvl5pPr marL="1143000" indent="-228600">
              <a:defRPr>
                <a:solidFill>
                  <a:schemeClr val="accent1"/>
                </a:solidFill>
              </a:defRPr>
            </a:lvl5pPr>
            <a:lvl6pPr marL="1371600" indent="-228600">
              <a:defRPr sz="800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2420912" y="1438507"/>
            <a:ext cx="2078604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4584248" y="1522141"/>
            <a:ext cx="2078604" cy="3072481"/>
          </a:xfrm>
          <a:prstGeom prst="rect">
            <a:avLst/>
          </a:prstGeom>
        </p:spPr>
        <p:txBody>
          <a:bodyPr/>
          <a:lstStyle>
            <a:lvl1pPr marL="228600" indent="-228600">
              <a:defRPr sz="1050">
                <a:solidFill>
                  <a:schemeClr val="accent1"/>
                </a:solidFill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4584248" y="953037"/>
            <a:ext cx="2078604" cy="48547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100" b="1">
                <a:solidFill>
                  <a:schemeClr val="accent1"/>
                </a:solidFill>
              </a:defRPr>
            </a:lvl1pPr>
            <a:lvl2pPr marL="457200" indent="-228600">
              <a:defRPr>
                <a:solidFill>
                  <a:schemeClr val="accent1"/>
                </a:solidFill>
              </a:defRPr>
            </a:lvl2pPr>
            <a:lvl3pPr marL="685800" indent="-228600">
              <a:defRPr>
                <a:solidFill>
                  <a:schemeClr val="accent1"/>
                </a:solidFill>
              </a:defRPr>
            </a:lvl3pPr>
            <a:lvl4pPr marL="914400" indent="-228600">
              <a:defRPr>
                <a:solidFill>
                  <a:schemeClr val="accent1"/>
                </a:solidFill>
              </a:defRPr>
            </a:lvl4pPr>
            <a:lvl5pPr marL="1143000" indent="-228600">
              <a:defRPr>
                <a:solidFill>
                  <a:schemeClr val="accent1"/>
                </a:solidFill>
              </a:defRPr>
            </a:lvl5pPr>
            <a:lvl6pPr marL="1371600" indent="-228600">
              <a:defRPr sz="800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4584247" y="1438507"/>
            <a:ext cx="2078604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itle 13"/>
          <p:cNvSpPr>
            <a:spLocks noGrp="1"/>
          </p:cNvSpPr>
          <p:nvPr>
            <p:ph type="title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7175" y="634326"/>
            <a:ext cx="6331506" cy="318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6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71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57575" y="1522141"/>
            <a:ext cx="3125131" cy="1343721"/>
          </a:xfrm>
          <a:prstGeom prst="rect">
            <a:avLst/>
          </a:prstGeom>
        </p:spPr>
        <p:txBody>
          <a:bodyPr/>
          <a:lstStyle>
            <a:lvl1pPr marL="228600" indent="-228600">
              <a:defRPr sz="1000">
                <a:solidFill>
                  <a:schemeClr val="accent1"/>
                </a:solidFill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3463553" y="1522141"/>
            <a:ext cx="3125131" cy="1343721"/>
          </a:xfrm>
          <a:prstGeom prst="rect">
            <a:avLst/>
          </a:prstGeom>
        </p:spPr>
        <p:txBody>
          <a:bodyPr/>
          <a:lstStyle>
            <a:lvl1pPr marL="228600" indent="-228600">
              <a:defRPr sz="1050">
                <a:solidFill>
                  <a:schemeClr val="accent1"/>
                </a:solidFill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257575" y="953037"/>
            <a:ext cx="3125131" cy="48547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100" b="1">
                <a:solidFill>
                  <a:schemeClr val="accent1"/>
                </a:solidFill>
              </a:defRPr>
            </a:lvl1pPr>
            <a:lvl2pPr marL="457200" indent="-228600">
              <a:defRPr>
                <a:solidFill>
                  <a:schemeClr val="accent1"/>
                </a:solidFill>
              </a:defRPr>
            </a:lvl2pPr>
            <a:lvl3pPr marL="685800" indent="-228600">
              <a:defRPr>
                <a:solidFill>
                  <a:schemeClr val="accent1"/>
                </a:solidFill>
              </a:defRPr>
            </a:lvl3pPr>
            <a:lvl4pPr marL="914400" indent="-228600">
              <a:defRPr>
                <a:solidFill>
                  <a:schemeClr val="accent1"/>
                </a:solidFill>
              </a:defRPr>
            </a:lvl4pPr>
            <a:lvl5pPr marL="1143000" indent="-228600">
              <a:defRPr>
                <a:solidFill>
                  <a:schemeClr val="accent1"/>
                </a:solidFill>
              </a:defRPr>
            </a:lvl5pPr>
            <a:lvl6pPr marL="1371600" indent="-228600">
              <a:defRPr sz="800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463553" y="953037"/>
            <a:ext cx="3125131" cy="48547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100" b="1">
                <a:solidFill>
                  <a:schemeClr val="accent1"/>
                </a:solidFill>
              </a:defRPr>
            </a:lvl1pPr>
            <a:lvl2pPr marL="457200" indent="-228600">
              <a:defRPr>
                <a:solidFill>
                  <a:schemeClr val="accent1"/>
                </a:solidFill>
              </a:defRPr>
            </a:lvl2pPr>
            <a:lvl3pPr marL="685800" indent="-228600">
              <a:defRPr>
                <a:solidFill>
                  <a:schemeClr val="accent1"/>
                </a:solidFill>
              </a:defRPr>
            </a:lvl3pPr>
            <a:lvl4pPr marL="914400" indent="-228600">
              <a:defRPr>
                <a:solidFill>
                  <a:schemeClr val="accent1"/>
                </a:solidFill>
              </a:defRPr>
            </a:lvl4pPr>
            <a:lvl5pPr marL="1143000" indent="-228600">
              <a:defRPr>
                <a:solidFill>
                  <a:schemeClr val="accent1"/>
                </a:solidFill>
              </a:defRPr>
            </a:lvl5pPr>
            <a:lvl6pPr marL="1371600" indent="-228600">
              <a:defRPr sz="800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57575" y="1438507"/>
            <a:ext cx="312513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463553" y="1438507"/>
            <a:ext cx="312513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257575" y="3518209"/>
            <a:ext cx="3125131" cy="1343721"/>
          </a:xfrm>
          <a:prstGeom prst="rect">
            <a:avLst/>
          </a:prstGeom>
        </p:spPr>
        <p:txBody>
          <a:bodyPr/>
          <a:lstStyle>
            <a:lvl1pPr marL="228600" indent="-228600">
              <a:defRPr sz="1050">
                <a:solidFill>
                  <a:schemeClr val="accent1"/>
                </a:solidFill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3463553" y="3518209"/>
            <a:ext cx="3125131" cy="1343721"/>
          </a:xfrm>
          <a:prstGeom prst="rect">
            <a:avLst/>
          </a:prstGeom>
        </p:spPr>
        <p:txBody>
          <a:bodyPr/>
          <a:lstStyle>
            <a:lvl1pPr marL="228600" indent="-228600">
              <a:defRPr sz="1050">
                <a:solidFill>
                  <a:schemeClr val="accent1"/>
                </a:solidFill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257575" y="2949105"/>
            <a:ext cx="3125131" cy="48547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100" b="1">
                <a:solidFill>
                  <a:schemeClr val="accent1"/>
                </a:solidFill>
              </a:defRPr>
            </a:lvl1pPr>
            <a:lvl2pPr marL="457200" indent="-228600">
              <a:defRPr>
                <a:solidFill>
                  <a:schemeClr val="accent1"/>
                </a:solidFill>
              </a:defRPr>
            </a:lvl2pPr>
            <a:lvl3pPr marL="685800" indent="-228600">
              <a:defRPr>
                <a:solidFill>
                  <a:schemeClr val="accent1"/>
                </a:solidFill>
              </a:defRPr>
            </a:lvl3pPr>
            <a:lvl4pPr marL="914400" indent="-228600">
              <a:defRPr>
                <a:solidFill>
                  <a:schemeClr val="accent1"/>
                </a:solidFill>
              </a:defRPr>
            </a:lvl4pPr>
            <a:lvl5pPr marL="1143000" indent="-228600">
              <a:defRPr>
                <a:solidFill>
                  <a:schemeClr val="accent1"/>
                </a:solidFill>
              </a:defRPr>
            </a:lvl5pPr>
            <a:lvl6pPr marL="1371600" indent="-228600">
              <a:defRPr sz="800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463553" y="2949105"/>
            <a:ext cx="3125131" cy="48547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100" b="1">
                <a:solidFill>
                  <a:schemeClr val="accent1"/>
                </a:solidFill>
              </a:defRPr>
            </a:lvl1pPr>
            <a:lvl2pPr marL="457200" indent="-228600">
              <a:defRPr>
                <a:solidFill>
                  <a:schemeClr val="accent1"/>
                </a:solidFill>
              </a:defRPr>
            </a:lvl2pPr>
            <a:lvl3pPr marL="685800" indent="-228600">
              <a:defRPr>
                <a:solidFill>
                  <a:schemeClr val="accent1"/>
                </a:solidFill>
              </a:defRPr>
            </a:lvl3pPr>
            <a:lvl4pPr marL="914400" indent="-228600">
              <a:defRPr>
                <a:solidFill>
                  <a:schemeClr val="accent1"/>
                </a:solidFill>
              </a:defRPr>
            </a:lvl4pPr>
            <a:lvl5pPr marL="1143000" indent="-228600">
              <a:defRPr>
                <a:solidFill>
                  <a:schemeClr val="accent1"/>
                </a:solidFill>
              </a:defRPr>
            </a:lvl5pPr>
            <a:lvl6pPr marL="1371600" indent="-228600">
              <a:defRPr sz="800"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57575" y="3434575"/>
            <a:ext cx="312513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463553" y="3434575"/>
            <a:ext cx="312513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itle 13"/>
          <p:cNvSpPr>
            <a:spLocks noGrp="1"/>
          </p:cNvSpPr>
          <p:nvPr>
            <p:ph type="title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7175" y="634326"/>
            <a:ext cx="6331506" cy="318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5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 Atten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47938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642938"/>
            <a:ext cx="6858000" cy="385762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6062" y="869949"/>
            <a:ext cx="6355459" cy="335078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9354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 userDrawn="1"/>
        </p:nvGrpSpPr>
        <p:grpSpPr bwMode="hidden">
          <a:xfrm>
            <a:off x="0" y="642938"/>
            <a:ext cx="6858000" cy="3857625"/>
            <a:chOff x="0" y="642938"/>
            <a:chExt cx="6858000" cy="3857625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hidden">
            <a:xfrm>
              <a:off x="0" y="642938"/>
              <a:ext cx="6858000" cy="38576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 userDrawn="1"/>
          </p:nvSpPr>
          <p:spPr bwMode="hidden">
            <a:xfrm>
              <a:off x="6012180" y="3997643"/>
              <a:ext cx="685800" cy="34290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376855" y="2130901"/>
            <a:ext cx="40983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500" spc="-113" smtClean="0">
                <a:solidFill>
                  <a:schemeClr val="tx2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ctr" defTabSz="45720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20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78317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22" name="Group 21"/>
          <p:cNvGrpSpPr/>
          <p:nvPr userDrawn="1"/>
        </p:nvGrpSpPr>
        <p:grpSpPr bwMode="hidden">
          <a:xfrm>
            <a:off x="0" y="642938"/>
            <a:ext cx="6858000" cy="3857625"/>
            <a:chOff x="0" y="642938"/>
            <a:chExt cx="6858000" cy="3857625"/>
          </a:xfrm>
        </p:grpSpPr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hidden">
            <a:xfrm>
              <a:off x="0" y="642938"/>
              <a:ext cx="6858000" cy="3857625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 userDrawn="1"/>
          </p:nvSpPr>
          <p:spPr bwMode="hidden">
            <a:xfrm>
              <a:off x="6012180" y="3997643"/>
              <a:ext cx="685800" cy="34290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600" dirty="0"/>
            </a:lvl1pPr>
          </a:lstStyle>
          <a:p>
            <a:pPr lvl="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257175" y="1009650"/>
            <a:ext cx="6266288" cy="389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7175" y="1408771"/>
            <a:ext cx="6266288" cy="389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257175" y="1807892"/>
            <a:ext cx="6266288" cy="389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257175" y="2207013"/>
            <a:ext cx="6266288" cy="389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57175" y="2606134"/>
            <a:ext cx="6266288" cy="389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57175" y="3005253"/>
            <a:ext cx="6266288" cy="389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>
              <a:defRPr sz="90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58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575201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257575" y="953037"/>
            <a:ext cx="6331106" cy="3641585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marL="228600" lvl="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8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7175" y="634326"/>
            <a:ext cx="6331506" cy="318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9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5678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57575" y="953037"/>
            <a:ext cx="3125131" cy="3641585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marL="228600" lvl="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8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3463553" y="953037"/>
            <a:ext cx="3125131" cy="3641585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marL="228600" lvl="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8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26" name="Title 13"/>
          <p:cNvSpPr>
            <a:spLocks noGrp="1"/>
          </p:cNvSpPr>
          <p:nvPr>
            <p:ph type="title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7175" y="634326"/>
            <a:ext cx="6331506" cy="318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58782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57575" y="953037"/>
            <a:ext cx="3125131" cy="3641585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marL="228600" lvl="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8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3463553" y="953037"/>
            <a:ext cx="3125131" cy="3642122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7175" y="634326"/>
            <a:ext cx="6331506" cy="318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53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463550" y="953037"/>
            <a:ext cx="3125131" cy="3642122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marL="228600" lvl="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8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257577" y="953037"/>
            <a:ext cx="3125131" cy="3642122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7175" y="634326"/>
            <a:ext cx="6331506" cy="318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0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57575" y="953037"/>
            <a:ext cx="3125131" cy="3641585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marL="228600" lvl="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8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7175" y="634326"/>
            <a:ext cx="6331506" cy="318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8"/>
          </p:nvPr>
        </p:nvSpPr>
        <p:spPr>
          <a:xfrm>
            <a:off x="3436937" y="953036"/>
            <a:ext cx="3151743" cy="36415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9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463550" y="953037"/>
            <a:ext cx="3125131" cy="3642122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marL="228600" lvl="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8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7175" y="634326"/>
            <a:ext cx="6331506" cy="318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8"/>
          </p:nvPr>
        </p:nvSpPr>
        <p:spPr>
          <a:xfrm>
            <a:off x="257175" y="953036"/>
            <a:ext cx="3151743" cy="36415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06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i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5885501" y="175170"/>
            <a:ext cx="837275" cy="191878"/>
          </a:xfrm>
          <a:prstGeom prst="rect">
            <a:avLst/>
          </a:prstGeom>
        </p:spPr>
      </p:pic>
      <p:sp>
        <p:nvSpPr>
          <p:cNvPr id="12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257575" y="953037"/>
            <a:ext cx="3125131" cy="2559597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57575" y="3596268"/>
            <a:ext cx="3125131" cy="1170878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marL="228600" lvl="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8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257577" y="99770"/>
            <a:ext cx="5546633" cy="5345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7175" y="634326"/>
            <a:ext cx="6331506" cy="3187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3463550" y="953037"/>
            <a:ext cx="3125131" cy="2559597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463550" y="3596268"/>
            <a:ext cx="3125131" cy="1170878"/>
          </a:xfrm>
          <a:prstGeom prst="rect">
            <a:avLst/>
          </a:prstGeom>
        </p:spPr>
        <p:txBody>
          <a:bodyPr/>
          <a:lstStyle>
            <a:lvl1pPr marL="228600" indent="-228600"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>
              <a:defRPr sz="1000">
                <a:solidFill>
                  <a:schemeClr val="accent1"/>
                </a:solidFill>
              </a:defRPr>
            </a:lvl2pPr>
            <a:lvl3pPr marL="685800" indent="-228600">
              <a:defRPr sz="900">
                <a:solidFill>
                  <a:schemeClr val="accent1"/>
                </a:solidFill>
              </a:defRPr>
            </a:lvl3pPr>
            <a:lvl4pPr marL="914400" indent="-228600">
              <a:defRPr sz="800">
                <a:solidFill>
                  <a:schemeClr val="accent1"/>
                </a:solidFill>
              </a:defRPr>
            </a:lvl4pPr>
            <a:lvl5pPr marL="1143000" indent="-228600">
              <a:defRPr sz="800">
                <a:solidFill>
                  <a:schemeClr val="accent1"/>
                </a:solidFill>
              </a:defRPr>
            </a:lvl5pPr>
            <a:lvl6pPr marL="1371600" indent="-228600">
              <a:defRPr sz="600">
                <a:solidFill>
                  <a:schemeClr val="accent1"/>
                </a:solidFill>
              </a:defRPr>
            </a:lvl6pPr>
          </a:lstStyle>
          <a:p>
            <a:pPr marL="228600" lvl="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8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9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096994495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4" name="think-cell Slide" r:id="rId21" imgW="216" imgH="216" progId="TCLayout.ActiveDocument.1">
                  <p:embed/>
                </p:oleObj>
              </mc:Choice>
              <mc:Fallback>
                <p:oleObj name="think-cell Slide" r:id="rId21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9EDC855F-5393-4ECC-82A4-1DDB6B23846B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49" r:id="rId3"/>
    <p:sldLayoutId id="2147483650" r:id="rId4"/>
    <p:sldLayoutId id="2147483653" r:id="rId5"/>
    <p:sldLayoutId id="2147483663" r:id="rId6"/>
    <p:sldLayoutId id="2147483666" r:id="rId7"/>
    <p:sldLayoutId id="2147483667" r:id="rId8"/>
    <p:sldLayoutId id="2147483659" r:id="rId9"/>
    <p:sldLayoutId id="2147483654" r:id="rId10"/>
    <p:sldLayoutId id="2147483662" r:id="rId11"/>
    <p:sldLayoutId id="2147483655" r:id="rId12"/>
    <p:sldLayoutId id="2147483664" r:id="rId13"/>
    <p:sldLayoutId id="2147483656" r:id="rId14"/>
    <p:sldLayoutId id="2147483657" r:id="rId15"/>
    <p:sldLayoutId id="2147483658" r:id="rId16"/>
    <p:sldLayoutId id="2147483660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 panose="020B0604020202020204" pitchFamily="34" charset="0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23"/>
        </a:buBlip>
        <a:defRPr sz="1200" kern="1200">
          <a:solidFill>
            <a:srgbClr val="17294E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 panose="020B0604020202020204" pitchFamily="34" charset="0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1E3860"/>
        </a:buClr>
        <a:buFont typeface="Wingdings" panose="05000000000000000000" pitchFamily="2" charset="2"/>
        <a:buChar char="§"/>
        <a:defRPr sz="1100" kern="1200">
          <a:solidFill>
            <a:srgbClr val="17294E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 panose="020B0604020202020204" pitchFamily="34" charset="0"/>
        </a:defRPr>
      </a:lvl2pPr>
      <a:lvl3pPr marL="857250" indent="-171450" algn="l" defTabSz="342900" rtl="0" eaLnBrk="1" latinLnBrk="0" hangingPunct="1">
        <a:spcBef>
          <a:spcPct val="20000"/>
        </a:spcBef>
        <a:buFontTx/>
        <a:buBlip>
          <a:blip r:embed="rId23"/>
        </a:buBlip>
        <a:defRPr sz="1050" kern="1200">
          <a:solidFill>
            <a:srgbClr val="17294E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 panose="020B0604020202020204" pitchFamily="34" charset="0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rgbClr val="17294E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 panose="020B0604020202020204" pitchFamily="34" charset="0"/>
        </a:defRPr>
      </a:lvl4pPr>
      <a:lvl5pPr marL="1543050" indent="-171450" algn="l" defTabSz="342900" rtl="0" eaLnBrk="1" latinLnBrk="0" hangingPunct="1">
        <a:spcBef>
          <a:spcPct val="20000"/>
        </a:spcBef>
        <a:buClr>
          <a:srgbClr val="FAA661"/>
        </a:buClr>
        <a:buFontTx/>
        <a:buBlip>
          <a:blip r:embed="rId23"/>
        </a:buBlip>
        <a:defRPr sz="1000" kern="1200">
          <a:solidFill>
            <a:srgbClr val="17294E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anchor="b"/>
          <a:lstStyle/>
          <a:p>
            <a:r>
              <a:rPr lang="en-US" dirty="0" smtClean="0"/>
              <a:t>IVR Health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Centers of Excellence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July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7" y="3612245"/>
            <a:ext cx="6086045" cy="1344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5" y="99770"/>
            <a:ext cx="5546633" cy="534556"/>
          </a:xfrm>
        </p:spPr>
        <p:txBody>
          <a:bodyPr/>
          <a:lstStyle/>
          <a:p>
            <a:r>
              <a:rPr lang="en-US" dirty="0" smtClean="0"/>
              <a:t>User Experience (UX)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7577" y="503698"/>
            <a:ext cx="6331106" cy="1236912"/>
          </a:xfrm>
        </p:spPr>
        <p:txBody>
          <a:bodyPr/>
          <a:lstStyle/>
          <a:p>
            <a:pPr algn="ctr"/>
            <a:r>
              <a:rPr lang="en-US" sz="1400" b="1" dirty="0" smtClean="0"/>
              <a:t>The Average IVR Experience</a:t>
            </a:r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endParaRPr lang="en-US" sz="1400" b="1" dirty="0" smtClean="0"/>
          </a:p>
          <a:p>
            <a:pPr marL="0" indent="0" algn="ctr">
              <a:buNone/>
            </a:pPr>
            <a:endParaRPr lang="en-US" sz="1400" b="1" dirty="0"/>
          </a:p>
          <a:p>
            <a:pPr marL="0" indent="0" algn="ctr">
              <a:buNone/>
            </a:pPr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Invalid Options (including 0)</a:t>
            </a:r>
          </a:p>
          <a:p>
            <a:pPr marL="228600" lvl="1" indent="0" algn="ctr">
              <a:buNone/>
            </a:pPr>
            <a:endParaRPr lang="en-US" sz="1400" b="1" dirty="0" smtClean="0"/>
          </a:p>
          <a:p>
            <a:pPr marL="228600" lvl="1" indent="0" algn="ctr">
              <a:buNone/>
            </a:pPr>
            <a:endParaRPr lang="en-US" sz="1400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0103" b="52721"/>
          <a:stretch/>
        </p:blipFill>
        <p:spPr>
          <a:xfrm>
            <a:off x="1478660" y="768404"/>
            <a:ext cx="4136328" cy="12604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EDC855F-5393-4ECC-82A4-1DDB6B23846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35" y="2097838"/>
            <a:ext cx="5444822" cy="11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21737"/>
          <a:stretch/>
        </p:blipFill>
        <p:spPr>
          <a:xfrm>
            <a:off x="586729" y="3227294"/>
            <a:ext cx="5334000" cy="16772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63893" y="474970"/>
            <a:ext cx="6331506" cy="318711"/>
          </a:xfrm>
        </p:spPr>
        <p:txBody>
          <a:bodyPr/>
          <a:lstStyle/>
          <a:p>
            <a:r>
              <a:rPr lang="en-US" dirty="0" smtClean="0"/>
              <a:t>Reorder IVR menus by call volume/traffic.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EDC855F-5393-4ECC-82A4-1DDB6B23846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Solutions: Average IVR Experience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11527"/>
          <a:stretch/>
        </p:blipFill>
        <p:spPr>
          <a:xfrm>
            <a:off x="1052513" y="1009526"/>
            <a:ext cx="4562475" cy="20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5560045" y="2794640"/>
            <a:ext cx="1235560" cy="38808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43" y="99770"/>
            <a:ext cx="5546633" cy="534556"/>
          </a:xfrm>
        </p:spPr>
        <p:txBody>
          <a:bodyPr/>
          <a:lstStyle/>
          <a:p>
            <a:r>
              <a:rPr lang="en-US" dirty="0" smtClean="0"/>
              <a:t>UX Solutions: Invalid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822112" y="1348944"/>
            <a:ext cx="1545825" cy="81649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Main Menu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8470" y="390390"/>
            <a:ext cx="6331506" cy="318711"/>
          </a:xfrm>
        </p:spPr>
        <p:txBody>
          <a:bodyPr/>
          <a:lstStyle/>
          <a:p>
            <a:r>
              <a:rPr lang="en-US" dirty="0" smtClean="0"/>
              <a:t>15% of callers are not routed directly and decide to abandon. Not causal.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EDC855F-5393-4ECC-82A4-1DDB6B2384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urved Right Arrow 5"/>
          <p:cNvSpPr/>
          <p:nvPr/>
        </p:nvSpPr>
        <p:spPr>
          <a:xfrm>
            <a:off x="2912060" y="1667736"/>
            <a:ext cx="558800" cy="1076464"/>
          </a:xfrm>
          <a:prstGeom prst="curved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3651558" y="1651318"/>
            <a:ext cx="558800" cy="1006944"/>
          </a:xfrm>
          <a:prstGeom prst="curved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22" name="U-Turn Arrow 21"/>
          <p:cNvSpPr/>
          <p:nvPr/>
        </p:nvSpPr>
        <p:spPr>
          <a:xfrm>
            <a:off x="3593566" y="811541"/>
            <a:ext cx="2643239" cy="424778"/>
          </a:xfrm>
          <a:prstGeom prst="uturnArrow">
            <a:avLst>
              <a:gd name="adj1" fmla="val 12913"/>
              <a:gd name="adj2" fmla="val 20946"/>
              <a:gd name="adj3" fmla="val 34260"/>
              <a:gd name="adj4" fmla="val 43750"/>
              <a:gd name="adj5" fmla="val 91339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5404413" y="1193794"/>
            <a:ext cx="1545825" cy="816496"/>
          </a:xfrm>
          <a:prstGeom prst="rect">
            <a:avLst/>
          </a:prstGeom>
        </p:spPr>
        <p:txBody>
          <a:bodyPr/>
          <a:lstStyle>
            <a:lvl1pPr marL="2286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 algn="l" defTabSz="342900" rtl="0" eaLnBrk="1" latinLnBrk="0" hangingPunct="1">
              <a:spcBef>
                <a:spcPct val="20000"/>
              </a:spcBef>
              <a:buClr>
                <a:srgbClr val="1E3860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2pPr>
            <a:lvl3pPr marL="6858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9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3pPr>
            <a:lvl4pPr marL="914400" indent="-2286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4pPr>
            <a:lvl5pPr marL="1143000" indent="-228600" algn="l" defTabSz="342900" rtl="0" eaLnBrk="1" latinLnBrk="0" hangingPunct="1">
              <a:spcBef>
                <a:spcPct val="20000"/>
              </a:spcBef>
              <a:buClr>
                <a:srgbClr val="FAA661"/>
              </a:buClr>
              <a:buFontTx/>
              <a:buBlip>
                <a:blip r:embed="rId2"/>
              </a:buBlip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5pPr>
            <a:lvl6pPr marL="1371600" indent="-2286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 dirty="0" smtClean="0"/>
              <a:t>ExPersonal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541840" y="1531520"/>
            <a:ext cx="558800" cy="938261"/>
          </a:xfrm>
          <a:prstGeom prst="curv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27" name="Curved Right Arrow 26"/>
          <p:cNvSpPr/>
          <p:nvPr/>
        </p:nvSpPr>
        <p:spPr>
          <a:xfrm rot="10800000">
            <a:off x="6236805" y="1486311"/>
            <a:ext cx="558800" cy="947692"/>
          </a:xfrm>
          <a:prstGeom prst="curv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5155891" y="2595302"/>
            <a:ext cx="2093713" cy="816496"/>
          </a:xfrm>
          <a:prstGeom prst="rect">
            <a:avLst/>
          </a:prstGeom>
        </p:spPr>
        <p:txBody>
          <a:bodyPr/>
          <a:lstStyle>
            <a:lvl1pPr marL="2286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 algn="l" defTabSz="342900" rtl="0" eaLnBrk="1" latinLnBrk="0" hangingPunct="1">
              <a:spcBef>
                <a:spcPct val="20000"/>
              </a:spcBef>
              <a:buClr>
                <a:srgbClr val="1E3860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2pPr>
            <a:lvl3pPr marL="6858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9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3pPr>
            <a:lvl4pPr marL="914400" indent="-2286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4pPr>
            <a:lvl5pPr marL="1143000" indent="-228600" algn="l" defTabSz="342900" rtl="0" eaLnBrk="1" latinLnBrk="0" hangingPunct="1">
              <a:spcBef>
                <a:spcPct val="20000"/>
              </a:spcBef>
              <a:buClr>
                <a:srgbClr val="FAA661"/>
              </a:buClr>
              <a:buFontTx/>
              <a:buBlip>
                <a:blip r:embed="rId2"/>
              </a:buBlip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5pPr>
            <a:lvl6pPr marL="1371600" indent="-2286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endParaRPr lang="en-US" b="1" dirty="0" smtClean="0"/>
          </a:p>
          <a:p>
            <a:pPr marL="0" indent="0" algn="ctr">
              <a:buFontTx/>
              <a:buNone/>
            </a:pPr>
            <a:r>
              <a:rPr lang="en-US" b="1" dirty="0" smtClean="0"/>
              <a:t>If Count &gt; 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 algn="ctr">
              <a:buFontTx/>
              <a:buNone/>
            </a:pPr>
            <a:r>
              <a:rPr lang="en-US" dirty="0" smtClean="0"/>
              <a:t>Operator</a:t>
            </a: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5130468" y="3552737"/>
            <a:ext cx="2093713" cy="816496"/>
          </a:xfrm>
          <a:prstGeom prst="rect">
            <a:avLst/>
          </a:prstGeom>
        </p:spPr>
        <p:txBody>
          <a:bodyPr/>
          <a:lstStyle>
            <a:lvl1pPr marL="2286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 algn="l" defTabSz="342900" rtl="0" eaLnBrk="1" latinLnBrk="0" hangingPunct="1">
              <a:spcBef>
                <a:spcPct val="20000"/>
              </a:spcBef>
              <a:buClr>
                <a:srgbClr val="1E3860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2pPr>
            <a:lvl3pPr marL="6858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9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3pPr>
            <a:lvl4pPr marL="914400" indent="-2286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4pPr>
            <a:lvl5pPr marL="1143000" indent="-228600" algn="l" defTabSz="342900" rtl="0" eaLnBrk="1" latinLnBrk="0" hangingPunct="1">
              <a:spcBef>
                <a:spcPct val="20000"/>
              </a:spcBef>
              <a:buClr>
                <a:srgbClr val="FAA661"/>
              </a:buClr>
              <a:buFontTx/>
              <a:buBlip>
                <a:blip r:embed="rId2"/>
              </a:buBlip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5pPr>
            <a:lvl6pPr marL="1371600" indent="-2286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 dirty="0" smtClean="0"/>
              <a:t>OPERATOR</a:t>
            </a:r>
            <a:endParaRPr lang="en-US" dirty="0" smtClean="0"/>
          </a:p>
        </p:txBody>
      </p:sp>
      <p:sp>
        <p:nvSpPr>
          <p:cNvPr id="47" name="Down Arrow 46"/>
          <p:cNvSpPr/>
          <p:nvPr/>
        </p:nvSpPr>
        <p:spPr>
          <a:xfrm>
            <a:off x="6079579" y="3237929"/>
            <a:ext cx="195492" cy="22392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6070223" y="2402998"/>
            <a:ext cx="195492" cy="33506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8374" y="945658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INBOUND CALL</a:t>
            </a:r>
          </a:p>
        </p:txBody>
      </p:sp>
      <p:sp>
        <p:nvSpPr>
          <p:cNvPr id="61" name="U-Turn Arrow 60"/>
          <p:cNvSpPr/>
          <p:nvPr/>
        </p:nvSpPr>
        <p:spPr>
          <a:xfrm rot="10800000" flipH="1">
            <a:off x="3530857" y="3243275"/>
            <a:ext cx="2744214" cy="1197944"/>
          </a:xfrm>
          <a:prstGeom prst="uturnArrow">
            <a:avLst>
              <a:gd name="adj1" fmla="val 6975"/>
              <a:gd name="adj2" fmla="val 7834"/>
              <a:gd name="adj3" fmla="val 34260"/>
              <a:gd name="adj4" fmla="val 43750"/>
              <a:gd name="adj5" fmla="val 54741"/>
            </a:avLst>
          </a:prstGeom>
          <a:solidFill>
            <a:srgbClr val="92D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019142" y="2775985"/>
            <a:ext cx="1235560" cy="388087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63" name="Text Placeholder 2"/>
          <p:cNvSpPr txBox="1">
            <a:spLocks/>
          </p:cNvSpPr>
          <p:nvPr/>
        </p:nvSpPr>
        <p:spPr>
          <a:xfrm>
            <a:off x="2563984" y="2583577"/>
            <a:ext cx="2093713" cy="816496"/>
          </a:xfrm>
          <a:prstGeom prst="rect">
            <a:avLst/>
          </a:prstGeom>
        </p:spPr>
        <p:txBody>
          <a:bodyPr/>
          <a:lstStyle>
            <a:lvl1pPr marL="2286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 algn="l" defTabSz="342900" rtl="0" eaLnBrk="1" latinLnBrk="0" hangingPunct="1">
              <a:spcBef>
                <a:spcPct val="20000"/>
              </a:spcBef>
              <a:buClr>
                <a:srgbClr val="1E3860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2pPr>
            <a:lvl3pPr marL="6858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9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3pPr>
            <a:lvl4pPr marL="914400" indent="-2286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4pPr>
            <a:lvl5pPr marL="1143000" indent="-228600" algn="l" defTabSz="342900" rtl="0" eaLnBrk="1" latinLnBrk="0" hangingPunct="1">
              <a:spcBef>
                <a:spcPct val="20000"/>
              </a:spcBef>
              <a:buClr>
                <a:srgbClr val="FAA661"/>
              </a:buClr>
              <a:buFontTx/>
              <a:buBlip>
                <a:blip r:embed="rId2"/>
              </a:buBlip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5pPr>
            <a:lvl6pPr marL="1371600" indent="-2286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endParaRPr lang="en-US" b="1" dirty="0" smtClean="0"/>
          </a:p>
          <a:p>
            <a:pPr marL="0" indent="0" algn="ctr">
              <a:buFontTx/>
              <a:buNone/>
            </a:pPr>
            <a:r>
              <a:rPr lang="en-US" b="1" dirty="0" smtClean="0"/>
              <a:t>If Count &gt; 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 algn="ctr">
              <a:buFontTx/>
              <a:buNone/>
            </a:pPr>
            <a:r>
              <a:rPr lang="en-US" dirty="0" smtClean="0"/>
              <a:t>Operator</a:t>
            </a:r>
          </a:p>
        </p:txBody>
      </p:sp>
      <p:sp>
        <p:nvSpPr>
          <p:cNvPr id="64" name="Bent Arrow 63"/>
          <p:cNvSpPr/>
          <p:nvPr/>
        </p:nvSpPr>
        <p:spPr>
          <a:xfrm flipV="1">
            <a:off x="1250769" y="1189497"/>
            <a:ext cx="1679818" cy="428921"/>
          </a:xfrm>
          <a:prstGeom prst="bentArrow">
            <a:avLst>
              <a:gd name="adj1" fmla="val 9852"/>
              <a:gd name="adj2" fmla="val 16163"/>
              <a:gd name="adj3" fmla="val 35099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65" name="Bent Arrow 64"/>
          <p:cNvSpPr/>
          <p:nvPr/>
        </p:nvSpPr>
        <p:spPr>
          <a:xfrm rot="5400000" flipH="1">
            <a:off x="3856638" y="2115311"/>
            <a:ext cx="1350051" cy="499553"/>
          </a:xfrm>
          <a:prstGeom prst="bentArrow">
            <a:avLst>
              <a:gd name="adj1" fmla="val 9852"/>
              <a:gd name="adj2" fmla="val 16163"/>
              <a:gd name="adj3" fmla="val 35099"/>
              <a:gd name="adj4" fmla="val 43750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77" name="Bent Arrow 76"/>
          <p:cNvSpPr/>
          <p:nvPr/>
        </p:nvSpPr>
        <p:spPr>
          <a:xfrm>
            <a:off x="4657697" y="1269899"/>
            <a:ext cx="967440" cy="378946"/>
          </a:xfrm>
          <a:prstGeom prst="bentArrow">
            <a:avLst>
              <a:gd name="adj1" fmla="val 9852"/>
              <a:gd name="adj2" fmla="val 16163"/>
              <a:gd name="adj3" fmla="val 35099"/>
              <a:gd name="adj4" fmla="val 43750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2546709" y="3698105"/>
            <a:ext cx="2093713" cy="816496"/>
          </a:xfrm>
          <a:prstGeom prst="rect">
            <a:avLst/>
          </a:prstGeom>
        </p:spPr>
        <p:txBody>
          <a:bodyPr/>
          <a:lstStyle>
            <a:lvl1pPr marL="2286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 algn="l" defTabSz="342900" rtl="0" eaLnBrk="1" latinLnBrk="0" hangingPunct="1">
              <a:spcBef>
                <a:spcPct val="20000"/>
              </a:spcBef>
              <a:buClr>
                <a:srgbClr val="1E3860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2pPr>
            <a:lvl3pPr marL="6858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9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3pPr>
            <a:lvl4pPr marL="914400" indent="-2286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4pPr>
            <a:lvl5pPr marL="1143000" indent="-228600" algn="l" defTabSz="342900" rtl="0" eaLnBrk="1" latinLnBrk="0" hangingPunct="1">
              <a:spcBef>
                <a:spcPct val="20000"/>
              </a:spcBef>
              <a:buClr>
                <a:srgbClr val="FAA661"/>
              </a:buClr>
              <a:buFontTx/>
              <a:buBlip>
                <a:blip r:embed="rId2"/>
              </a:buBlip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5pPr>
            <a:lvl6pPr marL="1371600" indent="-2286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endParaRPr lang="en-US" b="1" dirty="0" smtClean="0"/>
          </a:p>
          <a:p>
            <a:pPr marL="0" indent="0" algn="ctr">
              <a:buFontTx/>
              <a:buNone/>
            </a:pPr>
            <a:r>
              <a:rPr lang="en-US" b="1" dirty="0" smtClean="0"/>
              <a:t>Count = 2</a:t>
            </a:r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3681630" y="1959174"/>
            <a:ext cx="2093713" cy="816496"/>
          </a:xfrm>
          <a:prstGeom prst="rect">
            <a:avLst/>
          </a:prstGeom>
        </p:spPr>
        <p:txBody>
          <a:bodyPr/>
          <a:lstStyle>
            <a:lvl1pPr marL="2286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 algn="l" defTabSz="342900" rtl="0" eaLnBrk="1" latinLnBrk="0" hangingPunct="1">
              <a:spcBef>
                <a:spcPct val="20000"/>
              </a:spcBef>
              <a:buClr>
                <a:srgbClr val="1E3860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2pPr>
            <a:lvl3pPr marL="6858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9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3pPr>
            <a:lvl4pPr marL="914400" indent="-2286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4pPr>
            <a:lvl5pPr marL="1143000" indent="-228600" algn="l" defTabSz="342900" rtl="0" eaLnBrk="1" latinLnBrk="0" hangingPunct="1">
              <a:spcBef>
                <a:spcPct val="20000"/>
              </a:spcBef>
              <a:buClr>
                <a:srgbClr val="FAA661"/>
              </a:buClr>
              <a:buFontTx/>
              <a:buBlip>
                <a:blip r:embed="rId2"/>
              </a:buBlip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5pPr>
            <a:lvl6pPr marL="1371600" indent="-2286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endParaRPr lang="en-US" b="1" dirty="0" smtClean="0"/>
          </a:p>
          <a:p>
            <a:pPr marL="0" indent="0" algn="ctr">
              <a:buFontTx/>
              <a:buNone/>
            </a:pPr>
            <a:r>
              <a:rPr lang="en-US" b="1" dirty="0" smtClean="0"/>
              <a:t>Count = 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7175" y="2373588"/>
            <a:ext cx="13628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Key</a:t>
            </a:r>
          </a:p>
          <a:p>
            <a:pPr algn="ctr"/>
            <a:endParaRPr lang="en-US" sz="1000" b="1" dirty="0"/>
          </a:p>
          <a:p>
            <a:pPr algn="ctr"/>
            <a:r>
              <a:rPr lang="en-US" sz="1000" b="1" dirty="0" smtClean="0"/>
              <a:t>Frustration Area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1000" b="1" dirty="0" smtClean="0"/>
              <a:t>Solution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1000" b="1" dirty="0" smtClean="0"/>
              <a:t>No issue</a:t>
            </a:r>
            <a:endParaRPr lang="en-US" sz="1000" b="1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419159" y="2610770"/>
            <a:ext cx="13789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19159" y="2958825"/>
            <a:ext cx="169410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798063" y="2364829"/>
            <a:ext cx="0" cy="12049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798063" y="2610770"/>
            <a:ext cx="3152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823197" y="2970029"/>
            <a:ext cx="269746" cy="29150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23197" y="2628280"/>
            <a:ext cx="269746" cy="3131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95" name="Text Placeholder 2"/>
          <p:cNvSpPr txBox="1">
            <a:spLocks/>
          </p:cNvSpPr>
          <p:nvPr/>
        </p:nvSpPr>
        <p:spPr>
          <a:xfrm>
            <a:off x="2786330" y="1988392"/>
            <a:ext cx="1545825" cy="816496"/>
          </a:xfrm>
          <a:prstGeom prst="rect">
            <a:avLst/>
          </a:prstGeom>
        </p:spPr>
        <p:txBody>
          <a:bodyPr/>
          <a:lstStyle>
            <a:lvl1pPr marL="2286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 algn="l" defTabSz="342900" rtl="0" eaLnBrk="1" latinLnBrk="0" hangingPunct="1">
              <a:spcBef>
                <a:spcPct val="20000"/>
              </a:spcBef>
              <a:buClr>
                <a:srgbClr val="1E3860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2pPr>
            <a:lvl3pPr marL="6858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9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3pPr>
            <a:lvl4pPr marL="914400" indent="-2286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4pPr>
            <a:lvl5pPr marL="1143000" indent="-228600" algn="l" defTabSz="342900" rtl="0" eaLnBrk="1" latinLnBrk="0" hangingPunct="1">
              <a:spcBef>
                <a:spcPct val="20000"/>
              </a:spcBef>
              <a:buClr>
                <a:srgbClr val="FAA661"/>
              </a:buClr>
              <a:buFontTx/>
              <a:buBlip>
                <a:blip r:embed="rId2"/>
              </a:buBlip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5pPr>
            <a:lvl6pPr marL="1371600" indent="-2286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 smtClean="0"/>
              <a:t>User Inputs an Invalid Option</a:t>
            </a:r>
            <a:endParaRPr lang="en-US" dirty="0"/>
          </a:p>
        </p:txBody>
      </p:sp>
      <p:sp>
        <p:nvSpPr>
          <p:cNvPr id="96" name="Text Placeholder 2"/>
          <p:cNvSpPr txBox="1">
            <a:spLocks/>
          </p:cNvSpPr>
          <p:nvPr/>
        </p:nvSpPr>
        <p:spPr>
          <a:xfrm>
            <a:off x="5390049" y="1771419"/>
            <a:ext cx="1545825" cy="816496"/>
          </a:xfrm>
          <a:prstGeom prst="rect">
            <a:avLst/>
          </a:prstGeom>
        </p:spPr>
        <p:txBody>
          <a:bodyPr/>
          <a:lstStyle>
            <a:lvl1pPr marL="2286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 algn="l" defTabSz="342900" rtl="0" eaLnBrk="1" latinLnBrk="0" hangingPunct="1">
              <a:spcBef>
                <a:spcPct val="20000"/>
              </a:spcBef>
              <a:buClr>
                <a:srgbClr val="1E3860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2pPr>
            <a:lvl3pPr marL="6858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9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3pPr>
            <a:lvl4pPr marL="914400" indent="-2286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4pPr>
            <a:lvl5pPr marL="1143000" indent="-228600" algn="l" defTabSz="342900" rtl="0" eaLnBrk="1" latinLnBrk="0" hangingPunct="1">
              <a:spcBef>
                <a:spcPct val="20000"/>
              </a:spcBef>
              <a:buClr>
                <a:srgbClr val="FAA661"/>
              </a:buClr>
              <a:buFontTx/>
              <a:buBlip>
                <a:blip r:embed="rId2"/>
              </a:buBlip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5pPr>
            <a:lvl6pPr marL="1371600" indent="-2286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 smtClean="0"/>
              <a:t>User Inputs an Invalid Option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5876" y="2359172"/>
            <a:ext cx="1694109" cy="121059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12978" y="3281936"/>
            <a:ext cx="277454" cy="2801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425563" y="3264905"/>
            <a:ext cx="169410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4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64791" y="2953971"/>
            <a:ext cx="6331106" cy="859380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Did the caller get </a:t>
            </a:r>
            <a:r>
              <a:rPr lang="en-US" sz="1200" b="1" dirty="0" smtClean="0">
                <a:solidFill>
                  <a:schemeClr val="tx1"/>
                </a:solidFill>
              </a:rPr>
              <a:t>lost</a:t>
            </a:r>
            <a:r>
              <a:rPr lang="en-US" sz="1200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sz="1200" b="1" dirty="0" smtClean="0">
                <a:solidFill>
                  <a:schemeClr val="tx1"/>
                </a:solidFill>
              </a:rPr>
              <a:t>Retraces</a:t>
            </a:r>
          </a:p>
          <a:p>
            <a:pPr lvl="2"/>
            <a:r>
              <a:rPr lang="en-US" sz="1100" dirty="0" smtClean="0">
                <a:solidFill>
                  <a:schemeClr val="tx1"/>
                </a:solidFill>
              </a:rPr>
              <a:t>How intuitive is the IVR?</a:t>
            </a:r>
          </a:p>
          <a:p>
            <a:pPr lvl="2"/>
            <a:r>
              <a:rPr lang="en-US" sz="1100" dirty="0" smtClean="0">
                <a:solidFill>
                  <a:schemeClr val="tx1"/>
                </a:solidFill>
              </a:rPr>
              <a:t>IVR Changes</a:t>
            </a:r>
          </a:p>
          <a:p>
            <a:pPr marL="457200" lvl="2" indent="0">
              <a:buNone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7175" y="393708"/>
            <a:ext cx="6331506" cy="318711"/>
          </a:xfrm>
        </p:spPr>
        <p:txBody>
          <a:bodyPr/>
          <a:lstStyle/>
          <a:p>
            <a:r>
              <a:rPr lang="en-US" dirty="0" smtClean="0"/>
              <a:t>Caller experience data is ambiguous; we must enrich our data by implementing new modules.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EDC855F-5393-4ECC-82A4-1DDB6B2384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8260" y="898367"/>
            <a:ext cx="10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(Campaign)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4459561" y="988908"/>
            <a:ext cx="329276" cy="474948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0800000">
            <a:off x="4866828" y="953061"/>
            <a:ext cx="338735" cy="503207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2736372">
            <a:off x="3028816" y="1693533"/>
            <a:ext cx="233330" cy="321616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rot="13124190">
            <a:off x="3250727" y="1876578"/>
            <a:ext cx="233330" cy="321616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rot="2235887">
            <a:off x="3558292" y="2273410"/>
            <a:ext cx="233330" cy="321616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 rot="12896607">
            <a:off x="3787779" y="2420659"/>
            <a:ext cx="233330" cy="321616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>
            <a:off x="4584279" y="2513168"/>
            <a:ext cx="233330" cy="321616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10800000">
            <a:off x="4869868" y="2500556"/>
            <a:ext cx="233330" cy="321616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19666923">
            <a:off x="5697531" y="2459852"/>
            <a:ext cx="233330" cy="321616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rot="9074539">
            <a:off x="5917720" y="2295584"/>
            <a:ext cx="233330" cy="321616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rot="18538630">
            <a:off x="6221800" y="1821030"/>
            <a:ext cx="204043" cy="321616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27" name="Curved Right Arrow 26"/>
          <p:cNvSpPr/>
          <p:nvPr/>
        </p:nvSpPr>
        <p:spPr>
          <a:xfrm rot="7731518">
            <a:off x="6339396" y="1608150"/>
            <a:ext cx="233330" cy="321616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3538104">
            <a:off x="3842053" y="1213992"/>
            <a:ext cx="194484" cy="938131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4503372">
            <a:off x="3813762" y="1065669"/>
            <a:ext cx="156012" cy="94079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3973043" y="754432"/>
            <a:ext cx="153701" cy="698452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 rot="2190082">
            <a:off x="4227254" y="1523162"/>
            <a:ext cx="156012" cy="940792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13032140">
            <a:off x="4159172" y="1400698"/>
            <a:ext cx="156012" cy="94079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4849367" y="1648336"/>
            <a:ext cx="143785" cy="785581"/>
          </a:xfrm>
          <a:prstGeom prst="down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10842058">
            <a:off x="4680735" y="1519419"/>
            <a:ext cx="170944" cy="833375"/>
          </a:xfrm>
          <a:prstGeom prst="downArrow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19425608">
            <a:off x="5448170" y="1441251"/>
            <a:ext cx="156012" cy="940792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8667666">
            <a:off x="5281176" y="1457592"/>
            <a:ext cx="156012" cy="94079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7886833">
            <a:off x="5608132" y="1113645"/>
            <a:ext cx="156012" cy="940792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7065471">
            <a:off x="5621784" y="947798"/>
            <a:ext cx="158010" cy="94079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13499" y="1310289"/>
            <a:ext cx="1694109" cy="1242776"/>
            <a:chOff x="5010943" y="965684"/>
            <a:chExt cx="1694109" cy="1242776"/>
          </a:xfrm>
        </p:grpSpPr>
        <p:sp>
          <p:nvSpPr>
            <p:cNvPr id="40" name="TextBox 39"/>
            <p:cNvSpPr txBox="1"/>
            <p:nvPr/>
          </p:nvSpPr>
          <p:spPr>
            <a:xfrm>
              <a:off x="5065451" y="965684"/>
              <a:ext cx="126989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Key</a:t>
              </a:r>
            </a:p>
            <a:p>
              <a:pPr algn="ctr"/>
              <a:endParaRPr lang="en-US" sz="1000" b="1" dirty="0"/>
            </a:p>
            <a:p>
              <a:pPr algn="ctr"/>
              <a:r>
                <a:rPr lang="en-US" sz="1000" b="1" dirty="0" smtClean="0"/>
                <a:t>Undocumented</a:t>
              </a:r>
            </a:p>
            <a:p>
              <a:pPr algn="ctr"/>
              <a:endParaRPr lang="en-US" sz="1000" b="1" dirty="0" smtClean="0"/>
            </a:p>
            <a:p>
              <a:pPr algn="ctr"/>
              <a:r>
                <a:rPr lang="en-US" sz="1000" b="1" dirty="0" smtClean="0"/>
                <a:t>Solution</a:t>
              </a:r>
            </a:p>
            <a:p>
              <a:pPr algn="ctr"/>
              <a:endParaRPr lang="en-US" sz="1000" b="1" dirty="0"/>
            </a:p>
            <a:p>
              <a:pPr algn="ctr"/>
              <a:r>
                <a:rPr lang="en-US" sz="1000" b="1" dirty="0" smtClean="0"/>
                <a:t>Documented</a:t>
              </a:r>
              <a:endParaRPr lang="en-US" sz="10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10943" y="965684"/>
              <a:ext cx="1694109" cy="124277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010944" y="1211626"/>
              <a:ext cx="13789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010944" y="1559681"/>
              <a:ext cx="169410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389848" y="965685"/>
              <a:ext cx="0" cy="124277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389848" y="1211626"/>
              <a:ext cx="315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414982" y="1570885"/>
              <a:ext cx="269746" cy="28115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14982" y="1229136"/>
              <a:ext cx="269746" cy="3131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010944" y="1869463"/>
              <a:ext cx="169410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415729" y="1894260"/>
              <a:ext cx="269746" cy="2915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 smtClean="0">
                <a:solidFill>
                  <a:schemeClr val="accent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 rot="1481836">
            <a:off x="5219883" y="1300356"/>
            <a:ext cx="111944" cy="1293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aseline="-25000" dirty="0" smtClean="0">
              <a:solidFill>
                <a:schemeClr val="accent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3361891">
            <a:off x="5200359" y="1467141"/>
            <a:ext cx="111944" cy="1293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aseline="-25000" dirty="0" smtClean="0">
              <a:solidFill>
                <a:schemeClr val="accent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 rot="3068290">
            <a:off x="5576525" y="2247186"/>
            <a:ext cx="111944" cy="1293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aseline="-25000" dirty="0" smtClean="0">
              <a:solidFill>
                <a:schemeClr val="accent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5400000">
            <a:off x="4872509" y="1606363"/>
            <a:ext cx="111944" cy="1293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aseline="-25000" dirty="0" smtClean="0">
              <a:solidFill>
                <a:schemeClr val="accent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5400000">
            <a:off x="4700655" y="2252747"/>
            <a:ext cx="111944" cy="1293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aseline="-25000" dirty="0" smtClean="0">
              <a:solidFill>
                <a:schemeClr val="accent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716509">
            <a:off x="6052522" y="1574724"/>
            <a:ext cx="111944" cy="1293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aseline="-25000" dirty="0" smtClean="0">
              <a:solidFill>
                <a:schemeClr val="accent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 rot="7705846">
            <a:off x="3913855" y="2155593"/>
            <a:ext cx="111944" cy="1293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aseline="-25000" dirty="0" smtClean="0">
              <a:solidFill>
                <a:schemeClr val="accent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8433733">
            <a:off x="4512990" y="1600378"/>
            <a:ext cx="111944" cy="1293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aseline="-25000" dirty="0" smtClean="0">
              <a:solidFill>
                <a:schemeClr val="accent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19793038">
            <a:off x="4278729" y="1383428"/>
            <a:ext cx="111944" cy="1293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aseline="-25000" dirty="0" smtClean="0">
              <a:solidFill>
                <a:schemeClr val="accent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 rot="20006876">
            <a:off x="3434173" y="1680653"/>
            <a:ext cx="111944" cy="12934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aseline="-25000" dirty="0" smtClean="0">
              <a:solidFill>
                <a:schemeClr val="accent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800914" y="2633435"/>
            <a:ext cx="78232" cy="79377"/>
          </a:xfrm>
          <a:prstGeom prst="ellipse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 rot="20676996">
            <a:off x="5870564" y="2519583"/>
            <a:ext cx="78232" cy="79377"/>
          </a:xfrm>
          <a:prstGeom prst="ellipse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354656" y="1842491"/>
            <a:ext cx="78232" cy="79377"/>
          </a:xfrm>
          <a:prstGeom prst="ellipse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rot="752141">
            <a:off x="3765257" y="2463936"/>
            <a:ext cx="78232" cy="79377"/>
          </a:xfrm>
          <a:prstGeom prst="ellipse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217030" y="1904686"/>
            <a:ext cx="78232" cy="79377"/>
          </a:xfrm>
          <a:prstGeom prst="ellipse">
            <a:avLst/>
          </a:prstGeom>
          <a:solidFill>
            <a:srgbClr val="92D05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279267" y="3942299"/>
            <a:ext cx="6331106" cy="859380"/>
          </a:xfrm>
          <a:prstGeom prst="rect">
            <a:avLst/>
          </a:prstGeom>
        </p:spPr>
        <p:txBody>
          <a:bodyPr/>
          <a:lstStyle>
            <a:lvl1pPr marL="2286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000" kern="12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457200" indent="-228600" algn="l" defTabSz="342900" rtl="0" eaLnBrk="1" latinLnBrk="0" hangingPunct="1">
              <a:spcBef>
                <a:spcPct val="20000"/>
              </a:spcBef>
              <a:buClr>
                <a:srgbClr val="1E3860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2pPr>
            <a:lvl3pPr marL="685800" indent="-22860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9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3pPr>
            <a:lvl4pPr marL="914400" indent="-2286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4pPr>
            <a:lvl5pPr marL="1143000" indent="-228600" algn="l" defTabSz="342900" rtl="0" eaLnBrk="1" latinLnBrk="0" hangingPunct="1">
              <a:spcBef>
                <a:spcPct val="20000"/>
              </a:spcBef>
              <a:buClr>
                <a:srgbClr val="FAA661"/>
              </a:buClr>
              <a:buFontTx/>
              <a:buBlip>
                <a:blip r:embed="rId2"/>
              </a:buBlip>
              <a:defRPr sz="80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5pPr>
            <a:lvl6pPr marL="1371600" indent="-2286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Where</a:t>
            </a:r>
            <a:r>
              <a:rPr lang="en-US" sz="1200" dirty="0"/>
              <a:t> did the caller go?</a:t>
            </a:r>
          </a:p>
          <a:p>
            <a:pPr lvl="1"/>
            <a:r>
              <a:rPr lang="en-US" sz="1200" b="1" dirty="0"/>
              <a:t>Last</a:t>
            </a:r>
            <a:r>
              <a:rPr lang="en-US" sz="1200" dirty="0"/>
              <a:t> </a:t>
            </a:r>
            <a:r>
              <a:rPr lang="en-US" sz="1200" b="1" dirty="0"/>
              <a:t>menu</a:t>
            </a:r>
          </a:p>
          <a:p>
            <a:pPr lvl="2"/>
            <a:r>
              <a:rPr lang="en-US" sz="1100" dirty="0"/>
              <a:t>Menu of Abandon [frustration] </a:t>
            </a:r>
            <a:r>
              <a:rPr lang="en-US" sz="1100" i="1" dirty="0"/>
              <a:t>or</a:t>
            </a:r>
            <a:r>
              <a:rPr lang="en-US" sz="1100" dirty="0"/>
              <a:t> Menu of Transfer [purpose for the call]</a:t>
            </a:r>
          </a:p>
        </p:txBody>
      </p:sp>
      <p:sp>
        <p:nvSpPr>
          <p:cNvPr id="80" name="Oval 79"/>
          <p:cNvSpPr/>
          <p:nvPr/>
        </p:nvSpPr>
        <p:spPr>
          <a:xfrm>
            <a:off x="3422928" y="1026807"/>
            <a:ext cx="190891" cy="15872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EDC855F-5393-4ECC-82A4-1DDB6B23846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" y="1654396"/>
            <a:ext cx="3567873" cy="907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0478"/>
          <a:stretch/>
        </p:blipFill>
        <p:spPr>
          <a:xfrm>
            <a:off x="2716695" y="1555454"/>
            <a:ext cx="2153580" cy="1106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53" y="1109524"/>
            <a:ext cx="3393068" cy="3534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30576"/>
          <a:stretch/>
        </p:blipFill>
        <p:spPr>
          <a:xfrm>
            <a:off x="227197" y="1974119"/>
            <a:ext cx="1373430" cy="9534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817" y="1697177"/>
            <a:ext cx="1582193" cy="96919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84449" y="1643139"/>
            <a:ext cx="4881000" cy="310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3370112" y="1499585"/>
            <a:ext cx="604729" cy="48466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836114" y="1436915"/>
            <a:ext cx="0" cy="305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14412" y="2438880"/>
            <a:ext cx="0" cy="24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64629" y="1658693"/>
            <a:ext cx="1548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Global_Last_Menu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66207" y="2700635"/>
            <a:ext cx="4320887" cy="447872"/>
            <a:chOff x="2426622" y="3146665"/>
            <a:chExt cx="4320887" cy="44787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7529" y="3146665"/>
              <a:ext cx="4299980" cy="44787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2466447" y="3376907"/>
              <a:ext cx="1527312" cy="1419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95913" y="3372077"/>
              <a:ext cx="1527312" cy="1419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26622" y="3333857"/>
              <a:ext cx="1082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6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Global_Last_Menu</a:t>
              </a:r>
              <a:endParaRPr lang="en-US" sz="800" dirty="0" smtClean="0">
                <a:solidFill>
                  <a:schemeClr val="accent6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1015" y="3339070"/>
              <a:ext cx="1518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6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“Existing Personal Account”</a:t>
              </a:r>
            </a:p>
          </p:txBody>
        </p:sp>
      </p:grpSp>
      <p:sp>
        <p:nvSpPr>
          <p:cNvPr id="2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8470" y="390390"/>
            <a:ext cx="6331506" cy="318711"/>
          </a:xfrm>
        </p:spPr>
        <p:txBody>
          <a:bodyPr/>
          <a:lstStyle/>
          <a:p>
            <a:r>
              <a:rPr lang="en-US" dirty="0" smtClean="0"/>
              <a:t>Add modules at menu-to-menu and menu-to-script junctions.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467909" y="1807230"/>
            <a:ext cx="665717" cy="168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6222" y="1711126"/>
            <a:ext cx="21419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6">
                    <a:lumMod val="95000"/>
                    <a:lumOff val="5000"/>
                  </a:schemeClr>
                </a:solidFill>
              </a:rPr>
              <a:t>Menu_Choices.Global_First_Menu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9452" y="4527708"/>
            <a:ext cx="764277" cy="6157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994" y="4240090"/>
            <a:ext cx="1171058" cy="5033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2840" y="4426004"/>
            <a:ext cx="269648" cy="35393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546526" y="4209428"/>
            <a:ext cx="583346" cy="143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961" y="3704948"/>
            <a:ext cx="980544" cy="119638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751994" y="320492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Retraces</a:t>
            </a:r>
            <a:endParaRPr lang="en-US" sz="1600" b="1" u="sng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689477" y="714186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Last Menu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2085" y="4395349"/>
            <a:ext cx="2644530" cy="153260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2549603" y="3521936"/>
            <a:ext cx="4299980" cy="528598"/>
            <a:chOff x="2578079" y="3544777"/>
            <a:chExt cx="4299980" cy="528598"/>
          </a:xfrm>
        </p:grpSpPr>
        <p:sp>
          <p:nvSpPr>
            <p:cNvPr id="49" name="Rectangle 48"/>
            <p:cNvSpPr/>
            <p:nvPr/>
          </p:nvSpPr>
          <p:spPr>
            <a:xfrm>
              <a:off x="4167229" y="3972955"/>
              <a:ext cx="715868" cy="100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61385" y="3979825"/>
              <a:ext cx="442825" cy="68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079" y="3544777"/>
              <a:ext cx="4299980" cy="447872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2596997" y="3775019"/>
              <a:ext cx="1527312" cy="1419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26463" y="3770189"/>
              <a:ext cx="1527312" cy="1419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1623" y="3729065"/>
              <a:ext cx="5870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retraces</a:t>
              </a:r>
              <a:endParaRPr lang="en-US" sz="9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99866" y="3733445"/>
              <a:ext cx="95250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SUM(retraces,1</a:t>
              </a:r>
              <a:r>
                <a:rPr lang="en-US" sz="800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2963150" y="3933236"/>
            <a:ext cx="604729" cy="48466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 smtClean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57667" y="4092344"/>
            <a:ext cx="1548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Retraces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57278" y="3963701"/>
            <a:ext cx="281456" cy="374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77" y="279400"/>
            <a:ext cx="5546633" cy="53455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7175" y="1009649"/>
            <a:ext cx="6266288" cy="1582201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Verdana" panose="020B0604030504040204" pitchFamily="34" charset="0"/>
              <a:buChar char="›"/>
            </a:pPr>
            <a:r>
              <a:rPr lang="en-US" dirty="0" smtClean="0"/>
              <a:t>Create </a:t>
            </a:r>
            <a:r>
              <a:rPr lang="en-US" b="1" dirty="0" smtClean="0"/>
              <a:t>2 new variables</a:t>
            </a:r>
          </a:p>
          <a:p>
            <a:pPr marL="728663" lvl="1" indent="-171450">
              <a:buClr>
                <a:schemeClr val="accent2"/>
              </a:buClr>
            </a:pPr>
            <a:r>
              <a:rPr lang="en-US" sz="1000" dirty="0"/>
              <a:t>The relationship between last menu and retraces illustrates which functions are difficult to </a:t>
            </a:r>
            <a:r>
              <a:rPr lang="en-US" sz="1000" dirty="0" smtClean="0"/>
              <a:t>perform/find </a:t>
            </a:r>
            <a:r>
              <a:rPr lang="en-US" sz="1000" dirty="0"/>
              <a:t>in the </a:t>
            </a:r>
            <a:r>
              <a:rPr lang="en-US" sz="1000" dirty="0" smtClean="0"/>
              <a:t>IVR</a:t>
            </a:r>
          </a:p>
          <a:p>
            <a:pPr lvl="1" indent="0">
              <a:buClr>
                <a:schemeClr val="accent2"/>
              </a:buClr>
              <a:buNone/>
            </a:pPr>
            <a:endParaRPr lang="en-US" dirty="0" smtClean="0"/>
          </a:p>
          <a:p>
            <a:pPr marL="342900" indent="-342900">
              <a:buClr>
                <a:schemeClr val="accent2"/>
              </a:buClr>
              <a:buFont typeface="Verdana" panose="020B0604030504040204" pitchFamily="34" charset="0"/>
              <a:buChar char="›"/>
            </a:pPr>
            <a:r>
              <a:rPr lang="en-US" b="1" dirty="0" smtClean="0"/>
              <a:t>Directly </a:t>
            </a:r>
            <a:r>
              <a:rPr lang="en-US" b="1" dirty="0"/>
              <a:t>route </a:t>
            </a:r>
            <a:r>
              <a:rPr lang="en-US" b="1" dirty="0" smtClean="0"/>
              <a:t>users </a:t>
            </a:r>
            <a:r>
              <a:rPr lang="en-US" dirty="0"/>
              <a:t>who press an invalid number 2 times, do not route them to </a:t>
            </a:r>
            <a:r>
              <a:rPr lang="en-US" dirty="0" smtClean="0"/>
              <a:t>ExPersonal</a:t>
            </a:r>
          </a:p>
          <a:p>
            <a:pPr>
              <a:buClr>
                <a:schemeClr val="accent2"/>
              </a:buClr>
            </a:pPr>
            <a:endParaRPr lang="en-US" dirty="0"/>
          </a:p>
          <a:p>
            <a:pPr marL="342900" indent="-342900">
              <a:buClr>
                <a:schemeClr val="accent2"/>
              </a:buClr>
              <a:buFont typeface="Verdana" panose="020B0604030504040204" pitchFamily="34" charset="0"/>
              <a:buChar char="›"/>
            </a:pPr>
            <a:r>
              <a:rPr lang="en-US" b="1" dirty="0"/>
              <a:t>Reorder </a:t>
            </a:r>
            <a:r>
              <a:rPr lang="en-US" b="1" dirty="0" smtClean="0"/>
              <a:t>menu options</a:t>
            </a:r>
            <a:r>
              <a:rPr lang="en-US" dirty="0" smtClean="0"/>
              <a:t> by </a:t>
            </a:r>
            <a:r>
              <a:rPr lang="en-US" dirty="0"/>
              <a:t>call </a:t>
            </a:r>
            <a:r>
              <a:rPr lang="en-US" dirty="0" smtClean="0"/>
              <a:t>volume to improve average IVR time </a:t>
            </a:r>
            <a:endParaRPr lang="en-US" dirty="0"/>
          </a:p>
          <a:p>
            <a:pPr lvl="1"/>
            <a:endParaRPr lang="en-US" sz="1200" dirty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DC855F-5393-4ECC-82A4-1DDB6B23846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81891" y="947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37744" y="635809"/>
            <a:ext cx="6266288" cy="389828"/>
          </a:xfrm>
        </p:spPr>
        <p:txBody>
          <a:bodyPr/>
          <a:lstStyle/>
          <a:p>
            <a:r>
              <a:rPr lang="en-US" b="1" dirty="0" smtClean="0"/>
              <a:t>3 Key takeaways: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89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5WoxFOkE"/>
  <p:tag name="THINKCELLPRESENTATIONDONOTDELETE" val="&lt;?xml version=&quot;1.0&quot; encoding=&quot;UTF-16&quot; standalone=&quot;yes&quot;?&gt;&lt;root reqver=&quot;23045&quot;&gt;&lt;version val=&quot;2518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z8lDShTUaL2AIjOFHxh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J8eiHH9RCqBB4q3Kod6L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heme/theme1.xml><?xml version="1.0" encoding="utf-8"?>
<a:theme xmlns:a="http://schemas.openxmlformats.org/drawingml/2006/main" name="Office Theme">
  <a:themeElements>
    <a:clrScheme name="Axos colors">
      <a:dk1>
        <a:srgbClr val="1E3860"/>
      </a:dk1>
      <a:lt1>
        <a:srgbClr val="FFFFFF"/>
      </a:lt1>
      <a:dk2>
        <a:srgbClr val="1E3860"/>
      </a:dk2>
      <a:lt2>
        <a:srgbClr val="FFFFFF"/>
      </a:lt2>
      <a:accent1>
        <a:srgbClr val="1E3860"/>
      </a:accent1>
      <a:accent2>
        <a:srgbClr val="FAA74A"/>
      </a:accent2>
      <a:accent3>
        <a:srgbClr val="DAE8ED"/>
      </a:accent3>
      <a:accent4>
        <a:srgbClr val="F4F4F4"/>
      </a:accent4>
      <a:accent5>
        <a:srgbClr val="FFFFFF"/>
      </a:accent5>
      <a:accent6>
        <a:srgbClr val="000000"/>
      </a:accent6>
      <a:hlink>
        <a:srgbClr val="0000FF"/>
      </a:hlink>
      <a:folHlink>
        <a:srgbClr val="800080"/>
      </a:folHlink>
    </a:clrScheme>
    <a:fontScheme name="Axos backup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558FEE36CCD146B6CDF24E8FA78BF7" ma:contentTypeVersion="0" ma:contentTypeDescription="Create a new document." ma:contentTypeScope="" ma:versionID="0d19b60596f6e86c03c7c04d8310e2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5F5AB7-045A-4470-8056-E917D2C279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A7F4C6-97CE-49F0-B367-90E7FE8E5D4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8A2476C-6E67-4087-B8D5-935193E667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28773</TotalTime>
  <Words>245</Words>
  <Application>Microsoft Office PowerPoint</Application>
  <PresentationFormat>Custom</PresentationFormat>
  <Paragraphs>87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Aktiv Grotesk Light</vt:lpstr>
      <vt:lpstr>Arial</vt:lpstr>
      <vt:lpstr>Calibri</vt:lpstr>
      <vt:lpstr>Times New Roman</vt:lpstr>
      <vt:lpstr>Verdana</vt:lpstr>
      <vt:lpstr>Wingdings</vt:lpstr>
      <vt:lpstr>Office Theme</vt:lpstr>
      <vt:lpstr>think-cell Slide</vt:lpstr>
      <vt:lpstr>PowerPoint Presentation</vt:lpstr>
      <vt:lpstr>User Experience (UX) Problems</vt:lpstr>
      <vt:lpstr>UX Solutions: Average IVR Experience</vt:lpstr>
      <vt:lpstr>UX Solutions: Invalid Options</vt:lpstr>
      <vt:lpstr>Reporting Problems</vt:lpstr>
      <vt:lpstr>Reporting Solutions</vt:lpstr>
      <vt:lpstr>Conclusion</vt:lpstr>
    </vt:vector>
  </TitlesOfParts>
  <Company>Axos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Axos Bank</dc:creator>
  <cp:lastModifiedBy>Stephen Jarrell</cp:lastModifiedBy>
  <cp:revision>814</cp:revision>
  <cp:lastPrinted>2019-05-23T15:29:28Z</cp:lastPrinted>
  <dcterms:created xsi:type="dcterms:W3CDTF">2018-05-23T14:20:00Z</dcterms:created>
  <dcterms:modified xsi:type="dcterms:W3CDTF">2019-08-20T22:16:50Z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0x0101001A558FEE36CCD146B6CDF24E8FA78BF7</vt:lpwstr>
  </property>
</Properties>
</file>