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Arial Black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42D8FB-2963-4B2E-A0C5-54368B955272}">
  <a:tblStyle styleId="{7742D8FB-2963-4B2E-A0C5-54368B95527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57FE586-1304-486B-A111-EFADD8E2B70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font" Target="fonts/ArialBlack-regular.fntdata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17755309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17755309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89403f8fa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89403f8fa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89403f8fa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e89403f8fa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e89403f8fa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e89403f8fa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e3b5c7004a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e3b5c7004a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e79325707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e79325707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89403f8f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89403f8f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67fbe0ee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67fbe0ee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67fbe0ee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67fbe0e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3b5c7004a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3b5c7004a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generalization shows that a lot of extra work needs to be able to generate a bounding box that localizes a vessel, as well as the classification that identifies it as a vessel.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89403f8fa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89403f8fa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595959"/>
                </a:solidFill>
              </a:rPr>
              <a:t>If Object Detection can be improved, the Classifier is Redundant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89403f8fa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89403f8fa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89403f8fa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89403f8fa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89403f8f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e89403f8f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ildrone-pacific.jpeg" id="59" name="Google Shape;59;p15"/>
          <p:cNvPicPr preferRelativeResize="0"/>
          <p:nvPr/>
        </p:nvPicPr>
        <p:blipFill rotWithShape="1">
          <a:blip r:embed="rId2">
            <a:alphaModFix/>
          </a:blip>
          <a:srcRect b="813" l="0" r="0" t="28455"/>
          <a:stretch/>
        </p:blipFill>
        <p:spPr>
          <a:xfrm>
            <a:off x="13" y="-1"/>
            <a:ext cx="9143969" cy="431637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01.pdf" id="61" name="Google Shape;6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962" y="284903"/>
            <a:ext cx="2324343" cy="49149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367100"/>
            <a:ext cx="81606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206925" y="762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 txBox="1"/>
          <p:nvPr>
            <p:ph idx="2" type="subTitle"/>
          </p:nvPr>
        </p:nvSpPr>
        <p:spPr>
          <a:xfrm>
            <a:off x="235500" y="390525"/>
            <a:ext cx="6594000" cy="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picture containing text&#10;&#10;Description automatically generated" id="68" name="Google Shape;6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81547" y="195218"/>
            <a:ext cx="1776386" cy="4352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6"/>
          <p:cNvCxnSpPr/>
          <p:nvPr/>
        </p:nvCxnSpPr>
        <p:spPr>
          <a:xfrm>
            <a:off x="191261" y="204556"/>
            <a:ext cx="0" cy="433500"/>
          </a:xfrm>
          <a:prstGeom prst="straightConnector1">
            <a:avLst/>
          </a:prstGeom>
          <a:noFill/>
          <a:ln cap="flat" cmpd="sng" w="4445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213075" y="109500"/>
            <a:ext cx="4295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2A44"/>
              </a:buClr>
              <a:buSzPts val="1800"/>
              <a:buFont typeface="Arial Black"/>
              <a:buNone/>
              <a:defRPr sz="1800">
                <a:solidFill>
                  <a:srgbClr val="192A44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08">
          <p15:clr>
            <a:srgbClr val="EA4335"/>
          </p15:clr>
        </p15:guide>
        <p15:guide id="2" orient="horz" pos="12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311700" y="4367100"/>
            <a:ext cx="81606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Lightweight</a:t>
            </a:r>
            <a:r>
              <a:rPr lang="en"/>
              <a:t> MDA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34"/>
          <p:cNvPicPr preferRelativeResize="0"/>
          <p:nvPr/>
        </p:nvPicPr>
        <p:blipFill rotWithShape="1">
          <a:blip r:embed="rId3">
            <a:alphaModFix/>
          </a:blip>
          <a:srcRect b="0" l="50384" r="0" t="12739"/>
          <a:stretch/>
        </p:blipFill>
        <p:spPr>
          <a:xfrm>
            <a:off x="2431800" y="2073125"/>
            <a:ext cx="4075000" cy="295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4"/>
          <p:cNvSpPr txBox="1"/>
          <p:nvPr>
            <p:ph type="title"/>
          </p:nvPr>
        </p:nvSpPr>
        <p:spPr>
          <a:xfrm>
            <a:off x="206925" y="762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Pruning</a:t>
            </a:r>
            <a:endParaRPr/>
          </a:p>
        </p:txBody>
      </p:sp>
      <p:sp>
        <p:nvSpPr>
          <p:cNvPr id="380" name="Google Shape;380;p34"/>
          <p:cNvSpPr txBox="1"/>
          <p:nvPr>
            <p:ph idx="1" type="body"/>
          </p:nvPr>
        </p:nvSpPr>
        <p:spPr>
          <a:xfrm>
            <a:off x="83100" y="923875"/>
            <a:ext cx="6416400" cy="22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n" sz="1600">
                <a:solidFill>
                  <a:srgbClr val="202124"/>
                </a:solidFill>
              </a:rPr>
              <a:t>Pruning pipeline</a:t>
            </a:r>
            <a:endParaRPr sz="1600">
              <a:solidFill>
                <a:srgbClr val="202124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○"/>
            </a:pPr>
            <a:r>
              <a:rPr lang="en" sz="1600">
                <a:solidFill>
                  <a:srgbClr val="202124"/>
                </a:solidFill>
              </a:rPr>
              <a:t>Identify</a:t>
            </a:r>
            <a:r>
              <a:rPr lang="en" sz="1600">
                <a:solidFill>
                  <a:srgbClr val="202124"/>
                </a:solidFill>
              </a:rPr>
              <a:t> weights </a:t>
            </a:r>
            <a:r>
              <a:rPr lang="en" sz="1600">
                <a:solidFill>
                  <a:srgbClr val="202124"/>
                </a:solidFill>
              </a:rPr>
              <a:t>with smallest l2-norms</a:t>
            </a:r>
            <a:endParaRPr sz="1600">
              <a:solidFill>
                <a:srgbClr val="202124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○"/>
            </a:pPr>
            <a:r>
              <a:rPr lang="en" sz="1600">
                <a:solidFill>
                  <a:srgbClr val="202124"/>
                </a:solidFill>
              </a:rPr>
              <a:t>Reparametrize the layers with binary mask buffers, adding multiplications by 0 and 1</a:t>
            </a:r>
            <a:endParaRPr sz="1600">
              <a:solidFill>
                <a:srgbClr val="202124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○"/>
            </a:pPr>
            <a:r>
              <a:rPr lang="en" sz="1600">
                <a:solidFill>
                  <a:srgbClr val="202124"/>
                </a:solidFill>
              </a:rPr>
              <a:t>Retrain the model</a:t>
            </a:r>
            <a:endParaRPr sz="1600">
              <a:solidFill>
                <a:srgbClr val="202124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○"/>
            </a:pPr>
            <a:r>
              <a:rPr lang="en" sz="1600">
                <a:solidFill>
                  <a:srgbClr val="202124"/>
                </a:solidFill>
              </a:rPr>
              <a:t>Permanently apply masks</a:t>
            </a:r>
            <a:endParaRPr sz="1600">
              <a:solidFill>
                <a:srgbClr val="202124"/>
              </a:solidFill>
            </a:endParaRPr>
          </a:p>
        </p:txBody>
      </p:sp>
      <p:sp>
        <p:nvSpPr>
          <p:cNvPr id="381" name="Google Shape;381;p34"/>
          <p:cNvSpPr txBox="1"/>
          <p:nvPr>
            <p:ph idx="2" type="subTitle"/>
          </p:nvPr>
        </p:nvSpPr>
        <p:spPr>
          <a:xfrm>
            <a:off x="235500" y="390525"/>
            <a:ext cx="6594000" cy="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Reducing model complexity further by pruning excess channels</a:t>
            </a:r>
            <a:endParaRPr/>
          </a:p>
        </p:txBody>
      </p:sp>
      <p:pic>
        <p:nvPicPr>
          <p:cNvPr id="382" name="Google Shape;382;p34"/>
          <p:cNvPicPr preferRelativeResize="0"/>
          <p:nvPr/>
        </p:nvPicPr>
        <p:blipFill rotWithShape="1">
          <a:blip r:embed="rId4">
            <a:alphaModFix/>
          </a:blip>
          <a:srcRect b="527" l="0" r="62234" t="0"/>
          <a:stretch/>
        </p:blipFill>
        <p:spPr>
          <a:xfrm>
            <a:off x="6950150" y="611750"/>
            <a:ext cx="1929773" cy="4484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"/>
          <p:cNvSpPr txBox="1"/>
          <p:nvPr>
            <p:ph type="title"/>
          </p:nvPr>
        </p:nvSpPr>
        <p:spPr>
          <a:xfrm>
            <a:off x="206925" y="762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Pruning</a:t>
            </a:r>
            <a:endParaRPr/>
          </a:p>
        </p:txBody>
      </p:sp>
      <p:sp>
        <p:nvSpPr>
          <p:cNvPr id="388" name="Google Shape;388;p35"/>
          <p:cNvSpPr txBox="1"/>
          <p:nvPr>
            <p:ph idx="2" type="subTitle"/>
          </p:nvPr>
        </p:nvSpPr>
        <p:spPr>
          <a:xfrm>
            <a:off x="235500" y="390525"/>
            <a:ext cx="6594000" cy="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Reducing model complexity further by pruning excess channels</a:t>
            </a:r>
            <a:endParaRPr/>
          </a:p>
        </p:txBody>
      </p:sp>
      <p:grpSp>
        <p:nvGrpSpPr>
          <p:cNvPr id="389" name="Google Shape;389;p35"/>
          <p:cNvGrpSpPr/>
          <p:nvPr/>
        </p:nvGrpSpPr>
        <p:grpSpPr>
          <a:xfrm>
            <a:off x="998162" y="992764"/>
            <a:ext cx="3503600" cy="3807850"/>
            <a:chOff x="617162" y="1145164"/>
            <a:chExt cx="3503600" cy="3807850"/>
          </a:xfrm>
        </p:grpSpPr>
        <p:grpSp>
          <p:nvGrpSpPr>
            <p:cNvPr id="390" name="Google Shape;390;p35"/>
            <p:cNvGrpSpPr/>
            <p:nvPr/>
          </p:nvGrpSpPr>
          <p:grpSpPr>
            <a:xfrm>
              <a:off x="617162" y="1145164"/>
              <a:ext cx="3503600" cy="3807850"/>
              <a:chOff x="2826962" y="1145164"/>
              <a:chExt cx="3503600" cy="3807850"/>
            </a:xfrm>
          </p:grpSpPr>
          <p:pic>
            <p:nvPicPr>
              <p:cNvPr id="391" name="Google Shape;391;p35"/>
              <p:cNvPicPr preferRelativeResize="0"/>
              <p:nvPr/>
            </p:nvPicPr>
            <p:blipFill rotWithShape="1">
              <a:blip r:embed="rId3">
                <a:alphaModFix/>
              </a:blip>
              <a:srcRect b="-1485" l="44824" r="1039" t="3771"/>
              <a:stretch/>
            </p:blipFill>
            <p:spPr>
              <a:xfrm>
                <a:off x="2826962" y="1145164"/>
                <a:ext cx="3503600" cy="38078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2" name="Google Shape;392;p35"/>
              <p:cNvSpPr/>
              <p:nvPr/>
            </p:nvSpPr>
            <p:spPr>
              <a:xfrm>
                <a:off x="3189000" y="2549852"/>
                <a:ext cx="1383000" cy="54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3" name="Google Shape;393;p35"/>
            <p:cNvSpPr/>
            <p:nvPr/>
          </p:nvSpPr>
          <p:spPr>
            <a:xfrm>
              <a:off x="979200" y="3812711"/>
              <a:ext cx="1383000" cy="54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Google Shape;394;p35"/>
          <p:cNvSpPr/>
          <p:nvPr/>
        </p:nvSpPr>
        <p:spPr>
          <a:xfrm>
            <a:off x="3036600" y="2822111"/>
            <a:ext cx="1383000" cy="54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5"/>
          <p:cNvSpPr txBox="1"/>
          <p:nvPr/>
        </p:nvSpPr>
        <p:spPr>
          <a:xfrm>
            <a:off x="1439300" y="4686025"/>
            <a:ext cx="25521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[1, 64, 500, 900]</a:t>
            </a:r>
            <a:endParaRPr/>
          </a:p>
        </p:txBody>
      </p:sp>
      <p:sp>
        <p:nvSpPr>
          <p:cNvPr id="396" name="Google Shape;396;p35"/>
          <p:cNvSpPr txBox="1"/>
          <p:nvPr/>
        </p:nvSpPr>
        <p:spPr>
          <a:xfrm>
            <a:off x="1321489" y="722556"/>
            <a:ext cx="25521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[1, 64, 500, 900]</a:t>
            </a:r>
            <a:endParaRPr/>
          </a:p>
        </p:txBody>
      </p:sp>
      <p:sp>
        <p:nvSpPr>
          <p:cNvPr id="397" name="Google Shape;397;p35"/>
          <p:cNvSpPr txBox="1"/>
          <p:nvPr/>
        </p:nvSpPr>
        <p:spPr>
          <a:xfrm>
            <a:off x="5123775" y="4659606"/>
            <a:ext cx="2552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[1, </a:t>
            </a:r>
            <a:r>
              <a:rPr b="1" lang="en" sz="1150">
                <a:solidFill>
                  <a:srgbClr val="1D1C1D"/>
                </a:solidFill>
                <a:highlight>
                  <a:srgbClr val="FFFFFF"/>
                </a:highlight>
              </a:rPr>
              <a:t>64</a:t>
            </a: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, 500, 900]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</p:txBody>
      </p:sp>
      <p:grpSp>
        <p:nvGrpSpPr>
          <p:cNvPr id="398" name="Google Shape;398;p35"/>
          <p:cNvGrpSpPr/>
          <p:nvPr/>
        </p:nvGrpSpPr>
        <p:grpSpPr>
          <a:xfrm>
            <a:off x="4688865" y="741241"/>
            <a:ext cx="3468676" cy="3976540"/>
            <a:chOff x="4688865" y="665041"/>
            <a:chExt cx="3468676" cy="3976540"/>
          </a:xfrm>
        </p:grpSpPr>
        <p:pic>
          <p:nvPicPr>
            <p:cNvPr id="399" name="Google Shape;399;p35"/>
            <p:cNvPicPr preferRelativeResize="0"/>
            <p:nvPr/>
          </p:nvPicPr>
          <p:blipFill rotWithShape="1">
            <a:blip r:embed="rId3">
              <a:alphaModFix/>
            </a:blip>
            <a:srcRect b="-654" l="44326" r="2997" t="2941"/>
            <a:stretch/>
          </p:blipFill>
          <p:spPr>
            <a:xfrm>
              <a:off x="4688865" y="833731"/>
              <a:ext cx="3409249" cy="380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0" name="Google Shape;400;p35"/>
            <p:cNvSpPr/>
            <p:nvPr/>
          </p:nvSpPr>
          <p:spPr>
            <a:xfrm>
              <a:off x="5780075" y="3615575"/>
              <a:ext cx="32400" cy="26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1" name="Google Shape;401;p35"/>
            <p:cNvGrpSpPr/>
            <p:nvPr/>
          </p:nvGrpSpPr>
          <p:grpSpPr>
            <a:xfrm>
              <a:off x="5170475" y="3620998"/>
              <a:ext cx="1163650" cy="266700"/>
              <a:chOff x="6008675" y="3920375"/>
              <a:chExt cx="1163650" cy="266700"/>
            </a:xfrm>
          </p:grpSpPr>
          <p:sp>
            <p:nvSpPr>
              <p:cNvPr id="402" name="Google Shape;402;p35"/>
              <p:cNvSpPr/>
              <p:nvPr/>
            </p:nvSpPr>
            <p:spPr>
              <a:xfrm>
                <a:off x="6008675" y="3920375"/>
                <a:ext cx="163200" cy="2667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5"/>
              <p:cNvSpPr/>
              <p:nvPr/>
            </p:nvSpPr>
            <p:spPr>
              <a:xfrm>
                <a:off x="7039425" y="3920375"/>
                <a:ext cx="132900" cy="2667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5"/>
              <p:cNvSpPr/>
              <p:nvPr/>
            </p:nvSpPr>
            <p:spPr>
              <a:xfrm>
                <a:off x="6734625" y="3920375"/>
                <a:ext cx="94800" cy="2667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5"/>
              <p:cNvSpPr/>
              <p:nvPr/>
            </p:nvSpPr>
            <p:spPr>
              <a:xfrm>
                <a:off x="6237275" y="3920375"/>
                <a:ext cx="32400" cy="2667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5"/>
              <p:cNvSpPr/>
              <p:nvPr/>
            </p:nvSpPr>
            <p:spPr>
              <a:xfrm>
                <a:off x="6313475" y="3920375"/>
                <a:ext cx="32400" cy="2667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5"/>
              <p:cNvSpPr/>
              <p:nvPr/>
            </p:nvSpPr>
            <p:spPr>
              <a:xfrm>
                <a:off x="6389675" y="3920375"/>
                <a:ext cx="32400" cy="2667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5"/>
              <p:cNvSpPr/>
              <p:nvPr/>
            </p:nvSpPr>
            <p:spPr>
              <a:xfrm>
                <a:off x="6923075" y="3920375"/>
                <a:ext cx="32400" cy="2667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9" name="Google Shape;409;p35"/>
            <p:cNvSpPr/>
            <p:nvPr/>
          </p:nvSpPr>
          <p:spPr>
            <a:xfrm>
              <a:off x="5780075" y="3207458"/>
              <a:ext cx="32400" cy="26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0" name="Google Shape;410;p35"/>
            <p:cNvGrpSpPr/>
            <p:nvPr/>
          </p:nvGrpSpPr>
          <p:grpSpPr>
            <a:xfrm>
              <a:off x="5170475" y="3212881"/>
              <a:ext cx="1163650" cy="266700"/>
              <a:chOff x="6008675" y="3920375"/>
              <a:chExt cx="1163650" cy="266700"/>
            </a:xfrm>
          </p:grpSpPr>
          <p:sp>
            <p:nvSpPr>
              <p:cNvPr id="411" name="Google Shape;411;p35"/>
              <p:cNvSpPr/>
              <p:nvPr/>
            </p:nvSpPr>
            <p:spPr>
              <a:xfrm>
                <a:off x="6008675" y="3920375"/>
                <a:ext cx="163200" cy="2667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5"/>
              <p:cNvSpPr/>
              <p:nvPr/>
            </p:nvSpPr>
            <p:spPr>
              <a:xfrm>
                <a:off x="7039425" y="3920375"/>
                <a:ext cx="132900" cy="2667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35"/>
              <p:cNvSpPr/>
              <p:nvPr/>
            </p:nvSpPr>
            <p:spPr>
              <a:xfrm>
                <a:off x="6734625" y="3920375"/>
                <a:ext cx="94800" cy="2667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5"/>
              <p:cNvSpPr/>
              <p:nvPr/>
            </p:nvSpPr>
            <p:spPr>
              <a:xfrm>
                <a:off x="6237275" y="3920375"/>
                <a:ext cx="32400" cy="2667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5"/>
              <p:cNvSpPr/>
              <p:nvPr/>
            </p:nvSpPr>
            <p:spPr>
              <a:xfrm>
                <a:off x="6313475" y="3920375"/>
                <a:ext cx="32400" cy="2667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5"/>
              <p:cNvSpPr/>
              <p:nvPr/>
            </p:nvSpPr>
            <p:spPr>
              <a:xfrm>
                <a:off x="6389675" y="3920375"/>
                <a:ext cx="32400" cy="2667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5"/>
              <p:cNvSpPr/>
              <p:nvPr/>
            </p:nvSpPr>
            <p:spPr>
              <a:xfrm>
                <a:off x="6923075" y="3920375"/>
                <a:ext cx="32400" cy="2667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35"/>
            <p:cNvSpPr/>
            <p:nvPr/>
          </p:nvSpPr>
          <p:spPr>
            <a:xfrm flipH="1">
              <a:off x="5621620" y="2352987"/>
              <a:ext cx="32400" cy="26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 flipH="1">
              <a:off x="5099970" y="2358411"/>
              <a:ext cx="132900" cy="26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 flipH="1">
              <a:off x="5442870" y="2358411"/>
              <a:ext cx="94800" cy="26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 flipH="1">
              <a:off x="6002620" y="2358411"/>
              <a:ext cx="32400" cy="26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 flipH="1">
              <a:off x="5926420" y="2358411"/>
              <a:ext cx="32400" cy="26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 flipH="1">
              <a:off x="5850220" y="2358411"/>
              <a:ext cx="32400" cy="26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 flipH="1">
              <a:off x="5316820" y="2358411"/>
              <a:ext cx="32400" cy="26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 flipH="1">
              <a:off x="5616467" y="1944598"/>
              <a:ext cx="32400" cy="26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 flipH="1">
              <a:off x="5094817" y="1950022"/>
              <a:ext cx="132900" cy="26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 flipH="1">
              <a:off x="5437717" y="1950022"/>
              <a:ext cx="94800" cy="26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 flipH="1">
              <a:off x="5997467" y="1950022"/>
              <a:ext cx="32400" cy="26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 flipH="1">
              <a:off x="5921267" y="1950022"/>
              <a:ext cx="32400" cy="26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 flipH="1">
              <a:off x="5845067" y="1950022"/>
              <a:ext cx="32400" cy="26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 flipH="1">
              <a:off x="5311667" y="1950022"/>
              <a:ext cx="32400" cy="26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7538098" y="2793645"/>
              <a:ext cx="32400" cy="26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6928498" y="2799069"/>
              <a:ext cx="163200" cy="26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7959248" y="2799069"/>
              <a:ext cx="132900" cy="26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7157098" y="2799069"/>
              <a:ext cx="32400" cy="26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7233298" y="2799069"/>
              <a:ext cx="32400" cy="26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7309498" y="2799069"/>
              <a:ext cx="32400" cy="26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7842898" y="2799069"/>
              <a:ext cx="32400" cy="26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5094585" y="1950025"/>
              <a:ext cx="1350600" cy="2667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5094585" y="2350817"/>
              <a:ext cx="1350600" cy="2667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5094585" y="3202212"/>
              <a:ext cx="1350600" cy="2667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5094585" y="3623456"/>
              <a:ext cx="1350600" cy="2667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6806941" y="2794822"/>
              <a:ext cx="1350600" cy="2667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5"/>
            <p:cNvSpPr txBox="1"/>
            <p:nvPr/>
          </p:nvSpPr>
          <p:spPr>
            <a:xfrm>
              <a:off x="5111069" y="665041"/>
              <a:ext cx="25521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50">
                  <a:solidFill>
                    <a:srgbClr val="1D1C1D"/>
                  </a:solidFill>
                  <a:highlight>
                    <a:srgbClr val="FFFFFF"/>
                  </a:highlight>
                </a:rPr>
                <a:t>[1, </a:t>
              </a:r>
              <a:r>
                <a:rPr b="1" lang="en" sz="1150">
                  <a:solidFill>
                    <a:srgbClr val="1D1C1D"/>
                  </a:solidFill>
                  <a:highlight>
                    <a:srgbClr val="FFFFFF"/>
                  </a:highlight>
                </a:rPr>
                <a:t>32</a:t>
              </a:r>
              <a:r>
                <a:rPr lang="en" sz="1150">
                  <a:solidFill>
                    <a:srgbClr val="1D1C1D"/>
                  </a:solidFill>
                  <a:highlight>
                    <a:srgbClr val="FFFFFF"/>
                  </a:highlight>
                </a:rPr>
                <a:t>, 500, 900]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50">
                <a:solidFill>
                  <a:srgbClr val="1D1C1D"/>
                </a:solidFill>
                <a:highlight>
                  <a:srgbClr val="FFFFFF"/>
                </a:highlight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6"/>
          <p:cNvSpPr txBox="1"/>
          <p:nvPr>
            <p:ph type="title"/>
          </p:nvPr>
        </p:nvSpPr>
        <p:spPr>
          <a:xfrm>
            <a:off x="206925" y="762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Efficiency</a:t>
            </a:r>
            <a:endParaRPr/>
          </a:p>
        </p:txBody>
      </p:sp>
      <p:sp>
        <p:nvSpPr>
          <p:cNvPr id="450" name="Google Shape;450;p36"/>
          <p:cNvSpPr txBox="1"/>
          <p:nvPr>
            <p:ph idx="2" type="subTitle"/>
          </p:nvPr>
        </p:nvSpPr>
        <p:spPr>
          <a:xfrm>
            <a:off x="235500" y="390525"/>
            <a:ext cx="6594000" cy="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single model strategy saves energy and memory</a:t>
            </a:r>
            <a:endParaRPr/>
          </a:p>
        </p:txBody>
      </p:sp>
      <p:pic>
        <p:nvPicPr>
          <p:cNvPr id="451" name="Google Shape;451;p36"/>
          <p:cNvPicPr preferRelativeResize="0"/>
          <p:nvPr/>
        </p:nvPicPr>
        <p:blipFill rotWithShape="1">
          <a:blip r:embed="rId3">
            <a:alphaModFix/>
          </a:blip>
          <a:srcRect b="0" l="0" r="67914" t="0"/>
          <a:stretch/>
        </p:blipFill>
        <p:spPr>
          <a:xfrm>
            <a:off x="4014450" y="955975"/>
            <a:ext cx="2277876" cy="18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6"/>
          <p:cNvSpPr txBox="1"/>
          <p:nvPr>
            <p:ph idx="1" type="body"/>
          </p:nvPr>
        </p:nvSpPr>
        <p:spPr>
          <a:xfrm>
            <a:off x="7462425" y="1125638"/>
            <a:ext cx="11250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Birds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Vessels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Saildrones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453" name="Google Shape;453;p36"/>
          <p:cNvCxnSpPr>
            <a:stCxn id="454" idx="0"/>
          </p:cNvCxnSpPr>
          <p:nvPr/>
        </p:nvCxnSpPr>
        <p:spPr>
          <a:xfrm rot="-5400000">
            <a:off x="7115239" y="1327348"/>
            <a:ext cx="386100" cy="369900"/>
          </a:xfrm>
          <a:prstGeom prst="bentConnector3">
            <a:avLst>
              <a:gd fmla="val 988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36"/>
          <p:cNvCxnSpPr>
            <a:stCxn id="456" idx="6"/>
          </p:cNvCxnSpPr>
          <p:nvPr/>
        </p:nvCxnSpPr>
        <p:spPr>
          <a:xfrm>
            <a:off x="7178089" y="1886826"/>
            <a:ext cx="3396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36"/>
          <p:cNvCxnSpPr>
            <a:stCxn id="458" idx="4"/>
          </p:cNvCxnSpPr>
          <p:nvPr/>
        </p:nvCxnSpPr>
        <p:spPr>
          <a:xfrm flipH="1" rot="-5400000">
            <a:off x="7120339" y="2054582"/>
            <a:ext cx="391800" cy="385800"/>
          </a:xfrm>
          <a:prstGeom prst="bentConnector3">
            <a:avLst>
              <a:gd fmla="val 1021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9" name="Google Shape;459;p36"/>
          <p:cNvGrpSpPr/>
          <p:nvPr/>
        </p:nvGrpSpPr>
        <p:grpSpPr>
          <a:xfrm>
            <a:off x="6312186" y="1106154"/>
            <a:ext cx="298515" cy="1451100"/>
            <a:chOff x="2959386" y="953754"/>
            <a:chExt cx="298515" cy="1451100"/>
          </a:xfrm>
        </p:grpSpPr>
        <p:sp>
          <p:nvSpPr>
            <p:cNvPr id="460" name="Google Shape;460;p36"/>
            <p:cNvSpPr/>
            <p:nvPr/>
          </p:nvSpPr>
          <p:spPr>
            <a:xfrm>
              <a:off x="2959386" y="953754"/>
              <a:ext cx="59400" cy="14511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3078943" y="1152103"/>
              <a:ext cx="59400" cy="10848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3198501" y="1368300"/>
              <a:ext cx="59400" cy="6168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Google Shape;454;p36"/>
          <p:cNvSpPr/>
          <p:nvPr/>
        </p:nvSpPr>
        <p:spPr>
          <a:xfrm>
            <a:off x="7068589" y="1705348"/>
            <a:ext cx="109500" cy="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6"/>
          <p:cNvSpPr/>
          <p:nvPr/>
        </p:nvSpPr>
        <p:spPr>
          <a:xfrm>
            <a:off x="7068589" y="1843926"/>
            <a:ext cx="109500" cy="85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6"/>
          <p:cNvSpPr/>
          <p:nvPr/>
        </p:nvSpPr>
        <p:spPr>
          <a:xfrm>
            <a:off x="7068589" y="1965782"/>
            <a:ext cx="109500" cy="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3" name="Google Shape;463;p36"/>
          <p:cNvCxnSpPr>
            <a:stCxn id="462" idx="3"/>
            <a:endCxn id="454" idx="0"/>
          </p:cNvCxnSpPr>
          <p:nvPr/>
        </p:nvCxnSpPr>
        <p:spPr>
          <a:xfrm flipH="1" rot="10800000">
            <a:off x="6610701" y="1705200"/>
            <a:ext cx="51270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36"/>
          <p:cNvCxnSpPr>
            <a:stCxn id="462" idx="3"/>
            <a:endCxn id="456" idx="2"/>
          </p:cNvCxnSpPr>
          <p:nvPr/>
        </p:nvCxnSpPr>
        <p:spPr>
          <a:xfrm>
            <a:off x="6610701" y="1829100"/>
            <a:ext cx="457800" cy="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36"/>
          <p:cNvCxnSpPr>
            <a:stCxn id="462" idx="3"/>
            <a:endCxn id="458" idx="1"/>
          </p:cNvCxnSpPr>
          <p:nvPr/>
        </p:nvCxnSpPr>
        <p:spPr>
          <a:xfrm>
            <a:off x="6610701" y="1829100"/>
            <a:ext cx="474000" cy="1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36"/>
          <p:cNvCxnSpPr/>
          <p:nvPr/>
        </p:nvCxnSpPr>
        <p:spPr>
          <a:xfrm flipH="1" rot="10800000">
            <a:off x="6610695" y="1995064"/>
            <a:ext cx="483000" cy="1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36"/>
          <p:cNvCxnSpPr>
            <a:stCxn id="462" idx="2"/>
            <a:endCxn id="456" idx="1"/>
          </p:cNvCxnSpPr>
          <p:nvPr/>
        </p:nvCxnSpPr>
        <p:spPr>
          <a:xfrm flipH="1" rot="10800000">
            <a:off x="6581001" y="1856400"/>
            <a:ext cx="503700" cy="2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36"/>
          <p:cNvCxnSpPr>
            <a:stCxn id="462" idx="0"/>
            <a:endCxn id="454" idx="1"/>
          </p:cNvCxnSpPr>
          <p:nvPr/>
        </p:nvCxnSpPr>
        <p:spPr>
          <a:xfrm>
            <a:off x="6581001" y="1520700"/>
            <a:ext cx="50370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36"/>
          <p:cNvCxnSpPr>
            <a:stCxn id="462" idx="0"/>
            <a:endCxn id="456" idx="2"/>
          </p:cNvCxnSpPr>
          <p:nvPr/>
        </p:nvCxnSpPr>
        <p:spPr>
          <a:xfrm>
            <a:off x="6581001" y="1520700"/>
            <a:ext cx="4875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36"/>
          <p:cNvCxnSpPr>
            <a:stCxn id="462" idx="2"/>
            <a:endCxn id="454" idx="2"/>
          </p:cNvCxnSpPr>
          <p:nvPr/>
        </p:nvCxnSpPr>
        <p:spPr>
          <a:xfrm flipH="1" rot="10800000">
            <a:off x="6581001" y="1748100"/>
            <a:ext cx="487500" cy="3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36"/>
          <p:cNvCxnSpPr>
            <a:stCxn id="462" idx="0"/>
            <a:endCxn id="458" idx="2"/>
          </p:cNvCxnSpPr>
          <p:nvPr/>
        </p:nvCxnSpPr>
        <p:spPr>
          <a:xfrm>
            <a:off x="6581001" y="1520700"/>
            <a:ext cx="487500" cy="4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36"/>
          <p:cNvSpPr/>
          <p:nvPr/>
        </p:nvSpPr>
        <p:spPr>
          <a:xfrm>
            <a:off x="6086250" y="2129475"/>
            <a:ext cx="206100" cy="42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3" name="Google Shape;473;p36"/>
          <p:cNvPicPr preferRelativeResize="0"/>
          <p:nvPr/>
        </p:nvPicPr>
        <p:blipFill rotWithShape="1">
          <a:blip r:embed="rId3">
            <a:alphaModFix/>
          </a:blip>
          <a:srcRect b="0" l="2210" r="3715" t="12033"/>
          <a:stretch/>
        </p:blipFill>
        <p:spPr>
          <a:xfrm>
            <a:off x="1294239" y="2968103"/>
            <a:ext cx="7643222" cy="1867387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6"/>
          <p:cNvSpPr txBox="1"/>
          <p:nvPr/>
        </p:nvSpPr>
        <p:spPr>
          <a:xfrm>
            <a:off x="143500" y="1044000"/>
            <a:ext cx="3851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 takes ~500MB instead of ~1GB of memory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2W of power saved during inference</a:t>
            </a:r>
            <a:endParaRPr sz="1500"/>
          </a:p>
        </p:txBody>
      </p:sp>
      <p:cxnSp>
        <p:nvCxnSpPr>
          <p:cNvPr id="475" name="Google Shape;475;p36"/>
          <p:cNvCxnSpPr/>
          <p:nvPr/>
        </p:nvCxnSpPr>
        <p:spPr>
          <a:xfrm flipH="1" rot="10800000">
            <a:off x="4143550" y="1106350"/>
            <a:ext cx="4045800" cy="1583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36"/>
          <p:cNvCxnSpPr/>
          <p:nvPr/>
        </p:nvCxnSpPr>
        <p:spPr>
          <a:xfrm>
            <a:off x="4186925" y="1095550"/>
            <a:ext cx="4078500" cy="1583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p36"/>
          <p:cNvSpPr/>
          <p:nvPr/>
        </p:nvSpPr>
        <p:spPr>
          <a:xfrm>
            <a:off x="1356675" y="3026025"/>
            <a:ext cx="2222700" cy="1764600"/>
          </a:xfrm>
          <a:prstGeom prst="rect">
            <a:avLst/>
          </a:prstGeom>
          <a:noFill/>
          <a:ln cap="flat" cmpd="sng" w="38100">
            <a:solidFill>
              <a:srgbClr val="93C47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7"/>
          <p:cNvSpPr txBox="1"/>
          <p:nvPr>
            <p:ph type="title"/>
          </p:nvPr>
        </p:nvSpPr>
        <p:spPr>
          <a:xfrm>
            <a:off x="206925" y="762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Inference Time Per Image</a:t>
            </a:r>
            <a:endParaRPr/>
          </a:p>
        </p:txBody>
      </p:sp>
      <p:sp>
        <p:nvSpPr>
          <p:cNvPr id="483" name="Google Shape;483;p37"/>
          <p:cNvSpPr txBox="1"/>
          <p:nvPr>
            <p:ph idx="2" type="subTitle"/>
          </p:nvPr>
        </p:nvSpPr>
        <p:spPr>
          <a:xfrm>
            <a:off x="235500" y="390525"/>
            <a:ext cx="6967500" cy="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Performance Advantage of Backbone Replacement and Pruning</a:t>
            </a:r>
            <a:endParaRPr/>
          </a:p>
        </p:txBody>
      </p:sp>
      <p:graphicFrame>
        <p:nvGraphicFramePr>
          <p:cNvPr id="484" name="Google Shape;484;p37"/>
          <p:cNvGraphicFramePr/>
          <p:nvPr/>
        </p:nvGraphicFramePr>
        <p:xfrm>
          <a:off x="1228050" y="1011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{7742D8FB-2963-4B2E-A0C5-54368B955272}</a:tableStyleId>
              </a:tblPr>
              <a:tblGrid>
                <a:gridCol w="1557400"/>
                <a:gridCol w="1557400"/>
                <a:gridCol w="1557400"/>
                <a:gridCol w="1557400"/>
                <a:gridCol w="849675"/>
              </a:tblGrid>
              <a:tr h="443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Power Mode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RetinaNet v11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Pre-pruned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v12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Final</a:t>
                      </a:r>
                      <a:r>
                        <a:rPr lang="en" sz="1600"/>
                        <a:t> v12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Speed 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69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Nano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3751 ms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1818 ms</a:t>
                      </a:r>
                      <a:endParaRPr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1053 ms</a:t>
                      </a:r>
                      <a:endParaRPr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3.56x</a:t>
                      </a:r>
                      <a:endParaRPr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90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AGX in Explorer Mode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695 ms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359 ms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276 ms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1.94x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90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AGX in 30W_2Core Mode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234 ms</a:t>
                      </a:r>
                      <a:endParaRPr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135 ms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105 ms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2.23x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8"/>
          <p:cNvSpPr txBox="1"/>
          <p:nvPr>
            <p:ph type="title"/>
          </p:nvPr>
        </p:nvSpPr>
        <p:spPr>
          <a:xfrm>
            <a:off x="206925" y="762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on the </a:t>
            </a:r>
            <a:r>
              <a:rPr lang="en"/>
              <a:t>Argus 1 and 2</a:t>
            </a:r>
            <a:endParaRPr/>
          </a:p>
        </p:txBody>
      </p:sp>
      <p:sp>
        <p:nvSpPr>
          <p:cNvPr id="490" name="Google Shape;490;p38"/>
          <p:cNvSpPr txBox="1"/>
          <p:nvPr>
            <p:ph idx="2" type="subTitle"/>
          </p:nvPr>
        </p:nvSpPr>
        <p:spPr>
          <a:xfrm>
            <a:off x="235500" y="390525"/>
            <a:ext cx="6967500" cy="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Average Inference time on a batch of images on Argus 1 and 2, with 4 and 6 cameras respectively</a:t>
            </a:r>
            <a:endParaRPr/>
          </a:p>
        </p:txBody>
      </p:sp>
      <p:graphicFrame>
        <p:nvGraphicFramePr>
          <p:cNvPr id="491" name="Google Shape;491;p38"/>
          <p:cNvGraphicFramePr/>
          <p:nvPr/>
        </p:nvGraphicFramePr>
        <p:xfrm>
          <a:off x="3871375" y="1001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{7742D8FB-2963-4B2E-A0C5-54368B955272}</a:tableStyleId>
              </a:tblPr>
              <a:tblGrid>
                <a:gridCol w="1607900"/>
                <a:gridCol w="1607900"/>
                <a:gridCol w="1607900"/>
              </a:tblGrid>
              <a:tr h="423200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Argus 1</a:t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Power Mode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V11 Inference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V12 Inference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98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Nano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15.00 sec</a:t>
                      </a:r>
                      <a:endParaRPr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4.21 sec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" name="Google Shape;492;p38"/>
          <p:cNvGraphicFramePr/>
          <p:nvPr/>
        </p:nvGraphicFramePr>
        <p:xfrm>
          <a:off x="3871350" y="26514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{7742D8FB-2963-4B2E-A0C5-54368B955272}</a:tableStyleId>
              </a:tblPr>
              <a:tblGrid>
                <a:gridCol w="1618550"/>
                <a:gridCol w="1618550"/>
                <a:gridCol w="1618550"/>
              </a:tblGrid>
              <a:tr h="35942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Argus 2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</a:tr>
              <a:tr h="359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 Mode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V11 Inference 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V12 Inference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AGX in Explorer Mode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4.17 sec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1.66 sec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73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AGX in 30W_2Core Mode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1.404 sec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0.63 sec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3" name="Google Shape;493;p38"/>
          <p:cNvGraphicFramePr/>
          <p:nvPr/>
        </p:nvGraphicFramePr>
        <p:xfrm>
          <a:off x="312025" y="1984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{7742D8FB-2963-4B2E-A0C5-54368B955272}</a:tableStyleId>
              </a:tblPr>
              <a:tblGrid>
                <a:gridCol w="1428875"/>
                <a:gridCol w="821450"/>
                <a:gridCol w="1125150"/>
              </a:tblGrid>
              <a:tr h="423200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Inference Accuracy</a:t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Metric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V11 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V12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98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Recall@</a:t>
                      </a:r>
                      <a:endParaRPr sz="15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Precision=80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92.66</a:t>
                      </a:r>
                      <a:endParaRPr sz="24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91.84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206925" y="762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6"/>
          <p:cNvSpPr txBox="1"/>
          <p:nvPr>
            <p:ph idx="2" type="subTitle"/>
          </p:nvPr>
        </p:nvSpPr>
        <p:spPr>
          <a:xfrm>
            <a:off x="235500" y="390525"/>
            <a:ext cx="6594000" cy="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206925" y="762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</a:t>
            </a:r>
            <a:r>
              <a:rPr lang="en"/>
              <a:t> MDA ML </a:t>
            </a:r>
            <a:r>
              <a:rPr lang="en"/>
              <a:t>Strategy: Prescreening</a:t>
            </a:r>
            <a:endParaRPr/>
          </a:p>
        </p:txBody>
      </p:sp>
      <p:sp>
        <p:nvSpPr>
          <p:cNvPr id="118" name="Google Shape;118;p27"/>
          <p:cNvSpPr txBox="1"/>
          <p:nvPr>
            <p:ph idx="2" type="subTitle"/>
          </p:nvPr>
        </p:nvSpPr>
        <p:spPr>
          <a:xfrm>
            <a:off x="235500" y="390525"/>
            <a:ext cx="6594000" cy="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Meta-Architecture of our previous MDA approach</a:t>
            </a:r>
            <a:endParaRPr/>
          </a:p>
        </p:txBody>
      </p:sp>
      <p:pic>
        <p:nvPicPr>
          <p:cNvPr id="119" name="Google Shape;119;p27"/>
          <p:cNvPicPr preferRelativeResize="0"/>
          <p:nvPr/>
        </p:nvPicPr>
        <p:blipFill rotWithShape="1">
          <a:blip r:embed="rId3">
            <a:alphaModFix/>
          </a:blip>
          <a:srcRect b="0" l="0" r="67914" t="0"/>
          <a:stretch/>
        </p:blipFill>
        <p:spPr>
          <a:xfrm>
            <a:off x="4920200" y="862837"/>
            <a:ext cx="2016490" cy="174403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7972519" y="1020272"/>
            <a:ext cx="9960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Birds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Vessels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Saildrones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121" name="Google Shape;121;p27"/>
          <p:cNvCxnSpPr>
            <a:stCxn id="122" idx="0"/>
          </p:cNvCxnSpPr>
          <p:nvPr/>
        </p:nvCxnSpPr>
        <p:spPr>
          <a:xfrm rot="-5400000">
            <a:off x="7657026" y="1215301"/>
            <a:ext cx="358200" cy="327600"/>
          </a:xfrm>
          <a:prstGeom prst="bentConnector3">
            <a:avLst>
              <a:gd fmla="val 988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7"/>
          <p:cNvCxnSpPr>
            <a:stCxn id="124" idx="6"/>
          </p:cNvCxnSpPr>
          <p:nvPr/>
        </p:nvCxnSpPr>
        <p:spPr>
          <a:xfrm>
            <a:off x="7720776" y="1726541"/>
            <a:ext cx="3006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7"/>
          <p:cNvCxnSpPr>
            <a:stCxn id="126" idx="4"/>
          </p:cNvCxnSpPr>
          <p:nvPr/>
        </p:nvCxnSpPr>
        <p:spPr>
          <a:xfrm flipH="1" rot="-5400000">
            <a:off x="7661226" y="1890464"/>
            <a:ext cx="363600" cy="341400"/>
          </a:xfrm>
          <a:prstGeom prst="bentConnector3">
            <a:avLst>
              <a:gd fmla="val 1021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7" name="Google Shape;127;p27"/>
          <p:cNvGrpSpPr/>
          <p:nvPr/>
        </p:nvGrpSpPr>
        <p:grpSpPr>
          <a:xfrm>
            <a:off x="6954123" y="1002167"/>
            <a:ext cx="264245" cy="1346476"/>
            <a:chOff x="2959386" y="953754"/>
            <a:chExt cx="298515" cy="1451100"/>
          </a:xfrm>
        </p:grpSpPr>
        <p:sp>
          <p:nvSpPr>
            <p:cNvPr id="128" name="Google Shape;128;p27"/>
            <p:cNvSpPr/>
            <p:nvPr/>
          </p:nvSpPr>
          <p:spPr>
            <a:xfrm>
              <a:off x="2959386" y="953754"/>
              <a:ext cx="59400" cy="14511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7"/>
            <p:cNvSpPr/>
            <p:nvPr/>
          </p:nvSpPr>
          <p:spPr>
            <a:xfrm>
              <a:off x="3078943" y="1152103"/>
              <a:ext cx="59400" cy="10848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7"/>
            <p:cNvSpPr/>
            <p:nvPr/>
          </p:nvSpPr>
          <p:spPr>
            <a:xfrm>
              <a:off x="3198501" y="1368300"/>
              <a:ext cx="59400" cy="6168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7"/>
          <p:cNvSpPr/>
          <p:nvPr/>
        </p:nvSpPr>
        <p:spPr>
          <a:xfrm>
            <a:off x="7623876" y="1558201"/>
            <a:ext cx="96900" cy="7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7"/>
          <p:cNvSpPr/>
          <p:nvPr/>
        </p:nvSpPr>
        <p:spPr>
          <a:xfrm>
            <a:off x="7623876" y="1686791"/>
            <a:ext cx="96900" cy="795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7"/>
          <p:cNvSpPr/>
          <p:nvPr/>
        </p:nvSpPr>
        <p:spPr>
          <a:xfrm>
            <a:off x="7623876" y="1799864"/>
            <a:ext cx="96900" cy="7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27"/>
          <p:cNvCxnSpPr>
            <a:stCxn id="130" idx="3"/>
            <a:endCxn id="122" idx="0"/>
          </p:cNvCxnSpPr>
          <p:nvPr/>
        </p:nvCxnSpPr>
        <p:spPr>
          <a:xfrm flipH="1" rot="10800000">
            <a:off x="7218368" y="1558089"/>
            <a:ext cx="453900" cy="1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7"/>
          <p:cNvCxnSpPr>
            <a:stCxn id="130" idx="3"/>
            <a:endCxn id="124" idx="2"/>
          </p:cNvCxnSpPr>
          <p:nvPr/>
        </p:nvCxnSpPr>
        <p:spPr>
          <a:xfrm>
            <a:off x="7218368" y="1672989"/>
            <a:ext cx="405600" cy="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7"/>
          <p:cNvCxnSpPr>
            <a:stCxn id="130" idx="3"/>
            <a:endCxn id="126" idx="1"/>
          </p:cNvCxnSpPr>
          <p:nvPr/>
        </p:nvCxnSpPr>
        <p:spPr>
          <a:xfrm>
            <a:off x="7218368" y="1672989"/>
            <a:ext cx="419700" cy="1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7"/>
          <p:cNvCxnSpPr/>
          <p:nvPr/>
        </p:nvCxnSpPr>
        <p:spPr>
          <a:xfrm flipH="1" rot="10800000">
            <a:off x="7218525" y="1826949"/>
            <a:ext cx="427500" cy="1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7"/>
          <p:cNvCxnSpPr>
            <a:stCxn id="130" idx="2"/>
            <a:endCxn id="124" idx="1"/>
          </p:cNvCxnSpPr>
          <p:nvPr/>
        </p:nvCxnSpPr>
        <p:spPr>
          <a:xfrm flipH="1" rot="10800000">
            <a:off x="7192078" y="1698453"/>
            <a:ext cx="446100" cy="2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7"/>
          <p:cNvCxnSpPr>
            <a:stCxn id="130" idx="0"/>
            <a:endCxn id="122" idx="1"/>
          </p:cNvCxnSpPr>
          <p:nvPr/>
        </p:nvCxnSpPr>
        <p:spPr>
          <a:xfrm>
            <a:off x="7192078" y="1386825"/>
            <a:ext cx="44610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7"/>
          <p:cNvCxnSpPr>
            <a:stCxn id="130" idx="0"/>
            <a:endCxn id="124" idx="2"/>
          </p:cNvCxnSpPr>
          <p:nvPr/>
        </p:nvCxnSpPr>
        <p:spPr>
          <a:xfrm>
            <a:off x="7192078" y="1386825"/>
            <a:ext cx="431700" cy="3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7"/>
          <p:cNvCxnSpPr>
            <a:stCxn id="130" idx="2"/>
            <a:endCxn id="122" idx="2"/>
          </p:cNvCxnSpPr>
          <p:nvPr/>
        </p:nvCxnSpPr>
        <p:spPr>
          <a:xfrm flipH="1" rot="10800000">
            <a:off x="7192078" y="1597953"/>
            <a:ext cx="431700" cy="3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7"/>
          <p:cNvCxnSpPr>
            <a:stCxn id="130" idx="0"/>
            <a:endCxn id="126" idx="2"/>
          </p:cNvCxnSpPr>
          <p:nvPr/>
        </p:nvCxnSpPr>
        <p:spPr>
          <a:xfrm>
            <a:off x="7192078" y="1386825"/>
            <a:ext cx="431700" cy="4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7"/>
          <p:cNvSpPr/>
          <p:nvPr/>
        </p:nvSpPr>
        <p:spPr>
          <a:xfrm>
            <a:off x="6754260" y="1951759"/>
            <a:ext cx="182400" cy="39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/>
          </a:blip>
          <a:srcRect b="0" l="2210" r="3715" t="12033"/>
          <a:stretch/>
        </p:blipFill>
        <p:spPr>
          <a:xfrm>
            <a:off x="3644450" y="2884375"/>
            <a:ext cx="5340149" cy="13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/>
        </p:nvSpPr>
        <p:spPr>
          <a:xfrm>
            <a:off x="143500" y="1044000"/>
            <a:ext cx="518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">
                <a:solidFill>
                  <a:srgbClr val="202124"/>
                </a:solidFill>
              </a:rPr>
              <a:t>Classifier and Detection Model</a:t>
            </a:r>
            <a:endParaRPr>
              <a:solidFill>
                <a:srgbClr val="20212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">
                <a:solidFill>
                  <a:srgbClr val="202124"/>
                </a:solidFill>
              </a:rPr>
              <a:t>Classifier identifies good candidates for object detection</a:t>
            </a:r>
            <a:endParaRPr>
              <a:solidFill>
                <a:srgbClr val="20212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">
                <a:solidFill>
                  <a:srgbClr val="202124"/>
                </a:solidFill>
              </a:rPr>
              <a:t>Reduces computational expense by running detection inference only when a vessel is found</a:t>
            </a:r>
            <a:endParaRPr>
              <a:solidFill>
                <a:srgbClr val="202124"/>
              </a:solidFill>
            </a:endParaRPr>
          </a:p>
        </p:txBody>
      </p:sp>
      <p:graphicFrame>
        <p:nvGraphicFramePr>
          <p:cNvPr id="143" name="Google Shape;143;p27"/>
          <p:cNvGraphicFramePr/>
          <p:nvPr/>
        </p:nvGraphicFramePr>
        <p:xfrm>
          <a:off x="471475" y="2384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{7742D8FB-2963-4B2E-A0C5-54368B955272}</a:tableStyleId>
              </a:tblPr>
              <a:tblGrid>
                <a:gridCol w="1466125"/>
                <a:gridCol w="1466125"/>
              </a:tblGrid>
              <a:tr h="2834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Inference Time Per Image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</a:tr>
              <a:tr h="283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Power Mode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RetinaNet v11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27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Nano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3751 ms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5D6"/>
                    </a:solidFill>
                  </a:tcPr>
                </a:tc>
              </a:tr>
              <a:tr h="579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AGX in Explorer Mode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695 ms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5D6"/>
                    </a:solidFill>
                  </a:tcPr>
                </a:tc>
              </a:tr>
              <a:tr h="579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AGX in 30W_2Core Mode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234 ms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5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206925" y="762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Prescreen Classifier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8025975" y="1601013"/>
            <a:ext cx="11250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Bird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Vessel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Saildrone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0" name="Google Shape;150;p28"/>
          <p:cNvSpPr txBox="1"/>
          <p:nvPr>
            <p:ph idx="2" type="subTitle"/>
          </p:nvPr>
        </p:nvSpPr>
        <p:spPr>
          <a:xfrm>
            <a:off x="235500" y="390525"/>
            <a:ext cx="6594000" cy="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Classifier identifies if there is an object of interest somewhere in the image</a:t>
            </a:r>
            <a:endParaRPr/>
          </a:p>
        </p:txBody>
      </p:sp>
      <p:cxnSp>
        <p:nvCxnSpPr>
          <p:cNvPr id="151" name="Google Shape;151;p28"/>
          <p:cNvCxnSpPr>
            <a:stCxn id="152" idx="0"/>
          </p:cNvCxnSpPr>
          <p:nvPr/>
        </p:nvCxnSpPr>
        <p:spPr>
          <a:xfrm rot="-5400000">
            <a:off x="7678789" y="1802723"/>
            <a:ext cx="386100" cy="369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8"/>
          <p:cNvCxnSpPr>
            <a:stCxn id="154" idx="6"/>
          </p:cNvCxnSpPr>
          <p:nvPr/>
        </p:nvCxnSpPr>
        <p:spPr>
          <a:xfrm>
            <a:off x="7741639" y="2362201"/>
            <a:ext cx="3396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8"/>
          <p:cNvCxnSpPr>
            <a:stCxn id="156" idx="4"/>
          </p:cNvCxnSpPr>
          <p:nvPr/>
        </p:nvCxnSpPr>
        <p:spPr>
          <a:xfrm flipH="1" rot="-5400000">
            <a:off x="7683889" y="2529957"/>
            <a:ext cx="391800" cy="385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8"/>
          <p:cNvSpPr txBox="1"/>
          <p:nvPr/>
        </p:nvSpPr>
        <p:spPr>
          <a:xfrm>
            <a:off x="2899895" y="1619784"/>
            <a:ext cx="104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Captured by the Argus</a:t>
            </a:r>
            <a:endParaRPr sz="1000"/>
          </a:p>
        </p:txBody>
      </p:sp>
      <p:grpSp>
        <p:nvGrpSpPr>
          <p:cNvPr id="158" name="Google Shape;158;p28"/>
          <p:cNvGrpSpPr/>
          <p:nvPr/>
        </p:nvGrpSpPr>
        <p:grpSpPr>
          <a:xfrm>
            <a:off x="2505825" y="689978"/>
            <a:ext cx="4962002" cy="3378127"/>
            <a:chOff x="4182519" y="900175"/>
            <a:chExt cx="3997918" cy="2612737"/>
          </a:xfrm>
        </p:grpSpPr>
        <p:pic>
          <p:nvPicPr>
            <p:cNvPr id="159" name="Google Shape;159;p28"/>
            <p:cNvPicPr preferRelativeResize="0"/>
            <p:nvPr/>
          </p:nvPicPr>
          <p:blipFill rotWithShape="1">
            <a:blip r:embed="rId3">
              <a:alphaModFix/>
            </a:blip>
            <a:srcRect b="16022" l="0" r="0" t="7096"/>
            <a:stretch/>
          </p:blipFill>
          <p:spPr>
            <a:xfrm>
              <a:off x="4182519" y="968700"/>
              <a:ext cx="3997918" cy="2544212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60" name="Google Shape;160;p28"/>
            <p:cNvSpPr/>
            <p:nvPr/>
          </p:nvSpPr>
          <p:spPr>
            <a:xfrm>
              <a:off x="5287405" y="2643698"/>
              <a:ext cx="2691000" cy="869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5126328" y="2710024"/>
              <a:ext cx="2018400" cy="802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7362575" y="1893750"/>
              <a:ext cx="189600" cy="266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5988600" y="2368900"/>
              <a:ext cx="701100" cy="9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4832575" y="1013900"/>
              <a:ext cx="2529900" cy="57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7210975" y="900175"/>
              <a:ext cx="37800" cy="1194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28"/>
          <p:cNvSpPr/>
          <p:nvPr/>
        </p:nvSpPr>
        <p:spPr>
          <a:xfrm>
            <a:off x="4440015" y="2802371"/>
            <a:ext cx="1908223" cy="14247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/>
          <p:nvPr/>
        </p:nvSpPr>
        <p:spPr>
          <a:xfrm>
            <a:off x="4580447" y="2665077"/>
            <a:ext cx="39860" cy="13248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/>
          <p:nvPr/>
        </p:nvSpPr>
        <p:spPr>
          <a:xfrm>
            <a:off x="3980912" y="2888949"/>
            <a:ext cx="180003" cy="13248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5599649" y="2561737"/>
            <a:ext cx="89843" cy="28656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6039296" y="2479860"/>
            <a:ext cx="132234" cy="42292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4920182" y="2522410"/>
            <a:ext cx="132234" cy="13248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6210969" y="2461162"/>
            <a:ext cx="1055400" cy="40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6883198" y="1577029"/>
            <a:ext cx="59400" cy="14511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7002756" y="1775378"/>
            <a:ext cx="59400" cy="10848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7122313" y="1991575"/>
            <a:ext cx="59400" cy="6168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8"/>
          <p:cNvSpPr/>
          <p:nvPr/>
        </p:nvSpPr>
        <p:spPr>
          <a:xfrm>
            <a:off x="7632139" y="2180723"/>
            <a:ext cx="109500" cy="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/>
          <p:nvPr/>
        </p:nvSpPr>
        <p:spPr>
          <a:xfrm>
            <a:off x="7632139" y="2319301"/>
            <a:ext cx="109500" cy="85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/>
          <p:nvPr/>
        </p:nvSpPr>
        <p:spPr>
          <a:xfrm>
            <a:off x="7632139" y="2441157"/>
            <a:ext cx="109500" cy="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" name="Google Shape;176;p28"/>
          <p:cNvCxnSpPr>
            <a:stCxn id="175" idx="3"/>
            <a:endCxn id="152" idx="0"/>
          </p:cNvCxnSpPr>
          <p:nvPr/>
        </p:nvCxnSpPr>
        <p:spPr>
          <a:xfrm flipH="1" rot="10800000">
            <a:off x="7181713" y="2180575"/>
            <a:ext cx="505200" cy="1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8"/>
          <p:cNvCxnSpPr>
            <a:stCxn id="175" idx="3"/>
            <a:endCxn id="154" idx="2"/>
          </p:cNvCxnSpPr>
          <p:nvPr/>
        </p:nvCxnSpPr>
        <p:spPr>
          <a:xfrm>
            <a:off x="7181713" y="2299975"/>
            <a:ext cx="450300" cy="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8"/>
          <p:cNvCxnSpPr>
            <a:stCxn id="175" idx="3"/>
            <a:endCxn id="156" idx="1"/>
          </p:cNvCxnSpPr>
          <p:nvPr/>
        </p:nvCxnSpPr>
        <p:spPr>
          <a:xfrm>
            <a:off x="7181713" y="2299975"/>
            <a:ext cx="466500" cy="1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8"/>
          <p:cNvCxnSpPr/>
          <p:nvPr/>
        </p:nvCxnSpPr>
        <p:spPr>
          <a:xfrm flipH="1" rot="10800000">
            <a:off x="7174245" y="2470439"/>
            <a:ext cx="483000" cy="1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8"/>
          <p:cNvCxnSpPr>
            <a:stCxn id="175" idx="2"/>
            <a:endCxn id="154" idx="1"/>
          </p:cNvCxnSpPr>
          <p:nvPr/>
        </p:nvCxnSpPr>
        <p:spPr>
          <a:xfrm flipH="1" rot="10800000">
            <a:off x="7152013" y="2331775"/>
            <a:ext cx="496200" cy="2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8"/>
          <p:cNvSpPr/>
          <p:nvPr/>
        </p:nvSpPr>
        <p:spPr>
          <a:xfrm>
            <a:off x="3150216" y="3341939"/>
            <a:ext cx="24000" cy="65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28"/>
          <p:cNvCxnSpPr>
            <a:stCxn id="175" idx="0"/>
            <a:endCxn id="152" idx="1"/>
          </p:cNvCxnSpPr>
          <p:nvPr/>
        </p:nvCxnSpPr>
        <p:spPr>
          <a:xfrm>
            <a:off x="7152013" y="1991575"/>
            <a:ext cx="496200" cy="2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8"/>
          <p:cNvCxnSpPr>
            <a:stCxn id="175" idx="0"/>
            <a:endCxn id="154" idx="2"/>
          </p:cNvCxnSpPr>
          <p:nvPr/>
        </p:nvCxnSpPr>
        <p:spPr>
          <a:xfrm>
            <a:off x="7152013" y="1991575"/>
            <a:ext cx="480000" cy="3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8"/>
          <p:cNvCxnSpPr>
            <a:stCxn id="175" idx="2"/>
            <a:endCxn id="152" idx="2"/>
          </p:cNvCxnSpPr>
          <p:nvPr/>
        </p:nvCxnSpPr>
        <p:spPr>
          <a:xfrm flipH="1" rot="10800000">
            <a:off x="7152013" y="2223475"/>
            <a:ext cx="48000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8"/>
          <p:cNvCxnSpPr>
            <a:stCxn id="175" idx="0"/>
            <a:endCxn id="156" idx="2"/>
          </p:cNvCxnSpPr>
          <p:nvPr/>
        </p:nvCxnSpPr>
        <p:spPr>
          <a:xfrm>
            <a:off x="7152013" y="1991575"/>
            <a:ext cx="480000" cy="4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8"/>
          <p:cNvSpPr/>
          <p:nvPr/>
        </p:nvSpPr>
        <p:spPr>
          <a:xfrm>
            <a:off x="3593021" y="2259802"/>
            <a:ext cx="2512800" cy="153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600" y="1632213"/>
            <a:ext cx="2295327" cy="1291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8"/>
          <p:cNvCxnSpPr/>
          <p:nvPr/>
        </p:nvCxnSpPr>
        <p:spPr>
          <a:xfrm>
            <a:off x="2534625" y="2213250"/>
            <a:ext cx="38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9" name="Google Shape;189;p28"/>
          <p:cNvPicPr preferRelativeResize="0"/>
          <p:nvPr/>
        </p:nvPicPr>
        <p:blipFill rotWithShape="1">
          <a:blip r:embed="rId5">
            <a:alphaModFix/>
          </a:blip>
          <a:srcRect b="0" l="0" r="67914" t="0"/>
          <a:stretch/>
        </p:blipFill>
        <p:spPr>
          <a:xfrm>
            <a:off x="5149556" y="3554950"/>
            <a:ext cx="1690150" cy="139456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/>
          <p:nvPr/>
        </p:nvSpPr>
        <p:spPr>
          <a:xfrm>
            <a:off x="6707353" y="4401777"/>
            <a:ext cx="274500" cy="45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5">
            <a:alphaModFix/>
          </a:blip>
          <a:srcRect b="0" l="0" r="67914" t="0"/>
          <a:stretch/>
        </p:blipFill>
        <p:spPr>
          <a:xfrm>
            <a:off x="5241710" y="3611489"/>
            <a:ext cx="1690150" cy="139456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7815375" y="3679700"/>
            <a:ext cx="834600" cy="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Bird</a:t>
            </a:r>
            <a:endParaRPr sz="1200"/>
          </a:p>
        </p:txBody>
      </p:sp>
      <p:cxnSp>
        <p:nvCxnSpPr>
          <p:cNvPr id="193" name="Google Shape;193;p28"/>
          <p:cNvCxnSpPr>
            <a:stCxn id="194" idx="0"/>
          </p:cNvCxnSpPr>
          <p:nvPr/>
        </p:nvCxnSpPr>
        <p:spPr>
          <a:xfrm rot="-5400000">
            <a:off x="7557807" y="3853475"/>
            <a:ext cx="286500" cy="274500"/>
          </a:xfrm>
          <a:prstGeom prst="bentConnector3">
            <a:avLst>
              <a:gd fmla="val 963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8"/>
          <p:cNvCxnSpPr>
            <a:stCxn id="196" idx="6"/>
          </p:cNvCxnSpPr>
          <p:nvPr/>
        </p:nvCxnSpPr>
        <p:spPr>
          <a:xfrm>
            <a:off x="7604457" y="4268598"/>
            <a:ext cx="2520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8"/>
          <p:cNvCxnSpPr>
            <a:stCxn id="198" idx="4"/>
          </p:cNvCxnSpPr>
          <p:nvPr/>
        </p:nvCxnSpPr>
        <p:spPr>
          <a:xfrm flipH="1" rot="-5400000">
            <a:off x="7561557" y="4393063"/>
            <a:ext cx="290700" cy="286200"/>
          </a:xfrm>
          <a:prstGeom prst="bentConnector3">
            <a:avLst>
              <a:gd fmla="val 10013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9" name="Google Shape;199;p28"/>
          <p:cNvGrpSpPr/>
          <p:nvPr/>
        </p:nvGrpSpPr>
        <p:grpSpPr>
          <a:xfrm>
            <a:off x="6961962" y="3689396"/>
            <a:ext cx="221498" cy="1076716"/>
            <a:chOff x="2959386" y="953754"/>
            <a:chExt cx="298515" cy="1451100"/>
          </a:xfrm>
        </p:grpSpPr>
        <p:sp>
          <p:nvSpPr>
            <p:cNvPr id="200" name="Google Shape;200;p28"/>
            <p:cNvSpPr/>
            <p:nvPr/>
          </p:nvSpPr>
          <p:spPr>
            <a:xfrm>
              <a:off x="2959386" y="953754"/>
              <a:ext cx="59400" cy="14511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3078943" y="1152103"/>
              <a:ext cx="59400" cy="10848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3198501" y="1368300"/>
              <a:ext cx="59400" cy="6168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8"/>
          <p:cNvSpPr/>
          <p:nvPr/>
        </p:nvSpPr>
        <p:spPr>
          <a:xfrm>
            <a:off x="7523157" y="4133975"/>
            <a:ext cx="81300" cy="6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7523157" y="4236798"/>
            <a:ext cx="81300" cy="63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7523157" y="4327213"/>
            <a:ext cx="81300" cy="6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28"/>
          <p:cNvCxnSpPr>
            <a:stCxn id="202" idx="3"/>
            <a:endCxn id="194" idx="0"/>
          </p:cNvCxnSpPr>
          <p:nvPr/>
        </p:nvCxnSpPr>
        <p:spPr>
          <a:xfrm flipH="1" rot="10800000">
            <a:off x="7183460" y="4134022"/>
            <a:ext cx="3804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8"/>
          <p:cNvCxnSpPr>
            <a:stCxn id="202" idx="3"/>
            <a:endCxn id="196" idx="2"/>
          </p:cNvCxnSpPr>
          <p:nvPr/>
        </p:nvCxnSpPr>
        <p:spPr>
          <a:xfrm>
            <a:off x="7183460" y="4225822"/>
            <a:ext cx="339600" cy="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8"/>
          <p:cNvCxnSpPr>
            <a:stCxn id="202" idx="3"/>
            <a:endCxn id="198" idx="1"/>
          </p:cNvCxnSpPr>
          <p:nvPr/>
        </p:nvCxnSpPr>
        <p:spPr>
          <a:xfrm>
            <a:off x="7183460" y="4225822"/>
            <a:ext cx="351600" cy="1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8"/>
          <p:cNvCxnSpPr/>
          <p:nvPr/>
        </p:nvCxnSpPr>
        <p:spPr>
          <a:xfrm flipH="1" rot="10800000">
            <a:off x="7183407" y="4349063"/>
            <a:ext cx="358500" cy="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8"/>
          <p:cNvCxnSpPr>
            <a:stCxn id="202" idx="2"/>
            <a:endCxn id="196" idx="1"/>
          </p:cNvCxnSpPr>
          <p:nvPr/>
        </p:nvCxnSpPr>
        <p:spPr>
          <a:xfrm flipH="1" rot="10800000">
            <a:off x="7161423" y="4246155"/>
            <a:ext cx="37350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8"/>
          <p:cNvCxnSpPr>
            <a:stCxn id="202" idx="0"/>
            <a:endCxn id="194" idx="1"/>
          </p:cNvCxnSpPr>
          <p:nvPr/>
        </p:nvCxnSpPr>
        <p:spPr>
          <a:xfrm>
            <a:off x="7161423" y="3996990"/>
            <a:ext cx="373500" cy="1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8"/>
          <p:cNvCxnSpPr>
            <a:stCxn id="202" idx="0"/>
            <a:endCxn id="196" idx="2"/>
          </p:cNvCxnSpPr>
          <p:nvPr/>
        </p:nvCxnSpPr>
        <p:spPr>
          <a:xfrm>
            <a:off x="7161423" y="3996990"/>
            <a:ext cx="3618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8"/>
          <p:cNvCxnSpPr>
            <a:stCxn id="202" idx="2"/>
            <a:endCxn id="194" idx="2"/>
          </p:cNvCxnSpPr>
          <p:nvPr/>
        </p:nvCxnSpPr>
        <p:spPr>
          <a:xfrm flipH="1" rot="10800000">
            <a:off x="7161423" y="4165755"/>
            <a:ext cx="36180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8"/>
          <p:cNvCxnSpPr>
            <a:stCxn id="202" idx="0"/>
            <a:endCxn id="198" idx="2"/>
          </p:cNvCxnSpPr>
          <p:nvPr/>
        </p:nvCxnSpPr>
        <p:spPr>
          <a:xfrm>
            <a:off x="7161423" y="3996990"/>
            <a:ext cx="3618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8"/>
          <p:cNvSpPr/>
          <p:nvPr/>
        </p:nvSpPr>
        <p:spPr>
          <a:xfrm>
            <a:off x="6777757" y="4476799"/>
            <a:ext cx="153000" cy="31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 txBox="1"/>
          <p:nvPr/>
        </p:nvSpPr>
        <p:spPr>
          <a:xfrm>
            <a:off x="4364250" y="4081975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</a:rPr>
              <a:t>Simplified:</a:t>
            </a:r>
            <a:endParaRPr>
              <a:solidFill>
                <a:srgbClr val="202124"/>
              </a:solidFill>
            </a:endParaRPr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7802428" y="4073524"/>
            <a:ext cx="8346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/>
              <a:t>Vessel</a:t>
            </a:r>
            <a:endParaRPr b="1" sz="1200"/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7815375" y="4465850"/>
            <a:ext cx="957000" cy="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Saildrone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206925" y="762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RetinaNet</a:t>
            </a:r>
            <a:endParaRPr/>
          </a:p>
        </p:txBody>
      </p:sp>
      <p:sp>
        <p:nvSpPr>
          <p:cNvPr id="221" name="Google Shape;221;p29"/>
          <p:cNvSpPr txBox="1"/>
          <p:nvPr>
            <p:ph idx="2" type="subTitle"/>
          </p:nvPr>
        </p:nvSpPr>
        <p:spPr>
          <a:xfrm>
            <a:off x="235500" y="390525"/>
            <a:ext cx="6594000" cy="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Generates a bounding box localization and classification </a:t>
            </a:r>
            <a:endParaRPr/>
          </a:p>
        </p:txBody>
      </p:sp>
      <p:grpSp>
        <p:nvGrpSpPr>
          <p:cNvPr id="222" name="Google Shape;222;p29"/>
          <p:cNvGrpSpPr/>
          <p:nvPr/>
        </p:nvGrpSpPr>
        <p:grpSpPr>
          <a:xfrm>
            <a:off x="1515358" y="737865"/>
            <a:ext cx="5435764" cy="3008491"/>
            <a:chOff x="296150" y="737901"/>
            <a:chExt cx="7715775" cy="4273425"/>
          </a:xfrm>
        </p:grpSpPr>
        <p:grpSp>
          <p:nvGrpSpPr>
            <p:cNvPr id="223" name="Google Shape;223;p29"/>
            <p:cNvGrpSpPr/>
            <p:nvPr/>
          </p:nvGrpSpPr>
          <p:grpSpPr>
            <a:xfrm>
              <a:off x="296150" y="737901"/>
              <a:ext cx="5439775" cy="4273425"/>
              <a:chOff x="1515350" y="814101"/>
              <a:chExt cx="5439775" cy="4273425"/>
            </a:xfrm>
          </p:grpSpPr>
          <p:pic>
            <p:nvPicPr>
              <p:cNvPr id="224" name="Google Shape;224;p2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15350" y="814101"/>
                <a:ext cx="5439775" cy="42734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5" name="Google Shape;225;p29"/>
              <p:cNvSpPr/>
              <p:nvPr/>
            </p:nvSpPr>
            <p:spPr>
              <a:xfrm>
                <a:off x="4046100" y="2861650"/>
                <a:ext cx="862200" cy="189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226" name="Google Shape;226;p29"/>
            <p:cNvPicPr preferRelativeResize="0"/>
            <p:nvPr/>
          </p:nvPicPr>
          <p:blipFill rotWithShape="1">
            <a:blip r:embed="rId4">
              <a:alphaModFix/>
            </a:blip>
            <a:srcRect b="0" l="59318" r="3718" t="12033"/>
            <a:stretch/>
          </p:blipFill>
          <p:spPr>
            <a:xfrm>
              <a:off x="5453575" y="1810548"/>
              <a:ext cx="2558350" cy="1590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29"/>
            <p:cNvSpPr/>
            <p:nvPr/>
          </p:nvSpPr>
          <p:spPr>
            <a:xfrm>
              <a:off x="4504400" y="2758513"/>
              <a:ext cx="1062000" cy="232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8" name="Google Shape;228;p29"/>
            <p:cNvCxnSpPr/>
            <p:nvPr/>
          </p:nvCxnSpPr>
          <p:spPr>
            <a:xfrm rot="-5400000">
              <a:off x="4193945" y="3582252"/>
              <a:ext cx="1902900" cy="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29" name="Google Shape;229;p29"/>
            <p:cNvPicPr preferRelativeResize="0"/>
            <p:nvPr/>
          </p:nvPicPr>
          <p:blipFill rotWithShape="1">
            <a:blip r:embed="rId4">
              <a:alphaModFix/>
            </a:blip>
            <a:srcRect b="32034" l="53012" r="40710" t="20979"/>
            <a:stretch/>
          </p:blipFill>
          <p:spPr>
            <a:xfrm>
              <a:off x="4989325" y="2223586"/>
              <a:ext cx="434499" cy="849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0" name="Google Shape;23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400" y="1593600"/>
            <a:ext cx="1450424" cy="985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29"/>
          <p:cNvCxnSpPr/>
          <p:nvPr/>
        </p:nvCxnSpPr>
        <p:spPr>
          <a:xfrm>
            <a:off x="1642760" y="2045986"/>
            <a:ext cx="21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32" name="Google Shape;232;p29"/>
          <p:cNvGrpSpPr/>
          <p:nvPr/>
        </p:nvGrpSpPr>
        <p:grpSpPr>
          <a:xfrm>
            <a:off x="7185504" y="1527652"/>
            <a:ext cx="1638246" cy="1113151"/>
            <a:chOff x="908050" y="1860835"/>
            <a:chExt cx="4252974" cy="2889801"/>
          </a:xfrm>
        </p:grpSpPr>
        <p:pic>
          <p:nvPicPr>
            <p:cNvPr id="233" name="Google Shape;233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08050" y="1860835"/>
              <a:ext cx="4252974" cy="28898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4" name="Google Shape;234;p29"/>
            <p:cNvCxnSpPr>
              <a:endCxn id="235" idx="0"/>
            </p:cNvCxnSpPr>
            <p:nvPr/>
          </p:nvCxnSpPr>
          <p:spPr>
            <a:xfrm flipH="1">
              <a:off x="2214950" y="1873150"/>
              <a:ext cx="900" cy="97530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5" name="Google Shape;235;p29"/>
            <p:cNvSpPr/>
            <p:nvPr/>
          </p:nvSpPr>
          <p:spPr>
            <a:xfrm>
              <a:off x="1616300" y="2848450"/>
              <a:ext cx="1197300" cy="840000"/>
            </a:xfrm>
            <a:prstGeom prst="rect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6" name="Google Shape;236;p29"/>
            <p:cNvCxnSpPr>
              <a:stCxn id="235" idx="2"/>
            </p:cNvCxnSpPr>
            <p:nvPr/>
          </p:nvCxnSpPr>
          <p:spPr>
            <a:xfrm flipH="1">
              <a:off x="2206550" y="3688450"/>
              <a:ext cx="8400" cy="105240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37" name="Google Shape;237;p29"/>
          <p:cNvCxnSpPr/>
          <p:nvPr/>
        </p:nvCxnSpPr>
        <p:spPr>
          <a:xfrm>
            <a:off x="6900560" y="2060470"/>
            <a:ext cx="21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8" name="Google Shape;238;p29"/>
          <p:cNvPicPr preferRelativeResize="0"/>
          <p:nvPr/>
        </p:nvPicPr>
        <p:blipFill rotWithShape="1">
          <a:blip r:embed="rId4">
            <a:alphaModFix/>
          </a:blip>
          <a:srcRect b="0" l="2210" r="3715" t="12033"/>
          <a:stretch/>
        </p:blipFill>
        <p:spPr>
          <a:xfrm>
            <a:off x="4412264" y="3894600"/>
            <a:ext cx="4556086" cy="111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/>
          <p:nvPr/>
        </p:nvSpPr>
        <p:spPr>
          <a:xfrm>
            <a:off x="3523950" y="4131600"/>
            <a:ext cx="10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</a:rPr>
              <a:t>Simplified:</a:t>
            </a:r>
            <a:endParaRPr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0"/>
          <p:cNvPicPr preferRelativeResize="0"/>
          <p:nvPr/>
        </p:nvPicPr>
        <p:blipFill rotWithShape="1">
          <a:blip r:embed="rId3">
            <a:alphaModFix/>
          </a:blip>
          <a:srcRect b="0" l="2210" r="3715" t="12033"/>
          <a:stretch/>
        </p:blipFill>
        <p:spPr>
          <a:xfrm>
            <a:off x="1313564" y="2968103"/>
            <a:ext cx="7643222" cy="186738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 txBox="1"/>
          <p:nvPr>
            <p:ph type="title"/>
          </p:nvPr>
        </p:nvSpPr>
        <p:spPr>
          <a:xfrm>
            <a:off x="206925" y="762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MDA ML Strategy: </a:t>
            </a:r>
            <a:r>
              <a:rPr b="1" lang="en"/>
              <a:t>Areas for Improvement</a:t>
            </a:r>
            <a:endParaRPr/>
          </a:p>
        </p:txBody>
      </p:sp>
      <p:sp>
        <p:nvSpPr>
          <p:cNvPr id="246" name="Google Shape;246;p30"/>
          <p:cNvSpPr txBox="1"/>
          <p:nvPr>
            <p:ph idx="2" type="subTitle"/>
          </p:nvPr>
        </p:nvSpPr>
        <p:spPr>
          <a:xfrm>
            <a:off x="235500" y="390525"/>
            <a:ext cx="6594000" cy="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Redundancy in deploying two similar ML models</a:t>
            </a:r>
            <a:endParaRPr/>
          </a:p>
        </p:txBody>
      </p:sp>
      <p:pic>
        <p:nvPicPr>
          <p:cNvPr id="247" name="Google Shape;247;p30"/>
          <p:cNvPicPr preferRelativeResize="0"/>
          <p:nvPr/>
        </p:nvPicPr>
        <p:blipFill rotWithShape="1">
          <a:blip r:embed="rId3">
            <a:alphaModFix/>
          </a:blip>
          <a:srcRect b="0" l="0" r="67914" t="0"/>
          <a:stretch/>
        </p:blipFill>
        <p:spPr>
          <a:xfrm>
            <a:off x="4014450" y="955975"/>
            <a:ext cx="2277876" cy="18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7462425" y="1125638"/>
            <a:ext cx="11250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Birds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Vessels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Saildrones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249" name="Google Shape;249;p30"/>
          <p:cNvCxnSpPr>
            <a:stCxn id="250" idx="0"/>
          </p:cNvCxnSpPr>
          <p:nvPr/>
        </p:nvCxnSpPr>
        <p:spPr>
          <a:xfrm rot="-5400000">
            <a:off x="7115239" y="1327348"/>
            <a:ext cx="386100" cy="369900"/>
          </a:xfrm>
          <a:prstGeom prst="bentConnector3">
            <a:avLst>
              <a:gd fmla="val 988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0"/>
          <p:cNvCxnSpPr>
            <a:stCxn id="252" idx="6"/>
          </p:cNvCxnSpPr>
          <p:nvPr/>
        </p:nvCxnSpPr>
        <p:spPr>
          <a:xfrm>
            <a:off x="7178089" y="1886826"/>
            <a:ext cx="3396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0"/>
          <p:cNvCxnSpPr>
            <a:stCxn id="254" idx="4"/>
          </p:cNvCxnSpPr>
          <p:nvPr/>
        </p:nvCxnSpPr>
        <p:spPr>
          <a:xfrm flipH="1" rot="-5400000">
            <a:off x="7120339" y="2054582"/>
            <a:ext cx="391800" cy="385800"/>
          </a:xfrm>
          <a:prstGeom prst="bentConnector3">
            <a:avLst>
              <a:gd fmla="val 1021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5" name="Google Shape;255;p30"/>
          <p:cNvGrpSpPr/>
          <p:nvPr/>
        </p:nvGrpSpPr>
        <p:grpSpPr>
          <a:xfrm>
            <a:off x="6312186" y="1106154"/>
            <a:ext cx="298515" cy="1451100"/>
            <a:chOff x="2959386" y="953754"/>
            <a:chExt cx="298515" cy="1451100"/>
          </a:xfrm>
        </p:grpSpPr>
        <p:sp>
          <p:nvSpPr>
            <p:cNvPr id="256" name="Google Shape;256;p30"/>
            <p:cNvSpPr/>
            <p:nvPr/>
          </p:nvSpPr>
          <p:spPr>
            <a:xfrm>
              <a:off x="2959386" y="953754"/>
              <a:ext cx="59400" cy="14511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3078943" y="1152103"/>
              <a:ext cx="59400" cy="10848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3198501" y="1368300"/>
              <a:ext cx="59400" cy="6168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30"/>
          <p:cNvSpPr/>
          <p:nvPr/>
        </p:nvSpPr>
        <p:spPr>
          <a:xfrm>
            <a:off x="7068589" y="1705348"/>
            <a:ext cx="109500" cy="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7068589" y="1843926"/>
            <a:ext cx="109500" cy="85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7068589" y="1965782"/>
            <a:ext cx="109500" cy="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9" name="Google Shape;259;p30"/>
          <p:cNvCxnSpPr>
            <a:stCxn id="258" idx="3"/>
            <a:endCxn id="250" idx="0"/>
          </p:cNvCxnSpPr>
          <p:nvPr/>
        </p:nvCxnSpPr>
        <p:spPr>
          <a:xfrm flipH="1" rot="10800000">
            <a:off x="6610701" y="1705200"/>
            <a:ext cx="51270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0"/>
          <p:cNvCxnSpPr>
            <a:stCxn id="258" idx="3"/>
            <a:endCxn id="252" idx="2"/>
          </p:cNvCxnSpPr>
          <p:nvPr/>
        </p:nvCxnSpPr>
        <p:spPr>
          <a:xfrm>
            <a:off x="6610701" y="1829100"/>
            <a:ext cx="457800" cy="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0"/>
          <p:cNvCxnSpPr>
            <a:stCxn id="258" idx="3"/>
            <a:endCxn id="254" idx="1"/>
          </p:cNvCxnSpPr>
          <p:nvPr/>
        </p:nvCxnSpPr>
        <p:spPr>
          <a:xfrm>
            <a:off x="6610701" y="1829100"/>
            <a:ext cx="474000" cy="1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30"/>
          <p:cNvCxnSpPr/>
          <p:nvPr/>
        </p:nvCxnSpPr>
        <p:spPr>
          <a:xfrm flipH="1" rot="10800000">
            <a:off x="6610695" y="1995064"/>
            <a:ext cx="483000" cy="1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0"/>
          <p:cNvCxnSpPr>
            <a:stCxn id="258" idx="2"/>
            <a:endCxn id="252" idx="1"/>
          </p:cNvCxnSpPr>
          <p:nvPr/>
        </p:nvCxnSpPr>
        <p:spPr>
          <a:xfrm flipH="1" rot="10800000">
            <a:off x="6581001" y="1856400"/>
            <a:ext cx="503700" cy="2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0"/>
          <p:cNvCxnSpPr>
            <a:stCxn id="258" idx="0"/>
            <a:endCxn id="250" idx="1"/>
          </p:cNvCxnSpPr>
          <p:nvPr/>
        </p:nvCxnSpPr>
        <p:spPr>
          <a:xfrm>
            <a:off x="6581001" y="1520700"/>
            <a:ext cx="50370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0"/>
          <p:cNvCxnSpPr>
            <a:stCxn id="258" idx="0"/>
            <a:endCxn id="252" idx="2"/>
          </p:cNvCxnSpPr>
          <p:nvPr/>
        </p:nvCxnSpPr>
        <p:spPr>
          <a:xfrm>
            <a:off x="6581001" y="1520700"/>
            <a:ext cx="4875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0"/>
          <p:cNvCxnSpPr>
            <a:stCxn id="258" idx="2"/>
            <a:endCxn id="250" idx="2"/>
          </p:cNvCxnSpPr>
          <p:nvPr/>
        </p:nvCxnSpPr>
        <p:spPr>
          <a:xfrm flipH="1" rot="10800000">
            <a:off x="6581001" y="1748100"/>
            <a:ext cx="487500" cy="3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0"/>
          <p:cNvCxnSpPr>
            <a:stCxn id="258" idx="0"/>
            <a:endCxn id="254" idx="2"/>
          </p:cNvCxnSpPr>
          <p:nvPr/>
        </p:nvCxnSpPr>
        <p:spPr>
          <a:xfrm>
            <a:off x="6581001" y="1520700"/>
            <a:ext cx="487500" cy="4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30"/>
          <p:cNvSpPr/>
          <p:nvPr/>
        </p:nvSpPr>
        <p:spPr>
          <a:xfrm>
            <a:off x="6086250" y="2129475"/>
            <a:ext cx="206100" cy="42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1432875" y="3026025"/>
            <a:ext cx="2222700" cy="1764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"/>
          <p:cNvSpPr/>
          <p:nvPr/>
        </p:nvSpPr>
        <p:spPr>
          <a:xfrm>
            <a:off x="4106388" y="1167150"/>
            <a:ext cx="2156700" cy="165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 txBox="1"/>
          <p:nvPr/>
        </p:nvSpPr>
        <p:spPr>
          <a:xfrm>
            <a:off x="163175" y="879775"/>
            <a:ext cx="3075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">
                <a:solidFill>
                  <a:srgbClr val="202124"/>
                </a:solidFill>
              </a:rPr>
              <a:t>Redundant feature extraction</a:t>
            </a:r>
            <a:endParaRPr>
              <a:solidFill>
                <a:srgbClr val="20212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○"/>
            </a:pPr>
            <a:r>
              <a:rPr lang="en">
                <a:solidFill>
                  <a:srgbClr val="202124"/>
                </a:solidFill>
              </a:rPr>
              <a:t>Detector Backbone holds 89.6% of Gflops</a:t>
            </a:r>
            <a:endParaRPr>
              <a:solidFill>
                <a:srgbClr val="20212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">
                <a:solidFill>
                  <a:srgbClr val="202124"/>
                </a:solidFill>
              </a:rPr>
              <a:t>Difficult to maintain</a:t>
            </a:r>
            <a:endParaRPr>
              <a:solidFill>
                <a:srgbClr val="20212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">
                <a:solidFill>
                  <a:srgbClr val="202124"/>
                </a:solidFill>
              </a:rPr>
              <a:t>Concern with False Negatives</a:t>
            </a:r>
            <a:endParaRPr>
              <a:solidFill>
                <a:srgbClr val="20212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">
                <a:solidFill>
                  <a:srgbClr val="202124"/>
                </a:solidFill>
              </a:rPr>
              <a:t>Slow Detection Inference</a:t>
            </a:r>
            <a:endParaRPr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1"/>
          <p:cNvPicPr preferRelativeResize="0"/>
          <p:nvPr/>
        </p:nvPicPr>
        <p:blipFill rotWithShape="1">
          <a:blip r:embed="rId3">
            <a:alphaModFix/>
          </a:blip>
          <a:srcRect b="0" l="2210" r="3715" t="12033"/>
          <a:stretch/>
        </p:blipFill>
        <p:spPr>
          <a:xfrm>
            <a:off x="904351" y="3098450"/>
            <a:ext cx="7545926" cy="18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1"/>
          <p:cNvSpPr txBox="1"/>
          <p:nvPr>
            <p:ph type="title"/>
          </p:nvPr>
        </p:nvSpPr>
        <p:spPr>
          <a:xfrm>
            <a:off x="206925" y="762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Backbone Replacement: FLOPs</a:t>
            </a:r>
            <a:endParaRPr/>
          </a:p>
        </p:txBody>
      </p:sp>
      <p:sp>
        <p:nvSpPr>
          <p:cNvPr id="278" name="Google Shape;278;p31"/>
          <p:cNvSpPr txBox="1"/>
          <p:nvPr>
            <p:ph idx="2" type="subTitle"/>
          </p:nvPr>
        </p:nvSpPr>
        <p:spPr>
          <a:xfrm>
            <a:off x="235500" y="390525"/>
            <a:ext cx="6594000" cy="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351 billion less floating point operations!</a:t>
            </a:r>
            <a:endParaRPr/>
          </a:p>
        </p:txBody>
      </p:sp>
      <p:graphicFrame>
        <p:nvGraphicFramePr>
          <p:cNvPr id="279" name="Google Shape;279;p31"/>
          <p:cNvGraphicFramePr/>
          <p:nvPr/>
        </p:nvGraphicFramePr>
        <p:xfrm>
          <a:off x="778313" y="102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{857FE586-1304-486B-A111-EFADD8E2B709}</a:tableStyleId>
              </a:tblPr>
              <a:tblGrid>
                <a:gridCol w="2142900"/>
                <a:gridCol w="2857400"/>
                <a:gridCol w="25001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ResNet-50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ResNet-18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Backbone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720.4 Gflops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1D1C1D"/>
                          </a:solidFill>
                        </a:rPr>
                        <a:t>302.8 Gflops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6D7A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 Pyramid Net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16.2 Gflops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1D1C1D"/>
                          </a:solidFill>
                        </a:rPr>
                        <a:t>8.8 Gflops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6D7A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Class+Box Subnets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58.5 Gflops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1D1C1D"/>
                          </a:solidFill>
                        </a:rPr>
                        <a:t>57.6 Gflop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Model Inference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720.4 Gflops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1D1C1D"/>
                          </a:solidFill>
                        </a:rPr>
                        <a:t>369.3 Gflops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80" name="Google Shape;280;p31"/>
          <p:cNvSpPr/>
          <p:nvPr/>
        </p:nvSpPr>
        <p:spPr>
          <a:xfrm>
            <a:off x="899475" y="3178425"/>
            <a:ext cx="2222700" cy="1764600"/>
          </a:xfrm>
          <a:prstGeom prst="rect">
            <a:avLst/>
          </a:prstGeom>
          <a:noFill/>
          <a:ln cap="flat" cmpd="sng" w="38100">
            <a:solidFill>
              <a:srgbClr val="93C47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type="title"/>
          </p:nvPr>
        </p:nvSpPr>
        <p:spPr>
          <a:xfrm>
            <a:off x="206925" y="762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Backbone Replacement: </a:t>
            </a:r>
            <a:r>
              <a:rPr lang="en"/>
              <a:t>Inference Time Per Image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2"/>
          <p:cNvSpPr txBox="1"/>
          <p:nvPr>
            <p:ph idx="2" type="subTitle"/>
          </p:nvPr>
        </p:nvSpPr>
        <p:spPr>
          <a:xfrm>
            <a:off x="235500" y="390525"/>
            <a:ext cx="6594000" cy="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Performance benefit of reducing the backbone network complexity</a:t>
            </a:r>
            <a:endParaRPr/>
          </a:p>
        </p:txBody>
      </p:sp>
      <p:graphicFrame>
        <p:nvGraphicFramePr>
          <p:cNvPr id="287" name="Google Shape;287;p32"/>
          <p:cNvGraphicFramePr/>
          <p:nvPr/>
        </p:nvGraphicFramePr>
        <p:xfrm>
          <a:off x="1609050" y="1117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{7742D8FB-2963-4B2E-A0C5-54368B955272}</a:tableStyleId>
              </a:tblPr>
              <a:tblGrid>
                <a:gridCol w="1890150"/>
                <a:gridCol w="1890150"/>
                <a:gridCol w="1890150"/>
              </a:tblGrid>
              <a:tr h="334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 Mode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ResNet-50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ResNet-18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5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Nano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3751 ms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1818 ms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75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AGX in Explorer Mode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695 ms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359 ms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75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AGX in 30W_2Core Mode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234 ms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135 ms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pic>
        <p:nvPicPr>
          <p:cNvPr id="288" name="Google Shape;288;p32"/>
          <p:cNvPicPr preferRelativeResize="0"/>
          <p:nvPr/>
        </p:nvPicPr>
        <p:blipFill rotWithShape="1">
          <a:blip r:embed="rId3">
            <a:alphaModFix/>
          </a:blip>
          <a:srcRect b="0" l="2210" r="3715" t="12033"/>
          <a:stretch/>
        </p:blipFill>
        <p:spPr>
          <a:xfrm>
            <a:off x="904351" y="3098450"/>
            <a:ext cx="7545926" cy="18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2"/>
          <p:cNvSpPr/>
          <p:nvPr/>
        </p:nvSpPr>
        <p:spPr>
          <a:xfrm>
            <a:off x="899475" y="3178425"/>
            <a:ext cx="2222700" cy="1764600"/>
          </a:xfrm>
          <a:prstGeom prst="rect">
            <a:avLst/>
          </a:prstGeom>
          <a:noFill/>
          <a:ln cap="flat" cmpd="sng" w="38100">
            <a:solidFill>
              <a:srgbClr val="93C47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type="title"/>
          </p:nvPr>
        </p:nvSpPr>
        <p:spPr>
          <a:xfrm>
            <a:off x="206925" y="762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Backbone Replacement: ResNet-18</a:t>
            </a:r>
            <a:endParaRPr/>
          </a:p>
        </p:txBody>
      </p:sp>
      <p:sp>
        <p:nvSpPr>
          <p:cNvPr id="295" name="Google Shape;295;p33"/>
          <p:cNvSpPr txBox="1"/>
          <p:nvPr>
            <p:ph idx="2" type="subTitle"/>
          </p:nvPr>
        </p:nvSpPr>
        <p:spPr>
          <a:xfrm>
            <a:off x="235500" y="390525"/>
            <a:ext cx="6594000" cy="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Swapping a ResNet-50 Backbone with ResNet-18</a:t>
            </a:r>
            <a:endParaRPr/>
          </a:p>
        </p:txBody>
      </p:sp>
      <p:graphicFrame>
        <p:nvGraphicFramePr>
          <p:cNvPr id="296" name="Google Shape;296;p33"/>
          <p:cNvGraphicFramePr/>
          <p:nvPr/>
        </p:nvGraphicFramePr>
        <p:xfrm>
          <a:off x="647663" y="800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{857FE586-1304-486B-A111-EFADD8E2B709}</a:tableStyleId>
              </a:tblPr>
              <a:tblGrid>
                <a:gridCol w="688500"/>
                <a:gridCol w="816300"/>
                <a:gridCol w="816300"/>
                <a:gridCol w="816300"/>
              </a:tblGrid>
              <a:tr h="1542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Blocks Per Stage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</a:tr>
              <a:tr h="25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Stage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ResNet-18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ResNet-34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ResNet-50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1"/>
                    </a:solidFill>
                  </a:tcPr>
                </a:tc>
              </a:tr>
              <a:tr h="16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5A6BD"/>
                    </a:solidFill>
                  </a:tcPr>
                </a:tc>
              </a:tr>
              <a:tr h="16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4A7D6"/>
                    </a:solidFill>
                  </a:tcPr>
                </a:tc>
              </a:tr>
              <a:tr h="16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2CC"/>
                    </a:solidFill>
                  </a:tcPr>
                </a:tc>
              </a:tr>
              <a:tr h="16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res5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grpSp>
        <p:nvGrpSpPr>
          <p:cNvPr id="297" name="Google Shape;297;p33"/>
          <p:cNvGrpSpPr/>
          <p:nvPr/>
        </p:nvGrpSpPr>
        <p:grpSpPr>
          <a:xfrm rot="5400000">
            <a:off x="3505604" y="1831310"/>
            <a:ext cx="2834464" cy="1398112"/>
            <a:chOff x="3643489" y="779209"/>
            <a:chExt cx="3750283" cy="1926304"/>
          </a:xfrm>
        </p:grpSpPr>
        <p:sp>
          <p:nvSpPr>
            <p:cNvPr id="298" name="Google Shape;298;p33"/>
            <p:cNvSpPr/>
            <p:nvPr/>
          </p:nvSpPr>
          <p:spPr>
            <a:xfrm>
              <a:off x="4033658" y="1355213"/>
              <a:ext cx="135000" cy="1350300"/>
            </a:xfrm>
            <a:prstGeom prst="rect">
              <a:avLst/>
            </a:prstGeom>
            <a:solidFill>
              <a:srgbClr val="D5A6B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4432984" y="1355213"/>
              <a:ext cx="135000" cy="1350300"/>
            </a:xfrm>
            <a:prstGeom prst="rect">
              <a:avLst/>
            </a:prstGeom>
            <a:solidFill>
              <a:srgbClr val="D5A6B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0" name="Google Shape;300;p33"/>
            <p:cNvCxnSpPr/>
            <p:nvPr/>
          </p:nvCxnSpPr>
          <p:spPr>
            <a:xfrm>
              <a:off x="4175469" y="2019775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1" name="Google Shape;301;p33"/>
            <p:cNvCxnSpPr/>
            <p:nvPr/>
          </p:nvCxnSpPr>
          <p:spPr>
            <a:xfrm>
              <a:off x="4566114" y="2019775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02" name="Google Shape;302;p33"/>
            <p:cNvSpPr/>
            <p:nvPr/>
          </p:nvSpPr>
          <p:spPr>
            <a:xfrm>
              <a:off x="4813984" y="1355213"/>
              <a:ext cx="135000" cy="13503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5204630" y="1355213"/>
              <a:ext cx="135000" cy="13503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4" name="Google Shape;304;p33"/>
            <p:cNvCxnSpPr/>
            <p:nvPr/>
          </p:nvCxnSpPr>
          <p:spPr>
            <a:xfrm>
              <a:off x="4947114" y="2019775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05" name="Google Shape;305;p33"/>
            <p:cNvSpPr/>
            <p:nvPr/>
          </p:nvSpPr>
          <p:spPr>
            <a:xfrm>
              <a:off x="5599134" y="1355213"/>
              <a:ext cx="135000" cy="13503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6" name="Google Shape;306;p33"/>
            <p:cNvCxnSpPr/>
            <p:nvPr/>
          </p:nvCxnSpPr>
          <p:spPr>
            <a:xfrm>
              <a:off x="5341618" y="2019775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07" name="Google Shape;307;p33"/>
            <p:cNvSpPr/>
            <p:nvPr/>
          </p:nvSpPr>
          <p:spPr>
            <a:xfrm>
              <a:off x="5999425" y="1355213"/>
              <a:ext cx="135000" cy="13503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8" name="Google Shape;308;p33"/>
            <p:cNvCxnSpPr/>
            <p:nvPr/>
          </p:nvCxnSpPr>
          <p:spPr>
            <a:xfrm>
              <a:off x="5741909" y="2019775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09" name="Google Shape;309;p33"/>
            <p:cNvSpPr/>
            <p:nvPr/>
          </p:nvSpPr>
          <p:spPr>
            <a:xfrm>
              <a:off x="6391035" y="1355213"/>
              <a:ext cx="135000" cy="13503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6785539" y="1355213"/>
              <a:ext cx="135000" cy="13503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1" name="Google Shape;311;p33"/>
            <p:cNvCxnSpPr/>
            <p:nvPr/>
          </p:nvCxnSpPr>
          <p:spPr>
            <a:xfrm>
              <a:off x="6528023" y="2019775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2" name="Google Shape;312;p33"/>
            <p:cNvCxnSpPr/>
            <p:nvPr/>
          </p:nvCxnSpPr>
          <p:spPr>
            <a:xfrm>
              <a:off x="6122909" y="2019775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3" name="Google Shape;313;p33"/>
            <p:cNvSpPr/>
            <p:nvPr/>
          </p:nvSpPr>
          <p:spPr>
            <a:xfrm rot="-3820433">
              <a:off x="4513537" y="1037784"/>
              <a:ext cx="1182835" cy="975470"/>
            </a:xfrm>
            <a:custGeom>
              <a:rect b="b" l="l" r="r" t="t"/>
              <a:pathLst>
                <a:path extrusionOk="0" h="35623" w="52522">
                  <a:moveTo>
                    <a:pt x="8677" y="35623"/>
                  </a:moveTo>
                  <a:cubicBezTo>
                    <a:pt x="15619" y="32369"/>
                    <a:pt x="44834" y="22028"/>
                    <a:pt x="50330" y="16098"/>
                  </a:cubicBezTo>
                  <a:cubicBezTo>
                    <a:pt x="55826" y="10168"/>
                    <a:pt x="50040" y="407"/>
                    <a:pt x="41652" y="45"/>
                  </a:cubicBezTo>
                  <a:cubicBezTo>
                    <a:pt x="33264" y="-316"/>
                    <a:pt x="6942" y="11615"/>
                    <a:pt x="0" y="1392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14" name="Google Shape;314;p33"/>
            <p:cNvSpPr/>
            <p:nvPr/>
          </p:nvSpPr>
          <p:spPr>
            <a:xfrm rot="-3820433">
              <a:off x="3751537" y="1037784"/>
              <a:ext cx="1182835" cy="975470"/>
            </a:xfrm>
            <a:custGeom>
              <a:rect b="b" l="l" r="r" t="t"/>
              <a:pathLst>
                <a:path extrusionOk="0" h="35623" w="52522">
                  <a:moveTo>
                    <a:pt x="8677" y="35623"/>
                  </a:moveTo>
                  <a:cubicBezTo>
                    <a:pt x="15619" y="32369"/>
                    <a:pt x="44834" y="22028"/>
                    <a:pt x="50330" y="16098"/>
                  </a:cubicBezTo>
                  <a:cubicBezTo>
                    <a:pt x="55826" y="10168"/>
                    <a:pt x="50040" y="407"/>
                    <a:pt x="41652" y="45"/>
                  </a:cubicBezTo>
                  <a:cubicBezTo>
                    <a:pt x="33264" y="-316"/>
                    <a:pt x="6942" y="11615"/>
                    <a:pt x="0" y="1392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15" name="Google Shape;315;p33"/>
            <p:cNvSpPr/>
            <p:nvPr/>
          </p:nvSpPr>
          <p:spPr>
            <a:xfrm rot="-3820433">
              <a:off x="5319196" y="1037784"/>
              <a:ext cx="1182835" cy="975470"/>
            </a:xfrm>
            <a:custGeom>
              <a:rect b="b" l="l" r="r" t="t"/>
              <a:pathLst>
                <a:path extrusionOk="0" h="35623" w="52522">
                  <a:moveTo>
                    <a:pt x="8677" y="35623"/>
                  </a:moveTo>
                  <a:cubicBezTo>
                    <a:pt x="15619" y="32369"/>
                    <a:pt x="44834" y="22028"/>
                    <a:pt x="50330" y="16098"/>
                  </a:cubicBezTo>
                  <a:cubicBezTo>
                    <a:pt x="55826" y="10168"/>
                    <a:pt x="50040" y="407"/>
                    <a:pt x="41652" y="45"/>
                  </a:cubicBezTo>
                  <a:cubicBezTo>
                    <a:pt x="33264" y="-316"/>
                    <a:pt x="6942" y="11615"/>
                    <a:pt x="0" y="1392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16" name="Google Shape;316;p33"/>
            <p:cNvSpPr/>
            <p:nvPr/>
          </p:nvSpPr>
          <p:spPr>
            <a:xfrm rot="-3820433">
              <a:off x="6102890" y="1043207"/>
              <a:ext cx="1182835" cy="975470"/>
            </a:xfrm>
            <a:custGeom>
              <a:rect b="b" l="l" r="r" t="t"/>
              <a:pathLst>
                <a:path extrusionOk="0" h="35623" w="52522">
                  <a:moveTo>
                    <a:pt x="8677" y="35623"/>
                  </a:moveTo>
                  <a:cubicBezTo>
                    <a:pt x="15619" y="32369"/>
                    <a:pt x="44834" y="22028"/>
                    <a:pt x="50330" y="16098"/>
                  </a:cubicBezTo>
                  <a:cubicBezTo>
                    <a:pt x="55826" y="10168"/>
                    <a:pt x="50040" y="407"/>
                    <a:pt x="41652" y="45"/>
                  </a:cubicBezTo>
                  <a:cubicBezTo>
                    <a:pt x="33264" y="-316"/>
                    <a:pt x="6942" y="11615"/>
                    <a:pt x="0" y="1392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317" name="Google Shape;317;p33"/>
            <p:cNvCxnSpPr/>
            <p:nvPr/>
          </p:nvCxnSpPr>
          <p:spPr>
            <a:xfrm>
              <a:off x="6936141" y="2019775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18" name="Google Shape;318;p33"/>
          <p:cNvGrpSpPr/>
          <p:nvPr/>
        </p:nvGrpSpPr>
        <p:grpSpPr>
          <a:xfrm rot="5400000">
            <a:off x="5898872" y="2438843"/>
            <a:ext cx="3733033" cy="1333743"/>
            <a:chOff x="3846441" y="2995800"/>
            <a:chExt cx="4939182" cy="1837618"/>
          </a:xfrm>
        </p:grpSpPr>
        <p:sp>
          <p:nvSpPr>
            <p:cNvPr id="319" name="Google Shape;319;p33"/>
            <p:cNvSpPr/>
            <p:nvPr/>
          </p:nvSpPr>
          <p:spPr>
            <a:xfrm>
              <a:off x="4060775" y="3483119"/>
              <a:ext cx="135000" cy="1350300"/>
            </a:xfrm>
            <a:prstGeom prst="rect">
              <a:avLst/>
            </a:prstGeom>
            <a:solidFill>
              <a:srgbClr val="D5A6B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4460102" y="3483119"/>
              <a:ext cx="135000" cy="1350300"/>
            </a:xfrm>
            <a:prstGeom prst="rect">
              <a:avLst/>
            </a:prstGeom>
            <a:solidFill>
              <a:srgbClr val="D5A6B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1" name="Google Shape;321;p33"/>
            <p:cNvCxnSpPr/>
            <p:nvPr/>
          </p:nvCxnSpPr>
          <p:spPr>
            <a:xfrm>
              <a:off x="4202586" y="4147680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2" name="Google Shape;322;p33"/>
            <p:cNvSpPr/>
            <p:nvPr/>
          </p:nvSpPr>
          <p:spPr>
            <a:xfrm>
              <a:off x="4842066" y="3483119"/>
              <a:ext cx="135000" cy="1350300"/>
            </a:xfrm>
            <a:prstGeom prst="rect">
              <a:avLst/>
            </a:prstGeom>
            <a:solidFill>
              <a:srgbClr val="D5A6B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5241393" y="3483119"/>
              <a:ext cx="135000" cy="13503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4" name="Google Shape;324;p33"/>
            <p:cNvCxnSpPr/>
            <p:nvPr/>
          </p:nvCxnSpPr>
          <p:spPr>
            <a:xfrm>
              <a:off x="4983877" y="4147680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5" name="Google Shape;325;p33"/>
            <p:cNvCxnSpPr/>
            <p:nvPr/>
          </p:nvCxnSpPr>
          <p:spPr>
            <a:xfrm>
              <a:off x="4593232" y="4147680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6" name="Google Shape;326;p33"/>
            <p:cNvSpPr/>
            <p:nvPr/>
          </p:nvSpPr>
          <p:spPr>
            <a:xfrm>
              <a:off x="5632038" y="3483119"/>
              <a:ext cx="135000" cy="13503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7" name="Google Shape;327;p33"/>
            <p:cNvCxnSpPr/>
            <p:nvPr/>
          </p:nvCxnSpPr>
          <p:spPr>
            <a:xfrm>
              <a:off x="5374523" y="4147680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8" name="Google Shape;328;p33"/>
            <p:cNvSpPr/>
            <p:nvPr/>
          </p:nvSpPr>
          <p:spPr>
            <a:xfrm>
              <a:off x="6022684" y="3483119"/>
              <a:ext cx="135000" cy="13503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9" name="Google Shape;329;p33"/>
            <p:cNvCxnSpPr/>
            <p:nvPr/>
          </p:nvCxnSpPr>
          <p:spPr>
            <a:xfrm>
              <a:off x="5765168" y="4147680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0" name="Google Shape;330;p33"/>
            <p:cNvCxnSpPr/>
            <p:nvPr/>
          </p:nvCxnSpPr>
          <p:spPr>
            <a:xfrm>
              <a:off x="6155814" y="4147680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1" name="Google Shape;331;p33"/>
            <p:cNvSpPr/>
            <p:nvPr/>
          </p:nvSpPr>
          <p:spPr>
            <a:xfrm>
              <a:off x="6426833" y="3483119"/>
              <a:ext cx="135000" cy="13503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2" name="Google Shape;332;p33"/>
            <p:cNvCxnSpPr/>
            <p:nvPr/>
          </p:nvCxnSpPr>
          <p:spPr>
            <a:xfrm>
              <a:off x="6169318" y="4147680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3" name="Google Shape;333;p33"/>
            <p:cNvSpPr/>
            <p:nvPr/>
          </p:nvSpPr>
          <p:spPr>
            <a:xfrm>
              <a:off x="6827124" y="3483119"/>
              <a:ext cx="135000" cy="13503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4" name="Google Shape;334;p33"/>
            <p:cNvCxnSpPr/>
            <p:nvPr/>
          </p:nvCxnSpPr>
          <p:spPr>
            <a:xfrm>
              <a:off x="6569609" y="4147680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5" name="Google Shape;335;p33"/>
            <p:cNvSpPr/>
            <p:nvPr/>
          </p:nvSpPr>
          <p:spPr>
            <a:xfrm>
              <a:off x="7209089" y="3483119"/>
              <a:ext cx="135000" cy="13503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6" name="Google Shape;336;p33"/>
            <p:cNvCxnSpPr/>
            <p:nvPr/>
          </p:nvCxnSpPr>
          <p:spPr>
            <a:xfrm>
              <a:off x="7350900" y="4147680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7" name="Google Shape;337;p33"/>
            <p:cNvCxnSpPr/>
            <p:nvPr/>
          </p:nvCxnSpPr>
          <p:spPr>
            <a:xfrm>
              <a:off x="6960254" y="4147680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8" name="Google Shape;338;p33"/>
            <p:cNvSpPr/>
            <p:nvPr/>
          </p:nvSpPr>
          <p:spPr>
            <a:xfrm>
              <a:off x="7621082" y="3483119"/>
              <a:ext cx="135000" cy="13503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8015586" y="3483119"/>
              <a:ext cx="135000" cy="13503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0" name="Google Shape;340;p33"/>
            <p:cNvCxnSpPr/>
            <p:nvPr/>
          </p:nvCxnSpPr>
          <p:spPr>
            <a:xfrm>
              <a:off x="7758070" y="4147680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1" name="Google Shape;341;p33"/>
            <p:cNvSpPr/>
            <p:nvPr/>
          </p:nvSpPr>
          <p:spPr>
            <a:xfrm>
              <a:off x="8406231" y="3483119"/>
              <a:ext cx="135000" cy="13503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2" name="Google Shape;342;p33"/>
            <p:cNvCxnSpPr/>
            <p:nvPr/>
          </p:nvCxnSpPr>
          <p:spPr>
            <a:xfrm>
              <a:off x="8148716" y="4147680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3" name="Google Shape;343;p33"/>
            <p:cNvSpPr/>
            <p:nvPr/>
          </p:nvSpPr>
          <p:spPr>
            <a:xfrm rot="-332271">
              <a:off x="3898965" y="3070607"/>
              <a:ext cx="1150462" cy="1144187"/>
            </a:xfrm>
            <a:custGeom>
              <a:rect b="b" l="l" r="r" t="t"/>
              <a:pathLst>
                <a:path extrusionOk="0" h="45769" w="46020">
                  <a:moveTo>
                    <a:pt x="0" y="44034"/>
                  </a:moveTo>
                  <a:cubicBezTo>
                    <a:pt x="1085" y="37960"/>
                    <a:pt x="2169" y="14892"/>
                    <a:pt x="6508" y="7588"/>
                  </a:cubicBezTo>
                  <a:cubicBezTo>
                    <a:pt x="10847" y="284"/>
                    <a:pt x="19670" y="-366"/>
                    <a:pt x="26033" y="212"/>
                  </a:cubicBezTo>
                  <a:cubicBezTo>
                    <a:pt x="32397" y="791"/>
                    <a:pt x="41652" y="3466"/>
                    <a:pt x="44689" y="11059"/>
                  </a:cubicBezTo>
                  <a:cubicBezTo>
                    <a:pt x="47726" y="18652"/>
                    <a:pt x="44327" y="39984"/>
                    <a:pt x="44255" y="4576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4" name="Google Shape;344;p33"/>
            <p:cNvSpPr/>
            <p:nvPr/>
          </p:nvSpPr>
          <p:spPr>
            <a:xfrm rot="-332271">
              <a:off x="5079929" y="3054065"/>
              <a:ext cx="1150462" cy="1144187"/>
            </a:xfrm>
            <a:custGeom>
              <a:rect b="b" l="l" r="r" t="t"/>
              <a:pathLst>
                <a:path extrusionOk="0" h="45769" w="46020">
                  <a:moveTo>
                    <a:pt x="0" y="44034"/>
                  </a:moveTo>
                  <a:cubicBezTo>
                    <a:pt x="1085" y="37960"/>
                    <a:pt x="2169" y="14892"/>
                    <a:pt x="6508" y="7588"/>
                  </a:cubicBezTo>
                  <a:cubicBezTo>
                    <a:pt x="10847" y="284"/>
                    <a:pt x="19670" y="-366"/>
                    <a:pt x="26033" y="212"/>
                  </a:cubicBezTo>
                  <a:cubicBezTo>
                    <a:pt x="32397" y="791"/>
                    <a:pt x="41652" y="3466"/>
                    <a:pt x="44689" y="11059"/>
                  </a:cubicBezTo>
                  <a:cubicBezTo>
                    <a:pt x="47726" y="18652"/>
                    <a:pt x="44327" y="39984"/>
                    <a:pt x="44255" y="4576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5" name="Google Shape;345;p33"/>
            <p:cNvSpPr/>
            <p:nvPr/>
          </p:nvSpPr>
          <p:spPr>
            <a:xfrm rot="-332271">
              <a:off x="6261165" y="3048642"/>
              <a:ext cx="1150462" cy="1144187"/>
            </a:xfrm>
            <a:custGeom>
              <a:rect b="b" l="l" r="r" t="t"/>
              <a:pathLst>
                <a:path extrusionOk="0" h="45769" w="46020">
                  <a:moveTo>
                    <a:pt x="0" y="44034"/>
                  </a:moveTo>
                  <a:cubicBezTo>
                    <a:pt x="1085" y="37960"/>
                    <a:pt x="2169" y="14892"/>
                    <a:pt x="6508" y="7588"/>
                  </a:cubicBezTo>
                  <a:cubicBezTo>
                    <a:pt x="10847" y="284"/>
                    <a:pt x="19670" y="-366"/>
                    <a:pt x="26033" y="212"/>
                  </a:cubicBezTo>
                  <a:cubicBezTo>
                    <a:pt x="32397" y="791"/>
                    <a:pt x="41652" y="3466"/>
                    <a:pt x="44689" y="11059"/>
                  </a:cubicBezTo>
                  <a:cubicBezTo>
                    <a:pt x="47726" y="18652"/>
                    <a:pt x="44327" y="39984"/>
                    <a:pt x="44255" y="4576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6" name="Google Shape;346;p33"/>
            <p:cNvSpPr/>
            <p:nvPr/>
          </p:nvSpPr>
          <p:spPr>
            <a:xfrm rot="-332271">
              <a:off x="7480365" y="3054065"/>
              <a:ext cx="1150462" cy="1144187"/>
            </a:xfrm>
            <a:custGeom>
              <a:rect b="b" l="l" r="r" t="t"/>
              <a:pathLst>
                <a:path extrusionOk="0" h="45769" w="46020">
                  <a:moveTo>
                    <a:pt x="0" y="44034"/>
                  </a:moveTo>
                  <a:cubicBezTo>
                    <a:pt x="1085" y="37960"/>
                    <a:pt x="2169" y="14892"/>
                    <a:pt x="6508" y="7588"/>
                  </a:cubicBezTo>
                  <a:cubicBezTo>
                    <a:pt x="10847" y="284"/>
                    <a:pt x="19670" y="-366"/>
                    <a:pt x="26033" y="212"/>
                  </a:cubicBezTo>
                  <a:cubicBezTo>
                    <a:pt x="32397" y="791"/>
                    <a:pt x="41652" y="3466"/>
                    <a:pt x="44689" y="11059"/>
                  </a:cubicBezTo>
                  <a:cubicBezTo>
                    <a:pt x="47726" y="18652"/>
                    <a:pt x="44327" y="39984"/>
                    <a:pt x="44255" y="4576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347" name="Google Shape;347;p33"/>
            <p:cNvCxnSpPr/>
            <p:nvPr/>
          </p:nvCxnSpPr>
          <p:spPr>
            <a:xfrm>
              <a:off x="8525222" y="4153375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48" name="Google Shape;348;p33"/>
          <p:cNvGrpSpPr/>
          <p:nvPr/>
        </p:nvGrpSpPr>
        <p:grpSpPr>
          <a:xfrm rot="5400000">
            <a:off x="4910796" y="1831310"/>
            <a:ext cx="2834464" cy="1398112"/>
            <a:chOff x="3643489" y="779209"/>
            <a:chExt cx="3750283" cy="1926304"/>
          </a:xfrm>
        </p:grpSpPr>
        <p:sp>
          <p:nvSpPr>
            <p:cNvPr id="349" name="Google Shape;349;p33"/>
            <p:cNvSpPr/>
            <p:nvPr/>
          </p:nvSpPr>
          <p:spPr>
            <a:xfrm>
              <a:off x="4033658" y="1355213"/>
              <a:ext cx="135000" cy="1350300"/>
            </a:xfrm>
            <a:prstGeom prst="rect">
              <a:avLst/>
            </a:prstGeom>
            <a:solidFill>
              <a:srgbClr val="D5A6B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4432984" y="1355213"/>
              <a:ext cx="135000" cy="1350300"/>
            </a:xfrm>
            <a:prstGeom prst="rect">
              <a:avLst/>
            </a:prstGeom>
            <a:solidFill>
              <a:srgbClr val="D5A6B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1" name="Google Shape;351;p33"/>
            <p:cNvCxnSpPr/>
            <p:nvPr/>
          </p:nvCxnSpPr>
          <p:spPr>
            <a:xfrm>
              <a:off x="4175469" y="2019775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2" name="Google Shape;352;p33"/>
            <p:cNvCxnSpPr/>
            <p:nvPr/>
          </p:nvCxnSpPr>
          <p:spPr>
            <a:xfrm>
              <a:off x="4566114" y="2019775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3" name="Google Shape;353;p33"/>
            <p:cNvSpPr/>
            <p:nvPr/>
          </p:nvSpPr>
          <p:spPr>
            <a:xfrm>
              <a:off x="4813984" y="1355213"/>
              <a:ext cx="135000" cy="13503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5204630" y="1355213"/>
              <a:ext cx="135000" cy="13503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5" name="Google Shape;355;p33"/>
            <p:cNvCxnSpPr/>
            <p:nvPr/>
          </p:nvCxnSpPr>
          <p:spPr>
            <a:xfrm>
              <a:off x="4947114" y="2019775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6" name="Google Shape;356;p33"/>
            <p:cNvSpPr/>
            <p:nvPr/>
          </p:nvSpPr>
          <p:spPr>
            <a:xfrm>
              <a:off x="5599134" y="1355213"/>
              <a:ext cx="135000" cy="13503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7" name="Google Shape;357;p33"/>
            <p:cNvCxnSpPr/>
            <p:nvPr/>
          </p:nvCxnSpPr>
          <p:spPr>
            <a:xfrm>
              <a:off x="5341618" y="2019775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8" name="Google Shape;358;p33"/>
            <p:cNvSpPr/>
            <p:nvPr/>
          </p:nvSpPr>
          <p:spPr>
            <a:xfrm>
              <a:off x="5999425" y="1355213"/>
              <a:ext cx="135000" cy="13503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9" name="Google Shape;359;p33"/>
            <p:cNvCxnSpPr/>
            <p:nvPr/>
          </p:nvCxnSpPr>
          <p:spPr>
            <a:xfrm>
              <a:off x="5741909" y="2019775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60" name="Google Shape;360;p33"/>
            <p:cNvSpPr/>
            <p:nvPr/>
          </p:nvSpPr>
          <p:spPr>
            <a:xfrm>
              <a:off x="6391035" y="1355213"/>
              <a:ext cx="135000" cy="13503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6785539" y="1355213"/>
              <a:ext cx="135000" cy="13503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2" name="Google Shape;362;p33"/>
            <p:cNvCxnSpPr/>
            <p:nvPr/>
          </p:nvCxnSpPr>
          <p:spPr>
            <a:xfrm>
              <a:off x="6528023" y="2019775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3" name="Google Shape;363;p33"/>
            <p:cNvCxnSpPr/>
            <p:nvPr/>
          </p:nvCxnSpPr>
          <p:spPr>
            <a:xfrm>
              <a:off x="6122909" y="2019775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64" name="Google Shape;364;p33"/>
            <p:cNvSpPr/>
            <p:nvPr/>
          </p:nvSpPr>
          <p:spPr>
            <a:xfrm rot="-3820433">
              <a:off x="4513537" y="1037784"/>
              <a:ext cx="1182835" cy="975470"/>
            </a:xfrm>
            <a:custGeom>
              <a:rect b="b" l="l" r="r" t="t"/>
              <a:pathLst>
                <a:path extrusionOk="0" h="35623" w="52522">
                  <a:moveTo>
                    <a:pt x="8677" y="35623"/>
                  </a:moveTo>
                  <a:cubicBezTo>
                    <a:pt x="15619" y="32369"/>
                    <a:pt x="44834" y="22028"/>
                    <a:pt x="50330" y="16098"/>
                  </a:cubicBezTo>
                  <a:cubicBezTo>
                    <a:pt x="55826" y="10168"/>
                    <a:pt x="50040" y="407"/>
                    <a:pt x="41652" y="45"/>
                  </a:cubicBezTo>
                  <a:cubicBezTo>
                    <a:pt x="33264" y="-316"/>
                    <a:pt x="6942" y="11615"/>
                    <a:pt x="0" y="1392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65" name="Google Shape;365;p33"/>
            <p:cNvSpPr/>
            <p:nvPr/>
          </p:nvSpPr>
          <p:spPr>
            <a:xfrm rot="-3820433">
              <a:off x="3751537" y="1037784"/>
              <a:ext cx="1182835" cy="975470"/>
            </a:xfrm>
            <a:custGeom>
              <a:rect b="b" l="l" r="r" t="t"/>
              <a:pathLst>
                <a:path extrusionOk="0" h="35623" w="52522">
                  <a:moveTo>
                    <a:pt x="8677" y="35623"/>
                  </a:moveTo>
                  <a:cubicBezTo>
                    <a:pt x="15619" y="32369"/>
                    <a:pt x="44834" y="22028"/>
                    <a:pt x="50330" y="16098"/>
                  </a:cubicBezTo>
                  <a:cubicBezTo>
                    <a:pt x="55826" y="10168"/>
                    <a:pt x="50040" y="407"/>
                    <a:pt x="41652" y="45"/>
                  </a:cubicBezTo>
                  <a:cubicBezTo>
                    <a:pt x="33264" y="-316"/>
                    <a:pt x="6942" y="11615"/>
                    <a:pt x="0" y="1392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66" name="Google Shape;366;p33"/>
            <p:cNvSpPr/>
            <p:nvPr/>
          </p:nvSpPr>
          <p:spPr>
            <a:xfrm rot="-3820433">
              <a:off x="5319196" y="1037784"/>
              <a:ext cx="1182835" cy="975470"/>
            </a:xfrm>
            <a:custGeom>
              <a:rect b="b" l="l" r="r" t="t"/>
              <a:pathLst>
                <a:path extrusionOk="0" h="35623" w="52522">
                  <a:moveTo>
                    <a:pt x="8677" y="35623"/>
                  </a:moveTo>
                  <a:cubicBezTo>
                    <a:pt x="15619" y="32369"/>
                    <a:pt x="44834" y="22028"/>
                    <a:pt x="50330" y="16098"/>
                  </a:cubicBezTo>
                  <a:cubicBezTo>
                    <a:pt x="55826" y="10168"/>
                    <a:pt x="50040" y="407"/>
                    <a:pt x="41652" y="45"/>
                  </a:cubicBezTo>
                  <a:cubicBezTo>
                    <a:pt x="33264" y="-316"/>
                    <a:pt x="6942" y="11615"/>
                    <a:pt x="0" y="1392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67" name="Google Shape;367;p33"/>
            <p:cNvSpPr/>
            <p:nvPr/>
          </p:nvSpPr>
          <p:spPr>
            <a:xfrm rot="-3820433">
              <a:off x="6102890" y="1043207"/>
              <a:ext cx="1182835" cy="975470"/>
            </a:xfrm>
            <a:custGeom>
              <a:rect b="b" l="l" r="r" t="t"/>
              <a:pathLst>
                <a:path extrusionOk="0" h="35623" w="52522">
                  <a:moveTo>
                    <a:pt x="8677" y="35623"/>
                  </a:moveTo>
                  <a:cubicBezTo>
                    <a:pt x="15619" y="32369"/>
                    <a:pt x="44834" y="22028"/>
                    <a:pt x="50330" y="16098"/>
                  </a:cubicBezTo>
                  <a:cubicBezTo>
                    <a:pt x="55826" y="10168"/>
                    <a:pt x="50040" y="407"/>
                    <a:pt x="41652" y="45"/>
                  </a:cubicBezTo>
                  <a:cubicBezTo>
                    <a:pt x="33264" y="-316"/>
                    <a:pt x="6942" y="11615"/>
                    <a:pt x="0" y="1392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368" name="Google Shape;368;p33"/>
            <p:cNvCxnSpPr/>
            <p:nvPr/>
          </p:nvCxnSpPr>
          <p:spPr>
            <a:xfrm>
              <a:off x="6936141" y="2019775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aphicFrame>
        <p:nvGraphicFramePr>
          <p:cNvPr id="369" name="Google Shape;369;p33"/>
          <p:cNvGraphicFramePr/>
          <p:nvPr/>
        </p:nvGraphicFramePr>
        <p:xfrm>
          <a:off x="4172813" y="7822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{857FE586-1304-486B-A111-EFADD8E2B709}</a:tableStyleId>
              </a:tblPr>
              <a:tblGrid>
                <a:gridCol w="1362850"/>
                <a:gridCol w="1362850"/>
                <a:gridCol w="136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ResNet-18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ResNet-34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ResNet-50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70" name="Google Shape;370;p33"/>
          <p:cNvSpPr/>
          <p:nvPr/>
        </p:nvSpPr>
        <p:spPr>
          <a:xfrm>
            <a:off x="4129900" y="727945"/>
            <a:ext cx="1427700" cy="31875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1" name="Google Shape;371;p33"/>
          <p:cNvGraphicFramePr/>
          <p:nvPr/>
        </p:nvGraphicFramePr>
        <p:xfrm>
          <a:off x="647663" y="29493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{857FE586-1304-486B-A111-EFADD8E2B709}</a:tableStyleId>
              </a:tblPr>
              <a:tblGrid>
                <a:gridCol w="561675"/>
                <a:gridCol w="858575"/>
                <a:gridCol w="858575"/>
                <a:gridCol w="858575"/>
              </a:tblGrid>
              <a:tr h="3234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Features Output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</a:tr>
              <a:tr h="32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Stage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ResNet-18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ResNet-34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ResNet-50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1"/>
                    </a:solidFill>
                  </a:tcPr>
                </a:tc>
              </a:tr>
              <a:tr h="32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5A6BD"/>
                    </a:solidFill>
                  </a:tcPr>
                </a:tc>
              </a:tr>
              <a:tr h="32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128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4A7D6"/>
                    </a:solidFill>
                  </a:tcPr>
                </a:tc>
              </a:tr>
              <a:tr h="32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256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1024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2CC"/>
                    </a:solidFill>
                  </a:tcPr>
                </a:tc>
              </a:tr>
              <a:tr h="32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res5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512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cxnSp>
        <p:nvCxnSpPr>
          <p:cNvPr id="372" name="Google Shape;372;p33"/>
          <p:cNvCxnSpPr/>
          <p:nvPr/>
        </p:nvCxnSpPr>
        <p:spPr>
          <a:xfrm flipH="1" rot="10800000">
            <a:off x="7036300" y="748270"/>
            <a:ext cx="1158600" cy="420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33"/>
          <p:cNvCxnSpPr/>
          <p:nvPr/>
        </p:nvCxnSpPr>
        <p:spPr>
          <a:xfrm>
            <a:off x="6910775" y="757970"/>
            <a:ext cx="1371000" cy="4248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