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17" r:id="rId1"/>
    <p:sldMasterId id="2147483930" r:id="rId2"/>
    <p:sldMasterId id="2147484470" r:id="rId3"/>
  </p:sldMasterIdLst>
  <p:notesMasterIdLst>
    <p:notesMasterId r:id="rId53"/>
  </p:notesMasterIdLst>
  <p:handoutMasterIdLst>
    <p:handoutMasterId r:id="rId54"/>
  </p:handoutMasterIdLst>
  <p:sldIdLst>
    <p:sldId id="572" r:id="rId4"/>
    <p:sldId id="257" r:id="rId5"/>
    <p:sldId id="510" r:id="rId6"/>
    <p:sldId id="523" r:id="rId7"/>
    <p:sldId id="524" r:id="rId8"/>
    <p:sldId id="525" r:id="rId9"/>
    <p:sldId id="511" r:id="rId10"/>
    <p:sldId id="526" r:id="rId11"/>
    <p:sldId id="528" r:id="rId12"/>
    <p:sldId id="547" r:id="rId13"/>
    <p:sldId id="548" r:id="rId14"/>
    <p:sldId id="559" r:id="rId15"/>
    <p:sldId id="513" r:id="rId16"/>
    <p:sldId id="530" r:id="rId17"/>
    <p:sldId id="531" r:id="rId18"/>
    <p:sldId id="512" r:id="rId19"/>
    <p:sldId id="529" r:id="rId20"/>
    <p:sldId id="560" r:id="rId21"/>
    <p:sldId id="561" r:id="rId22"/>
    <p:sldId id="562" r:id="rId23"/>
    <p:sldId id="563" r:id="rId24"/>
    <p:sldId id="564" r:id="rId25"/>
    <p:sldId id="565" r:id="rId26"/>
    <p:sldId id="566" r:id="rId27"/>
    <p:sldId id="552" r:id="rId28"/>
    <p:sldId id="553" r:id="rId29"/>
    <p:sldId id="554" r:id="rId30"/>
    <p:sldId id="555" r:id="rId31"/>
    <p:sldId id="519" r:id="rId32"/>
    <p:sldId id="520" r:id="rId33"/>
    <p:sldId id="539" r:id="rId34"/>
    <p:sldId id="540" r:id="rId35"/>
    <p:sldId id="541" r:id="rId36"/>
    <p:sldId id="542" r:id="rId37"/>
    <p:sldId id="569" r:id="rId38"/>
    <p:sldId id="570" r:id="rId39"/>
    <p:sldId id="571" r:id="rId40"/>
    <p:sldId id="514" r:id="rId41"/>
    <p:sldId id="532" r:id="rId42"/>
    <p:sldId id="533" r:id="rId43"/>
    <p:sldId id="550" r:id="rId44"/>
    <p:sldId id="517" r:id="rId45"/>
    <p:sldId id="536" r:id="rId46"/>
    <p:sldId id="551" r:id="rId47"/>
    <p:sldId id="556" r:id="rId48"/>
    <p:sldId id="557" r:id="rId49"/>
    <p:sldId id="508" r:id="rId50"/>
    <p:sldId id="546" r:id="rId51"/>
    <p:sldId id="573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C91"/>
    <a:srgbClr val="18B2B6"/>
    <a:srgbClr val="222222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0" autoAdjust="0"/>
    <p:restoredTop sz="94500" autoAdjust="0"/>
  </p:normalViewPr>
  <p:slideViewPr>
    <p:cSldViewPr>
      <p:cViewPr varScale="1">
        <p:scale>
          <a:sx n="86" d="100"/>
          <a:sy n="86" d="100"/>
        </p:scale>
        <p:origin x="109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19F20A3-B752-47E7-946A-B104F0D50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92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2BA4D47-FBC7-4A45-B474-6B95B8A9FD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21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EAC1AC-E9DE-44EB-A8AC-16404DF97AF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ED8DC5-1386-466F-8980-F7AA416E1A5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B7B1B9-C454-405C-A6CC-1D848E45944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704CF74-E60B-4AF2-AEF0-40205D7CF34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AFB6F74-AA2E-4E5D-9024-FE7DCE7D0F1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22E0138-E747-4784-9526-5C6BDA11790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EF36102-668E-4605-9B37-26039B6BBBE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A33A06-2803-44A9-A96A-75FAE5FF9F3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8BEF29-E24C-4AD7-8C15-03B782B500E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16FBA0-7532-46E7-A11E-73806576440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9231282-F934-48D9-A75F-33C236F0970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B0E5278-F81A-4DEB-9912-CECEF326402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E428469-D41D-4C7B-864D-84DCC68221E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8A3B326-EC7B-46B0-AAB2-ECDBA33E530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D990D14-C8B9-4EA4-8BE8-5613E5AA3AE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8C9B6B-E5A2-4BC2-86D6-79766689820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72D68DB-E8B9-457E-9CBB-3E0B17B2A4C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9C18346-97D4-49E4-9BD0-0EEEB048BD6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C4B49E-D228-4666-A7F3-0D468BF9E28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0A4F11-48FE-426E-A6E3-B6D05E275C9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91284D5-FD8D-413A-B8AC-4D3996A0790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DF3891E-65F9-41FA-9D42-2B7ED6E83E5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A3219C-A722-42D3-9C13-0FF34831027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AC4952-5D79-4A29-B6D1-893E967C5CA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176FA8-F90A-402E-B513-36DAA35A92E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2429AD2-6557-43ED-A830-C744BBF4A34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47A8044-88DE-432F-8D1F-D4278E908CA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CB598BE-747B-45C0-AF3F-70D57C6B67D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1EAB62A-E1A5-450A-AC36-91D401EA100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4306AB-52D2-42D3-8940-A4B5A5D0C59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9C68FD-9654-446D-8055-A69183E891F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D408B8F-255C-4118-B7F5-DD724120BC9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5CE2052-EFDA-4768-BF97-F0F5DFE9E6A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CCFF25-B866-4954-B997-5DC9D5C15F0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3E19E8-F788-4A62-A6A2-1B76CA9A6A3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1DEE306-0FB3-419B-B545-F1174A5A17B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17929B-6DF1-4094-8ACA-6CFC4F91C12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F8D7F82-5D9A-47C7-9B1B-7BE0D1B7E64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11D6F1-7F64-4659-9E06-E393D4F7988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476774-F9A4-4DEB-A4FB-64A5C1DB568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152DD6-44C8-42EB-98E3-98CB6C18E6F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EF9887-38DC-42C5-9CB3-974A1AED9E0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0066A7-C322-4A32-85C2-78004B6E4D9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21A103-FA72-4868-800A-29D1B31400A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56F0993-E38F-441F-85FE-473D73ACEF8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3A6EF67-11FF-4859-BCEA-20C887817EF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5B6B29-8D15-4A6B-9AC3-D20FD9E6FEF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8AB24F-A59A-4902-B935-7874935A1D9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8750"/>
            <a:ext cx="4448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4800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200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4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F2166-16EA-4A79-936D-05A4AD1F97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5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6F2ED-25F7-4071-A754-73D7BC9365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2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090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8750"/>
            <a:ext cx="4448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4800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200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42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BBCA4-D1FE-4298-A6AE-BDD02DFF34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6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9CD9F-217C-4F7B-A56A-CCE60DD6BF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07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95FEF-EDF8-4B36-8E24-A506211AB3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02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AEFE3-15A5-4625-A28E-F0A948F212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5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E0453-A7B0-457F-A229-50829BAE9B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08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BAE94-8BB2-4344-8788-6328BB16FD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2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95586-50E6-447D-AD8D-3AB641F2D4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8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B63D4-1A5B-4DD0-B1D2-E099C936BF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78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FC048-3140-4016-8998-274C96F8C2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26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F465-831C-4EEF-9377-A7194E26A5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135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22D6A-59DE-49BD-8CED-0226DD74CF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50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644987"/>
            <a:ext cx="7747000" cy="444737"/>
          </a:xfrm>
        </p:spPr>
        <p:txBody>
          <a:bodyPr anchor="b"/>
          <a:lstStyle>
            <a:lvl1pPr algn="ctr">
              <a:defRPr sz="3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497059"/>
          </a:xfrm>
        </p:spPr>
        <p:txBody>
          <a:bodyPr/>
          <a:lstStyle>
            <a:lvl1pPr marL="0" indent="0" algn="ctr">
              <a:buNone/>
              <a:defRPr sz="3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415635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99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181252"/>
            <a:ext cx="6172200" cy="470898"/>
          </a:xfrm>
        </p:spPr>
        <p:txBody>
          <a:bodyPr anchor="ctr"/>
          <a:lstStyle>
            <a:lvl1pPr algn="l">
              <a:defRPr sz="36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8720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29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318927"/>
            <a:ext cx="8026400" cy="47089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177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437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18927"/>
            <a:ext cx="8026400" cy="47089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488" y="6305978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78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3674D-A193-4EC5-8EB1-6D12E8CF28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8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BAD8A-34AB-456C-A6A6-EB1F5F5830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9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9E4DB-1802-4101-A8DF-10F8FE07E2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1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645CC-35BE-4453-8497-E055B74979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2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B9B44-0099-4C83-8FDD-262EC8CAC9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3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C46BC-05DD-4676-9756-FDD6A0C40D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C72F3-2EA5-4D0B-A83A-7C26AFA1FD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5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ECOLORED2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5E6C5D18-6150-4549-8D95-056BF081E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47" r:id="rId2"/>
    <p:sldLayoutId id="2147484450" r:id="rId3"/>
    <p:sldLayoutId id="2147484451" r:id="rId4"/>
    <p:sldLayoutId id="2147484452" r:id="rId5"/>
    <p:sldLayoutId id="2147484453" r:id="rId6"/>
    <p:sldLayoutId id="2147484454" r:id="rId7"/>
    <p:sldLayoutId id="2147484455" r:id="rId8"/>
    <p:sldLayoutId id="2147484456" r:id="rId9"/>
    <p:sldLayoutId id="2147484457" r:id="rId10"/>
    <p:sldLayoutId id="2147484458" r:id="rId11"/>
    <p:sldLayoutId id="2147484459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DECOLORED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F27E351-5A15-4C34-968A-6EB1A7CD91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0" r:id="rId1"/>
    <p:sldLayoutId id="2147484448" r:id="rId2"/>
    <p:sldLayoutId id="2147484461" r:id="rId3"/>
    <p:sldLayoutId id="2147484462" r:id="rId4"/>
    <p:sldLayoutId id="2147484463" r:id="rId5"/>
    <p:sldLayoutId id="2147484464" r:id="rId6"/>
    <p:sldLayoutId id="2147484465" r:id="rId7"/>
    <p:sldLayoutId id="2147484466" r:id="rId8"/>
    <p:sldLayoutId id="2147484467" r:id="rId9"/>
    <p:sldLayoutId id="2147484468" r:id="rId10"/>
    <p:sldLayoutId id="214748446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72" r:id="rId2"/>
    <p:sldLayoutId id="2147484473" r:id="rId3"/>
    <p:sldLayoutId id="2147484474" r:id="rId4"/>
    <p:sldLayoutId id="2147484475" r:id="rId5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98500" y="866038"/>
            <a:ext cx="7747000" cy="2223686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Java Programming, 9e</a:t>
            </a:r>
            <a:br>
              <a:rPr lang="en-US" altLang="en-US" sz="3400" dirty="0"/>
            </a:br>
            <a:br>
              <a:rPr lang="en-US" altLang="en-US" sz="3400" dirty="0"/>
            </a:br>
            <a:br>
              <a:rPr lang="en-US" altLang="en-US" dirty="0"/>
            </a:br>
            <a:r>
              <a:rPr lang="en-US" altLang="en-US" sz="3400" dirty="0"/>
              <a:t>Chapter 2</a:t>
            </a:r>
            <a:r>
              <a:rPr lang="en-US" altLang="en-US" dirty="0"/>
              <a:t>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497059"/>
          </a:xfrm>
        </p:spPr>
        <p:txBody>
          <a:bodyPr/>
          <a:lstStyle/>
          <a:p>
            <a:r>
              <a:rPr lang="en-US" dirty="0"/>
              <a:t>Using Data</a:t>
            </a:r>
            <a:endParaRPr lang="en-US" sz="3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7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673039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/>
              <a:t>named constant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</a:p>
          <a:p>
            <a:pPr lvl="1" eaLnBrk="1" hangingPunct="1"/>
            <a:r>
              <a:rPr lang="en-US" altLang="en-US" dirty="0"/>
              <a:t>Should not change during program execution</a:t>
            </a:r>
          </a:p>
          <a:p>
            <a:pPr lvl="1" eaLnBrk="1" hangingPunct="1"/>
            <a:r>
              <a:rPr lang="en-US" altLang="en-US" dirty="0"/>
              <a:t>Has a data type, name, and value</a:t>
            </a:r>
          </a:p>
          <a:p>
            <a:pPr lvl="1" eaLnBrk="1" hangingPunct="1"/>
            <a:r>
              <a:rPr lang="en-US" altLang="en-US" dirty="0"/>
              <a:t>Has a data type preceded by the keyword </a:t>
            </a:r>
            <a:r>
              <a:rPr lang="en-US" altLang="en-US" b="1" dirty="0">
                <a:latin typeface="Courier New" charset="0"/>
                <a:cs typeface="Courier New" charset="0"/>
              </a:rPr>
              <a:t>final</a:t>
            </a:r>
          </a:p>
          <a:p>
            <a:pPr lvl="1" eaLnBrk="1" hangingPunct="1"/>
            <a:r>
              <a:rPr lang="en-US" altLang="en-US" dirty="0"/>
              <a:t>Can be assigned a value only once</a:t>
            </a:r>
          </a:p>
          <a:p>
            <a:pPr lvl="1" eaLnBrk="1" hangingPunct="1"/>
            <a:r>
              <a:rPr lang="en-US" altLang="en-US" dirty="0"/>
              <a:t>Conventionally is given identifiers using all uppercase letters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final int PI=3.14;</a:t>
            </a:r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Declaring Named Constants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652760"/>
          </a:xfrm>
        </p:spPr>
        <p:txBody>
          <a:bodyPr/>
          <a:lstStyle/>
          <a:p>
            <a:pPr eaLnBrk="1" hangingPunct="1"/>
            <a:r>
              <a:rPr lang="en-US" altLang="en-US" dirty="0"/>
              <a:t>Reasons for using named constants: </a:t>
            </a:r>
          </a:p>
          <a:p>
            <a:pPr lvl="1" eaLnBrk="1" hangingPunct="1"/>
            <a:r>
              <a:rPr lang="en-US" altLang="en-US" dirty="0"/>
              <a:t>Make programs easier to read and understand</a:t>
            </a:r>
          </a:p>
          <a:p>
            <a:pPr lvl="1" eaLnBrk="1" hangingPunct="1"/>
            <a:r>
              <a:rPr lang="en-US" altLang="en-US" dirty="0"/>
              <a:t>Enable you to change a value at one location within a program</a:t>
            </a:r>
          </a:p>
          <a:p>
            <a:pPr lvl="1" eaLnBrk="1" hangingPunct="1"/>
            <a:r>
              <a:rPr lang="en-US" altLang="en-US" dirty="0"/>
              <a:t>Reduce typographical errors</a:t>
            </a:r>
          </a:p>
          <a:p>
            <a:pPr lvl="1" eaLnBrk="1" hangingPunct="1"/>
            <a:r>
              <a:rPr lang="en-US" altLang="en-US" dirty="0"/>
              <a:t>Stand out as separate from variables</a:t>
            </a:r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Declaring Named Constants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423582"/>
          </a:xfrm>
        </p:spPr>
        <p:txBody>
          <a:bodyPr/>
          <a:lstStyle/>
          <a:p>
            <a:pPr eaLnBrk="1" hangingPunct="1"/>
            <a:r>
              <a:rPr lang="en-US" altLang="en-US" b="1" dirty="0"/>
              <a:t>Scope</a:t>
            </a:r>
          </a:p>
          <a:p>
            <a:pPr lvl="1" eaLnBrk="1" hangingPunct="1"/>
            <a:r>
              <a:rPr lang="en-US" altLang="en-US" dirty="0"/>
              <a:t>The area in which a data item is visible to a program, and in which you can refer to it using its simple identifier</a:t>
            </a:r>
          </a:p>
          <a:p>
            <a:pPr eaLnBrk="1" hangingPunct="1"/>
            <a:r>
              <a:rPr lang="en-US" altLang="en-US" dirty="0"/>
              <a:t>A variable or constant is in scope from the point it is declared</a:t>
            </a:r>
          </a:p>
          <a:p>
            <a:pPr lvl="1" eaLnBrk="1" hangingPunct="1"/>
            <a:r>
              <a:rPr lang="en-US" altLang="en-US" dirty="0"/>
              <a:t>Until the end of the </a:t>
            </a:r>
            <a:r>
              <a:rPr lang="en-US" altLang="en-US" b="1" dirty="0"/>
              <a:t>block of code</a:t>
            </a:r>
            <a:r>
              <a:rPr lang="en-US" altLang="en-US" dirty="0"/>
              <a:t> where the declaration lies</a:t>
            </a:r>
          </a:p>
        </p:txBody>
      </p:sp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Scope of Variables and Constants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87BFC-538C-47EE-BA23-5EDC69E24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747913"/>
            <a:ext cx="5002102" cy="22718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03318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 New" charset="0"/>
                <a:cs typeface="Courier New" charset="0"/>
              </a:rPr>
              <a:t>print()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charset="0"/>
                <a:cs typeface="Courier New" charset="0"/>
              </a:rPr>
              <a:t>println()</a:t>
            </a:r>
            <a:r>
              <a:rPr lang="en-US" altLang="en-US" dirty="0"/>
              <a:t> statement </a:t>
            </a:r>
          </a:p>
          <a:p>
            <a:pPr lvl="1" eaLnBrk="1" hangingPunct="1"/>
            <a:r>
              <a:rPr lang="en-US" altLang="en-US" dirty="0"/>
              <a:t>Use alone or in combination with a </a:t>
            </a:r>
            <a:r>
              <a:rPr lang="en-US" altLang="en-US" dirty="0">
                <a:latin typeface="Courier New" charset="0"/>
                <a:cs typeface="Courier New" charset="0"/>
              </a:rPr>
              <a:t>String</a:t>
            </a:r>
          </a:p>
          <a:p>
            <a:pPr eaLnBrk="1" hangingPunct="1"/>
            <a:r>
              <a:rPr lang="en-US" altLang="en-US" b="1" dirty="0"/>
              <a:t>Concatenated</a:t>
            </a:r>
          </a:p>
          <a:p>
            <a:pPr lvl="1" eaLnBrk="1" hangingPunct="1"/>
            <a:r>
              <a:rPr lang="en-US" altLang="en-US" dirty="0"/>
              <a:t>A numeric variable is concatenated to a </a:t>
            </a:r>
            <a:r>
              <a:rPr lang="en-US" altLang="en-US" dirty="0">
                <a:latin typeface="Courier New" charset="0"/>
                <a:cs typeface="Courier New" charset="0"/>
              </a:rPr>
              <a:t>String</a:t>
            </a:r>
            <a:r>
              <a:rPr lang="en-US" altLang="en-US" dirty="0"/>
              <a:t> using the plus sign </a:t>
            </a:r>
          </a:p>
          <a:p>
            <a:pPr lvl="1" eaLnBrk="1" hangingPunct="1"/>
            <a:r>
              <a:rPr lang="en-US" altLang="en-US" dirty="0"/>
              <a:t>The entire expression becomes a </a:t>
            </a:r>
            <a:r>
              <a:rPr lang="en-US" altLang="en-US" dirty="0">
                <a:latin typeface="Courier New" charset="0"/>
                <a:cs typeface="Courier New" charset="0"/>
              </a:rPr>
              <a:t>String</a:t>
            </a:r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charset="0"/>
                <a:cs typeface="Courier New" charset="0"/>
              </a:rPr>
              <a:t>println()</a:t>
            </a:r>
            <a:r>
              <a:rPr lang="en-US" altLang="en-US" dirty="0"/>
              <a:t> method can accept a number or </a:t>
            </a:r>
            <a:r>
              <a:rPr lang="en-US" altLang="en-US" dirty="0">
                <a:latin typeface="Courier New" charset="0"/>
                <a:cs typeface="Courier New" charset="0"/>
              </a:rPr>
              <a:t>String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Concatenating Strings to Variables and Constants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0425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Use a dialog box to display values</a:t>
            </a:r>
          </a:p>
          <a:p>
            <a:pPr marL="336550" lvl="1" eaLnBrk="1" hangingPunct="1">
              <a:buFontTx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JOptionPane.showMessageDialog()</a:t>
            </a:r>
          </a:p>
          <a:p>
            <a:pPr lvl="1" eaLnBrk="1" hangingPunct="1">
              <a:defRPr/>
            </a:pPr>
            <a:r>
              <a:rPr lang="en-US" dirty="0"/>
              <a:t>Does not accept a single numeric variable</a:t>
            </a:r>
          </a:p>
          <a:p>
            <a:pPr eaLnBrk="1" hangingPunct="1">
              <a:defRPr/>
            </a:pPr>
            <a:r>
              <a:rPr lang="en-US" b="1" dirty="0"/>
              <a:t>Null </a:t>
            </a:r>
            <a:r>
              <a:rPr lang="en-US" b="1" dirty="0">
                <a:latin typeface="Courier New" charset="0"/>
                <a:cs typeface="Courier New" charset="0"/>
              </a:rPr>
              <a:t>String</a:t>
            </a:r>
          </a:p>
          <a:p>
            <a:pPr lvl="1" eaLnBrk="1" hangingPunct="1">
              <a:defRPr/>
            </a:pPr>
            <a:r>
              <a:rPr lang="en-US" dirty="0"/>
              <a:t>An empty string: </a:t>
            </a:r>
            <a:r>
              <a:rPr lang="en-US" dirty="0">
                <a:latin typeface="Courier New" charset="0"/>
                <a:cs typeface="Courier New" charset="0"/>
              </a:rPr>
              <a:t>""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Concatenating Strings to Variables and Constants (2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2-3: NumbersDialog clas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0" y="1676400"/>
            <a:ext cx="7722880" cy="3505200"/>
          </a:xfrm>
        </p:spPr>
      </p:pic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Concatenating Strings to Variables and Constants (3 of 3)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337982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Courier New" charset="0"/>
                <a:cs typeface="Courier New" charset="0"/>
              </a:rPr>
              <a:t>int</a:t>
            </a:r>
            <a:r>
              <a:rPr lang="en-US" altLang="en-US" dirty="0">
                <a:cs typeface="Courier New" charset="0"/>
              </a:rPr>
              <a:t> data type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Stores an </a:t>
            </a:r>
            <a:r>
              <a:rPr lang="en-US" altLang="en-US" b="1" dirty="0"/>
              <a:t>integer</a:t>
            </a:r>
            <a:r>
              <a:rPr lang="en-US" altLang="en-US" dirty="0"/>
              <a:t>, or whole number</a:t>
            </a:r>
          </a:p>
          <a:p>
            <a:pPr lvl="1" eaLnBrk="1" hangingPunct="1"/>
            <a:r>
              <a:rPr lang="en-US" altLang="en-US" dirty="0"/>
              <a:t>Value from –2,147,483,648 to +2,147,483,647</a:t>
            </a:r>
          </a:p>
          <a:p>
            <a:pPr eaLnBrk="1" hangingPunct="1"/>
            <a:r>
              <a:rPr lang="en-US" altLang="en-US" dirty="0"/>
              <a:t>Variations of the integer type</a:t>
            </a:r>
          </a:p>
          <a:p>
            <a:pPr lvl="1" eaLnBrk="1" hangingPunct="1"/>
            <a:r>
              <a:rPr lang="en-US" altLang="en-US" b="1" dirty="0">
                <a:latin typeface="Courier New" charset="0"/>
                <a:cs typeface="Courier New" charset="0"/>
              </a:rPr>
              <a:t>byte</a:t>
            </a:r>
          </a:p>
          <a:p>
            <a:pPr lvl="1" eaLnBrk="1" hangingPunct="1"/>
            <a:r>
              <a:rPr lang="en-US" altLang="en-US" b="1" dirty="0">
                <a:latin typeface="Courier New" charset="0"/>
                <a:cs typeface="Courier New" charset="0"/>
              </a:rPr>
              <a:t>short</a:t>
            </a:r>
          </a:p>
          <a:p>
            <a:pPr lvl="1" eaLnBrk="1" hangingPunct="1"/>
            <a:r>
              <a:rPr lang="en-US" altLang="en-US" b="1" dirty="0">
                <a:latin typeface="Courier New" charset="0"/>
                <a:cs typeface="Courier New" charset="0"/>
              </a:rPr>
              <a:t>long</a:t>
            </a:r>
          </a:p>
          <a:p>
            <a:pPr eaLnBrk="1" hangingPunct="1"/>
            <a:r>
              <a:rPr lang="en-US" altLang="en-US" dirty="0"/>
              <a:t>Choose appropriate types for variables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Learning About Integer Data Types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744382"/>
              </p:ext>
            </p:extLst>
          </p:nvPr>
        </p:nvGraphicFramePr>
        <p:xfrm>
          <a:off x="365125" y="1538288"/>
          <a:ext cx="8415340" cy="2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540">
                  <a:extLst>
                    <a:ext uri="{9D8B030D-6E8A-4147-A177-3AD203B41FA5}">
                      <a16:colId xmlns:a16="http://schemas.microsoft.com/office/drawing/2014/main" val="3508461539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19841062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3649684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748035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Table 2-2: Limits on integer values by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3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Minimum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Maximum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Size in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5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–128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0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–32,768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32,767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–2,147,483,648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2,147,483,647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0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–9,223,372,036,854,775,808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9,223,372,036,854,775,807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13301"/>
                  </a:ext>
                </a:extLst>
              </a:tr>
            </a:tbl>
          </a:graphicData>
        </a:graphic>
      </p:graphicFrame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About Integer Data Types (2 of 2)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7189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Boolean logic </a:t>
            </a:r>
          </a:p>
          <a:p>
            <a:pPr lvl="1" eaLnBrk="1" hangingPunct="1">
              <a:defRPr/>
            </a:pPr>
            <a:r>
              <a:rPr lang="en-US" dirty="0"/>
              <a:t>Based on true-or-false comparisons</a:t>
            </a:r>
          </a:p>
          <a:p>
            <a:pPr eaLnBrk="1" hangingPunct="1">
              <a:defRPr/>
            </a:pPr>
            <a:r>
              <a:rPr lang="en-US" b="1" dirty="0">
                <a:latin typeface="Courier New" charset="0"/>
                <a:cs typeface="Courier New" charset="0"/>
              </a:rPr>
              <a:t>boolean</a:t>
            </a:r>
            <a:r>
              <a:rPr lang="en-US" b="1" dirty="0"/>
              <a:t> variable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Can hold only one of two values</a:t>
            </a:r>
          </a:p>
          <a:p>
            <a:pPr lvl="1" eaLnBrk="1" hangingPunct="1">
              <a:defRPr/>
            </a:pPr>
            <a:r>
              <a:rPr lang="en-US" dirty="0">
                <a:latin typeface="Courier New" charset="0"/>
                <a:cs typeface="Courier New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urier New" charset="0"/>
                <a:cs typeface="Courier New" charset="0"/>
              </a:rPr>
              <a:t>false</a:t>
            </a:r>
          </a:p>
          <a:p>
            <a:pPr marL="749300" eaLnBrk="1" hangingPunct="1">
              <a:buFontTx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</a:t>
            </a:r>
            <a:r>
              <a:rPr lang="en-US" sz="2400" dirty="0">
                <a:latin typeface="Courier New" charset="0"/>
                <a:cs typeface="Courier New" charset="0"/>
              </a:rPr>
              <a:t>boolean isItPayday = false;</a:t>
            </a:r>
          </a:p>
          <a:p>
            <a:pPr eaLnBrk="1" hangingPunct="1">
              <a:defRPr/>
            </a:pPr>
            <a:r>
              <a:rPr lang="en-US" b="1" dirty="0"/>
              <a:t>Relational operator</a:t>
            </a:r>
            <a:r>
              <a:rPr lang="en-US" dirty="0"/>
              <a:t> (</a:t>
            </a:r>
            <a:r>
              <a:rPr lang="en-US" b="1" dirty="0"/>
              <a:t>comparison operator</a:t>
            </a:r>
            <a:r>
              <a:rPr lang="en-US" dirty="0"/>
              <a:t>) </a:t>
            </a:r>
          </a:p>
          <a:p>
            <a:pPr lvl="1" eaLnBrk="1" hangingPunct="1">
              <a:defRPr/>
            </a:pPr>
            <a:r>
              <a:rPr lang="en-US" dirty="0"/>
              <a:t>Compares two items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Using the </a:t>
            </a:r>
            <a:r>
              <a:rPr lang="en-US" altLang="en-US" dirty="0">
                <a:latin typeface="Courier New" charset="0"/>
                <a:cs typeface="Courier New" charset="0"/>
              </a:rPr>
              <a:t>boolean</a:t>
            </a:r>
            <a:r>
              <a:rPr lang="en-US" altLang="en-US" dirty="0"/>
              <a:t> Data Type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345346"/>
              </p:ext>
            </p:extLst>
          </p:nvPr>
        </p:nvGraphicFramePr>
        <p:xfrm>
          <a:off x="365125" y="1538288"/>
          <a:ext cx="841534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835">
                  <a:extLst>
                    <a:ext uri="{9D8B030D-6E8A-4147-A177-3AD203B41FA5}">
                      <a16:colId xmlns:a16="http://schemas.microsoft.com/office/drawing/2014/main" val="2766969111"/>
                    </a:ext>
                  </a:extLst>
                </a:gridCol>
                <a:gridCol w="2865040">
                  <a:extLst>
                    <a:ext uri="{9D8B030D-6E8A-4147-A177-3AD203B41FA5}">
                      <a16:colId xmlns:a16="http://schemas.microsoft.com/office/drawing/2014/main" val="261234648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15561223"/>
                    </a:ext>
                  </a:extLst>
                </a:gridCol>
                <a:gridCol w="1617665">
                  <a:extLst>
                    <a:ext uri="{9D8B030D-6E8A-4147-A177-3AD203B41FA5}">
                      <a16:colId xmlns:a16="http://schemas.microsoft.com/office/drawing/2014/main" val="130678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Table 2-3: Relational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58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False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&lt;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&lt;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9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&gt;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&gt;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6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=</a:t>
                      </a:r>
                      <a:r>
                        <a:rPr lang="en-US" baseline="0" dirty="0"/>
                        <a:t>=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==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47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&lt;=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&lt;=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5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&gt;=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&gt;=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9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!=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!=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63516"/>
                  </a:ext>
                </a:extLst>
              </a:tr>
            </a:tbl>
          </a:graphicData>
        </a:graphic>
      </p:graphicFrame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boolean Data Type (2 of 2)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139595"/>
          </a:xfrm>
        </p:spPr>
        <p:txBody>
          <a:bodyPr/>
          <a:lstStyle/>
          <a:p>
            <a:r>
              <a:rPr lang="en-US" altLang="en-US" dirty="0"/>
              <a:t>Upon completion of this chapter you will be able to:</a:t>
            </a:r>
          </a:p>
          <a:p>
            <a:pPr lvl="1"/>
            <a:r>
              <a:rPr lang="en-US" altLang="en-US" dirty="0"/>
              <a:t>Declare and use constants and variables</a:t>
            </a:r>
          </a:p>
          <a:p>
            <a:pPr lvl="1"/>
            <a:r>
              <a:rPr lang="en-US" altLang="en-US" dirty="0"/>
              <a:t>Use integer data types</a:t>
            </a:r>
          </a:p>
          <a:p>
            <a:pPr lvl="1"/>
            <a:r>
              <a:rPr lang="en-US" altLang="en-US" dirty="0"/>
              <a:t>Use the </a:t>
            </a:r>
            <a:r>
              <a:rPr lang="en-US" altLang="en-US" dirty="0">
                <a:latin typeface="Courier New" charset="0"/>
                <a:cs typeface="Courier New" charset="0"/>
              </a:rPr>
              <a:t>boolean</a:t>
            </a:r>
            <a:r>
              <a:rPr lang="en-US" altLang="en-US" dirty="0"/>
              <a:t> data type</a:t>
            </a:r>
          </a:p>
          <a:p>
            <a:pPr lvl="1"/>
            <a:r>
              <a:rPr lang="en-US" altLang="en-US" dirty="0"/>
              <a:t>Use floating-point data types</a:t>
            </a:r>
          </a:p>
          <a:p>
            <a:pPr lvl="1"/>
            <a:r>
              <a:rPr lang="en-US" altLang="en-US" dirty="0"/>
              <a:t>Use the </a:t>
            </a:r>
            <a:r>
              <a:rPr lang="en-US" altLang="en-US" dirty="0">
                <a:latin typeface="Courier New" charset="0"/>
                <a:cs typeface="Courier New" charset="0"/>
              </a:rPr>
              <a:t>char</a:t>
            </a:r>
            <a:r>
              <a:rPr lang="en-US" altLang="en-US" dirty="0"/>
              <a:t> data type</a:t>
            </a:r>
          </a:p>
          <a:p>
            <a:pPr lvl="1"/>
            <a:r>
              <a:rPr lang="en-US" altLang="en-US" dirty="0"/>
              <a:t>Use the </a:t>
            </a:r>
            <a:r>
              <a:rPr lang="en-US" altLang="en-US" dirty="0">
                <a:latin typeface="Courier New" charset="0"/>
                <a:cs typeface="Courier New" charset="0"/>
              </a:rPr>
              <a:t>Scanner</a:t>
            </a:r>
            <a:r>
              <a:rPr lang="en-US" altLang="en-US" dirty="0"/>
              <a:t> class to accept keyboard input</a:t>
            </a:r>
          </a:p>
          <a:p>
            <a:pPr lvl="1"/>
            <a:r>
              <a:rPr lang="en-US" altLang="en-US" dirty="0"/>
              <a:t>Use the </a:t>
            </a:r>
            <a:r>
              <a:rPr lang="en-US" altLang="en-US" dirty="0">
                <a:latin typeface="Courier New" charset="0"/>
                <a:cs typeface="Courier New" charset="0"/>
              </a:rPr>
              <a:t>JOptionPane</a:t>
            </a:r>
            <a:r>
              <a:rPr lang="en-US" altLang="en-US" dirty="0"/>
              <a:t> class to accept GUI input</a:t>
            </a:r>
          </a:p>
          <a:p>
            <a:pPr lvl="1"/>
            <a:r>
              <a:rPr lang="en-US" altLang="en-US" dirty="0"/>
              <a:t>Perform arithmetic</a:t>
            </a:r>
          </a:p>
          <a:p>
            <a:pPr lvl="1"/>
            <a:r>
              <a:rPr lang="en-US" altLang="en-US" dirty="0"/>
              <a:t>Understand type conversion</a:t>
            </a:r>
          </a:p>
          <a:p>
            <a:pPr lvl="1"/>
            <a:endParaRPr lang="en-US" altLang="en-US" b="1" dirty="0"/>
          </a:p>
          <a:p>
            <a:pPr eaLnBrk="1" hangingPunct="1"/>
            <a:endParaRPr lang="en-US" alt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04582"/>
          </a:xfrm>
        </p:spPr>
        <p:txBody>
          <a:bodyPr/>
          <a:lstStyle/>
          <a:p>
            <a:r>
              <a:rPr lang="en-US" altLang="en-US" dirty="0"/>
              <a:t>Floating-point number </a:t>
            </a:r>
          </a:p>
          <a:p>
            <a:pPr lvl="1"/>
            <a:r>
              <a:rPr lang="en-US" altLang="en-US" dirty="0"/>
              <a:t>Contains decimal positions</a:t>
            </a:r>
          </a:p>
          <a:p>
            <a:r>
              <a:rPr lang="en-US" altLang="en-US" dirty="0"/>
              <a:t>Floating-point data types</a:t>
            </a:r>
          </a:p>
          <a:p>
            <a:pPr lvl="1"/>
            <a:r>
              <a:rPr lang="en-US" altLang="en-US" dirty="0"/>
              <a:t>float</a:t>
            </a:r>
          </a:p>
          <a:p>
            <a:pPr lvl="1"/>
            <a:r>
              <a:rPr lang="en-US" altLang="en-US" dirty="0"/>
              <a:t>double</a:t>
            </a:r>
          </a:p>
          <a:p>
            <a:r>
              <a:rPr lang="en-US" altLang="en-US" dirty="0"/>
              <a:t>Significant digits </a:t>
            </a:r>
          </a:p>
          <a:p>
            <a:pPr lvl="1"/>
            <a:r>
              <a:rPr lang="en-US" altLang="en-US" dirty="0"/>
              <a:t>Refers to mathematical accuracy</a:t>
            </a:r>
          </a:p>
          <a:p>
            <a:endParaRPr lang="en-US" altLang="en-US" dirty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27614"/>
            <a:ext cx="8026400" cy="287771"/>
          </a:xfrm>
        </p:spPr>
        <p:txBody>
          <a:bodyPr/>
          <a:lstStyle/>
          <a:p>
            <a:r>
              <a:rPr lang="en-US" altLang="en-US" dirty="0"/>
              <a:t>Learning About Floating-Point Data Types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238852"/>
              </p:ext>
            </p:extLst>
          </p:nvPr>
        </p:nvGraphicFramePr>
        <p:xfrm>
          <a:off x="365125" y="1538288"/>
          <a:ext cx="84153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835">
                  <a:extLst>
                    <a:ext uri="{9D8B030D-6E8A-4147-A177-3AD203B41FA5}">
                      <a16:colId xmlns:a16="http://schemas.microsoft.com/office/drawing/2014/main" val="848959102"/>
                    </a:ext>
                  </a:extLst>
                </a:gridCol>
                <a:gridCol w="2103835">
                  <a:extLst>
                    <a:ext uri="{9D8B030D-6E8A-4147-A177-3AD203B41FA5}">
                      <a16:colId xmlns:a16="http://schemas.microsoft.com/office/drawing/2014/main" val="357245160"/>
                    </a:ext>
                  </a:extLst>
                </a:gridCol>
                <a:gridCol w="2103835">
                  <a:extLst>
                    <a:ext uri="{9D8B030D-6E8A-4147-A177-3AD203B41FA5}">
                      <a16:colId xmlns:a16="http://schemas.microsoft.com/office/drawing/2014/main" val="303754069"/>
                    </a:ext>
                  </a:extLst>
                </a:gridCol>
                <a:gridCol w="2103835">
                  <a:extLst>
                    <a:ext uri="{9D8B030D-6E8A-4147-A177-3AD203B41FA5}">
                      <a16:colId xmlns:a16="http://schemas.microsoft.com/office/drawing/2014/main" val="53882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2-4: Limits on floating-point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0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Size in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91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–3.4 * 10</a:t>
                      </a:r>
                      <a:r>
                        <a:rPr lang="en-US" baseline="300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 * 10</a:t>
                      </a:r>
                      <a:r>
                        <a:rPr lang="en-US" baseline="300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16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–1.7 * 10</a:t>
                      </a:r>
                      <a:r>
                        <a:rPr lang="en-US" baseline="30000" dirty="0"/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 * 10</a:t>
                      </a:r>
                      <a:r>
                        <a:rPr lang="en-US" baseline="30000" dirty="0"/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78724"/>
                  </a:ext>
                </a:extLst>
              </a:tr>
            </a:tbl>
          </a:graphicData>
        </a:graphic>
      </p:graphicFrame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About Floating-Point Data Types (2 of 2)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490382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Courier New" charset="0"/>
                <a:cs typeface="Courier New" charset="0"/>
              </a:rPr>
              <a:t>char</a:t>
            </a:r>
            <a:r>
              <a:rPr lang="en-US" altLang="en-US" dirty="0"/>
              <a:t> data type </a:t>
            </a:r>
          </a:p>
          <a:p>
            <a:pPr lvl="1" eaLnBrk="1" hangingPunct="1"/>
            <a:r>
              <a:rPr lang="en-US" altLang="en-US" dirty="0"/>
              <a:t>Holds any single character</a:t>
            </a:r>
          </a:p>
          <a:p>
            <a:pPr eaLnBrk="1" hangingPunct="1"/>
            <a:r>
              <a:rPr lang="en-US" altLang="en-US" dirty="0"/>
              <a:t>Place constant character values within single quotation marks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latin typeface="Courier New" charset="0"/>
                <a:cs typeface="Courier New" charset="0"/>
              </a:rPr>
              <a:t>	char myMiddleInitial = 'M';</a:t>
            </a:r>
          </a:p>
          <a:p>
            <a:pPr eaLnBrk="1" hangingPunct="1"/>
            <a:r>
              <a:rPr lang="en-US" altLang="en-US" b="1" dirty="0">
                <a:latin typeface="Courier New" charset="0"/>
                <a:cs typeface="Courier New" charset="0"/>
              </a:rPr>
              <a:t>String</a:t>
            </a:r>
            <a:r>
              <a:rPr lang="en-US" altLang="en-US" b="1" dirty="0"/>
              <a:t> 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A built-in class </a:t>
            </a:r>
          </a:p>
          <a:p>
            <a:pPr lvl="1" eaLnBrk="1" hangingPunct="1"/>
            <a:r>
              <a:rPr lang="en-US" altLang="en-US" dirty="0"/>
              <a:t>Stores and manipulates character strings</a:t>
            </a:r>
          </a:p>
          <a:p>
            <a:pPr lvl="1" eaLnBrk="1" hangingPunct="1"/>
            <a:r>
              <a:rPr lang="en-US" altLang="en-US" dirty="0">
                <a:latin typeface="Courier New" charset="0"/>
                <a:cs typeface="Courier New" charset="0"/>
              </a:rPr>
              <a:t>String</a:t>
            </a:r>
            <a:r>
              <a:rPr lang="en-US" altLang="en-US" dirty="0"/>
              <a:t> constants are written between double quotation marks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Using the </a:t>
            </a:r>
            <a:r>
              <a:rPr lang="en-US" altLang="en-US" dirty="0">
                <a:latin typeface="Courier New" charset="0"/>
                <a:cs typeface="Courier New" charset="0"/>
              </a:rPr>
              <a:t>char</a:t>
            </a:r>
            <a:r>
              <a:rPr lang="en-US" altLang="en-US" dirty="0"/>
              <a:t> Data Type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261782"/>
          </a:xfrm>
        </p:spPr>
        <p:txBody>
          <a:bodyPr/>
          <a:lstStyle/>
          <a:p>
            <a:pPr eaLnBrk="1" hangingPunct="1"/>
            <a:r>
              <a:rPr lang="en-US" altLang="en-US" b="1" dirty="0"/>
              <a:t>Escape sequence</a:t>
            </a:r>
          </a:p>
          <a:p>
            <a:pPr lvl="1" eaLnBrk="1" hangingPunct="1"/>
            <a:r>
              <a:rPr lang="en-US" altLang="en-US" dirty="0"/>
              <a:t>Begins with a backslash followed by a character</a:t>
            </a:r>
          </a:p>
          <a:p>
            <a:pPr lvl="1" eaLnBrk="1" hangingPunct="1"/>
            <a:r>
              <a:rPr lang="en-US" altLang="en-US" dirty="0"/>
              <a:t>Represents a single nonprinting character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charset="0"/>
                <a:cs typeface="Courier New" charset="0"/>
              </a:rPr>
              <a:t>	char aNewLine = '\n';</a:t>
            </a:r>
          </a:p>
          <a:p>
            <a:pPr eaLnBrk="1" hangingPunct="1"/>
            <a:r>
              <a:rPr lang="en-US" altLang="en-US" dirty="0"/>
              <a:t>To produce console output on multiple lines in the command window, use one of these options:</a:t>
            </a:r>
          </a:p>
          <a:p>
            <a:pPr lvl="1" eaLnBrk="1" hangingPunct="1"/>
            <a:r>
              <a:rPr lang="en-US" altLang="en-US" dirty="0"/>
              <a:t>Use the newline escape sequence </a:t>
            </a:r>
          </a:p>
          <a:p>
            <a:pPr lvl="1" eaLnBrk="1" hangingPunct="1"/>
            <a:r>
              <a:rPr lang="en-US" altLang="en-US" dirty="0"/>
              <a:t>Use the </a:t>
            </a:r>
            <a:r>
              <a:rPr lang="en-US" altLang="en-US" dirty="0">
                <a:latin typeface="Courier New" charset="0"/>
                <a:cs typeface="Courier New" charset="0"/>
              </a:rPr>
              <a:t>println()</a:t>
            </a:r>
            <a:r>
              <a:rPr lang="en-US" altLang="en-US" dirty="0"/>
              <a:t> method multiple times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/>
              <a:t>Using the </a:t>
            </a:r>
            <a:r>
              <a:rPr lang="en-US" altLang="en-US" dirty="0">
                <a:latin typeface="Courier New" charset="0"/>
                <a:cs typeface="Courier New" charset="0"/>
              </a:rPr>
              <a:t>char</a:t>
            </a:r>
            <a:r>
              <a:rPr lang="en-US" altLang="en-US" dirty="0"/>
              <a:t> Data Type (2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523236"/>
              </p:ext>
            </p:extLst>
          </p:nvPr>
        </p:nvGraphicFramePr>
        <p:xfrm>
          <a:off x="365125" y="1538288"/>
          <a:ext cx="841533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338">
                  <a:extLst>
                    <a:ext uri="{9D8B030D-6E8A-4147-A177-3AD203B41FA5}">
                      <a16:colId xmlns:a16="http://schemas.microsoft.com/office/drawing/2014/main" val="3360911184"/>
                    </a:ext>
                  </a:extLst>
                </a:gridCol>
                <a:gridCol w="6350000">
                  <a:extLst>
                    <a:ext uri="{9D8B030D-6E8A-4147-A177-3AD203B41FA5}">
                      <a16:colId xmlns:a16="http://schemas.microsoft.com/office/drawing/2014/main" val="1512721526"/>
                    </a:ext>
                  </a:extLst>
                </a:gridCol>
              </a:tblGrid>
              <a:tr h="156528">
                <a:tc>
                  <a:txBody>
                    <a:bodyPr/>
                    <a:lstStyle/>
                    <a:p>
                      <a:r>
                        <a:rPr lang="en-US" dirty="0"/>
                        <a:t>Table 2-6: Common escape sequences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8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Escape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7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Backspace; moves the cursor one space to the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5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Tab; moves the cursor to the next tab stop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29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Newline or linefeed; moves the cursor to the beginning of the next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88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Carriage return; moves the cursor to the beginning of the current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0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Double </a:t>
                      </a:r>
                      <a:r>
                        <a:rPr lang="fr-FR" dirty="0" err="1"/>
                        <a:t>quotation</a:t>
                      </a:r>
                      <a:r>
                        <a:rPr lang="fr-FR" dirty="0"/>
                        <a:t> mark; displays a double </a:t>
                      </a:r>
                      <a:r>
                        <a:rPr lang="fr-FR" dirty="0" err="1"/>
                        <a:t>quotation</a:t>
                      </a:r>
                      <a:r>
                        <a:rPr lang="fr-FR" dirty="0"/>
                        <a:t> mark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81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quotation mark; displays a single quotation 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7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Backslash; displays a backslash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574508"/>
                  </a:ext>
                </a:extLst>
              </a:tr>
            </a:tbl>
          </a:graphicData>
        </a:graphic>
      </p:graphicFrame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char Data Type (3 of 3)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65218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 New" charset="0"/>
                <a:cs typeface="Courier New" charset="0"/>
              </a:rPr>
              <a:t>System.in</a:t>
            </a:r>
            <a:r>
              <a:rPr lang="en-US" altLang="en-US" dirty="0"/>
              <a:t> object</a:t>
            </a:r>
          </a:p>
          <a:p>
            <a:pPr lvl="1" eaLnBrk="1" hangingPunct="1"/>
            <a:r>
              <a:rPr lang="en-US" altLang="en-US" b="1" dirty="0"/>
              <a:t>Standard input device</a:t>
            </a:r>
          </a:p>
          <a:p>
            <a:pPr lvl="1" eaLnBrk="1" hangingPunct="1"/>
            <a:r>
              <a:rPr lang="en-US" altLang="en-US" dirty="0"/>
              <a:t>Normally the keyboard</a:t>
            </a:r>
          </a:p>
          <a:p>
            <a:pPr lvl="1" eaLnBrk="1" hangingPunct="1"/>
            <a:r>
              <a:rPr lang="en-US" altLang="en-US" dirty="0"/>
              <a:t>Access using the </a:t>
            </a:r>
            <a:r>
              <a:rPr lang="en-US" altLang="en-US" dirty="0">
                <a:latin typeface="Courier New" charset="0"/>
                <a:cs typeface="Courier New" charset="0"/>
              </a:rPr>
              <a:t>Scanner</a:t>
            </a:r>
            <a:r>
              <a:rPr lang="en-US" altLang="en-US" dirty="0"/>
              <a:t> class</a:t>
            </a:r>
          </a:p>
          <a:p>
            <a:pPr eaLnBrk="1" hangingPunct="1"/>
            <a:r>
              <a:rPr lang="en-US" altLang="en-US" dirty="0">
                <a:latin typeface="Courier New" charset="0"/>
                <a:cs typeface="Courier New" charset="0"/>
              </a:rPr>
              <a:t>Scanner</a:t>
            </a:r>
            <a:r>
              <a:rPr lang="en-US" altLang="en-US" dirty="0"/>
              <a:t> object</a:t>
            </a:r>
          </a:p>
          <a:p>
            <a:pPr lvl="1" eaLnBrk="1" hangingPunct="1"/>
            <a:r>
              <a:rPr lang="en-US" altLang="en-US" dirty="0"/>
              <a:t>Breaks input into units called </a:t>
            </a:r>
            <a:r>
              <a:rPr lang="en-US" altLang="en-US" b="1" dirty="0"/>
              <a:t>tokens</a:t>
            </a:r>
          </a:p>
        </p:txBody>
      </p:sp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Using the </a:t>
            </a:r>
            <a:r>
              <a:rPr lang="en-US" altLang="en-US" dirty="0">
                <a:latin typeface="Courier New" charset="0"/>
                <a:cs typeface="Courier New" charset="0"/>
              </a:rPr>
              <a:t>Scanner</a:t>
            </a:r>
            <a:r>
              <a:rPr lang="en-US" altLang="en-US" dirty="0"/>
              <a:t> Class to Accept Keyboard Input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Scanner Class to Accept Keyboard Input (2 of 3)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348936"/>
              </p:ext>
            </p:extLst>
          </p:nvPr>
        </p:nvGraphicFramePr>
        <p:xfrm>
          <a:off x="339334" y="1163008"/>
          <a:ext cx="8415338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275">
                  <a:extLst>
                    <a:ext uri="{9D8B030D-6E8A-4147-A177-3AD203B41FA5}">
                      <a16:colId xmlns:a16="http://schemas.microsoft.com/office/drawing/2014/main" val="1809273207"/>
                    </a:ext>
                  </a:extLst>
                </a:gridCol>
                <a:gridCol w="5961063">
                  <a:extLst>
                    <a:ext uri="{9D8B030D-6E8A-4147-A177-3AD203B41FA5}">
                      <a16:colId xmlns:a16="http://schemas.microsoft.com/office/drawing/2014/main" val="140339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2-7: Selected Scanner class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06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3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nextDouble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input as a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6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nextInt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input as an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3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nextLine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the next line of data and returns it as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5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the next complete token as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8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nextShort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input as a 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5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nextByte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input as a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47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nextFloat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input as a float. Note that when you enter an input value that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will be stored as a float, you do not type an F. The F is used only with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constants coded within a program.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8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nextLong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input as a long. Note that when you enter an input value that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will be stored as a long, you do not type an L. The L is used only with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constants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coded within a program.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9383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2-17: The GetUserInfo clas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31" y="1605163"/>
            <a:ext cx="6582538" cy="3647675"/>
          </a:xfrm>
        </p:spPr>
      </p:pic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Scanner Class to Accept Keyboard Input (3 of 3)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347382"/>
          </a:xfrm>
        </p:spPr>
        <p:txBody>
          <a:bodyPr/>
          <a:lstStyle/>
          <a:p>
            <a:pPr eaLnBrk="1" hangingPunct="1"/>
            <a:r>
              <a:rPr lang="en-US" altLang="en-US" dirty="0"/>
              <a:t>There is a problem when using one numeric </a:t>
            </a:r>
            <a:r>
              <a:rPr lang="en-US" altLang="en-US" dirty="0">
                <a:latin typeface="Courier New" charset="0"/>
                <a:cs typeface="Courier New" charset="0"/>
              </a:rPr>
              <a:t>Scanner</a:t>
            </a:r>
            <a:r>
              <a:rPr lang="en-US" altLang="en-US" dirty="0">
                <a:cs typeface="Courier New" charset="0"/>
              </a:rPr>
              <a:t> </a:t>
            </a:r>
            <a:r>
              <a:rPr lang="en-US" altLang="en-US" dirty="0"/>
              <a:t>class retrieval method or </a:t>
            </a:r>
            <a:r>
              <a:rPr lang="en-US" altLang="en-US" dirty="0">
                <a:latin typeface="Courier New" charset="0"/>
                <a:cs typeface="Courier New" charset="0"/>
              </a:rPr>
              <a:t>next()</a:t>
            </a:r>
            <a:r>
              <a:rPr lang="en-US" altLang="en-US" dirty="0"/>
              <a:t>method before using the </a:t>
            </a:r>
            <a:r>
              <a:rPr lang="en-US" altLang="en-US" dirty="0">
                <a:latin typeface="Courier New" charset="0"/>
                <a:cs typeface="Courier New" charset="0"/>
              </a:rPr>
              <a:t>nextLine()</a:t>
            </a:r>
            <a:r>
              <a:rPr lang="en-US" altLang="en-US" dirty="0"/>
              <a:t>method</a:t>
            </a:r>
          </a:p>
          <a:p>
            <a:pPr eaLnBrk="1" hangingPunct="1"/>
            <a:r>
              <a:rPr lang="en-US" altLang="en-US" b="1" dirty="0"/>
              <a:t>Keyboard buffer </a:t>
            </a:r>
          </a:p>
          <a:p>
            <a:pPr lvl="1" eaLnBrk="1" hangingPunct="1"/>
            <a:r>
              <a:rPr lang="en-US" altLang="en-US" dirty="0"/>
              <a:t>Location in memory that stores all keystrokes, including Enter</a:t>
            </a:r>
            <a:endParaRPr lang="en-US" altLang="en-US" b="1" dirty="0"/>
          </a:p>
          <a:p>
            <a:pPr eaLnBrk="1" hangingPunct="1"/>
            <a:r>
              <a:rPr lang="en-US" altLang="en-US" dirty="0"/>
              <a:t>To avoid issues, add an extra </a:t>
            </a:r>
            <a:r>
              <a:rPr lang="en-US" altLang="en-US" dirty="0">
                <a:latin typeface="Courier New" charset="0"/>
                <a:cs typeface="Courier New" charset="0"/>
              </a:rPr>
              <a:t>nextLine()</a:t>
            </a:r>
            <a:r>
              <a:rPr lang="en-US" altLang="en-US" dirty="0"/>
              <a:t>method call to retrieve the abandoned Enter key character after numeric or </a:t>
            </a:r>
            <a:r>
              <a:rPr lang="en-US" altLang="en-US" dirty="0">
                <a:latin typeface="Courier New" charset="0"/>
                <a:cs typeface="Courier New" charset="0"/>
              </a:rPr>
              <a:t>next()</a:t>
            </a:r>
            <a:r>
              <a:rPr lang="en-US" altLang="en-US" dirty="0"/>
              <a:t> inputs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/>
              <a:t>Pitfall: Using </a:t>
            </a:r>
            <a:r>
              <a:rPr lang="en-US" dirty="0">
                <a:latin typeface="Courier New" charset="0"/>
                <a:cs typeface="Courier New" charset="0"/>
              </a:rPr>
              <a:t>nextLine()</a:t>
            </a:r>
            <a:r>
              <a:rPr lang="en-US" dirty="0">
                <a:latin typeface="+mn-lt"/>
                <a:cs typeface="Courier New" charset="0"/>
              </a:rPr>
              <a:t> </a:t>
            </a:r>
            <a:r>
              <a:rPr lang="en-US" dirty="0"/>
              <a:t>Following One of the Other </a:t>
            </a:r>
            <a:r>
              <a:rPr lang="en-US" dirty="0">
                <a:latin typeface="Courier New" charset="0"/>
                <a:cs typeface="Courier New" charset="0"/>
              </a:rPr>
              <a:t>Scanner</a:t>
            </a:r>
            <a:r>
              <a:rPr lang="en-US" dirty="0">
                <a:cs typeface="Courier New" charset="0"/>
              </a:rPr>
              <a:t> </a:t>
            </a:r>
            <a:r>
              <a:rPr lang="en-US" dirty="0"/>
              <a:t>Input Methods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Dialog boxes used to accept user input:</a:t>
            </a:r>
          </a:p>
          <a:p>
            <a:pPr lvl="1" eaLnBrk="1" hangingPunct="1"/>
            <a:r>
              <a:rPr lang="en-US" altLang="en-US" dirty="0"/>
              <a:t>Input dialog box</a:t>
            </a:r>
          </a:p>
          <a:p>
            <a:pPr lvl="1" eaLnBrk="1" hangingPunct="1"/>
            <a:r>
              <a:rPr lang="en-US" altLang="en-US" dirty="0"/>
              <a:t>Confirm dialog box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26400" cy="300467"/>
          </a:xfrm>
        </p:spPr>
        <p:txBody>
          <a:bodyPr/>
          <a:lstStyle/>
          <a:p>
            <a:pPr eaLnBrk="1" hangingPunct="1"/>
            <a:r>
              <a:rPr lang="en-US" altLang="en-US" dirty="0"/>
              <a:t>Using the </a:t>
            </a:r>
            <a:r>
              <a:rPr lang="en-US" altLang="en-US" dirty="0">
                <a:latin typeface="Courier New" charset="0"/>
                <a:cs typeface="Courier New" charset="0"/>
              </a:rPr>
              <a:t>JOptionPane </a:t>
            </a:r>
            <a:r>
              <a:rPr lang="en-US" altLang="en-US" dirty="0"/>
              <a:t>Class to Accept GUI Input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85405"/>
          </a:xfrm>
        </p:spPr>
        <p:txBody>
          <a:bodyPr/>
          <a:lstStyle/>
          <a:p>
            <a:pPr eaLnBrk="1" hangingPunct="1"/>
            <a:r>
              <a:rPr lang="en-US" altLang="en-US" b="1" dirty="0"/>
              <a:t>Constant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Cannot be changed while program is running</a:t>
            </a:r>
          </a:p>
          <a:p>
            <a:pPr eaLnBrk="1" hangingPunct="1"/>
            <a:r>
              <a:rPr lang="en-US" altLang="en-US" b="1" dirty="0"/>
              <a:t>Literal constant</a:t>
            </a:r>
          </a:p>
          <a:p>
            <a:pPr lvl="1" eaLnBrk="1" hangingPunct="1"/>
            <a:r>
              <a:rPr lang="en-US" altLang="en-US" dirty="0"/>
              <a:t>Value taken literally at each use</a:t>
            </a:r>
          </a:p>
          <a:p>
            <a:pPr eaLnBrk="1" hangingPunct="1"/>
            <a:r>
              <a:rPr lang="en-US" altLang="en-US" b="1" dirty="0"/>
              <a:t>Numeric constant</a:t>
            </a:r>
          </a:p>
          <a:p>
            <a:pPr lvl="1" eaLnBrk="1" hangingPunct="1"/>
            <a:r>
              <a:rPr lang="en-US" altLang="en-US" dirty="0"/>
              <a:t>As opposed to a literal constant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Example: </a:t>
            </a:r>
            <a:r>
              <a:rPr lang="en-US" altLang="en-US" dirty="0" err="1"/>
              <a:t>System.out.println</a:t>
            </a:r>
            <a:r>
              <a:rPr lang="en-US" altLang="en-US" dirty="0"/>
              <a:t>(459)</a:t>
            </a:r>
          </a:p>
        </p:txBody>
      </p:sp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Declaring and Using Constants and Variables (1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033182"/>
          </a:xfrm>
        </p:spPr>
        <p:txBody>
          <a:bodyPr/>
          <a:lstStyle/>
          <a:p>
            <a:pPr eaLnBrk="1" hangingPunct="1"/>
            <a:r>
              <a:rPr lang="en-US" altLang="en-US" b="1" dirty="0"/>
              <a:t>Input dialog box</a:t>
            </a:r>
          </a:p>
          <a:p>
            <a:pPr lvl="1" eaLnBrk="1" hangingPunct="1"/>
            <a:r>
              <a:rPr lang="en-US" altLang="en-US" dirty="0"/>
              <a:t>Asks a question </a:t>
            </a:r>
          </a:p>
          <a:p>
            <a:pPr lvl="1" eaLnBrk="1" hangingPunct="1"/>
            <a:r>
              <a:rPr lang="en-US" altLang="en-US" dirty="0"/>
              <a:t>Provides a text field in which the user can enter a response</a:t>
            </a:r>
          </a:p>
          <a:p>
            <a:pPr eaLnBrk="1" hangingPunct="1"/>
            <a:r>
              <a:rPr lang="en-US" altLang="en-US" b="1" dirty="0">
                <a:latin typeface="Courier New" charset="0"/>
                <a:cs typeface="Courier New" charset="0"/>
              </a:rPr>
              <a:t>showInputDialog()</a:t>
            </a:r>
            <a:r>
              <a:rPr lang="en-US" altLang="en-US" b="1" dirty="0"/>
              <a:t> method</a:t>
            </a:r>
          </a:p>
          <a:p>
            <a:pPr lvl="1" eaLnBrk="1" hangingPunct="1"/>
            <a:r>
              <a:rPr lang="en-US" altLang="en-US" dirty="0"/>
              <a:t>Six overloaded versions</a:t>
            </a:r>
          </a:p>
          <a:p>
            <a:pPr lvl="1" eaLnBrk="1" hangingPunct="1"/>
            <a:r>
              <a:rPr lang="en-US" altLang="en-US" dirty="0"/>
              <a:t>Returns a </a:t>
            </a:r>
            <a:r>
              <a:rPr lang="en-US" altLang="en-US" dirty="0">
                <a:latin typeface="Courier New" charset="0"/>
                <a:cs typeface="Courier New" charset="0"/>
              </a:rPr>
              <a:t>String</a:t>
            </a:r>
            <a:r>
              <a:rPr lang="en-US" altLang="en-US" dirty="0"/>
              <a:t> representing a user’s response</a:t>
            </a:r>
          </a:p>
          <a:p>
            <a:pPr eaLnBrk="1" hangingPunct="1"/>
            <a:r>
              <a:rPr lang="en-US" altLang="en-US" b="1" dirty="0"/>
              <a:t>Prompt</a:t>
            </a:r>
          </a:p>
          <a:p>
            <a:pPr lvl="1" eaLnBrk="1" hangingPunct="1"/>
            <a:r>
              <a:rPr lang="en-US" altLang="en-US" dirty="0"/>
              <a:t>A message requesting user input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Using Input Dialog Boxes (1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2-26: The HelloNameDialog clas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68" y="2036763"/>
            <a:ext cx="7229864" cy="2784475"/>
          </a:xfrm>
        </p:spPr>
      </p:pic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Input Dialog Boxes (2 of 5)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2-27: Input dialog box of the HelloNameDialog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090584"/>
            <a:ext cx="4114800" cy="2676833"/>
          </a:xfrm>
        </p:spPr>
      </p:pic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Input Dialog Boxes (3 of 5)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5698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 New" charset="0"/>
                <a:cs typeface="Courier New" charset="0"/>
              </a:rPr>
              <a:t>showInputDialog() </a:t>
            </a:r>
          </a:p>
          <a:p>
            <a:pPr lvl="1" eaLnBrk="1" hangingPunct="1"/>
            <a:r>
              <a:rPr lang="en-US" altLang="en-US" dirty="0"/>
              <a:t>One version requires four arguments:</a:t>
            </a:r>
          </a:p>
          <a:p>
            <a:pPr lvl="2" eaLnBrk="1" hangingPunct="1"/>
            <a:r>
              <a:rPr lang="en-US" altLang="en-US" dirty="0"/>
              <a:t>Parent component</a:t>
            </a:r>
          </a:p>
          <a:p>
            <a:pPr lvl="2" eaLnBrk="1" hangingPunct="1"/>
            <a:r>
              <a:rPr lang="en-US" altLang="en-US" dirty="0"/>
              <a:t>Message</a:t>
            </a:r>
          </a:p>
          <a:p>
            <a:pPr lvl="2" eaLnBrk="1" hangingPunct="1"/>
            <a:r>
              <a:rPr lang="en-US" altLang="en-US" dirty="0"/>
              <a:t>Title</a:t>
            </a:r>
          </a:p>
          <a:p>
            <a:pPr lvl="2" eaLnBrk="1" hangingPunct="1"/>
            <a:r>
              <a:rPr lang="en-US" altLang="en-US" dirty="0"/>
              <a:t>Type of dialog box</a:t>
            </a:r>
          </a:p>
          <a:p>
            <a:pPr eaLnBrk="1" hangingPunct="1"/>
            <a:r>
              <a:rPr lang="en-US" altLang="en-US" dirty="0"/>
              <a:t>Convert </a:t>
            </a:r>
            <a:r>
              <a:rPr lang="en-US" altLang="en-US" dirty="0">
                <a:latin typeface="Courier New" charset="0"/>
                <a:cs typeface="Courier New" charset="0"/>
              </a:rPr>
              <a:t>String</a:t>
            </a:r>
            <a:r>
              <a:rPr lang="en-US" altLang="en-US" dirty="0"/>
              <a:t> to </a:t>
            </a:r>
            <a:r>
              <a:rPr lang="en-US" altLang="en-US" dirty="0">
                <a:latin typeface="Courier New" charset="0"/>
                <a:cs typeface="Courier New" charset="0"/>
              </a:rPr>
              <a:t>int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charset="0"/>
                <a:cs typeface="Courier New" charset="0"/>
              </a:rPr>
              <a:t>double</a:t>
            </a:r>
          </a:p>
          <a:p>
            <a:pPr lvl="1" eaLnBrk="1" hangingPunct="1"/>
            <a:r>
              <a:rPr lang="en-US" altLang="en-US" dirty="0"/>
              <a:t>Use methods from the built-in Java classes </a:t>
            </a:r>
            <a:r>
              <a:rPr lang="en-US" altLang="en-US" dirty="0">
                <a:latin typeface="Courier New" charset="0"/>
                <a:cs typeface="Courier New" charset="0"/>
              </a:rPr>
              <a:t>Integer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charset="0"/>
                <a:cs typeface="Courier New" charset="0"/>
              </a:rPr>
              <a:t>Double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Input Dialog Boxes (4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Type-wrapper classes</a:t>
            </a:r>
          </a:p>
          <a:p>
            <a:pPr lvl="1" eaLnBrk="1" hangingPunct="1"/>
            <a:r>
              <a:rPr lang="en-US" altLang="en-US" dirty="0"/>
              <a:t>Each primitive type has a corresponding class contained in the</a:t>
            </a:r>
            <a:r>
              <a:rPr lang="en-US" altLang="en-US" dirty="0">
                <a:cs typeface="Courier New" charset="0"/>
              </a:rPr>
              <a:t> </a:t>
            </a:r>
            <a:r>
              <a:rPr lang="en-US" altLang="en-US" dirty="0">
                <a:latin typeface="Courier New" charset="0"/>
                <a:cs typeface="Courier New" charset="0"/>
              </a:rPr>
              <a:t>java.lang</a:t>
            </a:r>
            <a:r>
              <a:rPr lang="en-US" altLang="en-US" dirty="0"/>
              <a:t> package</a:t>
            </a:r>
          </a:p>
          <a:p>
            <a:pPr lvl="1" eaLnBrk="1" hangingPunct="1"/>
            <a:r>
              <a:rPr lang="en-US" altLang="en-US" dirty="0"/>
              <a:t>Include methods to process primitive type values</a:t>
            </a:r>
          </a:p>
          <a:p>
            <a:pPr marL="749300" lvl="3" indent="0" eaLnBrk="1" hangingPunct="1">
              <a:buFont typeface="Arial" charset="0"/>
              <a:buNone/>
            </a:pPr>
            <a:r>
              <a:rPr lang="en-US" altLang="en-US" dirty="0">
                <a:latin typeface="Courier New" charset="0"/>
                <a:cs typeface="Courier New" charset="0"/>
              </a:rPr>
              <a:t>Integer.parseInt()</a:t>
            </a:r>
          </a:p>
          <a:p>
            <a:pPr marL="749300" lvl="3" indent="0" eaLnBrk="1" hangingPunct="1">
              <a:buFont typeface="Arial" charset="0"/>
              <a:buNone/>
            </a:pPr>
            <a:r>
              <a:rPr lang="en-US" altLang="en-US" dirty="0">
                <a:latin typeface="Courier New" charset="0"/>
                <a:cs typeface="Courier New" charset="0"/>
              </a:rPr>
              <a:t>Double.parseDouble()</a:t>
            </a:r>
          </a:p>
          <a:p>
            <a:pPr lvl="1" eaLnBrk="1" hangingPunct="1"/>
            <a:endParaRPr lang="en-US" altLang="en-US" b="1" dirty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Input Dialog Boxes (5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56982"/>
          </a:xfrm>
        </p:spPr>
        <p:txBody>
          <a:bodyPr/>
          <a:lstStyle/>
          <a:p>
            <a:pPr eaLnBrk="1" hangingPunct="1"/>
            <a:r>
              <a:rPr lang="en-US" altLang="en-US" b="1" dirty="0"/>
              <a:t>Confirm dialog box</a:t>
            </a:r>
          </a:p>
          <a:p>
            <a:pPr lvl="1" eaLnBrk="1" hangingPunct="1"/>
            <a:r>
              <a:rPr lang="en-US" altLang="en-US" dirty="0"/>
              <a:t>Displays the options Yes, No, and Cancel</a:t>
            </a:r>
          </a:p>
          <a:p>
            <a:pPr eaLnBrk="1" hangingPunct="1"/>
            <a:r>
              <a:rPr lang="en-US" altLang="en-US" b="1" dirty="0">
                <a:latin typeface="Courier New" charset="0"/>
                <a:cs typeface="Courier New" charset="0"/>
              </a:rPr>
              <a:t>showConfirmDialog()</a:t>
            </a:r>
            <a:r>
              <a:rPr lang="en-US" altLang="en-US" b="1" dirty="0">
                <a:cs typeface="Courier New" charset="0"/>
              </a:rPr>
              <a:t> </a:t>
            </a:r>
            <a:r>
              <a:rPr lang="en-US" altLang="en-US" b="1" dirty="0"/>
              <a:t>method</a:t>
            </a:r>
            <a:r>
              <a:rPr lang="en-US" altLang="en-US" dirty="0"/>
              <a:t> in </a:t>
            </a:r>
            <a:r>
              <a:rPr lang="en-US" altLang="en-US" dirty="0">
                <a:latin typeface="Courier New" charset="0"/>
                <a:cs typeface="Courier New" charset="0"/>
              </a:rPr>
              <a:t>JOptionPane</a:t>
            </a:r>
            <a:r>
              <a:rPr lang="en-US" altLang="en-US" dirty="0">
                <a:cs typeface="Courier New" charset="0"/>
              </a:rPr>
              <a:t> </a:t>
            </a:r>
            <a:r>
              <a:rPr lang="en-US" altLang="en-US" dirty="0"/>
              <a:t>class</a:t>
            </a:r>
          </a:p>
          <a:p>
            <a:pPr lvl="1" eaLnBrk="1" hangingPunct="1"/>
            <a:r>
              <a:rPr lang="en-US" altLang="en-US" dirty="0"/>
              <a:t>Four overloaded versions are available</a:t>
            </a:r>
          </a:p>
          <a:p>
            <a:pPr lvl="1" eaLnBrk="1" hangingPunct="1"/>
            <a:r>
              <a:rPr lang="en-US" altLang="en-US" dirty="0"/>
              <a:t>Returns integer containing either:</a:t>
            </a:r>
          </a:p>
          <a:p>
            <a:pPr marL="800100" lvl="3" indent="-50800" eaLnBrk="1" hangingPunct="1">
              <a:buFontTx/>
              <a:buNone/>
            </a:pPr>
            <a:r>
              <a:rPr lang="en-US" altLang="en-US" dirty="0">
                <a:latin typeface="Courier New" charset="0"/>
                <a:cs typeface="Courier New" charset="0"/>
              </a:rPr>
              <a:t>JOptionPane.YES_OPTION</a:t>
            </a:r>
          </a:p>
          <a:p>
            <a:pPr marL="800100" lvl="3" indent="-50800" eaLnBrk="1" hangingPunct="1">
              <a:buFontTx/>
              <a:buNone/>
            </a:pPr>
            <a:r>
              <a:rPr lang="en-US" altLang="en-US" dirty="0">
                <a:latin typeface="Courier New" charset="0"/>
                <a:cs typeface="Courier New" charset="0"/>
              </a:rPr>
              <a:t>JOptionPane.NO_OPTION</a:t>
            </a:r>
          </a:p>
          <a:p>
            <a:pPr marL="800100" lvl="3" indent="-50800" eaLnBrk="1" hangingPunct="1">
              <a:buFontTx/>
              <a:buNone/>
            </a:pPr>
            <a:r>
              <a:rPr lang="en-US" altLang="en-US" dirty="0">
                <a:latin typeface="Courier New" charset="0"/>
                <a:cs typeface="Courier New" charset="0"/>
              </a:rPr>
              <a:t>JOptionPane.CANCEL_OPTION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Using Confirm Dialog Boxes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You can create a confirm dialog box with five arguments:</a:t>
            </a:r>
          </a:p>
          <a:p>
            <a:pPr lvl="1" eaLnBrk="1" hangingPunct="1"/>
            <a:r>
              <a:rPr lang="en-US" altLang="en-US" dirty="0"/>
              <a:t>Parent component</a:t>
            </a:r>
          </a:p>
          <a:p>
            <a:pPr lvl="1" eaLnBrk="1" hangingPunct="1"/>
            <a:r>
              <a:rPr lang="en-US" altLang="en-US" dirty="0"/>
              <a:t>Prompt message</a:t>
            </a:r>
          </a:p>
          <a:p>
            <a:pPr lvl="1" eaLnBrk="1" hangingPunct="1"/>
            <a:r>
              <a:rPr lang="en-US" altLang="en-US" dirty="0"/>
              <a:t>Title</a:t>
            </a:r>
          </a:p>
          <a:p>
            <a:pPr lvl="1" eaLnBrk="1" hangingPunct="1"/>
            <a:r>
              <a:rPr lang="en-US" altLang="en-US" dirty="0"/>
              <a:t>Integer that indicates which option button to show</a:t>
            </a:r>
          </a:p>
          <a:p>
            <a:pPr lvl="1" eaLnBrk="1" hangingPunct="1"/>
            <a:r>
              <a:rPr lang="en-US" altLang="en-US" dirty="0"/>
              <a:t>Integer that describes the kind of dialog box</a:t>
            </a:r>
          </a:p>
        </p:txBody>
      </p:sp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Using Confirm Dialog Boxes (2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2-33: The confirm dialog box displayed by the AirlineDialog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670290"/>
            <a:ext cx="5562600" cy="3517421"/>
          </a:xfrm>
        </p:spPr>
      </p:pic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Confirm Dialog Boxes (3 of 3)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109382"/>
          </a:xfrm>
        </p:spPr>
        <p:txBody>
          <a:bodyPr/>
          <a:lstStyle/>
          <a:p>
            <a:pPr eaLnBrk="1" hangingPunct="1"/>
            <a:r>
              <a:rPr lang="en-US" altLang="en-US" b="1" dirty="0"/>
              <a:t>Standard arithmetic operators</a:t>
            </a:r>
          </a:p>
          <a:p>
            <a:pPr lvl="1" eaLnBrk="1" hangingPunct="1"/>
            <a:r>
              <a:rPr lang="en-US" altLang="en-US" dirty="0"/>
              <a:t>Perform calculations with values in programs</a:t>
            </a:r>
          </a:p>
          <a:p>
            <a:pPr eaLnBrk="1" hangingPunct="1"/>
            <a:r>
              <a:rPr lang="en-US" altLang="en-US" b="1" dirty="0"/>
              <a:t>Operand</a:t>
            </a:r>
          </a:p>
          <a:p>
            <a:pPr lvl="1" eaLnBrk="1" hangingPunct="1"/>
            <a:r>
              <a:rPr lang="en-US" altLang="en-US" dirty="0"/>
              <a:t>A value used on either side of an operator</a:t>
            </a:r>
          </a:p>
          <a:p>
            <a:pPr eaLnBrk="1" hangingPunct="1"/>
            <a:r>
              <a:rPr lang="en-US" altLang="en-US" b="1" dirty="0"/>
              <a:t>Integer division</a:t>
            </a:r>
          </a:p>
          <a:p>
            <a:pPr lvl="1" eaLnBrk="1" hangingPunct="1"/>
            <a:r>
              <a:rPr lang="en-US" altLang="en-US" dirty="0"/>
              <a:t>Involves integer constants or integer variables </a:t>
            </a:r>
          </a:p>
          <a:p>
            <a:pPr lvl="1" eaLnBrk="1" hangingPunct="1"/>
            <a:r>
              <a:rPr lang="en-US" altLang="en-US" dirty="0"/>
              <a:t>The result is an integer</a:t>
            </a:r>
          </a:p>
          <a:p>
            <a:pPr lvl="1" eaLnBrk="1" hangingPunct="1"/>
            <a:r>
              <a:rPr lang="en-US" altLang="en-US" dirty="0"/>
              <a:t>Any fractional part of the result is lost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Performing Arithmetic Using Variables and Constants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901488"/>
              </p:ext>
            </p:extLst>
          </p:nvPr>
        </p:nvGraphicFramePr>
        <p:xfrm>
          <a:off x="365125" y="1538288"/>
          <a:ext cx="8415339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75">
                  <a:extLst>
                    <a:ext uri="{9D8B030D-6E8A-4147-A177-3AD203B41FA5}">
                      <a16:colId xmlns:a16="http://schemas.microsoft.com/office/drawing/2014/main" val="116947335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393338048"/>
                    </a:ext>
                  </a:extLst>
                </a:gridCol>
                <a:gridCol w="3903664">
                  <a:extLst>
                    <a:ext uri="{9D8B030D-6E8A-4147-A177-3AD203B41FA5}">
                      <a16:colId xmlns:a16="http://schemas.microsoft.com/office/drawing/2014/main" val="1763709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2-8: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Arithmetic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9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4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 + 2, the result is 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51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 – 2, the result is 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8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 * 2, the result is 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2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45.0 / 2, the result is 22.5</a:t>
                      </a:r>
                    </a:p>
                    <a:p>
                      <a:r>
                        <a:rPr lang="en-US" dirty="0"/>
                        <a:t>45 / 2, the result is 22 (not 22.5)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95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 (modulus)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45 % 2, the result is 1 (that is, 45/2 =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22 with a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remainder of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586895"/>
                  </a:ext>
                </a:extLst>
              </a:tr>
            </a:tbl>
          </a:graphicData>
        </a:graphic>
      </p:graphicFrame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Performing Arithmetic Using Variables and Constants (2 of 2)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261782"/>
          </a:xfrm>
        </p:spPr>
        <p:txBody>
          <a:bodyPr/>
          <a:lstStyle/>
          <a:p>
            <a:pPr eaLnBrk="1" hangingPunct="1"/>
            <a:r>
              <a:rPr lang="en-US" altLang="en-US" b="1" dirty="0"/>
              <a:t>Variable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A named memory location </a:t>
            </a:r>
          </a:p>
          <a:p>
            <a:pPr lvl="1" eaLnBrk="1" hangingPunct="1"/>
            <a:r>
              <a:rPr lang="en-US" altLang="en-US" dirty="0"/>
              <a:t>Used to store a value</a:t>
            </a:r>
          </a:p>
          <a:p>
            <a:pPr lvl="1" eaLnBrk="1" hangingPunct="1"/>
            <a:r>
              <a:rPr lang="en-US" altLang="en-US" dirty="0"/>
              <a:t>Can hold only one value at a time</a:t>
            </a:r>
          </a:p>
          <a:p>
            <a:pPr lvl="1" eaLnBrk="1" hangingPunct="1"/>
            <a:r>
              <a:rPr lang="en-US" altLang="en-US" dirty="0"/>
              <a:t>Its value can change</a:t>
            </a:r>
          </a:p>
          <a:p>
            <a:pPr eaLnBrk="1" hangingPunct="1"/>
            <a:r>
              <a:rPr lang="en-US" altLang="en-US" b="1" dirty="0"/>
              <a:t>Data type 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A type of data that can be stored</a:t>
            </a:r>
          </a:p>
          <a:p>
            <a:pPr lvl="1" eaLnBrk="1" hangingPunct="1"/>
            <a:r>
              <a:rPr lang="en-US" altLang="en-US" dirty="0"/>
              <a:t>How much memory an item occupies</a:t>
            </a:r>
          </a:p>
          <a:p>
            <a:pPr lvl="1" eaLnBrk="1" hangingPunct="1"/>
            <a:r>
              <a:rPr lang="en-US" altLang="en-US" dirty="0"/>
              <a:t>What types of operations can be performed on data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Declaring and Using Constants and Variables (2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Operator precedence</a:t>
            </a:r>
          </a:p>
          <a:p>
            <a:pPr lvl="1" eaLnBrk="1" hangingPunct="1"/>
            <a:r>
              <a:rPr lang="en-US" altLang="en-US" dirty="0"/>
              <a:t>The rules for the order in which parts of mathematical expressions are evaluated</a:t>
            </a:r>
          </a:p>
          <a:p>
            <a:pPr lvl="1" eaLnBrk="1" hangingPunct="1"/>
            <a:r>
              <a:rPr lang="en-US" altLang="en-US" dirty="0"/>
              <a:t>First multiplication, division, and remainder (modulus), then addition or subtraction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Associativity and Precedence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8543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/>
              <a:t>Avoid unnecessary repetition of arithmetic statements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/>
              <a:t>Example of inefficient calculation:</a:t>
            </a:r>
          </a:p>
          <a:p>
            <a:pPr marL="628650" lvl="1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stateWithholding = hours * rate * STATE_RATE;</a:t>
            </a:r>
          </a:p>
          <a:p>
            <a:pPr marL="628650" lvl="1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federalWithholding = hours * rate * FED_RATE;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>
                <a:cs typeface="Courier New" pitchFamily="49" charset="0"/>
              </a:rPr>
              <a:t>Example of efficient calculation:</a:t>
            </a:r>
          </a:p>
          <a:p>
            <a:pPr lvl="2" indent="-40005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grossPay = hours * rate;</a:t>
            </a:r>
          </a:p>
          <a:p>
            <a:pPr lvl="2" indent="-40005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stateWithholding = grossPay * STATE_RATE;</a:t>
            </a:r>
          </a:p>
          <a:p>
            <a:pPr lvl="2" indent="-40005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federalWithholding = grossPay * FED_RATE;</a:t>
            </a:r>
          </a:p>
        </p:txBody>
      </p:sp>
      <p:sp>
        <p:nvSpPr>
          <p:cNvPr id="675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Writing Arithmetic Statements Efficiently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033182"/>
          </a:xfrm>
        </p:spPr>
        <p:txBody>
          <a:bodyPr/>
          <a:lstStyle/>
          <a:p>
            <a:pPr eaLnBrk="1" hangingPunct="1"/>
            <a:r>
              <a:rPr lang="en-US" altLang="en-US" dirty="0"/>
              <a:t>Arithmetic with variables or constants of the same type</a:t>
            </a:r>
          </a:p>
          <a:p>
            <a:pPr lvl="1" eaLnBrk="1" hangingPunct="1"/>
            <a:r>
              <a:rPr lang="en-US" altLang="en-US" dirty="0"/>
              <a:t>The result of arithmetic retains the same type</a:t>
            </a:r>
          </a:p>
          <a:p>
            <a:pPr eaLnBrk="1" hangingPunct="1"/>
            <a:r>
              <a:rPr lang="en-US" altLang="en-US" dirty="0"/>
              <a:t>Arithmetic operations with operands of unlike types</a:t>
            </a:r>
          </a:p>
          <a:p>
            <a:pPr lvl="1" eaLnBrk="1" hangingPunct="1"/>
            <a:r>
              <a:rPr lang="en-US" altLang="en-US" dirty="0"/>
              <a:t>Java chooses the unifying type for the result</a:t>
            </a:r>
          </a:p>
          <a:p>
            <a:pPr eaLnBrk="1" hangingPunct="1"/>
            <a:r>
              <a:rPr lang="en-US" altLang="en-US" b="1" dirty="0"/>
              <a:t>Unifying type 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The type to which all operands in an expression are converted for compatibility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Understanding Type Conversion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271182"/>
          </a:xfrm>
        </p:spPr>
        <p:txBody>
          <a:bodyPr/>
          <a:lstStyle/>
          <a:p>
            <a:pPr eaLnBrk="1" hangingPunct="1"/>
            <a:r>
              <a:rPr lang="en-US" altLang="en-US" dirty="0"/>
              <a:t>Automatically converts nonconforming operands to the unifying type</a:t>
            </a:r>
          </a:p>
          <a:p>
            <a:pPr eaLnBrk="1" hangingPunct="1"/>
            <a:r>
              <a:rPr lang="en-US" altLang="en-US" dirty="0"/>
              <a:t>Order for establishing unifying types between two variables (highest to lowest):</a:t>
            </a:r>
          </a:p>
          <a:p>
            <a:pPr marL="914400" lvl="1" indent="-508000" eaLnBrk="1" hangingPunct="1">
              <a:buFont typeface="Calibri" pitchFamily="34" charset="0"/>
              <a:buAutoNum type="arabicPeriod"/>
            </a:pPr>
            <a:r>
              <a:rPr lang="en-US" altLang="en-US" dirty="0">
                <a:cs typeface="Courier New" charset="0"/>
              </a:rPr>
              <a:t> </a:t>
            </a:r>
            <a:r>
              <a:rPr lang="en-US" altLang="en-US" dirty="0">
                <a:latin typeface="Courier New" charset="0"/>
                <a:cs typeface="Courier New" charset="0"/>
              </a:rPr>
              <a:t>double</a:t>
            </a:r>
          </a:p>
          <a:p>
            <a:pPr marL="914400" lvl="1" indent="-508000" eaLnBrk="1" hangingPunct="1">
              <a:buFont typeface="Calibri" pitchFamily="34" charset="0"/>
              <a:buAutoNum type="arabicPeriod"/>
            </a:pPr>
            <a:r>
              <a:rPr lang="en-US" altLang="en-US" dirty="0"/>
              <a:t> </a:t>
            </a:r>
            <a:r>
              <a:rPr lang="en-US" altLang="en-US" dirty="0">
                <a:latin typeface="Courier New" charset="0"/>
                <a:cs typeface="Courier New" charset="0"/>
              </a:rPr>
              <a:t>float</a:t>
            </a:r>
          </a:p>
          <a:p>
            <a:pPr marL="914400" lvl="1" indent="-508000" eaLnBrk="1" hangingPunct="1">
              <a:buFont typeface="Calibri" pitchFamily="34" charset="0"/>
              <a:buAutoNum type="arabicPeriod"/>
            </a:pPr>
            <a:r>
              <a:rPr lang="en-US" altLang="en-US" dirty="0"/>
              <a:t> </a:t>
            </a:r>
            <a:r>
              <a:rPr lang="en-US" altLang="en-US" dirty="0">
                <a:latin typeface="Courier New" charset="0"/>
                <a:cs typeface="Courier New" charset="0"/>
              </a:rPr>
              <a:t>long</a:t>
            </a:r>
          </a:p>
          <a:p>
            <a:pPr marL="914400" lvl="1" indent="-508000" eaLnBrk="1" hangingPunct="1">
              <a:buFont typeface="Calibri" pitchFamily="34" charset="0"/>
              <a:buAutoNum type="arabicPeriod"/>
            </a:pPr>
            <a:r>
              <a:rPr lang="en-US" altLang="en-US" dirty="0"/>
              <a:t> </a:t>
            </a:r>
            <a:r>
              <a:rPr lang="en-US" altLang="en-US" dirty="0">
                <a:latin typeface="Courier New" charset="0"/>
                <a:cs typeface="Courier New" charset="0"/>
              </a:rPr>
              <a:t>int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Automatic Type Conversion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836435"/>
          </a:xfrm>
        </p:spPr>
        <p:txBody>
          <a:bodyPr/>
          <a:lstStyle/>
          <a:p>
            <a:pPr eaLnBrk="1" hangingPunct="1"/>
            <a:r>
              <a:rPr lang="en-US" altLang="en-US" b="1" dirty="0"/>
              <a:t>Type casting</a:t>
            </a:r>
          </a:p>
          <a:p>
            <a:pPr lvl="1" eaLnBrk="1" hangingPunct="1"/>
            <a:r>
              <a:rPr lang="en-US" altLang="en-US" dirty="0"/>
              <a:t>Forces a value of one data type to be used as a value of another data type</a:t>
            </a:r>
          </a:p>
          <a:p>
            <a:pPr eaLnBrk="1" hangingPunct="1"/>
            <a:r>
              <a:rPr lang="en-US" altLang="en-US" b="1" dirty="0"/>
              <a:t>Cast operator</a:t>
            </a:r>
            <a:r>
              <a:rPr lang="en-US" altLang="en-US" dirty="0"/>
              <a:t>	</a:t>
            </a:r>
          </a:p>
          <a:p>
            <a:pPr lvl="1" eaLnBrk="1" hangingPunct="1"/>
            <a:r>
              <a:rPr lang="en-US" altLang="en-US" dirty="0"/>
              <a:t>Place desired result type in parentheses</a:t>
            </a:r>
          </a:p>
          <a:p>
            <a:pPr lvl="1" eaLnBrk="1" hangingPunct="1"/>
            <a:r>
              <a:rPr lang="en-US" altLang="en-US" dirty="0"/>
              <a:t>Using a cast operator is an </a:t>
            </a:r>
            <a:r>
              <a:rPr lang="en-US" altLang="en-US" b="1" dirty="0"/>
              <a:t>explicit conversion</a:t>
            </a:r>
          </a:p>
          <a:p>
            <a:pPr eaLnBrk="1" hangingPunct="1"/>
            <a:r>
              <a:rPr lang="en-US" altLang="en-US" dirty="0"/>
              <a:t>You do not need to perform a cast when assigning a value to a higher unifying type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Example: double </a:t>
            </a:r>
            <a:r>
              <a:rPr lang="en-US" altLang="en-US" dirty="0" err="1"/>
              <a:t>bankBalance</a:t>
            </a:r>
            <a:r>
              <a:rPr lang="en-US" altLang="en-US" dirty="0"/>
              <a:t> = 189.66</a:t>
            </a:r>
          </a:p>
          <a:p>
            <a:pPr eaLnBrk="1" hangingPunct="1"/>
            <a:r>
              <a:rPr lang="en-US" altLang="en-US" dirty="0"/>
              <a:t>                  float </a:t>
            </a:r>
            <a:r>
              <a:rPr lang="en-US" altLang="en-US" dirty="0" err="1"/>
              <a:t>weeklybudget</a:t>
            </a:r>
            <a:r>
              <a:rPr lang="en-US" altLang="en-US" dirty="0"/>
              <a:t> = (float) (</a:t>
            </a:r>
            <a:r>
              <a:rPr lang="en-US" altLang="en-US" dirty="0" err="1"/>
              <a:t>bankBalance</a:t>
            </a:r>
            <a:r>
              <a:rPr lang="en-US" altLang="en-US" dirty="0"/>
              <a:t> / 4)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Explicit Type Conversions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70044"/>
          </a:xfrm>
        </p:spPr>
        <p:txBody>
          <a:bodyPr/>
          <a:lstStyle/>
          <a:p>
            <a:pPr eaLnBrk="1" hangingPunct="1"/>
            <a:r>
              <a:rPr lang="en-US" altLang="en-US" dirty="0"/>
              <a:t>Don’t mispronounce </a:t>
            </a:r>
            <a:r>
              <a:rPr lang="en-US" altLang="en-US" i="1" dirty="0"/>
              <a:t>integer</a:t>
            </a:r>
            <a:endParaRPr lang="en-US" altLang="en-US" dirty="0"/>
          </a:p>
          <a:p>
            <a:pPr eaLnBrk="1" hangingPunct="1"/>
            <a:r>
              <a:rPr lang="en-US" altLang="en-US" dirty="0"/>
              <a:t>Don’t attempt to assign a literal constant floating-point number</a:t>
            </a:r>
          </a:p>
          <a:p>
            <a:pPr eaLnBrk="1" hangingPunct="1"/>
            <a:r>
              <a:rPr lang="en-US" altLang="en-US" dirty="0"/>
              <a:t>Don’t forget precedence rules</a:t>
            </a:r>
          </a:p>
          <a:p>
            <a:pPr eaLnBrk="1" hangingPunct="1"/>
            <a:r>
              <a:rPr lang="en-US" altLang="en-US" dirty="0"/>
              <a:t>Don’t forget that integer division results in an integer</a:t>
            </a:r>
          </a:p>
          <a:p>
            <a:pPr eaLnBrk="1" hangingPunct="1"/>
            <a:r>
              <a:rPr lang="en-US" altLang="en-US" dirty="0"/>
              <a:t>Don’t attempt to assign a constant decimal value to an integer using a leading 0</a:t>
            </a:r>
          </a:p>
          <a:p>
            <a:pPr eaLnBrk="1" hangingPunct="1"/>
            <a:r>
              <a:rPr lang="en-US" altLang="en-US" dirty="0"/>
              <a:t>Don’t use a single equal sign (</a:t>
            </a:r>
            <a:r>
              <a:rPr lang="en-US" altLang="en-US" dirty="0">
                <a:latin typeface="Courier New" charset="0"/>
                <a:cs typeface="Courier New" charset="0"/>
              </a:rPr>
              <a:t>=</a:t>
            </a:r>
            <a:r>
              <a:rPr lang="en-US" altLang="en-US" dirty="0"/>
              <a:t>) in a Boolean comparison for equality</a:t>
            </a:r>
          </a:p>
          <a:p>
            <a:pPr eaLnBrk="1" hangingPunct="1"/>
            <a:r>
              <a:rPr lang="en-US" altLang="en-US" dirty="0"/>
              <a:t>Don’t try to store a string of characters in a </a:t>
            </a:r>
            <a:r>
              <a:rPr lang="en-US" altLang="en-US" dirty="0">
                <a:latin typeface="Courier New" charset="0"/>
                <a:cs typeface="Courier New" charset="0"/>
              </a:rPr>
              <a:t>char </a:t>
            </a:r>
            <a:r>
              <a:rPr lang="en-US" altLang="en-US" dirty="0"/>
              <a:t>variable</a:t>
            </a:r>
            <a:endParaRPr lang="en-US" altLang="en-US" dirty="0">
              <a:latin typeface="Courier New" charset="0"/>
              <a:cs typeface="Courier New" charset="0"/>
            </a:endParaRPr>
          </a:p>
        </p:txBody>
      </p:sp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Don’t Do It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847207"/>
          </a:xfrm>
        </p:spPr>
        <p:txBody>
          <a:bodyPr/>
          <a:lstStyle/>
          <a:p>
            <a:pPr eaLnBrk="1" hangingPunct="1"/>
            <a:r>
              <a:rPr lang="en-US" altLang="en-US" dirty="0"/>
              <a:t>Don’t forget that when a </a:t>
            </a:r>
            <a:r>
              <a:rPr lang="en-US" altLang="en-US" dirty="0">
                <a:latin typeface="Courier New" charset="0"/>
                <a:cs typeface="Courier New" charset="0"/>
              </a:rPr>
              <a:t>String</a:t>
            </a:r>
            <a:r>
              <a:rPr lang="en-US" altLang="en-US" dirty="0"/>
              <a:t> and a numeric value are concatenated, the resulting expression is a string</a:t>
            </a:r>
          </a:p>
          <a:p>
            <a:pPr eaLnBrk="1" hangingPunct="1"/>
            <a:r>
              <a:rPr lang="en-US" altLang="en-US" dirty="0"/>
              <a:t>Don’t forget to consume the Enter key after numeric input using the </a:t>
            </a:r>
            <a:r>
              <a:rPr lang="en-US" altLang="en-US" dirty="0">
                <a:latin typeface="Courier New" charset="0"/>
                <a:cs typeface="Courier New" charset="0"/>
              </a:rPr>
              <a:t>Scanner</a:t>
            </a:r>
            <a:r>
              <a:rPr lang="en-US" altLang="en-US" dirty="0"/>
              <a:t> class when a </a:t>
            </a:r>
            <a:r>
              <a:rPr lang="en-US" altLang="en-US" dirty="0">
                <a:latin typeface="Courier New" charset="0"/>
                <a:cs typeface="Courier New" charset="0"/>
              </a:rPr>
              <a:t>nextLine()</a:t>
            </a:r>
            <a:r>
              <a:rPr lang="en-US" altLang="en-US" dirty="0"/>
              <a:t>method call follows</a:t>
            </a:r>
          </a:p>
          <a:p>
            <a:pPr eaLnBrk="1" hangingPunct="1"/>
            <a:r>
              <a:rPr lang="en-US" altLang="en-US" dirty="0"/>
              <a:t>Don’t forget to use the appropriate import statement when using the </a:t>
            </a:r>
            <a:r>
              <a:rPr lang="en-US" altLang="en-US" dirty="0">
                <a:latin typeface="Courier New" charset="0"/>
                <a:cs typeface="Courier New" charset="0"/>
              </a:rPr>
              <a:t>Scanner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charset="0"/>
                <a:cs typeface="Courier New" charset="0"/>
              </a:rPr>
              <a:t>JOptionPane</a:t>
            </a:r>
            <a:r>
              <a:rPr lang="en-US" altLang="en-US" dirty="0"/>
              <a:t> class</a:t>
            </a:r>
          </a:p>
          <a:p>
            <a:pPr eaLnBrk="1" hangingPunct="1"/>
            <a:r>
              <a:rPr lang="en-US" altLang="en-US" dirty="0"/>
              <a:t>Don’t forget precedence rules</a:t>
            </a:r>
          </a:p>
          <a:p>
            <a:pPr eaLnBrk="1" hangingPunct="1"/>
            <a:r>
              <a:rPr lang="en-US" altLang="en-US" dirty="0"/>
              <a:t>Don’t forget that integer division results in an integer</a:t>
            </a:r>
          </a:p>
          <a:p>
            <a:pPr eaLnBrk="1" hangingPunct="1"/>
            <a:r>
              <a:rPr lang="en-US" altLang="en-US" dirty="0"/>
              <a:t>Don’t forget that floating—point numbers are imprecise</a:t>
            </a:r>
          </a:p>
          <a:p>
            <a:pPr eaLnBrk="1" hangingPunct="1"/>
            <a:r>
              <a:rPr lang="en-US" altLang="en-US" dirty="0"/>
              <a:t>Don’t use a single equal sign in a Boolean for comparison for equality</a:t>
            </a:r>
          </a:p>
        </p:txBody>
      </p:sp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Don’t Do It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3285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Variables </a:t>
            </a:r>
          </a:p>
          <a:p>
            <a:pPr lvl="1" eaLnBrk="1" hangingPunct="1">
              <a:defRPr/>
            </a:pPr>
            <a:r>
              <a:rPr lang="en-US" dirty="0"/>
              <a:t>Named memory locations </a:t>
            </a:r>
          </a:p>
          <a:p>
            <a:pPr eaLnBrk="1" hangingPunct="1">
              <a:defRPr/>
            </a:pPr>
            <a:r>
              <a:rPr lang="en-US" dirty="0"/>
              <a:t>Primitive data types</a:t>
            </a:r>
          </a:p>
          <a:p>
            <a:pPr eaLnBrk="1" hangingPunct="1">
              <a:defRPr/>
            </a:pPr>
            <a:r>
              <a:rPr lang="en-US" dirty="0"/>
              <a:t>Standard arithmetic operators for integers:</a:t>
            </a:r>
          </a:p>
          <a:p>
            <a:pPr marL="406400" lvl="1" indent="-127000" eaLnBrk="1" hangingPunct="1">
              <a:buFontTx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+</a:t>
            </a:r>
            <a:r>
              <a:rPr lang="en-US" dirty="0"/>
              <a:t>,</a:t>
            </a:r>
            <a:r>
              <a:rPr lang="en-US" dirty="0">
                <a:latin typeface="Courier New" charset="0"/>
                <a:cs typeface="Courier New" charset="0"/>
              </a:rPr>
              <a:t> _</a:t>
            </a:r>
            <a:r>
              <a:rPr lang="en-US" dirty="0"/>
              <a:t>,</a:t>
            </a:r>
            <a:r>
              <a:rPr lang="en-US" dirty="0">
                <a:latin typeface="Courier New" charset="0"/>
                <a:cs typeface="Courier New" charset="0"/>
              </a:rPr>
              <a:t> *</a:t>
            </a:r>
            <a:r>
              <a:rPr lang="en-US" dirty="0"/>
              <a:t>,</a:t>
            </a:r>
            <a:r>
              <a:rPr lang="en-US" dirty="0">
                <a:latin typeface="Courier New" charset="0"/>
                <a:cs typeface="Courier New" charset="0"/>
              </a:rPr>
              <a:t> /</a:t>
            </a:r>
            <a:r>
              <a:rPr lang="en-US" dirty="0"/>
              <a:t>,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>
                <a:cs typeface="Courier New" charset="0"/>
              </a:rPr>
              <a:t>and</a:t>
            </a:r>
            <a:r>
              <a:rPr lang="en-US" dirty="0">
                <a:latin typeface="Courier New" charset="0"/>
                <a:cs typeface="Courier New" charset="0"/>
              </a:rPr>
              <a:t> %</a:t>
            </a:r>
          </a:p>
          <a:p>
            <a:pPr eaLnBrk="1" hangingPunct="1">
              <a:defRPr/>
            </a:pPr>
            <a:r>
              <a:rPr lang="en-US" dirty="0"/>
              <a:t>Boolean type </a:t>
            </a:r>
          </a:p>
          <a:p>
            <a:pPr lvl="1" eaLnBrk="1" hangingPunct="1">
              <a:buFont typeface="Calibri" pitchFamily="34" charset="0"/>
              <a:buChar char="–"/>
              <a:defRPr/>
            </a:pPr>
            <a:r>
              <a:rPr lang="en-US" dirty="0">
                <a:latin typeface="Courier New" charset="0"/>
                <a:cs typeface="Courier New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urier New" charset="0"/>
                <a:cs typeface="Courier New" charset="0"/>
              </a:rPr>
              <a:t>false</a:t>
            </a:r>
            <a:r>
              <a:rPr lang="en-US" dirty="0"/>
              <a:t> value</a:t>
            </a:r>
          </a:p>
          <a:p>
            <a:pPr eaLnBrk="1" hangingPunct="1">
              <a:defRPr/>
            </a:pPr>
            <a:r>
              <a:rPr lang="en-US" dirty="0"/>
              <a:t>Relational operators:</a:t>
            </a:r>
          </a:p>
          <a:p>
            <a:pPr marL="685800" lvl="1" indent="-342900" eaLnBrk="1" hangingPunct="1">
              <a:buFontTx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&gt;</a:t>
            </a:r>
            <a:r>
              <a:rPr lang="en-US" dirty="0"/>
              <a:t>,</a:t>
            </a:r>
            <a:r>
              <a:rPr lang="en-US" dirty="0">
                <a:latin typeface="Courier New" charset="0"/>
                <a:cs typeface="Courier New" charset="0"/>
              </a:rPr>
              <a:t> &lt;</a:t>
            </a:r>
            <a:r>
              <a:rPr lang="en-US" dirty="0"/>
              <a:t>,</a:t>
            </a:r>
            <a:r>
              <a:rPr lang="en-US" dirty="0">
                <a:latin typeface="Courier New" charset="0"/>
                <a:cs typeface="Courier New" charset="0"/>
              </a:rPr>
              <a:t> ==</a:t>
            </a:r>
            <a:r>
              <a:rPr lang="en-US" dirty="0"/>
              <a:t>,</a:t>
            </a:r>
            <a:r>
              <a:rPr lang="en-US" dirty="0">
                <a:latin typeface="Courier New" charset="0"/>
                <a:cs typeface="Courier New" charset="0"/>
              </a:rPr>
              <a:t> &gt;=</a:t>
            </a:r>
            <a:r>
              <a:rPr lang="en-US" dirty="0"/>
              <a:t>,</a:t>
            </a:r>
            <a:r>
              <a:rPr lang="en-US" dirty="0">
                <a:latin typeface="Courier New" charset="0"/>
                <a:cs typeface="Courier New" charset="0"/>
              </a:rPr>
              <a:t> &lt;=</a:t>
            </a:r>
            <a:r>
              <a:rPr lang="en-US" dirty="0"/>
              <a:t>,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>
                <a:cs typeface="Courier New" charset="0"/>
              </a:rPr>
              <a:t>and </a:t>
            </a:r>
            <a:r>
              <a:rPr lang="en-US" dirty="0">
                <a:latin typeface="Courier New" charset="0"/>
                <a:cs typeface="Courier New" charset="0"/>
              </a:rPr>
              <a:t>!=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642782"/>
          </a:xfrm>
        </p:spPr>
        <p:txBody>
          <a:bodyPr/>
          <a:lstStyle/>
          <a:p>
            <a:pPr eaLnBrk="1" hangingPunct="1"/>
            <a:r>
              <a:rPr lang="en-US" altLang="en-US" dirty="0"/>
              <a:t>Floating-point data types</a:t>
            </a:r>
          </a:p>
          <a:p>
            <a:pPr lvl="1" eaLnBrk="1" hangingPunct="1"/>
            <a:r>
              <a:rPr lang="en-US" altLang="en-US" dirty="0">
                <a:latin typeface="Courier New" charset="0"/>
                <a:cs typeface="Courier New" charset="0"/>
              </a:rPr>
              <a:t>float</a:t>
            </a:r>
          </a:p>
          <a:p>
            <a:pPr lvl="1" eaLnBrk="1" hangingPunct="1"/>
            <a:r>
              <a:rPr lang="en-US" altLang="en-US" dirty="0">
                <a:latin typeface="Courier New" charset="0"/>
                <a:cs typeface="Courier New" charset="0"/>
              </a:rPr>
              <a:t>double</a:t>
            </a:r>
          </a:p>
          <a:p>
            <a:pPr eaLnBrk="1" hangingPunct="1"/>
            <a:r>
              <a:rPr lang="en-US" altLang="en-US" dirty="0">
                <a:latin typeface="Courier New" charset="0"/>
                <a:cs typeface="Courier New" charset="0"/>
              </a:rPr>
              <a:t>char</a:t>
            </a:r>
            <a:r>
              <a:rPr lang="en-US" altLang="en-US" dirty="0"/>
              <a:t> data type</a:t>
            </a:r>
          </a:p>
          <a:p>
            <a:pPr eaLnBrk="1" hangingPunct="1"/>
            <a:r>
              <a:rPr lang="en-US" altLang="en-US" dirty="0">
                <a:latin typeface="Courier New" charset="0"/>
                <a:cs typeface="Courier New" charset="0"/>
              </a:rPr>
              <a:t>Scanner</a:t>
            </a:r>
            <a:r>
              <a:rPr lang="en-US" altLang="en-US" dirty="0"/>
              <a:t> class</a:t>
            </a:r>
            <a:endParaRPr lang="en-US" altLang="en-US" dirty="0">
              <a:latin typeface="Courier New" charset="0"/>
              <a:cs typeface="Courier New" charset="0"/>
            </a:endParaRPr>
          </a:p>
          <a:p>
            <a:pPr lvl="1" eaLnBrk="1" hangingPunct="1"/>
            <a:r>
              <a:rPr lang="en-US" altLang="en-US" dirty="0"/>
              <a:t>Access keyboard input</a:t>
            </a:r>
          </a:p>
          <a:p>
            <a:pPr eaLnBrk="1" hangingPunct="1"/>
            <a:r>
              <a:rPr lang="en-US" altLang="en-US" dirty="0">
                <a:latin typeface="Courier New" charset="0"/>
                <a:cs typeface="Courier New" charset="0"/>
              </a:rPr>
              <a:t>JOptionPane</a:t>
            </a:r>
          </a:p>
          <a:p>
            <a:pPr lvl="1" eaLnBrk="1" hangingPunct="1"/>
            <a:r>
              <a:rPr lang="en-US" altLang="en-US" dirty="0"/>
              <a:t>Confirm dialog box</a:t>
            </a:r>
          </a:p>
          <a:p>
            <a:pPr lvl="1" eaLnBrk="1" hangingPunct="1"/>
            <a:r>
              <a:rPr lang="en-US" altLang="en-US" dirty="0"/>
              <a:t>Input dialog box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69CCBA-81A4-43F1-B26E-38503EC3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66F90-C091-491D-8C0E-28227B259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AA37B-B1FD-45ED-BBBA-FF192D6D0684}"/>
              </a:ext>
            </a:extLst>
          </p:cNvPr>
          <p:cNvSpPr txBox="1"/>
          <p:nvPr/>
        </p:nvSpPr>
        <p:spPr>
          <a:xfrm>
            <a:off x="762000" y="1676400"/>
            <a:ext cx="6858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Create a program that will satisfy the following specifications:</a:t>
            </a:r>
          </a:p>
          <a:p>
            <a:endParaRPr lang="en-CA" dirty="0">
              <a:solidFill>
                <a:srgbClr val="FF0000"/>
              </a:solidFill>
            </a:endParaRPr>
          </a:p>
          <a:p>
            <a:r>
              <a:rPr lang="en-CA" dirty="0">
                <a:solidFill>
                  <a:srgbClr val="FF0000"/>
                </a:solidFill>
              </a:rPr>
              <a:t>The program will compute the total wages of an employee. Specifically it will have the following requirements:</a:t>
            </a:r>
          </a:p>
          <a:p>
            <a:endParaRPr lang="en-CA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CA" dirty="0">
                <a:solidFill>
                  <a:srgbClr val="FF0000"/>
                </a:solidFill>
              </a:rPr>
              <a:t>Accept the number of hours from the user.</a:t>
            </a:r>
          </a:p>
          <a:p>
            <a:pPr marL="457200" indent="-457200">
              <a:buAutoNum type="arabicPeriod"/>
            </a:pPr>
            <a:r>
              <a:rPr lang="en-CA" dirty="0">
                <a:solidFill>
                  <a:srgbClr val="FF0000"/>
                </a:solidFill>
              </a:rPr>
              <a:t>Accept the hourly rate from the user </a:t>
            </a:r>
          </a:p>
          <a:p>
            <a:pPr marL="457200" indent="-457200">
              <a:buAutoNum type="arabicPeriod"/>
            </a:pPr>
            <a:r>
              <a:rPr lang="en-CA" dirty="0">
                <a:solidFill>
                  <a:srgbClr val="FF0000"/>
                </a:solidFill>
              </a:rPr>
              <a:t>Accept the name of the employee</a:t>
            </a:r>
          </a:p>
          <a:p>
            <a:pPr marL="457200" indent="-457200">
              <a:buAutoNum type="arabicPeriod"/>
            </a:pPr>
            <a:r>
              <a:rPr lang="en-CA" dirty="0">
                <a:solidFill>
                  <a:srgbClr val="FF0000"/>
                </a:solidFill>
              </a:rPr>
              <a:t>Compute the total wages</a:t>
            </a:r>
          </a:p>
          <a:p>
            <a:pPr marL="457200" indent="-457200">
              <a:buAutoNum type="arabicPeriod"/>
            </a:pPr>
            <a:r>
              <a:rPr lang="en-CA" dirty="0">
                <a:solidFill>
                  <a:srgbClr val="FF0000"/>
                </a:solidFill>
              </a:rPr>
              <a:t>Display a message with the result</a:t>
            </a:r>
          </a:p>
          <a:p>
            <a:pPr marL="457200" indent="-457200">
              <a:buAutoNum type="arabicPeriod"/>
            </a:pPr>
            <a:endParaRPr lang="en-CA" dirty="0">
              <a:solidFill>
                <a:srgbClr val="FF0000"/>
              </a:solidFill>
            </a:endParaRPr>
          </a:p>
          <a:p>
            <a:r>
              <a:rPr lang="en-CA" dirty="0">
                <a:solidFill>
                  <a:srgbClr val="FF0000"/>
                </a:solidFill>
              </a:rPr>
              <a:t>Challenge: Compute the overtime pay of the employee. If the hours is more than 40, the remaining hours are considered overtime. The overtime charge is 30% of the hourly rate.</a:t>
            </a:r>
          </a:p>
        </p:txBody>
      </p:sp>
    </p:spTree>
    <p:extLst>
      <p:ext uri="{BB962C8B-B14F-4D97-AF65-F5344CB8AC3E}">
        <p14:creationId xmlns:p14="http://schemas.microsoft.com/office/powerpoint/2010/main" val="267920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Primitive type </a:t>
            </a:r>
          </a:p>
          <a:p>
            <a:pPr lvl="1" eaLnBrk="1" hangingPunct="1"/>
            <a:r>
              <a:rPr lang="en-US" altLang="en-US" dirty="0"/>
              <a:t>A simple data type</a:t>
            </a:r>
          </a:p>
          <a:p>
            <a:pPr eaLnBrk="1" hangingPunct="1"/>
            <a:r>
              <a:rPr lang="en-US" altLang="en-US" b="1" dirty="0"/>
              <a:t>Reference types</a:t>
            </a:r>
          </a:p>
          <a:p>
            <a:pPr lvl="1" eaLnBrk="1" hangingPunct="1"/>
            <a:r>
              <a:rPr lang="en-US" altLang="en-US" dirty="0"/>
              <a:t>More complex data types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Declaring and Using Constants and Variables (3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938095"/>
              </p:ext>
            </p:extLst>
          </p:nvPr>
        </p:nvGraphicFramePr>
        <p:xfrm>
          <a:off x="365125" y="1538288"/>
          <a:ext cx="841533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69">
                  <a:extLst>
                    <a:ext uri="{9D8B030D-6E8A-4147-A177-3AD203B41FA5}">
                      <a16:colId xmlns:a16="http://schemas.microsoft.com/office/drawing/2014/main" val="1432364511"/>
                    </a:ext>
                  </a:extLst>
                </a:gridCol>
                <a:gridCol w="4207669">
                  <a:extLst>
                    <a:ext uri="{9D8B030D-6E8A-4147-A177-3AD203B41FA5}">
                      <a16:colId xmlns:a16="http://schemas.microsoft.com/office/drawing/2014/main" val="3052839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Table 2-1: Java primitive 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0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2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Byte-length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2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25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17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Single-precision floating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77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Double-precision floating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82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single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9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Boolean value (true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69888"/>
                  </a:ext>
                </a:extLst>
              </a:tr>
            </a:tbl>
          </a:graphicData>
        </a:graphic>
      </p:graphicFrame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and Using Constants and Variables (4 of 4)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033182"/>
          </a:xfrm>
        </p:spPr>
        <p:txBody>
          <a:bodyPr/>
          <a:lstStyle/>
          <a:p>
            <a:pPr eaLnBrk="1" hangingPunct="1"/>
            <a:r>
              <a:rPr lang="en-US" altLang="en-US" dirty="0"/>
              <a:t>Name variables </a:t>
            </a:r>
          </a:p>
          <a:p>
            <a:pPr lvl="1" eaLnBrk="1" hangingPunct="1"/>
            <a:r>
              <a:rPr lang="en-US" altLang="en-US" dirty="0"/>
              <a:t>Use naming rules for legal class identifiers</a:t>
            </a:r>
          </a:p>
          <a:p>
            <a:pPr eaLnBrk="1" hangingPunct="1"/>
            <a:r>
              <a:rPr lang="en-US" altLang="en-US" b="1" dirty="0"/>
              <a:t>Variable declaration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A statement that reserves a named memory location</a:t>
            </a:r>
          </a:p>
          <a:p>
            <a:pPr lvl="1" eaLnBrk="1" hangingPunct="1"/>
            <a:r>
              <a:rPr lang="en-US" altLang="en-US" dirty="0"/>
              <a:t>Includes:</a:t>
            </a:r>
          </a:p>
          <a:p>
            <a:pPr lvl="2" eaLnBrk="1" hangingPunct="1"/>
            <a:r>
              <a:rPr lang="en-US" altLang="en-US" dirty="0"/>
              <a:t>Data type</a:t>
            </a:r>
          </a:p>
          <a:p>
            <a:pPr lvl="2" eaLnBrk="1" hangingPunct="1"/>
            <a:r>
              <a:rPr lang="en-US" altLang="en-US" dirty="0"/>
              <a:t>Identifier</a:t>
            </a:r>
          </a:p>
          <a:p>
            <a:pPr lvl="2" eaLnBrk="1" hangingPunct="1"/>
            <a:r>
              <a:rPr lang="en-US" altLang="en-US" dirty="0"/>
              <a:t>Optional assignment operator and assigned value</a:t>
            </a:r>
          </a:p>
          <a:p>
            <a:pPr lvl="2" eaLnBrk="1" hangingPunct="1"/>
            <a:r>
              <a:rPr lang="en-US" altLang="en-US" dirty="0"/>
              <a:t>Ending semicolon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Declaring Variables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351961"/>
          </a:xfrm>
        </p:spPr>
        <p:txBody>
          <a:bodyPr/>
          <a:lstStyle/>
          <a:p>
            <a:pPr eaLnBrk="1" hangingPunct="1"/>
            <a:r>
              <a:rPr lang="en-US" altLang="en-US" b="1" dirty="0"/>
              <a:t>Assignment operator</a:t>
            </a:r>
          </a:p>
          <a:p>
            <a:pPr lvl="1" eaLnBrk="1" hangingPunct="1"/>
            <a:r>
              <a:rPr lang="en-US" altLang="en-US" dirty="0"/>
              <a:t>The equal sign (=)</a:t>
            </a:r>
          </a:p>
          <a:p>
            <a:pPr lvl="1" eaLnBrk="1" hangingPunct="1"/>
            <a:r>
              <a:rPr lang="en-US" altLang="en-US" dirty="0"/>
              <a:t>The value to the right is assigned to the variable on the left</a:t>
            </a:r>
          </a:p>
          <a:p>
            <a:pPr eaLnBrk="1" hangingPunct="1"/>
            <a:r>
              <a:rPr lang="en-US" altLang="en-US" b="1" dirty="0"/>
              <a:t>Initialization</a:t>
            </a:r>
          </a:p>
          <a:p>
            <a:pPr lvl="1" eaLnBrk="1" hangingPunct="1"/>
            <a:r>
              <a:rPr lang="en-US" altLang="en-US" dirty="0"/>
              <a:t>An assignment made when declaring a variable</a:t>
            </a:r>
          </a:p>
          <a:p>
            <a:pPr eaLnBrk="1" hangingPunct="1"/>
            <a:r>
              <a:rPr lang="en-US" altLang="en-US" b="1" dirty="0"/>
              <a:t>Assignment</a:t>
            </a:r>
          </a:p>
          <a:p>
            <a:pPr lvl="1" eaLnBrk="1" hangingPunct="1"/>
            <a:r>
              <a:rPr lang="en-US" altLang="en-US" dirty="0"/>
              <a:t>An assignment made after a variable is declared</a:t>
            </a:r>
          </a:p>
          <a:p>
            <a:pPr eaLnBrk="1" hangingPunct="1"/>
            <a:r>
              <a:rPr lang="en-US" altLang="en-US" b="1" dirty="0"/>
              <a:t>Associativity</a:t>
            </a:r>
          </a:p>
          <a:p>
            <a:pPr lvl="1" eaLnBrk="1" hangingPunct="1"/>
            <a:r>
              <a:rPr lang="en-US" altLang="en-US" dirty="0"/>
              <a:t>The order in which operands are used with operators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Example: int bill=5;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Declaring Variables (2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99782"/>
          </a:xfrm>
        </p:spPr>
        <p:txBody>
          <a:bodyPr/>
          <a:lstStyle/>
          <a:p>
            <a:pPr eaLnBrk="1" hangingPunct="1"/>
            <a:r>
              <a:rPr lang="en-US" altLang="en-US" dirty="0"/>
              <a:t>Declare multiple variables of the same type in separate statements on different lines</a:t>
            </a:r>
          </a:p>
          <a:p>
            <a:pPr marL="342900" lvl="1" indent="0" eaLnBrk="1" hangingPunct="1">
              <a:buFontTx/>
              <a:buNone/>
            </a:pPr>
            <a:r>
              <a:rPr lang="en-US" altLang="en-US" dirty="0">
                <a:latin typeface="Courier New" charset="0"/>
                <a:cs typeface="Courier New" charset="0"/>
              </a:rPr>
              <a:t>int myAge = 25;</a:t>
            </a:r>
          </a:p>
          <a:p>
            <a:pPr marL="342900" lvl="1" indent="0" eaLnBrk="1" hangingPunct="1">
              <a:buFontTx/>
              <a:buNone/>
            </a:pPr>
            <a:r>
              <a:rPr lang="en-US" altLang="en-US" dirty="0">
                <a:latin typeface="Courier New" charset="0"/>
                <a:cs typeface="Courier New" charset="0"/>
              </a:rPr>
              <a:t>int yourAge = 19;</a:t>
            </a:r>
          </a:p>
          <a:p>
            <a:pPr eaLnBrk="1" hangingPunct="1"/>
            <a:r>
              <a:rPr lang="en-US" altLang="en-US" dirty="0"/>
              <a:t>When declaring variables of different types, you must use a separate statement for each type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Declaring Variables (3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9781285081953_PPT_ch01</Template>
  <TotalTime>0</TotalTime>
  <Words>4634</Words>
  <Application>Microsoft Office PowerPoint</Application>
  <PresentationFormat>On-screen Show (4:3)</PresentationFormat>
  <Paragraphs>536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Times New Roman</vt:lpstr>
      <vt:lpstr>1_Farrell_PLD</vt:lpstr>
      <vt:lpstr>2_Farrell_PLD</vt:lpstr>
      <vt:lpstr>Office Theme</vt:lpstr>
      <vt:lpstr>Java Programming, 9e   Chapter 2  </vt:lpstr>
      <vt:lpstr>Objectives</vt:lpstr>
      <vt:lpstr>Declaring and Using Constants and Variables (1 of 4)</vt:lpstr>
      <vt:lpstr>Declaring and Using Constants and Variables (2 of 4)</vt:lpstr>
      <vt:lpstr>Declaring and Using Constants and Variables (3 of 4)</vt:lpstr>
      <vt:lpstr>Declaring and Using Constants and Variables (4 of 4)</vt:lpstr>
      <vt:lpstr>Declaring Variables (1 of 3)</vt:lpstr>
      <vt:lpstr>Declaring Variables (2 of 3)</vt:lpstr>
      <vt:lpstr>Declaring Variables (3 of 3)</vt:lpstr>
      <vt:lpstr>Declaring Named Constants (1 of 2)</vt:lpstr>
      <vt:lpstr>Declaring Named Constants (2 of 2)</vt:lpstr>
      <vt:lpstr>The Scope of Variables and Constants</vt:lpstr>
      <vt:lpstr>Concatenating Strings to Variables and Constants (1 of 3)</vt:lpstr>
      <vt:lpstr>Concatenating Strings to Variables and Constants (2 of 3)</vt:lpstr>
      <vt:lpstr>Concatenating Strings to Variables and Constants (3 of 3)</vt:lpstr>
      <vt:lpstr>Learning About Integer Data Types (1 of 2)</vt:lpstr>
      <vt:lpstr>Learning About Integer Data Types (2 of 2)</vt:lpstr>
      <vt:lpstr>Using the boolean Data Type (1 of 2)</vt:lpstr>
      <vt:lpstr>Using the boolean Data Type (2 of 2)</vt:lpstr>
      <vt:lpstr>Learning About Floating-Point Data Types (1 of 2)</vt:lpstr>
      <vt:lpstr>Learning About Floating-Point Data Types (2 of 2)</vt:lpstr>
      <vt:lpstr>Using the char Data Type (1 of 3)</vt:lpstr>
      <vt:lpstr>Using the char Data Type (2 of 3)</vt:lpstr>
      <vt:lpstr>Using the char Data Type (3 of 3)</vt:lpstr>
      <vt:lpstr>Using the Scanner Class to Accept Keyboard Input (1 of 3)</vt:lpstr>
      <vt:lpstr>Using the Scanner Class to Accept Keyboard Input (2 of 3)</vt:lpstr>
      <vt:lpstr>Using the Scanner Class to Accept Keyboard Input (3 of 3)</vt:lpstr>
      <vt:lpstr>Pitfall: Using nextLine() Following One of the Other Scanner Input Methods</vt:lpstr>
      <vt:lpstr>Using the JOptionPane Class to Accept GUI Input</vt:lpstr>
      <vt:lpstr>Using Input Dialog Boxes (1 of 5)</vt:lpstr>
      <vt:lpstr>Using Input Dialog Boxes (2 of 5)</vt:lpstr>
      <vt:lpstr>Using Input Dialog Boxes (3 of 5)</vt:lpstr>
      <vt:lpstr>Using Input Dialog Boxes (4 of 5)</vt:lpstr>
      <vt:lpstr>Using Input Dialog Boxes (5 of 5)</vt:lpstr>
      <vt:lpstr>Using Confirm Dialog Boxes (1 of 3)</vt:lpstr>
      <vt:lpstr>Using Confirm Dialog Boxes (2 of 3)</vt:lpstr>
      <vt:lpstr>Using Confirm Dialog Boxes (3 of 3)</vt:lpstr>
      <vt:lpstr>Performing Arithmetic Using Variables and Constants (1 of 2)</vt:lpstr>
      <vt:lpstr>Performing Arithmetic Using Variables and Constants (2 of 2)</vt:lpstr>
      <vt:lpstr>Associativity and Precedence</vt:lpstr>
      <vt:lpstr>Writing Arithmetic Statements Efficiently</vt:lpstr>
      <vt:lpstr>Understanding Type Conversion</vt:lpstr>
      <vt:lpstr>Automatic Type Conversion</vt:lpstr>
      <vt:lpstr>Explicit Type Conversions</vt:lpstr>
      <vt:lpstr>Don’t Do It (1 of 2)</vt:lpstr>
      <vt:lpstr>Don’t Do It (2 of 2)</vt:lpstr>
      <vt:lpstr>Summary (1 of 2)</vt:lpstr>
      <vt:lpstr>Summary (2 of 2)</vt:lpstr>
      <vt:lpstr>Exercise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2012-07-17T17:32:19Z</dcterms:created>
  <dcterms:modified xsi:type="dcterms:W3CDTF">2020-05-10T07:53:17Z</dcterms:modified>
</cp:coreProperties>
</file>