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7" r:id="rId1"/>
    <p:sldMasterId id="2147483763" r:id="rId2"/>
  </p:sldMasterIdLst>
  <p:notesMasterIdLst>
    <p:notesMasterId r:id="rId45"/>
  </p:notesMasterIdLst>
  <p:handoutMasterIdLst>
    <p:handoutMasterId r:id="rId46"/>
  </p:handoutMasterIdLst>
  <p:sldIdLst>
    <p:sldId id="354" r:id="rId3"/>
    <p:sldId id="307" r:id="rId4"/>
    <p:sldId id="351" r:id="rId5"/>
    <p:sldId id="308" r:id="rId6"/>
    <p:sldId id="309" r:id="rId7"/>
    <p:sldId id="310" r:id="rId8"/>
    <p:sldId id="355" r:id="rId9"/>
    <p:sldId id="312" r:id="rId10"/>
    <p:sldId id="313" r:id="rId11"/>
    <p:sldId id="314" r:id="rId12"/>
    <p:sldId id="315" r:id="rId13"/>
    <p:sldId id="35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52" r:id="rId36"/>
    <p:sldId id="338" r:id="rId37"/>
    <p:sldId id="339" r:id="rId38"/>
    <p:sldId id="340" r:id="rId39"/>
    <p:sldId id="342" r:id="rId40"/>
    <p:sldId id="345" r:id="rId41"/>
    <p:sldId id="347" r:id="rId42"/>
    <p:sldId id="348" r:id="rId43"/>
    <p:sldId id="305" r:id="rId44"/>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E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1" autoAdjust="0"/>
    <p:restoredTop sz="94364" autoAdjust="0"/>
  </p:normalViewPr>
  <p:slideViewPr>
    <p:cSldViewPr snapToGrid="0" snapToObjects="1">
      <p:cViewPr varScale="1">
        <p:scale>
          <a:sx n="73" d="100"/>
          <a:sy n="73" d="100"/>
        </p:scale>
        <p:origin x="12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dirty="0"/>
          </a:p>
        </p:txBody>
      </p:sp>
      <p:sp>
        <p:nvSpPr>
          <p:cNvPr id="15363"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66DF4712-BB18-42A1-B0D6-CCCD419C2F60}" type="datetimeFigureOut">
              <a:rPr lang="en-US" altLang="en-US"/>
              <a:pPr>
                <a:defRPr/>
              </a:pPr>
              <a:t>1/4/2021</a:t>
            </a:fld>
            <a:endParaRPr lang="en-US" altLang="en-US" dirty="0"/>
          </a:p>
        </p:txBody>
      </p:sp>
      <p:sp>
        <p:nvSpPr>
          <p:cNvPr id="15364"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dirty="0"/>
          </a:p>
        </p:txBody>
      </p:sp>
      <p:sp>
        <p:nvSpPr>
          <p:cNvPr id="15365"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D7036B5-F344-49A6-857F-FE96CA755258}"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smtClean="0"/>
            </a:lvl1pPr>
          </a:lstStyle>
          <a:p>
            <a:pPr>
              <a:defRPr/>
            </a:pPr>
            <a:endParaRPr lang="en-US" altLang="en-US" dirty="0"/>
          </a:p>
        </p:txBody>
      </p:sp>
      <p:sp>
        <p:nvSpPr>
          <p:cNvPr id="14339"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smtClean="0"/>
            </a:lvl1pPr>
          </a:lstStyle>
          <a:p>
            <a:pPr>
              <a:defRPr/>
            </a:pPr>
            <a:endParaRPr lang="en-US" altLang="en-US" dirty="0"/>
          </a:p>
        </p:txBody>
      </p:sp>
      <p:sp>
        <p:nvSpPr>
          <p:cNvPr id="13316"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4342"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smtClean="0"/>
            </a:lvl1pPr>
          </a:lstStyle>
          <a:p>
            <a:pPr>
              <a:defRPr/>
            </a:pPr>
            <a:endParaRPr lang="en-US" altLang="en-US" dirty="0"/>
          </a:p>
        </p:txBody>
      </p:sp>
      <p:sp>
        <p:nvSpPr>
          <p:cNvPr id="14343"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smtClean="0"/>
            </a:lvl1pPr>
          </a:lstStyle>
          <a:p>
            <a:pPr>
              <a:defRPr/>
            </a:pPr>
            <a:fld id="{42E54EED-D4E2-4311-B0DE-23B6B0F52211}" type="slidenum">
              <a:rPr lang="en-US" altLang="en-US"/>
              <a:pPr>
                <a:defRPr/>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04104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346088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8223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371490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00260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28026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17" name="Text Placeholder 16"/>
          <p:cNvSpPr>
            <a:spLocks noGrp="1"/>
          </p:cNvSpPr>
          <p:nvPr>
            <p:ph type="body" sz="quarter" idx="10"/>
          </p:nvPr>
        </p:nvSpPr>
        <p:spPr>
          <a:xfrm>
            <a:off x="457200" y="2247899"/>
            <a:ext cx="8229600" cy="71749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2"/>
          <p:cNvSpPr>
            <a:spLocks noGrp="1"/>
          </p:cNvSpPr>
          <p:nvPr>
            <p:ph sz="quarter" idx="11"/>
          </p:nvPr>
        </p:nvSpPr>
        <p:spPr>
          <a:xfrm>
            <a:off x="457200" y="3251200"/>
            <a:ext cx="8229600" cy="12049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67482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smtClean="0"/>
            </a:lvl1pPr>
          </a:lstStyle>
          <a:p>
            <a:pPr>
              <a:defRPr/>
            </a:pPr>
            <a:endParaRPr lang="en-US" altLang="en-US" dirty="0"/>
          </a:p>
        </p:txBody>
      </p:sp>
      <p:sp>
        <p:nvSpPr>
          <p:cNvPr id="8" name="Shape 43"/>
          <p:cNvSpPr txBox="1">
            <a:spLocks noGrp="1"/>
          </p:cNvSpPr>
          <p:nvPr>
            <p:ph type="dt" idx="15"/>
          </p:nvPr>
        </p:nvSpPr>
        <p:spPr/>
        <p:txBody>
          <a:bodyPr/>
          <a:lstStyle>
            <a:lvl1pPr>
              <a:defRPr smtClean="0"/>
            </a:lvl1pPr>
          </a:lstStyle>
          <a:p>
            <a:pPr>
              <a:defRPr/>
            </a:pPr>
            <a:endParaRPr lang="en-US" altLang="en-US" dirty="0"/>
          </a:p>
        </p:txBody>
      </p:sp>
      <p:sp>
        <p:nvSpPr>
          <p:cNvPr id="10" name="Shape 44"/>
          <p:cNvSpPr txBox="1">
            <a:spLocks noGrp="1"/>
          </p:cNvSpPr>
          <p:nvPr>
            <p:ph type="sldNum" idx="16"/>
          </p:nvPr>
        </p:nvSpPr>
        <p:spPr/>
        <p:txBody>
          <a:bodyPr/>
          <a:lstStyle>
            <a:lvl1pPr>
              <a:defRPr smtClean="0"/>
            </a:lvl1pPr>
          </a:lstStyle>
          <a:p>
            <a:pPr>
              <a:defRPr/>
            </a:pPr>
            <a:fld id="{078121FC-A322-4457-9406-254E77E046BA}" type="slidenum">
              <a:rPr lang="en-US" altLang="en-US"/>
              <a:pPr>
                <a:defRPr/>
              </a:pPr>
              <a:t>‹#›</a:t>
            </a:fld>
            <a:endParaRPr lang="en-US" altLang="en-US" dirty="0"/>
          </a:p>
        </p:txBody>
      </p:sp>
    </p:spTree>
    <p:extLst>
      <p:ext uri="{BB962C8B-B14F-4D97-AF65-F5344CB8AC3E}">
        <p14:creationId xmlns:p14="http://schemas.microsoft.com/office/powerpoint/2010/main" val="141358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17193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46803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smtClean="0"/>
            </a:lvl1pPr>
          </a:lstStyle>
          <a:p>
            <a:pPr>
              <a:defRPr/>
            </a:pPr>
            <a:endParaRPr lang="en-US" altLang="en-US" dirty="0"/>
          </a:p>
        </p:txBody>
      </p:sp>
      <p:sp>
        <p:nvSpPr>
          <p:cNvPr id="5" name="Date Placeholder 3"/>
          <p:cNvSpPr>
            <a:spLocks noGrp="1"/>
          </p:cNvSpPr>
          <p:nvPr>
            <p:ph type="dt" sz="half" idx="11"/>
          </p:nvPr>
        </p:nvSpPr>
        <p:spPr/>
        <p:txBody>
          <a:bodyPr/>
          <a:lstStyle>
            <a:lvl1pPr>
              <a:defRPr smtClean="0"/>
            </a:lvl1pPr>
          </a:lstStyle>
          <a:p>
            <a:pPr>
              <a:defRPr/>
            </a:pPr>
            <a:fld id="{4CDB512E-0FDB-4AEC-BF00-EC70E0248469}" type="datetimeFigureOut">
              <a:rPr lang="en-US" altLang="en-US"/>
              <a:pPr>
                <a:defRPr/>
              </a:pPr>
              <a:t>1/4/2021</a:t>
            </a:fld>
            <a:endParaRPr lang="en-US" altLang="en-US" dirty="0"/>
          </a:p>
        </p:txBody>
      </p:sp>
      <p:sp>
        <p:nvSpPr>
          <p:cNvPr id="6" name="Slide Number Placeholder 5"/>
          <p:cNvSpPr>
            <a:spLocks noGrp="1"/>
          </p:cNvSpPr>
          <p:nvPr>
            <p:ph type="sldNum" sz="quarter" idx="12"/>
          </p:nvPr>
        </p:nvSpPr>
        <p:spPr/>
        <p:txBody>
          <a:bodyPr/>
          <a:lstStyle>
            <a:lvl1pPr algn="l">
              <a:buSzTx/>
              <a:defRPr sz="1400" smtClean="0">
                <a:solidFill>
                  <a:srgbClr val="000000"/>
                </a:solidFill>
              </a:defRPr>
            </a:lvl1pPr>
          </a:lstStyle>
          <a:p>
            <a:pPr>
              <a:defRPr/>
            </a:pPr>
            <a:fld id="{70AB166A-0312-4712-A03C-9180F4C5C020}" type="slidenum">
              <a:rPr lang="en-US" altLang="en-US"/>
              <a:pPr>
                <a:defRPr/>
              </a:pPr>
              <a:t>‹#›</a:t>
            </a:fld>
            <a:endParaRPr lang="en-US" altLang="en-US" dirty="0"/>
          </a:p>
        </p:txBody>
      </p:sp>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4450655"/>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Footer Placeholder 4"/>
          <p:cNvSpPr>
            <a:spLocks noGrp="1"/>
          </p:cNvSpPr>
          <p:nvPr>
            <p:ph type="ftr" sz="quarter" idx="26"/>
          </p:nvPr>
        </p:nvSpPr>
        <p:spPr/>
        <p:txBody>
          <a:bodyPr/>
          <a:lstStyle>
            <a:lvl1pPr>
              <a:defRPr smtClean="0"/>
            </a:lvl1pPr>
          </a:lstStyle>
          <a:p>
            <a:pPr>
              <a:defRPr/>
            </a:pPr>
            <a:endParaRPr lang="en-US" altLang="en-US" dirty="0"/>
          </a:p>
        </p:txBody>
      </p:sp>
      <p:sp>
        <p:nvSpPr>
          <p:cNvPr id="23" name="Date Placeholder 3"/>
          <p:cNvSpPr>
            <a:spLocks noGrp="1"/>
          </p:cNvSpPr>
          <p:nvPr>
            <p:ph type="dt" sz="half" idx="27"/>
          </p:nvPr>
        </p:nvSpPr>
        <p:spPr/>
        <p:txBody>
          <a:bodyPr/>
          <a:lstStyle>
            <a:lvl1pPr>
              <a:defRPr smtClean="0"/>
            </a:lvl1pPr>
          </a:lstStyle>
          <a:p>
            <a:pPr>
              <a:defRPr/>
            </a:pPr>
            <a:fld id="{C6668D43-6454-4EB7-81FF-CE9C2F4AD300}" type="datetimeFigureOut">
              <a:rPr lang="en-US" altLang="en-US"/>
              <a:pPr>
                <a:defRPr/>
              </a:pPr>
              <a:t>1/4/2021</a:t>
            </a:fld>
            <a:endParaRPr lang="en-US" altLang="en-US" dirty="0"/>
          </a:p>
        </p:txBody>
      </p:sp>
      <p:sp>
        <p:nvSpPr>
          <p:cNvPr id="24" name="Slide Number Placeholder 5"/>
          <p:cNvSpPr>
            <a:spLocks noGrp="1"/>
          </p:cNvSpPr>
          <p:nvPr>
            <p:ph type="sldNum" sz="quarter" idx="28"/>
          </p:nvPr>
        </p:nvSpPr>
        <p:spPr/>
        <p:txBody>
          <a:bodyPr/>
          <a:lstStyle>
            <a:lvl1pPr algn="l">
              <a:buSzTx/>
              <a:defRPr sz="1400" smtClean="0">
                <a:solidFill>
                  <a:srgbClr val="000000"/>
                </a:solidFill>
              </a:defRPr>
            </a:lvl1pPr>
          </a:lstStyle>
          <a:p>
            <a:pPr>
              <a:defRPr/>
            </a:pPr>
            <a:fld id="{A095F753-910D-4223-AF51-43893D324A2B}" type="slidenum">
              <a:rPr lang="en-US" altLang="en-US"/>
              <a:pPr>
                <a:defRPr/>
              </a:pPr>
              <a:t>‹#›</a:t>
            </a:fld>
            <a:endParaRPr lang="en-US" altLang="en-US" dirty="0"/>
          </a:p>
        </p:txBody>
      </p:sp>
      <p:sp>
        <p:nvSpPr>
          <p:cNvPr id="2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4648591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640360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smtClean="0"/>
            </a:lvl1pPr>
          </a:lstStyle>
          <a:p>
            <a:pPr>
              <a:defRPr/>
            </a:pPr>
            <a:endParaRPr lang="en-US" altLang="en-US" dirty="0"/>
          </a:p>
        </p:txBody>
      </p:sp>
      <p:sp>
        <p:nvSpPr>
          <p:cNvPr id="8" name="Shape 43"/>
          <p:cNvSpPr txBox="1">
            <a:spLocks noGrp="1"/>
          </p:cNvSpPr>
          <p:nvPr>
            <p:ph type="dt" idx="15"/>
          </p:nvPr>
        </p:nvSpPr>
        <p:spPr/>
        <p:txBody>
          <a:bodyPr/>
          <a:lstStyle>
            <a:lvl1pPr>
              <a:defRPr smtClean="0"/>
            </a:lvl1pPr>
          </a:lstStyle>
          <a:p>
            <a:pPr>
              <a:defRPr/>
            </a:pPr>
            <a:endParaRPr lang="en-US" altLang="en-US" dirty="0"/>
          </a:p>
        </p:txBody>
      </p:sp>
      <p:sp>
        <p:nvSpPr>
          <p:cNvPr id="10" name="Shape 44"/>
          <p:cNvSpPr txBox="1">
            <a:spLocks noGrp="1"/>
          </p:cNvSpPr>
          <p:nvPr>
            <p:ph type="sldNum" idx="16"/>
          </p:nvPr>
        </p:nvSpPr>
        <p:spPr/>
        <p:txBody>
          <a:bodyPr/>
          <a:lstStyle>
            <a:lvl1pPr>
              <a:defRPr smtClean="0"/>
            </a:lvl1pPr>
          </a:lstStyle>
          <a:p>
            <a:pPr>
              <a:defRPr/>
            </a:pPr>
            <a:fld id="{60769AD2-CDDB-49E4-96DB-27BC9DA47B9B}" type="slidenum">
              <a:rPr lang="en-US" altLang="en-US"/>
              <a:pPr>
                <a:defRPr/>
              </a:pPr>
              <a:t>‹#›</a:t>
            </a:fld>
            <a:endParaRPr lang="en-US" altLang="en-US" dirty="0"/>
          </a:p>
        </p:txBody>
      </p:sp>
    </p:spTree>
    <p:extLst>
      <p:ext uri="{BB962C8B-B14F-4D97-AF65-F5344CB8AC3E}">
        <p14:creationId xmlns:p14="http://schemas.microsoft.com/office/powerpoint/2010/main" val="4162536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hape 12"/>
          <p:cNvSpPr txBox="1">
            <a:spLocks noGrp="1"/>
          </p:cNvSpPr>
          <p:nvPr>
            <p:ph type="ftr" idx="12"/>
          </p:nvPr>
        </p:nvSpPr>
        <p:spPr>
          <a:ln/>
        </p:spPr>
        <p:txBody>
          <a:bodyPr/>
          <a:lstStyle>
            <a:lvl1pPr>
              <a:defRPr/>
            </a:lvl1pPr>
          </a:lstStyle>
          <a:p>
            <a:pPr>
              <a:defRPr/>
            </a:pPr>
            <a:endParaRPr lang="en-US" altLang="en-US" dirty="0"/>
          </a:p>
        </p:txBody>
      </p:sp>
      <p:sp>
        <p:nvSpPr>
          <p:cNvPr id="3" name="Shape 13"/>
          <p:cNvSpPr txBox="1">
            <a:spLocks noGrp="1"/>
          </p:cNvSpPr>
          <p:nvPr>
            <p:ph type="dt" idx="13"/>
          </p:nvPr>
        </p:nvSpPr>
        <p:spPr>
          <a:ln/>
        </p:spPr>
        <p:txBody>
          <a:bodyPr/>
          <a:lstStyle>
            <a:lvl1pPr>
              <a:defRPr/>
            </a:lvl1pPr>
          </a:lstStyle>
          <a:p>
            <a:pPr>
              <a:defRPr/>
            </a:pPr>
            <a:endParaRPr lang="en-US" altLang="en-US" dirty="0"/>
          </a:p>
        </p:txBody>
      </p:sp>
      <p:sp>
        <p:nvSpPr>
          <p:cNvPr id="4" name="Shape 14"/>
          <p:cNvSpPr txBox="1">
            <a:spLocks noGrp="1"/>
          </p:cNvSpPr>
          <p:nvPr>
            <p:ph type="sldNum" idx="14"/>
          </p:nvPr>
        </p:nvSpPr>
        <p:spPr>
          <a:ln/>
        </p:spPr>
        <p:txBody>
          <a:bodyPr/>
          <a:lstStyle>
            <a:lvl1pPr>
              <a:defRPr/>
            </a:lvl1pPr>
          </a:lstStyle>
          <a:p>
            <a:pPr>
              <a:defRPr/>
            </a:pPr>
            <a:fld id="{1C23B331-EB68-496D-8F21-095ADE0916B1}" type="slidenum">
              <a:rPr lang="en-US" altLang="en-US"/>
              <a:pPr>
                <a:defRPr/>
              </a:pPr>
              <a:t>‹#›</a:t>
            </a:fld>
            <a:endParaRPr lang="en-US" altLang="en-US" dirty="0"/>
          </a:p>
        </p:txBody>
      </p:sp>
      <p:sp>
        <p:nvSpPr>
          <p:cNvPr id="5"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608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
        <p:nvSpPr>
          <p:cNvPr id="4"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148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2365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781675"/>
            <a:ext cx="8232775" cy="5381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9"/>
          </p:nvPr>
        </p:nvSpPr>
        <p:spPr>
          <a:xfrm>
            <a:off x="457200" y="6319838"/>
            <a:ext cx="8232775" cy="5381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5618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060772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061962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6297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5887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21">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568477644"/>
      </p:ext>
    </p:extLst>
  </p:cSld>
  <p:clrMap bg1="lt1" tx1="dk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38" r:id="rId16"/>
    <p:sldLayoutId id="2147483739" r:id="rId17"/>
    <p:sldLayoutId id="2147483742" r:id="rId18"/>
    <p:sldLayoutId id="2147483743" r:id="rId19"/>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smtClean="0"/>
            </a:lvl1pPr>
          </a:lstStyle>
          <a:p>
            <a:pPr>
              <a:defRPr/>
            </a:pPr>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smtClean="0">
                <a:solidFill>
                  <a:srgbClr val="FFFFFF"/>
                </a:solidFill>
              </a:defRPr>
            </a:lvl1pPr>
          </a:lstStyle>
          <a:p>
            <a:pPr>
              <a:defRPr/>
            </a:pPr>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smtClean="0">
                <a:solidFill>
                  <a:srgbClr val="FFFFFF"/>
                </a:solidFill>
              </a:defRPr>
            </a:lvl1pPr>
          </a:lstStyle>
          <a:p>
            <a:pPr>
              <a:defRPr/>
            </a:pPr>
            <a:fld id="{52DA375E-1047-4410-B63F-6E7D06E5FE3B}" type="slidenum">
              <a:rPr lang="en-US" altLang="en-US"/>
              <a:pPr>
                <a:defRPr/>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4459401"/>
      </p:ext>
    </p:extLst>
  </p:cSld>
  <p:clrMap bg1="lt1" tx1="dk1" bg2="dk2" tx2="lt2" accent1="accent1" accent2="accent2" accent3="accent3" accent4="accent4" accent5="accent5" accent6="accent6" hlink="hlink" folHlink="folHlink"/>
  <p:sldLayoutIdLst>
    <p:sldLayoutId id="2147483764" r:id="rId1"/>
    <p:sldLayoutId id="2147483765"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w3.org/WAI/WCAG20/quickref/" TargetMode="External"/><Relationship Id="rId2" Type="http://schemas.openxmlformats.org/officeDocument/2006/relationships/hyperlink" Target="http://www.w3.org/WAI/"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www.section508.gov/" TargetMode="Externa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www.ncsu.edu/www/ncsu/design/sod5/cud/about_ud/about_ud.htm"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hyperlink" Target="http://www.google.com/search?q=global+internet+backbone+map+image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www.tracert.com/cgi-bin/trace.pl" TargetMode="Externa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google.com/"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www.iana.org/cctld/cctld-whois.htm"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hyperlink" Target="https://www.w3.org/TR/html51/" TargetMode="External"/><Relationship Id="rId2" Type="http://schemas.openxmlformats.org/officeDocument/2006/relationships/hyperlink" Target="https://www.w3.org/TR/html5/" TargetMode="External"/><Relationship Id="rId1" Type="http://schemas.openxmlformats.org/officeDocument/2006/relationships/slideLayout" Target="../slideLayouts/slideLayout3.xml"/><Relationship Id="rId4" Type="http://schemas.openxmlformats.org/officeDocument/2006/relationships/hyperlink" Target="https://www.w3.org/TR/html5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www.internetworldstats.com/emarketing.ht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ctr"/>
          <a:lstStyle/>
          <a:p>
            <a:pPr>
              <a:defRPr/>
            </a:pPr>
            <a:r>
              <a:rPr lang="en-US" dirty="0"/>
              <a:t>Web Development &amp; Design </a:t>
            </a:r>
            <a:r>
              <a:rPr lang="en-US" dirty="0" smtClean="0"/>
              <a:t>Foundations with H</a:t>
            </a:r>
            <a:r>
              <a:rPr lang="en-US" sz="100" dirty="0" smtClean="0"/>
              <a:t> </a:t>
            </a:r>
            <a:r>
              <a:rPr lang="en-US" dirty="0" smtClean="0"/>
              <a:t>T</a:t>
            </a:r>
            <a:r>
              <a:rPr lang="en-US" sz="100" dirty="0" smtClean="0"/>
              <a:t> </a:t>
            </a:r>
            <a:r>
              <a:rPr lang="en-US" dirty="0" smtClean="0"/>
              <a:t>M</a:t>
            </a:r>
            <a:r>
              <a:rPr lang="en-US" sz="100" dirty="0" smtClean="0"/>
              <a:t> </a:t>
            </a:r>
            <a:r>
              <a:rPr lang="en-US" dirty="0" smtClean="0"/>
              <a:t>L</a:t>
            </a:r>
            <a:r>
              <a:rPr lang="en-US" sz="100" dirty="0" smtClean="0"/>
              <a:t> </a:t>
            </a:r>
            <a:r>
              <a:rPr lang="en-US" dirty="0" smtClean="0"/>
              <a:t>5</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4773168" y="3114461"/>
            <a:ext cx="3913631" cy="911849"/>
          </a:xfrm>
        </p:spPr>
        <p:txBody>
          <a:bodyPr/>
          <a:lstStyle/>
          <a:p>
            <a:pPr algn="ctr" eaLnBrk="1" fontAlgn="auto" hangingPunct="1">
              <a:spcAft>
                <a:spcPts val="0"/>
              </a:spcAft>
              <a:buSzPct val="100000"/>
              <a:defRPr/>
            </a:pPr>
            <a:r>
              <a:rPr lang="en-US" dirty="0">
                <a:latin typeface="+mn-lt"/>
                <a:cs typeface="Arial" panose="020B0604020202020204" pitchFamily="34" charset="0"/>
              </a:rPr>
              <a:t>Introduction to the Internet and World Wide Web</a:t>
            </a:r>
          </a:p>
        </p:txBody>
      </p:sp>
      <p:pic>
        <p:nvPicPr>
          <p:cNvPr id="7" name="Picture 6" descr="Front Cover: Web Development &amp; Design Foundations With H T M L 5 Ninth Edition by Felke-Mor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56" y="1881497"/>
            <a:ext cx="3423935" cy="4382639"/>
          </a:xfrm>
          <a:prstGeom prst="rect">
            <a:avLst/>
          </a:prstGeom>
          <a:ln w="9525">
            <a:solidFill>
              <a:schemeClr val="tx1"/>
            </a:solidFill>
          </a:ln>
        </p:spPr>
      </p:pic>
      <p:sp>
        <p:nvSpPr>
          <p:cNvPr id="10" name="Text Placeholder 5"/>
          <p:cNvSpPr txBox="1">
            <a:spLocks/>
          </p:cNvSpPr>
          <p:nvPr/>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9" name="TextBox 8"/>
          <p:cNvSpPr txBox="1"/>
          <p:nvPr/>
        </p:nvSpPr>
        <p:spPr>
          <a:xfrm>
            <a:off x="5102942" y="4380271"/>
            <a:ext cx="3583857"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a:t>
            </a:r>
            <a:r>
              <a:rPr lang="en-US" sz="1200" dirty="0" smtClean="0">
                <a:solidFill>
                  <a:schemeClr val="bg1"/>
                </a:solidFill>
                <a:latin typeface="+mn-lt"/>
              </a:rPr>
              <a:t>INSERT+F7</a:t>
            </a:r>
            <a:endParaRPr lang="en-US" sz="1200" dirty="0">
              <a:solidFill>
                <a:schemeClr val="bg1"/>
              </a:solidFill>
              <a:latin typeface="+mn-lt"/>
            </a:endParaRPr>
          </a:p>
        </p:txBody>
      </p:sp>
    </p:spTree>
    <p:extLst>
      <p:ext uri="{BB962C8B-B14F-4D97-AF65-F5344CB8AC3E}">
        <p14:creationId xmlns:p14="http://schemas.microsoft.com/office/powerpoint/2010/main" val="4159754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Intranet &amp; Extranets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854323"/>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mn-cs"/>
              </a:rPr>
              <a:t>Intranet</a:t>
            </a:r>
            <a:endParaRPr lang="en-US" altLang="en-US" sz="2400" kern="1200" dirty="0">
              <a:solidFill>
                <a:srgbClr val="000000"/>
              </a:solidFill>
              <a:latin typeface="Arial (Body)"/>
              <a:ea typeface="+mn-ea"/>
              <a:cs typeface="+mn-cs"/>
            </a:endParaRPr>
          </a:p>
          <a:p>
            <a:pPr>
              <a:buFont typeface="Arial" panose="020B0604020202020204" pitchFamily="34" charset="0"/>
              <a:buChar char="•"/>
              <a:defRPr/>
            </a:pPr>
            <a:r>
              <a:rPr lang="en-US" altLang="en-US" sz="2400" kern="1200" dirty="0" smtClean="0">
                <a:solidFill>
                  <a:srgbClr val="000000"/>
                </a:solidFill>
                <a:latin typeface="Arial (Body)"/>
                <a:ea typeface="+mn-ea"/>
                <a:cs typeface="+mn-cs"/>
              </a:rPr>
              <a:t>A private network contained within an organization or business used to share</a:t>
            </a:r>
            <a:r>
              <a:rPr lang="en-US" altLang="en-US" sz="2400" kern="1200" baseline="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information and resources among coworkers.</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3454523"/>
            <a:ext cx="8229600" cy="2384090"/>
          </a:xfrm>
        </p:spPr>
        <p:txBody>
          <a:bodyPr/>
          <a:lstStyle/>
          <a:p>
            <a:pPr marL="0" lvl="1" indent="0" eaLnBrk="1" hangingPunct="1">
              <a:buNone/>
              <a:defRPr/>
            </a:pPr>
            <a:r>
              <a:rPr lang="en-US" altLang="en-US" sz="2400" kern="1200" dirty="0">
                <a:solidFill>
                  <a:srgbClr val="000000"/>
                </a:solidFill>
                <a:latin typeface="Arial (Body)"/>
              </a:rPr>
              <a:t>Extranet</a:t>
            </a:r>
          </a:p>
          <a:p>
            <a:pPr>
              <a:buFont typeface="Arial" panose="020B0604020202020204" pitchFamily="34" charset="0"/>
              <a:buChar char="•"/>
              <a:defRPr/>
            </a:pPr>
            <a:r>
              <a:rPr lang="en-US" altLang="en-US" sz="2400" kern="1200" dirty="0">
                <a:solidFill>
                  <a:srgbClr val="000000"/>
                </a:solidFill>
                <a:latin typeface="Arial (Body)"/>
              </a:rPr>
              <a:t>A private network that securely shares part of an organization’s information or operations with external </a:t>
            </a:r>
            <a:r>
              <a:rPr lang="en-US" altLang="en-US" sz="2400" kern="1200" dirty="0" smtClean="0">
                <a:solidFill>
                  <a:srgbClr val="000000"/>
                </a:solidFill>
                <a:latin typeface="Arial (Body)"/>
              </a:rPr>
              <a:t>partners</a:t>
            </a:r>
            <a:endParaRPr lang="en-US" alt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kern="1200" spc="-50" dirty="0">
                <a:latin typeface="Times New Roman" panose="02020603050405020304" pitchFamily="18" charset="0"/>
                <a:ea typeface="+mj-ea"/>
                <a:cs typeface="+mj-cs"/>
              </a:rPr>
              <a:t>Web Standards and the W3C Consortium</a:t>
            </a:r>
          </a:p>
        </p:txBody>
      </p:sp>
      <p:sp>
        <p:nvSpPr>
          <p:cNvPr id="3" name="Text Placeholder 2"/>
          <p:cNvSpPr>
            <a:spLocks noGrp="1"/>
          </p:cNvSpPr>
          <p:nvPr>
            <p:ph type="body" idx="1"/>
          </p:nvPr>
        </p:nvSpPr>
        <p:spPr>
          <a:xfrm>
            <a:off x="457200" y="1600200"/>
            <a:ext cx="8229600" cy="2631459"/>
          </a:xfrm>
        </p:spPr>
        <p:txBody>
          <a:bodyPr>
            <a:spAutoFit/>
          </a:bodyPr>
          <a:lstStyle/>
          <a:p>
            <a:pPr marL="255651" indent="-255651" eaLnBrk="1" fontAlgn="auto" hangingPunct="1">
              <a:tabLst/>
              <a:defRPr/>
            </a:pPr>
            <a:r>
              <a:rPr lang="en-US" sz="2400" kern="1200" dirty="0">
                <a:solidFill>
                  <a:srgbClr val="000000"/>
                </a:solidFill>
                <a:latin typeface="Arial (Body)"/>
                <a:ea typeface="+mn-ea"/>
                <a:cs typeface="+mn-cs"/>
              </a:rPr>
              <a:t>W3C – World Wide Web Consortium</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Develops recommendations and prototype technologies related to the </a:t>
            </a:r>
            <a:r>
              <a:rPr lang="en-US" sz="2400" kern="1200" dirty="0" smtClean="0">
                <a:solidFill>
                  <a:srgbClr val="000000"/>
                </a:solidFill>
                <a:latin typeface="Arial (Body)"/>
                <a:ea typeface="+mn-ea"/>
                <a:cs typeface="Times New Roman" pitchFamily="18" charset="0"/>
              </a:rPr>
              <a:t>Web</a:t>
            </a:r>
            <a:endParaRPr lang="en-US" sz="2400" kern="1200" dirty="0">
              <a:solidFill>
                <a:srgbClr val="000000"/>
              </a:solidFill>
              <a:latin typeface="Arial (Body)"/>
              <a:ea typeface="+mn-ea"/>
              <a:cs typeface="+mn-cs"/>
            </a:endParaRP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Times New Roman" pitchFamily="18" charset="0"/>
              </a:rPr>
              <a:t>Produces </a:t>
            </a:r>
            <a:r>
              <a:rPr lang="en-US" sz="2400" kern="1200" dirty="0">
                <a:solidFill>
                  <a:srgbClr val="000000"/>
                </a:solidFill>
                <a:latin typeface="Arial (Body)"/>
                <a:ea typeface="+mn-ea"/>
                <a:cs typeface="Times New Roman" pitchFamily="18" charset="0"/>
              </a:rPr>
              <a:t>specifications, called Recommendations, in an </a:t>
            </a:r>
            <a:r>
              <a:rPr lang="en-US" sz="2400" kern="1200" dirty="0" smtClean="0">
                <a:solidFill>
                  <a:srgbClr val="000000"/>
                </a:solidFill>
                <a:latin typeface="Arial (Body)"/>
                <a:ea typeface="+mn-ea"/>
                <a:cs typeface="Times New Roman" pitchFamily="18" charset="0"/>
              </a:rPr>
              <a:t>effort </a:t>
            </a:r>
            <a:r>
              <a:rPr lang="en-US" sz="2400" kern="1200" dirty="0">
                <a:solidFill>
                  <a:srgbClr val="000000"/>
                </a:solidFill>
                <a:latin typeface="Arial (Body)"/>
                <a:ea typeface="+mn-ea"/>
                <a:cs typeface="Times New Roman" pitchFamily="18" charset="0"/>
              </a:rPr>
              <a:t>to standardize web </a:t>
            </a:r>
            <a:r>
              <a:rPr lang="en-US" sz="2400" kern="1200" dirty="0" smtClean="0">
                <a:solidFill>
                  <a:srgbClr val="000000"/>
                </a:solidFill>
                <a:latin typeface="Arial (Body)"/>
                <a:ea typeface="+mn-ea"/>
                <a:cs typeface="Times New Roman" pitchFamily="18" charset="0"/>
              </a:rPr>
              <a:t>technologies</a:t>
            </a:r>
            <a:endParaRPr lang="en-US" sz="2400" kern="1200" dirty="0">
              <a:solidFill>
                <a:srgbClr val="000000"/>
              </a:solidFill>
              <a:latin typeface="Arial (Body)"/>
              <a:ea typeface="+mn-ea"/>
              <a:cs typeface="Times New Roman" pitchFamily="18" charset="0"/>
            </a:endParaRP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Times New Roman" pitchFamily="18" charset="0"/>
              </a:rPr>
              <a:t>W</a:t>
            </a:r>
            <a:r>
              <a:rPr lang="en-US" sz="100" kern="1200" dirty="0" smtClean="0">
                <a:solidFill>
                  <a:srgbClr val="000000"/>
                </a:solidFill>
                <a:latin typeface="Arial (Body)"/>
                <a:ea typeface="+mn-ea"/>
                <a:cs typeface="Times New Roman" pitchFamily="18" charset="0"/>
              </a:rPr>
              <a:t> </a:t>
            </a:r>
            <a:r>
              <a:rPr lang="en-US" sz="2400" kern="1200" dirty="0" smtClean="0">
                <a:solidFill>
                  <a:srgbClr val="000000"/>
                </a:solidFill>
                <a:latin typeface="Arial (Body)"/>
                <a:ea typeface="+mn-ea"/>
                <a:cs typeface="Times New Roman" pitchFamily="18" charset="0"/>
              </a:rPr>
              <a:t>A</a:t>
            </a:r>
            <a:r>
              <a:rPr lang="en-US" sz="100" kern="1200" dirty="0" smtClean="0">
                <a:solidFill>
                  <a:srgbClr val="000000"/>
                </a:solidFill>
                <a:latin typeface="Arial (Body)"/>
                <a:ea typeface="+mn-ea"/>
                <a:cs typeface="Times New Roman" pitchFamily="18" charset="0"/>
              </a:rPr>
              <a:t> </a:t>
            </a:r>
            <a:r>
              <a:rPr lang="en-US" sz="2400" kern="1200" dirty="0" smtClean="0">
                <a:solidFill>
                  <a:srgbClr val="000000"/>
                </a:solidFill>
                <a:latin typeface="Arial (Body)"/>
                <a:ea typeface="+mn-ea"/>
                <a:cs typeface="Times New Roman" pitchFamily="18" charset="0"/>
              </a:rPr>
              <a:t>I – </a:t>
            </a:r>
            <a:r>
              <a:rPr lang="en-US" sz="2400" kern="1200" dirty="0">
                <a:solidFill>
                  <a:srgbClr val="000000"/>
                </a:solidFill>
                <a:latin typeface="Arial (Body)"/>
                <a:ea typeface="+mn-ea"/>
                <a:cs typeface="Times New Roman" pitchFamily="18" charset="0"/>
              </a:rPr>
              <a:t>Web Accessibility </a:t>
            </a:r>
            <a:r>
              <a:rPr lang="en-US" sz="2400" kern="1200" dirty="0" smtClean="0">
                <a:solidFill>
                  <a:srgbClr val="000000"/>
                </a:solidFill>
                <a:latin typeface="Arial (Body)"/>
                <a:ea typeface="+mn-ea"/>
                <a:cs typeface="Times New Roman" pitchFamily="18" charset="0"/>
              </a:rPr>
              <a:t>Initiative</a:t>
            </a:r>
            <a:endParaRPr lang="en-US" sz="2400" kern="1200" dirty="0">
              <a:solidFill>
                <a:srgbClr val="000000"/>
              </a:solidFill>
              <a:latin typeface="Arial (Body)"/>
              <a:ea typeface="+mn-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227"/>
            <a:ext cx="8229600" cy="1097279"/>
          </a:xfrm>
        </p:spPr>
        <p:txBody>
          <a:bodyPr/>
          <a:lstStyle/>
          <a:p>
            <a:r>
              <a:rPr lang="en-US" kern="1200" spc="-50" dirty="0">
                <a:latin typeface="Times New Roman" panose="02020603050405020304" pitchFamily="18" charset="0"/>
              </a:rPr>
              <a:t>Web Accessibility</a:t>
            </a:r>
            <a:endParaRPr lang="en-US" dirty="0"/>
          </a:p>
        </p:txBody>
      </p:sp>
      <p:sp>
        <p:nvSpPr>
          <p:cNvPr id="3" name="Text Placeholder 2"/>
          <p:cNvSpPr>
            <a:spLocks noGrp="1"/>
          </p:cNvSpPr>
          <p:nvPr>
            <p:ph type="body" idx="1"/>
          </p:nvPr>
        </p:nvSpPr>
        <p:spPr>
          <a:xfrm>
            <a:off x="457200" y="1600200"/>
            <a:ext cx="8229600" cy="1489527"/>
          </a:xfrm>
        </p:spPr>
        <p:txBody>
          <a:bodyPr/>
          <a:lstStyle/>
          <a:p>
            <a:pPr marL="0" indent="0" eaLnBrk="1" hangingPunct="1">
              <a:buNone/>
              <a:tabLst/>
              <a:defRPr/>
            </a:pPr>
            <a:r>
              <a:rPr lang="en-US" altLang="en-US" sz="2400" kern="1200" dirty="0">
                <a:solidFill>
                  <a:srgbClr val="000000"/>
                </a:solidFill>
                <a:latin typeface="Arial (Body)"/>
              </a:rPr>
              <a:t>Accessible Website</a:t>
            </a:r>
          </a:p>
          <a:p>
            <a:pPr marL="256032" indent="-256032">
              <a:defRPr/>
            </a:pPr>
            <a:r>
              <a:rPr lang="en-US" altLang="en-US" sz="2400" kern="1200" dirty="0">
                <a:solidFill>
                  <a:srgbClr val="000000"/>
                </a:solidFill>
                <a:latin typeface="Arial (Body)"/>
              </a:rPr>
              <a:t>provides accommodations for individuals with visual, auditory, physical, and neurological </a:t>
            </a:r>
            <a:r>
              <a:rPr lang="en-US" altLang="en-US" sz="2400" kern="1200" dirty="0" smtClean="0">
                <a:solidFill>
                  <a:srgbClr val="000000"/>
                </a:solidFill>
                <a:latin typeface="Arial (Body)"/>
              </a:rPr>
              <a:t>disabilities</a:t>
            </a:r>
            <a:endParaRPr lang="en-US" altLang="en-US" sz="2400" kern="1200" dirty="0">
              <a:solidFill>
                <a:srgbClr val="000000"/>
              </a:solidFill>
              <a:latin typeface="Arial (Body)"/>
            </a:endParaRPr>
          </a:p>
        </p:txBody>
      </p:sp>
      <p:sp>
        <p:nvSpPr>
          <p:cNvPr id="4" name="Text Placeholder 3"/>
          <p:cNvSpPr>
            <a:spLocks noGrp="1"/>
          </p:cNvSpPr>
          <p:nvPr>
            <p:ph type="body" sz="quarter" idx="10"/>
          </p:nvPr>
        </p:nvSpPr>
        <p:spPr>
          <a:xfrm>
            <a:off x="457200" y="3073631"/>
            <a:ext cx="8229600" cy="1508951"/>
          </a:xfrm>
        </p:spPr>
        <p:txBody>
          <a:bodyPr/>
          <a:lstStyle/>
          <a:p>
            <a:pPr marL="0" indent="0" eaLnBrk="1" hangingPunct="1">
              <a:buNone/>
              <a:tabLst/>
              <a:defRPr/>
            </a:pPr>
            <a:r>
              <a:rPr lang="en-US" altLang="en-US" sz="2400" kern="1200" dirty="0">
                <a:solidFill>
                  <a:srgbClr val="000000"/>
                </a:solidFill>
                <a:latin typeface="Arial (Body)"/>
              </a:rPr>
              <a:t>W</a:t>
            </a:r>
            <a:r>
              <a:rPr lang="en-US" altLang="en-US" sz="100" kern="1200" dirty="0">
                <a:solidFill>
                  <a:srgbClr val="000000"/>
                </a:solidFill>
                <a:latin typeface="Arial (Body)"/>
              </a:rPr>
              <a:t> </a:t>
            </a:r>
            <a:r>
              <a:rPr lang="en-US" altLang="en-US" sz="2400" kern="1200" dirty="0">
                <a:solidFill>
                  <a:srgbClr val="000000"/>
                </a:solidFill>
                <a:latin typeface="Arial (Body)"/>
              </a:rPr>
              <a:t>A</a:t>
            </a:r>
            <a:r>
              <a:rPr lang="en-US" altLang="en-US" sz="100" kern="1200" dirty="0">
                <a:solidFill>
                  <a:srgbClr val="000000"/>
                </a:solidFill>
                <a:latin typeface="Arial (Body)"/>
              </a:rPr>
              <a:t> </a:t>
            </a:r>
            <a:r>
              <a:rPr lang="en-US" altLang="en-US" sz="2400" kern="1200" dirty="0">
                <a:solidFill>
                  <a:srgbClr val="000000"/>
                </a:solidFill>
                <a:latin typeface="Arial (Body)"/>
              </a:rPr>
              <a:t>I</a:t>
            </a:r>
          </a:p>
          <a:p>
            <a:pPr indent="-256032">
              <a:buFont typeface="Arial" panose="020B0604020202020204" pitchFamily="34" charset="0"/>
              <a:buChar char="•"/>
              <a:defRPr/>
            </a:pPr>
            <a:r>
              <a:rPr lang="en-US" altLang="en-US" sz="2400" kern="1200" dirty="0">
                <a:solidFill>
                  <a:srgbClr val="000000"/>
                </a:solidFill>
                <a:latin typeface="Arial (Body)"/>
              </a:rPr>
              <a:t>W3C’s Web Accessibility </a:t>
            </a:r>
            <a:r>
              <a:rPr lang="en-US" altLang="en-US" sz="2400" kern="1200" dirty="0" smtClean="0">
                <a:solidFill>
                  <a:srgbClr val="000000"/>
                </a:solidFill>
                <a:latin typeface="Arial (Body)"/>
              </a:rPr>
              <a:t>Initiative</a:t>
            </a:r>
            <a:br>
              <a:rPr lang="en-US" altLang="en-US" sz="2400" kern="1200" dirty="0" smtClean="0">
                <a:solidFill>
                  <a:srgbClr val="000000"/>
                </a:solidFill>
                <a:latin typeface="Arial (Body)"/>
              </a:rPr>
            </a:br>
            <a:r>
              <a:rPr lang="en-US" altLang="en-US" sz="2400" kern="1200" dirty="0" smtClean="0">
                <a:solidFill>
                  <a:srgbClr val="000000"/>
                </a:solidFill>
                <a:latin typeface="Arial (Body)"/>
                <a:hlinkClick r:id="rId2" tooltip="https://www.w3.org/WAI/"/>
              </a:rPr>
              <a:t>http</a:t>
            </a:r>
            <a:r>
              <a:rPr lang="en-US" altLang="en-US" sz="2400" kern="1200" dirty="0">
                <a:solidFill>
                  <a:srgbClr val="000000"/>
                </a:solidFill>
                <a:latin typeface="Arial (Body)"/>
                <a:hlinkClick r:id="rId2" tooltip="https://www.w3.org/WAI/"/>
              </a:rPr>
              <a:t>://www.w3.org/WAI</a:t>
            </a:r>
            <a:r>
              <a:rPr lang="en-US" altLang="en-US" sz="2400" kern="1200" dirty="0" smtClean="0">
                <a:solidFill>
                  <a:srgbClr val="000000"/>
                </a:solidFill>
                <a:latin typeface="Arial (Body)"/>
                <a:hlinkClick r:id="rId2" tooltip="https://www.w3.org/WAI/"/>
              </a:rPr>
              <a:t>/</a:t>
            </a:r>
            <a:endParaRPr lang="en-US" altLang="en-US" sz="2400" kern="1200" dirty="0">
              <a:solidFill>
                <a:srgbClr val="000000"/>
              </a:solidFill>
              <a:latin typeface="Arial (Body)"/>
            </a:endParaRPr>
          </a:p>
        </p:txBody>
      </p:sp>
      <p:sp>
        <p:nvSpPr>
          <p:cNvPr id="5" name="Content Placeholder 4"/>
          <p:cNvSpPr>
            <a:spLocks noGrp="1"/>
          </p:cNvSpPr>
          <p:nvPr>
            <p:ph sz="quarter" idx="11"/>
          </p:nvPr>
        </p:nvSpPr>
        <p:spPr>
          <a:xfrm>
            <a:off x="457200" y="4567835"/>
            <a:ext cx="8229600" cy="1465716"/>
          </a:xfrm>
        </p:spPr>
        <p:txBody>
          <a:bodyPr/>
          <a:lstStyle/>
          <a:p>
            <a:pPr marL="0" indent="0" eaLnBrk="1" hangingPunct="1">
              <a:buNone/>
              <a:tabLst/>
              <a:defRPr/>
            </a:pPr>
            <a:r>
              <a:rPr lang="en-US" altLang="en-US" sz="2400" kern="1200" dirty="0">
                <a:solidFill>
                  <a:srgbClr val="000000"/>
                </a:solidFill>
                <a:latin typeface="Arial (Body)"/>
              </a:rPr>
              <a:t>W</a:t>
            </a:r>
            <a:r>
              <a:rPr lang="en-US" altLang="en-US" sz="100" kern="1200" dirty="0">
                <a:solidFill>
                  <a:srgbClr val="000000"/>
                </a:solidFill>
                <a:latin typeface="Arial (Body)"/>
              </a:rPr>
              <a:t> </a:t>
            </a:r>
            <a:r>
              <a:rPr lang="en-US" altLang="en-US" sz="2400" kern="1200" dirty="0">
                <a:solidFill>
                  <a:srgbClr val="000000"/>
                </a:solidFill>
                <a:latin typeface="Arial (Body)"/>
              </a:rPr>
              <a:t>C</a:t>
            </a:r>
            <a:r>
              <a:rPr lang="en-US" altLang="en-US" sz="100" kern="1200" dirty="0">
                <a:solidFill>
                  <a:srgbClr val="000000"/>
                </a:solidFill>
                <a:latin typeface="Arial (Body)"/>
              </a:rPr>
              <a:t> </a:t>
            </a:r>
            <a:r>
              <a:rPr lang="en-US" altLang="en-US" sz="2400" kern="1200" dirty="0">
                <a:solidFill>
                  <a:srgbClr val="000000"/>
                </a:solidFill>
                <a:latin typeface="Arial (Body)"/>
              </a:rPr>
              <a:t>A</a:t>
            </a:r>
            <a:r>
              <a:rPr lang="en-US" altLang="en-US" sz="100" kern="1200" dirty="0">
                <a:solidFill>
                  <a:srgbClr val="000000"/>
                </a:solidFill>
                <a:latin typeface="Arial (Body)"/>
              </a:rPr>
              <a:t> </a:t>
            </a:r>
            <a:r>
              <a:rPr lang="en-US" altLang="en-US" sz="2400" kern="1200" dirty="0">
                <a:solidFill>
                  <a:srgbClr val="000000"/>
                </a:solidFill>
                <a:latin typeface="Arial (Body)"/>
              </a:rPr>
              <a:t>G</a:t>
            </a:r>
          </a:p>
          <a:p>
            <a:pPr indent="-256032">
              <a:buFont typeface="Arial" panose="020B0604020202020204" pitchFamily="34" charset="0"/>
              <a:buChar char="•"/>
              <a:defRPr/>
            </a:pPr>
            <a:r>
              <a:rPr lang="en-US" altLang="en-US" sz="2400" kern="1200" dirty="0">
                <a:solidFill>
                  <a:srgbClr val="000000"/>
                </a:solidFill>
                <a:latin typeface="Arial (Body)"/>
              </a:rPr>
              <a:t>Web Content Accessibility Guidelines </a:t>
            </a:r>
            <a:r>
              <a:rPr lang="en-US" altLang="en-US" sz="2400" kern="1200" dirty="0">
                <a:solidFill>
                  <a:srgbClr val="000000"/>
                </a:solidFill>
                <a:latin typeface="Arial (Body)"/>
                <a:hlinkClick r:id="rId3" tooltip="http://www.w3.org/WAI/WCAG20/quickref/"/>
              </a:rPr>
              <a:t>http://www.w3.org/WAI/WCAG20/quickref</a:t>
            </a:r>
            <a:r>
              <a:rPr lang="en-US" altLang="en-US" sz="2400" kern="1200" dirty="0" smtClean="0">
                <a:solidFill>
                  <a:srgbClr val="000000"/>
                </a:solidFill>
                <a:latin typeface="Arial (Body)"/>
                <a:hlinkClick r:id="rId3" tooltip="http://www.w3.org/WAI/WCAG20/quickref/"/>
              </a:rPr>
              <a:t>/</a:t>
            </a:r>
            <a:endParaRPr lang="en-US" altLang="en-US" sz="2400" kern="1200" dirty="0">
              <a:solidFill>
                <a:srgbClr val="000000"/>
              </a:solidFill>
              <a:latin typeface="Arial (Body)"/>
            </a:endParaRPr>
          </a:p>
        </p:txBody>
      </p:sp>
    </p:spTree>
    <p:extLst>
      <p:ext uri="{BB962C8B-B14F-4D97-AF65-F5344CB8AC3E}">
        <p14:creationId xmlns:p14="http://schemas.microsoft.com/office/powerpoint/2010/main" val="226694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Web Accessibility &amp; the Law</a:t>
            </a: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fontAlgn="auto" hangingPunct="1">
              <a:buNone/>
              <a:tabLst/>
              <a:defRPr/>
            </a:pPr>
            <a:r>
              <a:rPr lang="en-US" sz="2400" kern="1200" dirty="0">
                <a:solidFill>
                  <a:srgbClr val="000000"/>
                </a:solidFill>
                <a:latin typeface="Arial (Body)"/>
                <a:ea typeface="+mn-ea"/>
                <a:cs typeface="+mn-cs"/>
              </a:rPr>
              <a:t>Americans with Disabilities Act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endParaRPr lang="en-US" sz="2400" kern="1200" dirty="0">
              <a:solidFill>
                <a:srgbClr val="000000"/>
              </a:solidFill>
              <a:latin typeface="Arial (Body)"/>
              <a:ea typeface="+mn-ea"/>
              <a:cs typeface="+mn-cs"/>
            </a:endParaRPr>
          </a:p>
          <a:p>
            <a:pPr>
              <a:buFont typeface="Arial" panose="020B0604020202020204" pitchFamily="34" charset="0"/>
              <a:buChar char="•"/>
              <a:defRPr/>
            </a:pPr>
            <a:r>
              <a:rPr lang="en-US" sz="2400" kern="1200" dirty="0">
                <a:solidFill>
                  <a:srgbClr val="000000"/>
                </a:solidFill>
                <a:latin typeface="Arial (Body)"/>
                <a:ea typeface="+mn-ea"/>
                <a:cs typeface="+mn-cs"/>
              </a:rPr>
              <a:t>Prohibits discrimination against people with </a:t>
            </a:r>
            <a:r>
              <a:rPr lang="en-US" sz="2400" kern="1200" dirty="0" smtClean="0">
                <a:solidFill>
                  <a:srgbClr val="000000"/>
                </a:solidFill>
                <a:latin typeface="Arial (Body)"/>
                <a:ea typeface="+mn-ea"/>
                <a:cs typeface="+mn-cs"/>
              </a:rPr>
              <a:t>disabilities</a:t>
            </a:r>
          </a:p>
        </p:txBody>
      </p:sp>
      <p:sp>
        <p:nvSpPr>
          <p:cNvPr id="4" name="Text Placeholder 3"/>
          <p:cNvSpPr>
            <a:spLocks noGrp="1"/>
          </p:cNvSpPr>
          <p:nvPr>
            <p:ph type="body" idx="2"/>
          </p:nvPr>
        </p:nvSpPr>
        <p:spPr>
          <a:xfrm>
            <a:off x="457200" y="2794184"/>
            <a:ext cx="8229600" cy="2753366"/>
          </a:xfrm>
        </p:spPr>
        <p:txBody>
          <a:bodyPr/>
          <a:lstStyle/>
          <a:p>
            <a:pPr marL="0" indent="0" eaLnBrk="1" fontAlgn="auto" hangingPunct="1">
              <a:buNone/>
              <a:tabLst/>
              <a:defRPr/>
            </a:pPr>
            <a:r>
              <a:rPr lang="en-US" sz="2400" kern="1200" dirty="0">
                <a:solidFill>
                  <a:srgbClr val="000000"/>
                </a:solidFill>
                <a:latin typeface="Arial (Body)"/>
              </a:rPr>
              <a:t>Section 508 of the Rehabilitation Act</a:t>
            </a:r>
          </a:p>
          <a:p>
            <a:pPr>
              <a:buFont typeface="Arial" panose="020B0604020202020204" pitchFamily="34" charset="0"/>
              <a:buChar char="•"/>
              <a:defRPr/>
            </a:pPr>
            <a:r>
              <a:rPr lang="en-US" sz="2400" kern="1200" dirty="0">
                <a:solidFill>
                  <a:srgbClr val="000000"/>
                </a:solidFill>
                <a:latin typeface="Arial (Body)"/>
              </a:rPr>
              <a:t>Requires that government agencies must give individuals with disabilities access to information technology that is comparable to the access available to others</a:t>
            </a:r>
          </a:p>
          <a:p>
            <a:pPr>
              <a:buFont typeface="Arial" panose="020B0604020202020204" pitchFamily="34" charset="0"/>
              <a:buChar char="•"/>
              <a:defRPr/>
            </a:pPr>
            <a:r>
              <a:rPr lang="en-US" sz="2400" kern="1200" dirty="0">
                <a:solidFill>
                  <a:srgbClr val="000000"/>
                </a:solidFill>
                <a:latin typeface="Arial (Body)"/>
                <a:hlinkClick r:id="rId2" tooltip="http://www.section508.gov/"/>
              </a:rPr>
              <a:t>http://</a:t>
            </a:r>
            <a:r>
              <a:rPr lang="en-US" sz="2400" kern="1200" dirty="0" smtClean="0">
                <a:solidFill>
                  <a:srgbClr val="000000"/>
                </a:solidFill>
                <a:latin typeface="Arial (Body)"/>
                <a:hlinkClick r:id="rId2" tooltip="http://www.section508.gov/"/>
              </a:rPr>
              <a:t>www.section508.gov</a:t>
            </a:r>
            <a:endParaRPr 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Universal Design for the Web</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854323"/>
          </a:xfrm>
        </p:spPr>
        <p:txBody>
          <a:bodyPr>
            <a:spAutoFit/>
          </a:bodyPr>
          <a:lstStyle/>
          <a:p>
            <a:pPr marL="0" indent="0" eaLnBrk="1" hangingPunct="1">
              <a:buNone/>
              <a:defRPr/>
            </a:pPr>
            <a:r>
              <a:rPr lang="en-US" altLang="en-US" sz="2400" b="1" kern="1200" dirty="0">
                <a:solidFill>
                  <a:srgbClr val="000000"/>
                </a:solidFill>
                <a:latin typeface="Arial (Body)"/>
                <a:ea typeface="+mn-ea"/>
                <a:cs typeface="+mn-cs"/>
              </a:rPr>
              <a:t>Universal Design</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t</a:t>
            </a:r>
            <a:r>
              <a:rPr lang="en-US" altLang="en-US" sz="2400" kern="1200" dirty="0" smtClean="0">
                <a:solidFill>
                  <a:srgbClr val="000000"/>
                </a:solidFill>
                <a:latin typeface="Arial (Body)"/>
                <a:ea typeface="+mn-ea"/>
                <a:cs typeface="+mn-cs"/>
              </a:rPr>
              <a:t>he design </a:t>
            </a:r>
            <a:r>
              <a:rPr lang="en-US" altLang="en-US" sz="2400" kern="1200" dirty="0">
                <a:solidFill>
                  <a:srgbClr val="000000"/>
                </a:solidFill>
                <a:latin typeface="Arial (Body)"/>
                <a:ea typeface="+mn-ea"/>
                <a:cs typeface="+mn-cs"/>
              </a:rPr>
              <a:t>of products and environments to be usable by all people, to the greatest extent possible, without the need for adaptation or specialized </a:t>
            </a:r>
            <a:r>
              <a:rPr lang="en-US" altLang="en-US" sz="2400" kern="1200" dirty="0" smtClean="0">
                <a:solidFill>
                  <a:srgbClr val="000000"/>
                </a:solidFill>
                <a:latin typeface="Arial (Body)"/>
                <a:ea typeface="+mn-ea"/>
                <a:cs typeface="+mn-cs"/>
              </a:rPr>
              <a:t>design</a:t>
            </a:r>
          </a:p>
        </p:txBody>
      </p:sp>
      <p:sp>
        <p:nvSpPr>
          <p:cNvPr id="4" name="Text Placeholder 3"/>
          <p:cNvSpPr>
            <a:spLocks noGrp="1"/>
          </p:cNvSpPr>
          <p:nvPr>
            <p:ph type="body" idx="2"/>
          </p:nvPr>
        </p:nvSpPr>
        <p:spPr>
          <a:xfrm>
            <a:off x="457200" y="3453007"/>
            <a:ext cx="8229600" cy="974909"/>
          </a:xfrm>
        </p:spPr>
        <p:txBody>
          <a:bodyPr/>
          <a:lstStyle/>
          <a:p>
            <a:pPr marL="0" indent="0">
              <a:buNone/>
            </a:pPr>
            <a:r>
              <a:rPr lang="en-US" altLang="en-US" sz="2400" kern="1200" dirty="0">
                <a:solidFill>
                  <a:srgbClr val="000000"/>
                </a:solidFill>
                <a:latin typeface="Arial (Body)"/>
                <a:hlinkClick r:id="rId2" tooltip="http://www.ncsu.edu/www/ncsu/design/sod5/cud/about_ud/about_ud.htm"/>
              </a:rPr>
              <a:t>http://</a:t>
            </a:r>
            <a:r>
              <a:rPr lang="en-US" altLang="en-US" sz="2400" kern="1200" dirty="0" smtClean="0">
                <a:solidFill>
                  <a:srgbClr val="000000"/>
                </a:solidFill>
                <a:latin typeface="Arial (Body)"/>
                <a:hlinkClick r:id="rId2" tooltip="http://www.ncsu.edu/www/ncsu/design/sod5/cud/about_ud/about_ud.htm"/>
              </a:rPr>
              <a:t>www.ncsu.edu/www/ncsu/design/sod5/cud/about_ud/about_ud.htm</a:t>
            </a:r>
            <a:endParaRPr lang="en-US" alt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Reliability &amp; Information on the Web</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800736"/>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Questions to Ask:</a:t>
            </a:r>
          </a:p>
          <a:p>
            <a:pPr marL="256032" indent="-256032">
              <a:defRPr/>
            </a:pPr>
            <a:r>
              <a:rPr lang="en-US" altLang="en-US" sz="2400" kern="1200" dirty="0">
                <a:solidFill>
                  <a:srgbClr val="000000"/>
                </a:solidFill>
                <a:latin typeface="Arial (Body)"/>
                <a:ea typeface="+mn-ea"/>
                <a:cs typeface="+mn-cs"/>
              </a:rPr>
              <a:t>Is the organization credible?</a:t>
            </a:r>
          </a:p>
          <a:p>
            <a:pPr marL="256032" indent="-256032">
              <a:defRPr/>
            </a:pPr>
            <a:r>
              <a:rPr lang="en-US" altLang="en-US" sz="2400" kern="1200" dirty="0">
                <a:solidFill>
                  <a:srgbClr val="000000"/>
                </a:solidFill>
                <a:latin typeface="Arial (Body)"/>
                <a:ea typeface="+mn-ea"/>
                <a:cs typeface="+mn-cs"/>
              </a:rPr>
              <a:t>How recent is the information?</a:t>
            </a:r>
          </a:p>
          <a:p>
            <a:pPr marL="256032" indent="-256032">
              <a:defRPr/>
            </a:pPr>
            <a:r>
              <a:rPr lang="en-US" altLang="en-US" sz="2400" kern="1200" dirty="0">
                <a:solidFill>
                  <a:srgbClr val="000000"/>
                </a:solidFill>
                <a:latin typeface="Arial (Body)"/>
                <a:ea typeface="+mn-ea"/>
                <a:cs typeface="+mn-cs"/>
              </a:rPr>
              <a:t>Are there links to additional resources?</a:t>
            </a:r>
          </a:p>
          <a:p>
            <a:pPr marL="256032" indent="-256032">
              <a:defRPr/>
            </a:pPr>
            <a:r>
              <a:rPr lang="en-US" altLang="en-US" sz="2400" kern="1200" dirty="0">
                <a:solidFill>
                  <a:srgbClr val="000000"/>
                </a:solidFill>
                <a:latin typeface="Arial (Body)"/>
                <a:ea typeface="+mn-ea"/>
                <a:cs typeface="+mn-cs"/>
              </a:rPr>
              <a:t>Is it Wikipedia?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1.1</a:t>
            </a:r>
            <a:endParaRPr lang="en-US" kern="1200" spc="-50" dirty="0">
              <a:latin typeface="Times New Roman" panose="02020603050405020304" pitchFamily="18" charset="0"/>
              <a:ea typeface="+mj-ea"/>
              <a:cs typeface="+mj-cs"/>
            </a:endParaRPr>
          </a:p>
        </p:txBody>
      </p:sp>
      <p:sp>
        <p:nvSpPr>
          <p:cNvPr id="30723" name="Text Placeholder 2"/>
          <p:cNvSpPr txBox="1">
            <a:spLocks noGrp="1"/>
          </p:cNvSpPr>
          <p:nvPr>
            <p:ph type="body" idx="1"/>
          </p:nvPr>
        </p:nvSpPr>
        <p:spPr>
          <a:xfrm>
            <a:off x="457200" y="1600200"/>
            <a:ext cx="8229600" cy="3154679"/>
          </a:xfrm>
        </p:spPr>
        <p:txBody>
          <a:bodyPr>
            <a:spAutoFit/>
          </a:bodyPr>
          <a:lstStyle/>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Describe the difference between the Internet and the Web.</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Explain three events that contributed to the commercialization and exponential growth of the Internet.</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Is the concept of universal design important to web developers? Explain your answer.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Network Overview</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a:spAutoFit/>
          </a:bodyPr>
          <a:lstStyle/>
          <a:p>
            <a:pPr marL="0" indent="0" eaLnBrk="1" hangingPunct="1">
              <a:buNone/>
              <a:defRPr/>
            </a:pPr>
            <a:r>
              <a:rPr lang="en-US" altLang="en-US" sz="2400" b="1" kern="1200" dirty="0" smtClean="0">
                <a:solidFill>
                  <a:srgbClr val="000000"/>
                </a:solidFill>
                <a:latin typeface="Arial (Body)"/>
                <a:ea typeface="+mn-ea"/>
                <a:cs typeface="+mn-cs"/>
              </a:rPr>
              <a:t>Network</a:t>
            </a:r>
            <a:endParaRPr lang="en-US" altLang="en-US" sz="2400" kern="1200" dirty="0">
              <a:solidFill>
                <a:srgbClr val="000000"/>
              </a:solidFill>
              <a:latin typeface="Arial (Body)"/>
              <a:ea typeface="+mn-ea"/>
              <a:cs typeface="+mn-cs"/>
            </a:endParaRPr>
          </a:p>
          <a:p>
            <a:pPr marL="0" indent="0" eaLnBrk="1" hangingPunct="1">
              <a:buNone/>
              <a:defRPr/>
            </a:pPr>
            <a:r>
              <a:rPr lang="en-US" altLang="en-US" sz="2400" kern="1200" dirty="0">
                <a:solidFill>
                  <a:srgbClr val="000000"/>
                </a:solidFill>
                <a:latin typeface="Arial (Body)"/>
                <a:ea typeface="+mn-ea"/>
                <a:cs typeface="+mn-cs"/>
              </a:rPr>
              <a:t>t</a:t>
            </a:r>
            <a:r>
              <a:rPr lang="en-US" altLang="en-US" sz="2400" kern="1200" dirty="0" smtClean="0">
                <a:solidFill>
                  <a:srgbClr val="000000"/>
                </a:solidFill>
                <a:latin typeface="Arial (Body)"/>
                <a:ea typeface="+mn-ea"/>
                <a:cs typeface="Times New Roman" panose="02020603050405020304" pitchFamily="18" charset="0"/>
              </a:rPr>
              <a:t>wo or </a:t>
            </a:r>
            <a:r>
              <a:rPr lang="en-US" altLang="en-US" sz="2400" kern="1200" dirty="0">
                <a:solidFill>
                  <a:srgbClr val="000000"/>
                </a:solidFill>
                <a:latin typeface="Arial (Body)"/>
                <a:ea typeface="+mn-ea"/>
                <a:cs typeface="Times New Roman" panose="02020603050405020304" pitchFamily="18" charset="0"/>
              </a:rPr>
              <a:t>more computers connected together for the purpose of communicating and sharing </a:t>
            </a:r>
            <a:r>
              <a:rPr lang="en-US" altLang="en-US" sz="2400" kern="1200" dirty="0" smtClean="0">
                <a:solidFill>
                  <a:srgbClr val="000000"/>
                </a:solidFill>
                <a:latin typeface="Arial (Body)"/>
                <a:ea typeface="+mn-ea"/>
                <a:cs typeface="Times New Roman" panose="02020603050405020304" pitchFamily="18" charset="0"/>
              </a:rPr>
              <a:t>resources</a:t>
            </a:r>
            <a:endParaRPr lang="en-US" altLang="en-US" sz="2400" kern="1200" dirty="0">
              <a:solidFill>
                <a:srgbClr val="000000"/>
              </a:solidFill>
              <a:latin typeface="Arial (Body)"/>
              <a:ea typeface="+mn-ea"/>
              <a:cs typeface="+mn-cs"/>
            </a:endParaRPr>
          </a:p>
        </p:txBody>
      </p:sp>
      <p:pic>
        <p:nvPicPr>
          <p:cNvPr id="31748" name="Picture 8" descr="The web client is represented by a workstation. The web server is represented by a computer’s tower. The web client sends browser requests to the web server, and the server sends responses to the 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791" y="3193520"/>
            <a:ext cx="6010418" cy="294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Networks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mn-cs"/>
              </a:rPr>
              <a:t>L</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N – </a:t>
            </a:r>
            <a:r>
              <a:rPr lang="en-US" altLang="en-US" sz="2400" kern="1200" dirty="0">
                <a:solidFill>
                  <a:srgbClr val="000000"/>
                </a:solidFill>
                <a:latin typeface="Arial (Body)"/>
                <a:ea typeface="+mn-ea"/>
                <a:cs typeface="+mn-cs"/>
              </a:rPr>
              <a:t>Local Area Network</a:t>
            </a:r>
          </a:p>
          <a:p>
            <a:pPr>
              <a:buFont typeface="Arial" panose="020B0604020202020204" pitchFamily="34" charset="0"/>
              <a:buChar char="•"/>
              <a:defRPr/>
            </a:pPr>
            <a:r>
              <a:rPr lang="en-US" altLang="en-US" sz="2400" kern="1200" dirty="0">
                <a:solidFill>
                  <a:srgbClr val="000000"/>
                </a:solidFill>
                <a:latin typeface="Arial (Body)"/>
                <a:ea typeface="+mn-ea"/>
                <a:cs typeface="+mn-cs"/>
              </a:rPr>
              <a:t>Usually confined to a single building or group of </a:t>
            </a:r>
            <a:r>
              <a:rPr lang="en-US" altLang="en-US" sz="2400" kern="1200" dirty="0" smtClean="0">
                <a:solidFill>
                  <a:srgbClr val="000000"/>
                </a:solidFill>
                <a:latin typeface="Arial (Body)"/>
                <a:ea typeface="+mn-ea"/>
                <a:cs typeface="+mn-cs"/>
              </a:rPr>
              <a:t>buildings</a:t>
            </a:r>
          </a:p>
        </p:txBody>
      </p:sp>
      <p:sp>
        <p:nvSpPr>
          <p:cNvPr id="4" name="Text Placeholder 3"/>
          <p:cNvSpPr>
            <a:spLocks noGrp="1"/>
          </p:cNvSpPr>
          <p:nvPr>
            <p:ph type="body" idx="2"/>
          </p:nvPr>
        </p:nvSpPr>
        <p:spPr>
          <a:xfrm>
            <a:off x="457200" y="2715860"/>
            <a:ext cx="8229600" cy="1752901"/>
          </a:xfrm>
        </p:spPr>
        <p:txBody>
          <a:bodyPr/>
          <a:lstStyle/>
          <a:p>
            <a:pPr marL="0" indent="0" eaLnBrk="1" hangingPunct="1">
              <a:buNone/>
              <a:tabLst/>
              <a:defRPr/>
            </a:pPr>
            <a:r>
              <a:rPr lang="en-US" altLang="en-US" sz="2400" kern="1200" dirty="0">
                <a:solidFill>
                  <a:srgbClr val="000000"/>
                </a:solidFill>
                <a:latin typeface="Arial (Body)"/>
              </a:rPr>
              <a:t>W</a:t>
            </a:r>
            <a:r>
              <a:rPr lang="en-US" altLang="en-US" sz="100" kern="1200" dirty="0">
                <a:solidFill>
                  <a:srgbClr val="000000"/>
                </a:solidFill>
                <a:latin typeface="Arial (Body)"/>
              </a:rPr>
              <a:t> </a:t>
            </a:r>
            <a:r>
              <a:rPr lang="en-US" altLang="en-US" sz="2400" kern="1200" dirty="0">
                <a:solidFill>
                  <a:srgbClr val="000000"/>
                </a:solidFill>
                <a:latin typeface="Arial (Body)"/>
              </a:rPr>
              <a:t>A</a:t>
            </a:r>
            <a:r>
              <a:rPr lang="en-US" altLang="en-US" sz="100" kern="1200" dirty="0">
                <a:solidFill>
                  <a:srgbClr val="000000"/>
                </a:solidFill>
                <a:latin typeface="Arial (Body)"/>
              </a:rPr>
              <a:t> </a:t>
            </a:r>
            <a:r>
              <a:rPr lang="en-US" altLang="en-US" sz="2400" kern="1200" dirty="0">
                <a:solidFill>
                  <a:srgbClr val="000000"/>
                </a:solidFill>
                <a:latin typeface="Arial (Body)"/>
              </a:rPr>
              <a:t>N – Wide Area Network</a:t>
            </a:r>
          </a:p>
          <a:p>
            <a:pPr>
              <a:buFont typeface="Arial" panose="020B0604020202020204" pitchFamily="34" charset="0"/>
              <a:buChar char="•"/>
              <a:defRPr/>
            </a:pPr>
            <a:r>
              <a:rPr lang="en-US" altLang="en-US" sz="2400" kern="1200" dirty="0">
                <a:solidFill>
                  <a:srgbClr val="000000"/>
                </a:solidFill>
                <a:latin typeface="Arial (Body)"/>
              </a:rPr>
              <a:t>Usually uses some form of public or commercial communications network to connect computers </a:t>
            </a:r>
            <a:endParaRPr lang="en-US" altLang="en-US" sz="2400" kern="1200" dirty="0" smtClean="0">
              <a:solidFill>
                <a:srgbClr val="000000"/>
              </a:solidFill>
              <a:latin typeface="Arial (Body)"/>
            </a:endParaRPr>
          </a:p>
          <a:p>
            <a:pPr>
              <a:buFont typeface="Arial" panose="020B0604020202020204" pitchFamily="34" charset="0"/>
              <a:buChar char="•"/>
              <a:defRPr/>
            </a:pPr>
            <a:r>
              <a:rPr lang="en-US" altLang="en-US" sz="2400" kern="1200" dirty="0" smtClean="0">
                <a:solidFill>
                  <a:srgbClr val="000000"/>
                </a:solidFill>
                <a:latin typeface="Arial (Body)"/>
              </a:rPr>
              <a:t>is </a:t>
            </a:r>
            <a:r>
              <a:rPr lang="en-US" altLang="en-US" sz="2400" kern="1200" dirty="0">
                <a:solidFill>
                  <a:srgbClr val="000000"/>
                </a:solidFill>
                <a:latin typeface="Arial (Body)"/>
              </a:rPr>
              <a:t>widely dispersed geographical areas</a:t>
            </a:r>
            <a:r>
              <a:rPr lang="en-US" altLang="en-US" sz="2400" kern="1200" dirty="0" smtClean="0">
                <a:solidFill>
                  <a:srgbClr val="000000"/>
                </a:solidFill>
                <a:latin typeface="Arial (Body)"/>
              </a:rPr>
              <a:t>.</a:t>
            </a:r>
            <a:endParaRPr lang="en-US" alt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Internet Infrastructure</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985402"/>
          </a:xfrm>
        </p:spPr>
        <p:txBody>
          <a:bodyPr wrap="square">
            <a:spAutoFit/>
          </a:bodyPr>
          <a:lstStyle/>
          <a:p>
            <a:pPr marL="0" indent="0" eaLnBrk="1" hangingPunct="1">
              <a:buNone/>
              <a:tabLst/>
              <a:defRPr/>
            </a:pPr>
            <a:r>
              <a:rPr lang="en-US" altLang="en-US" sz="2200" b="1" kern="1200" dirty="0">
                <a:solidFill>
                  <a:srgbClr val="000000"/>
                </a:solidFill>
                <a:latin typeface="Arial (Body)"/>
                <a:ea typeface="+mn-ea"/>
                <a:cs typeface="+mn-cs"/>
              </a:rPr>
              <a:t>Internet </a:t>
            </a:r>
            <a:r>
              <a:rPr lang="en-US" altLang="en-US" sz="2200" b="1" kern="1200" dirty="0" smtClean="0">
                <a:solidFill>
                  <a:srgbClr val="000000"/>
                </a:solidFill>
                <a:latin typeface="Arial (Body)"/>
                <a:ea typeface="+mn-ea"/>
                <a:cs typeface="+mn-cs"/>
              </a:rPr>
              <a:t>Backbone</a:t>
            </a:r>
          </a:p>
          <a:p>
            <a:pPr marL="0" indent="0" eaLnBrk="1" hangingPunct="1">
              <a:buNone/>
              <a:tabLst/>
              <a:defRPr/>
            </a:pPr>
            <a:r>
              <a:rPr lang="en-US" altLang="en-US" sz="2200" kern="1200" dirty="0" smtClean="0">
                <a:solidFill>
                  <a:srgbClr val="000000"/>
                </a:solidFill>
                <a:latin typeface="Arial (Body)"/>
                <a:ea typeface="+mn-ea"/>
                <a:cs typeface="+mn-cs"/>
              </a:rPr>
              <a:t>A high capacity communication link that carries data gathered from smaller links that interconnect with it.</a:t>
            </a:r>
          </a:p>
          <a:p>
            <a:pPr marL="0" indent="0" eaLnBrk="1" hangingPunct="1">
              <a:spcBef>
                <a:spcPts val="3000"/>
              </a:spcBef>
              <a:buNone/>
              <a:tabLst/>
              <a:defRPr/>
            </a:pPr>
            <a:r>
              <a:rPr lang="en-US" altLang="en-US" sz="2200" kern="1200" dirty="0" smtClean="0">
                <a:solidFill>
                  <a:srgbClr val="000000"/>
                </a:solidFill>
                <a:latin typeface="Arial (Body)"/>
                <a:ea typeface="+mn-ea"/>
                <a:cs typeface="+mn-cs"/>
              </a:rPr>
              <a:t>Maps </a:t>
            </a:r>
            <a:r>
              <a:rPr lang="en-US" altLang="en-US" sz="2200" kern="1200" dirty="0">
                <a:solidFill>
                  <a:srgbClr val="000000"/>
                </a:solidFill>
                <a:latin typeface="Arial (Body)"/>
                <a:ea typeface="+mn-ea"/>
                <a:cs typeface="+mn-cs"/>
              </a:rPr>
              <a:t>of the Internet Backbone</a:t>
            </a:r>
          </a:p>
          <a:p>
            <a:pPr>
              <a:defRPr/>
            </a:pPr>
            <a:r>
              <a:rPr lang="en-US" altLang="en-US" sz="2200" kern="1200" dirty="0">
                <a:solidFill>
                  <a:srgbClr val="000000"/>
                </a:solidFill>
                <a:latin typeface="Arial (Body)"/>
                <a:ea typeface="+mn-ea"/>
                <a:cs typeface="+mn-cs"/>
                <a:hlinkClick r:id="rId2" tooltip="http://www.google.com/search?q=global+internet+backbone+map+images"/>
              </a:rPr>
              <a:t>http://</a:t>
            </a:r>
            <a:r>
              <a:rPr lang="en-US" altLang="en-US" sz="2200" kern="1200" dirty="0" smtClean="0">
                <a:solidFill>
                  <a:srgbClr val="000000"/>
                </a:solidFill>
                <a:latin typeface="Arial (Body)"/>
                <a:ea typeface="+mn-ea"/>
                <a:cs typeface="+mn-cs"/>
                <a:hlinkClick r:id="rId2" tooltip="http://www.google.com/search?q=global+internet+backbone+map+images"/>
              </a:rPr>
              <a:t>www.google.com/search?q=global+internet+backbone+map+images</a:t>
            </a:r>
            <a:endParaRPr lang="en-US" altLang="en-US" sz="22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Learning Objectives </a:t>
            </a:r>
            <a:r>
              <a:rPr lang="en-US" sz="2000" b="0" kern="1200" spc="-50" dirty="0" smtClean="0">
                <a:solidFill>
                  <a:srgbClr val="007FA3"/>
                </a:solidFill>
                <a:latin typeface="Times New Roman" panose="02020603050405020304" pitchFamily="18" charset="0"/>
                <a:ea typeface="+mj-ea"/>
                <a:cs typeface="+mj-cs"/>
                <a:sym typeface="Times New Roman"/>
              </a:rPr>
              <a:t>(1 of 2)</a:t>
            </a:r>
            <a:endParaRPr lang="en-US" sz="2000" b="0" kern="1200" spc="-50" dirty="0">
              <a:solidFill>
                <a:srgbClr val="007FA3"/>
              </a:solidFill>
              <a:latin typeface="Times New Roman" panose="02020603050405020304" pitchFamily="18" charset="0"/>
              <a:ea typeface="+mj-ea"/>
              <a:cs typeface="+mj-cs"/>
              <a:sym typeface="Times New Roman"/>
            </a:endParaRPr>
          </a:p>
        </p:txBody>
      </p:sp>
      <p:sp>
        <p:nvSpPr>
          <p:cNvPr id="3" name="Text Placeholder 2"/>
          <p:cNvSpPr>
            <a:spLocks noGrp="1"/>
          </p:cNvSpPr>
          <p:nvPr>
            <p:ph type="body" idx="1"/>
          </p:nvPr>
        </p:nvSpPr>
        <p:spPr/>
        <p:txBody>
          <a:bodyPr/>
          <a:lstStyle/>
          <a:p>
            <a:pPr marL="0" indent="0" eaLnBrk="1" fontAlgn="auto" hangingPunct="1">
              <a:spcAft>
                <a:spcPts val="0"/>
              </a:spcAft>
              <a:buNone/>
              <a:defRPr/>
            </a:pPr>
            <a:r>
              <a:rPr lang="en-US" sz="2400" b="1" dirty="0" smtClean="0">
                <a:solidFill>
                  <a:schemeClr val="tx2"/>
                </a:solidFill>
                <a:latin typeface="+mn-lt"/>
              </a:rPr>
              <a:t>1.1</a:t>
            </a:r>
            <a:r>
              <a:rPr lang="en-US" sz="2400" dirty="0" smtClean="0">
                <a:solidFill>
                  <a:schemeClr val="tx1">
                    <a:lumMod val="75000"/>
                    <a:lumOff val="25000"/>
                  </a:schemeClr>
                </a:solidFill>
                <a:latin typeface="+mn-lt"/>
              </a:rPr>
              <a:t> </a:t>
            </a:r>
            <a:r>
              <a:rPr lang="en-US" sz="2400" dirty="0" smtClean="0">
                <a:solidFill>
                  <a:schemeClr val="tx1"/>
                </a:solidFill>
                <a:latin typeface="+mn-lt"/>
              </a:rPr>
              <a:t>Describe </a:t>
            </a:r>
            <a:r>
              <a:rPr lang="en-US" sz="2400" dirty="0">
                <a:solidFill>
                  <a:schemeClr val="tx1"/>
                </a:solidFill>
                <a:latin typeface="+mn-lt"/>
              </a:rPr>
              <a:t>the evolution of the Internet and the Web</a:t>
            </a:r>
          </a:p>
          <a:p>
            <a:pPr marL="0" indent="0" eaLnBrk="1" fontAlgn="auto" hangingPunct="1">
              <a:spcAft>
                <a:spcPts val="0"/>
              </a:spcAft>
              <a:buNone/>
              <a:defRPr/>
            </a:pPr>
            <a:r>
              <a:rPr lang="en-US" sz="2400" b="1" dirty="0" smtClean="0">
                <a:solidFill>
                  <a:schemeClr val="tx2"/>
                </a:solidFill>
                <a:latin typeface="+mn-lt"/>
              </a:rPr>
              <a:t>1.2</a:t>
            </a:r>
            <a:r>
              <a:rPr lang="en-US" sz="2400" dirty="0" smtClean="0">
                <a:solidFill>
                  <a:schemeClr val="tx1">
                    <a:lumMod val="75000"/>
                    <a:lumOff val="25000"/>
                  </a:schemeClr>
                </a:solidFill>
                <a:latin typeface="+mn-lt"/>
              </a:rPr>
              <a:t> </a:t>
            </a:r>
            <a:r>
              <a:rPr lang="en-US" sz="2400" dirty="0" smtClean="0">
                <a:solidFill>
                  <a:schemeClr val="tx1"/>
                </a:solidFill>
                <a:latin typeface="+mn-lt"/>
              </a:rPr>
              <a:t>Explain </a:t>
            </a:r>
            <a:r>
              <a:rPr lang="en-US" sz="2400" dirty="0">
                <a:solidFill>
                  <a:schemeClr val="tx1"/>
                </a:solidFill>
                <a:latin typeface="+mn-lt"/>
              </a:rPr>
              <a:t>the need for web standards</a:t>
            </a:r>
          </a:p>
          <a:p>
            <a:pPr marL="0" indent="0" eaLnBrk="1" fontAlgn="auto" hangingPunct="1">
              <a:spcAft>
                <a:spcPts val="0"/>
              </a:spcAft>
              <a:buNone/>
              <a:defRPr/>
            </a:pPr>
            <a:r>
              <a:rPr lang="en-US" sz="2400" b="1" dirty="0" smtClean="0">
                <a:solidFill>
                  <a:schemeClr val="tx2"/>
                </a:solidFill>
                <a:latin typeface="+mn-lt"/>
              </a:rPr>
              <a:t>1.3</a:t>
            </a:r>
            <a:r>
              <a:rPr lang="en-US" sz="2400" dirty="0" smtClean="0">
                <a:solidFill>
                  <a:schemeClr val="tx1">
                    <a:lumMod val="75000"/>
                    <a:lumOff val="25000"/>
                  </a:schemeClr>
                </a:solidFill>
                <a:latin typeface="+mn-lt"/>
              </a:rPr>
              <a:t> </a:t>
            </a:r>
            <a:r>
              <a:rPr lang="en-US" sz="2400" dirty="0" smtClean="0">
                <a:solidFill>
                  <a:schemeClr val="tx1"/>
                </a:solidFill>
                <a:latin typeface="+mn-lt"/>
              </a:rPr>
              <a:t>Describe </a:t>
            </a:r>
            <a:r>
              <a:rPr lang="en-US" sz="2400" dirty="0">
                <a:solidFill>
                  <a:schemeClr val="tx1"/>
                </a:solidFill>
                <a:latin typeface="+mn-lt"/>
              </a:rPr>
              <a:t>Universal Design</a:t>
            </a:r>
          </a:p>
          <a:p>
            <a:pPr marL="0" indent="0" eaLnBrk="1" fontAlgn="auto" hangingPunct="1">
              <a:spcAft>
                <a:spcPts val="0"/>
              </a:spcAft>
              <a:buNone/>
              <a:defRPr/>
            </a:pPr>
            <a:r>
              <a:rPr lang="en-US" sz="2400" b="1" dirty="0" smtClean="0">
                <a:solidFill>
                  <a:schemeClr val="tx2"/>
                </a:solidFill>
                <a:latin typeface="+mn-lt"/>
              </a:rPr>
              <a:t>1.4</a:t>
            </a:r>
            <a:r>
              <a:rPr lang="en-US" sz="2400" dirty="0" smtClean="0">
                <a:solidFill>
                  <a:schemeClr val="tx1">
                    <a:lumMod val="75000"/>
                    <a:lumOff val="25000"/>
                  </a:schemeClr>
                </a:solidFill>
                <a:latin typeface="+mn-lt"/>
              </a:rPr>
              <a:t> </a:t>
            </a:r>
            <a:r>
              <a:rPr lang="en-US" sz="2400" dirty="0" smtClean="0">
                <a:solidFill>
                  <a:schemeClr val="tx1"/>
                </a:solidFill>
                <a:latin typeface="+mn-lt"/>
              </a:rPr>
              <a:t>Identify </a:t>
            </a:r>
            <a:r>
              <a:rPr lang="en-US" sz="2400" dirty="0">
                <a:solidFill>
                  <a:schemeClr val="tx1"/>
                </a:solidFill>
                <a:latin typeface="+mn-lt"/>
              </a:rPr>
              <a:t>benefits of accessible web design</a:t>
            </a:r>
          </a:p>
          <a:p>
            <a:pPr marL="0" indent="0" eaLnBrk="1" fontAlgn="auto" hangingPunct="1">
              <a:spcAft>
                <a:spcPts val="0"/>
              </a:spcAft>
              <a:buNone/>
              <a:defRPr/>
            </a:pPr>
            <a:r>
              <a:rPr lang="en-US" sz="2400" b="1" dirty="0" smtClean="0">
                <a:solidFill>
                  <a:schemeClr val="tx2"/>
                </a:solidFill>
                <a:latin typeface="+mn-lt"/>
              </a:rPr>
              <a:t>1.5</a:t>
            </a:r>
            <a:r>
              <a:rPr lang="en-US" sz="2400" dirty="0" smtClean="0">
                <a:solidFill>
                  <a:schemeClr val="tx1">
                    <a:lumMod val="75000"/>
                    <a:lumOff val="25000"/>
                  </a:schemeClr>
                </a:solidFill>
                <a:latin typeface="+mn-lt"/>
              </a:rPr>
              <a:t> </a:t>
            </a:r>
            <a:r>
              <a:rPr lang="en-US" sz="2400" dirty="0" smtClean="0">
                <a:solidFill>
                  <a:schemeClr val="tx1"/>
                </a:solidFill>
                <a:latin typeface="+mn-lt"/>
              </a:rPr>
              <a:t>Identify </a:t>
            </a:r>
            <a:r>
              <a:rPr lang="en-US" sz="2400" dirty="0">
                <a:solidFill>
                  <a:schemeClr val="tx1"/>
                </a:solidFill>
                <a:latin typeface="+mn-lt"/>
              </a:rPr>
              <a:t>reliable resources of information on the Web</a:t>
            </a:r>
          </a:p>
          <a:p>
            <a:pPr marL="0" indent="0" eaLnBrk="1" fontAlgn="auto" hangingPunct="1">
              <a:spcAft>
                <a:spcPts val="0"/>
              </a:spcAft>
              <a:buNone/>
              <a:defRPr/>
            </a:pPr>
            <a:r>
              <a:rPr lang="en-US" sz="2400" b="1" dirty="0" smtClean="0">
                <a:solidFill>
                  <a:schemeClr val="tx2"/>
                </a:solidFill>
                <a:latin typeface="+mn-lt"/>
              </a:rPr>
              <a:t>1.6</a:t>
            </a:r>
            <a:r>
              <a:rPr lang="en-US" sz="2400" dirty="0" smtClean="0">
                <a:solidFill>
                  <a:schemeClr val="tx1">
                    <a:lumMod val="75000"/>
                    <a:lumOff val="25000"/>
                  </a:schemeClr>
                </a:solidFill>
                <a:latin typeface="+mn-lt"/>
              </a:rPr>
              <a:t> </a:t>
            </a:r>
            <a:r>
              <a:rPr lang="en-US" sz="2400" dirty="0" smtClean="0">
                <a:solidFill>
                  <a:schemeClr val="tx1"/>
                </a:solidFill>
                <a:latin typeface="+mn-lt"/>
              </a:rPr>
              <a:t>Identify </a:t>
            </a:r>
            <a:r>
              <a:rPr lang="en-US" sz="2400" dirty="0">
                <a:solidFill>
                  <a:schemeClr val="tx1"/>
                </a:solidFill>
                <a:latin typeface="+mn-lt"/>
              </a:rPr>
              <a:t>ethical use of the </a:t>
            </a:r>
            <a:r>
              <a:rPr lang="en-US" sz="2400" dirty="0" smtClean="0">
                <a:solidFill>
                  <a:schemeClr val="tx1"/>
                </a:solidFill>
                <a:latin typeface="+mn-lt"/>
              </a:rPr>
              <a:t>Web</a:t>
            </a:r>
            <a:endParaRPr lang="en-US" sz="2400" dirty="0">
              <a:solidFill>
                <a:schemeClr val="tx1"/>
              </a:solidFill>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The Client/Server Model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16016"/>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Client/Server can describe a relationship between two computer programs – </a:t>
            </a:r>
            <a:r>
              <a:rPr lang="en-US" altLang="en-US" sz="2400" kern="1200" dirty="0" smtClean="0">
                <a:solidFill>
                  <a:srgbClr val="000000"/>
                </a:solidFill>
                <a:latin typeface="Arial (Body)"/>
                <a:ea typeface="+mn-ea"/>
                <a:cs typeface="Arial" panose="020B0604020202020204" pitchFamily="34" charset="0"/>
              </a:rPr>
              <a:t>the “</a:t>
            </a:r>
            <a:r>
              <a:rPr lang="en-US" altLang="en-US" sz="2400" b="1" kern="1200" dirty="0" smtClean="0">
                <a:solidFill>
                  <a:srgbClr val="000000"/>
                </a:solidFill>
                <a:latin typeface="Arial (Body)"/>
                <a:ea typeface="+mn-ea"/>
                <a:cs typeface="Arial" panose="020B0604020202020204" pitchFamily="34" charset="0"/>
              </a:rPr>
              <a:t>client</a:t>
            </a:r>
            <a:r>
              <a:rPr lang="en-US" altLang="en-US" sz="2400" kern="1200" dirty="0" smtClean="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and the </a:t>
            </a:r>
            <a:r>
              <a:rPr lang="en-US" altLang="en-US" sz="2400" kern="1200" dirty="0" smtClean="0">
                <a:solidFill>
                  <a:srgbClr val="000000"/>
                </a:solidFill>
                <a:latin typeface="Arial (Body)"/>
                <a:ea typeface="+mn-ea"/>
                <a:cs typeface="Arial" panose="020B0604020202020204" pitchFamily="34" charset="0"/>
              </a:rPr>
              <a:t>“</a:t>
            </a:r>
            <a:r>
              <a:rPr lang="en-US" altLang="en-US" sz="2400" b="1" kern="1200" dirty="0" smtClean="0">
                <a:solidFill>
                  <a:srgbClr val="000000"/>
                </a:solidFill>
                <a:latin typeface="Arial (Body)"/>
                <a:ea typeface="+mn-ea"/>
                <a:cs typeface="Arial" panose="020B0604020202020204" pitchFamily="34" charset="0"/>
              </a:rPr>
              <a:t>server</a:t>
            </a:r>
            <a:r>
              <a:rPr lang="en-US" altLang="en-US" sz="2400" kern="1200" dirty="0" smtClean="0">
                <a:solidFill>
                  <a:srgbClr val="000000"/>
                </a:solidFill>
                <a:latin typeface="Arial (Body)"/>
                <a:ea typeface="+mn-ea"/>
                <a:cs typeface="Arial" panose="020B0604020202020204" pitchFamily="34" charset="0"/>
              </a:rPr>
              <a:t>”.</a:t>
            </a:r>
            <a:endParaRPr lang="en-US" altLang="en-US" sz="2400" kern="1200" dirty="0">
              <a:solidFill>
                <a:srgbClr val="000000"/>
              </a:solidFill>
              <a:latin typeface="Arial (Body)"/>
              <a:ea typeface="+mn-ea"/>
              <a:cs typeface="Arial" panose="020B0604020202020204" pitchFamily="34" charset="0"/>
            </a:endParaRPr>
          </a:p>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Client</a:t>
            </a:r>
          </a:p>
          <a:p>
            <a:pPr>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requests some type of service (such as a file or database access) from the server</a:t>
            </a:r>
            <a:r>
              <a:rPr lang="en-US" altLang="en-US" sz="2400" kern="1200" dirty="0" smtClean="0">
                <a:solidFill>
                  <a:srgbClr val="000000"/>
                </a:solidFill>
                <a:latin typeface="Arial (Body)"/>
                <a:ea typeface="+mn-ea"/>
                <a:cs typeface="Times New Roman" panose="02020603050405020304" pitchFamily="18" charset="0"/>
              </a:rPr>
              <a:t>.</a:t>
            </a:r>
            <a:endParaRPr lang="en-US" altLang="en-US" sz="2400" kern="1200" dirty="0">
              <a:solidFill>
                <a:srgbClr val="000000"/>
              </a:solidFill>
              <a:latin typeface="Arial (Body)"/>
              <a:ea typeface="+mn-ea"/>
              <a:cs typeface="Times New Roman" panose="02020603050405020304" pitchFamily="18" charset="0"/>
            </a:endParaRPr>
          </a:p>
        </p:txBody>
      </p:sp>
      <p:sp>
        <p:nvSpPr>
          <p:cNvPr id="4" name="Text Placeholder 3"/>
          <p:cNvSpPr>
            <a:spLocks noGrp="1"/>
          </p:cNvSpPr>
          <p:nvPr>
            <p:ph type="body" idx="2"/>
          </p:nvPr>
        </p:nvSpPr>
        <p:spPr>
          <a:xfrm>
            <a:off x="457200" y="4016217"/>
            <a:ext cx="8229600" cy="1543926"/>
          </a:xfrm>
        </p:spPr>
        <p:txBody>
          <a:bodyPr/>
          <a:lstStyle/>
          <a:p>
            <a:pPr marL="0" indent="0" eaLnBrk="1" hangingPunct="1">
              <a:buNone/>
              <a:tabLst/>
              <a:defRPr/>
            </a:pPr>
            <a:r>
              <a:rPr lang="en-US" altLang="en-US" sz="2400" kern="1200" dirty="0">
                <a:solidFill>
                  <a:srgbClr val="000000"/>
                </a:solidFill>
                <a:latin typeface="Arial (Body)"/>
                <a:cs typeface="Times New Roman" panose="02020603050405020304" pitchFamily="18" charset="0"/>
              </a:rPr>
              <a:t>Server</a:t>
            </a:r>
          </a:p>
          <a:p>
            <a:pPr>
              <a:defRPr/>
            </a:pPr>
            <a:r>
              <a:rPr lang="en-US" altLang="en-US" sz="2400" kern="1200" dirty="0">
                <a:solidFill>
                  <a:srgbClr val="000000"/>
                </a:solidFill>
                <a:latin typeface="Arial (Body)"/>
                <a:cs typeface="Times New Roman" panose="02020603050405020304" pitchFamily="18" charset="0"/>
              </a:rPr>
              <a:t>fulfills the request and transmits the results to the client over a </a:t>
            </a:r>
            <a:r>
              <a:rPr lang="en-US" altLang="en-US" sz="2400" kern="1200" dirty="0" smtClean="0">
                <a:solidFill>
                  <a:srgbClr val="000000"/>
                </a:solidFill>
                <a:latin typeface="Arial (Body)"/>
                <a:cs typeface="Times New Roman" panose="02020603050405020304" pitchFamily="18" charset="0"/>
              </a:rPr>
              <a:t>network</a:t>
            </a:r>
            <a:endParaRPr lang="en-US" altLang="en-US" sz="2400" kern="1200" dirty="0">
              <a:solidFill>
                <a:srgbClr val="000000"/>
              </a:solidFill>
              <a:latin typeface="Arial (Body)"/>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The Internet Client/Server Model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defRPr/>
            </a:pPr>
            <a:r>
              <a:rPr lang="en-US" altLang="en-US" sz="2400" kern="1200" dirty="0">
                <a:solidFill>
                  <a:srgbClr val="000000"/>
                </a:solidFill>
                <a:latin typeface="Arial (Body)"/>
                <a:ea typeface="+mn-ea"/>
                <a:cs typeface="+mn-cs"/>
              </a:rPr>
              <a:t>Client – Web </a:t>
            </a:r>
            <a:r>
              <a:rPr lang="en-US" altLang="en-US" sz="2400" kern="1200" dirty="0" smtClean="0">
                <a:solidFill>
                  <a:srgbClr val="000000"/>
                </a:solidFill>
                <a:latin typeface="Arial (Body)"/>
                <a:ea typeface="+mn-ea"/>
                <a:cs typeface="+mn-cs"/>
              </a:rPr>
              <a:t>Browser</a:t>
            </a:r>
          </a:p>
          <a:p>
            <a:pPr marL="0" indent="0" eaLnBrk="1" hangingPunct="1">
              <a:buNone/>
              <a:defRPr/>
            </a:pPr>
            <a:r>
              <a:rPr lang="en-US" altLang="en-US" sz="2400" kern="1200" dirty="0" smtClean="0">
                <a:solidFill>
                  <a:srgbClr val="000000"/>
                </a:solidFill>
                <a:latin typeface="Arial (Body)"/>
                <a:ea typeface="+mn-ea"/>
                <a:cs typeface="+mn-cs"/>
              </a:rPr>
              <a:t>Server – Web Server</a:t>
            </a:r>
            <a:endParaRPr lang="en-US" altLang="en-US" sz="2400" kern="1200" dirty="0">
              <a:solidFill>
                <a:srgbClr val="000000"/>
              </a:solidFill>
              <a:latin typeface="Arial (Body)"/>
              <a:ea typeface="+mn-ea"/>
              <a:cs typeface="Times New Roman" panose="02020603050405020304" pitchFamily="18" charset="0"/>
            </a:endParaRPr>
          </a:p>
        </p:txBody>
      </p:sp>
      <p:pic>
        <p:nvPicPr>
          <p:cNvPr id="35844" name="Picture 7" descr="The web client is represented by a workstation. The web server is represented by a computer’s tower. The web client sends browser requests to the web server, and the serve sends responses to the 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081" y="3003410"/>
            <a:ext cx="682783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Web Client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5959642" cy="3170068"/>
          </a:xfrm>
        </p:spPr>
        <p:txBody>
          <a:bodyPr wrap="square">
            <a:spAutoFit/>
          </a:bodyPr>
          <a:lstStyle/>
          <a:p>
            <a:pPr marL="0" indent="0" eaLnBrk="1" hangingPunct="1">
              <a:buNone/>
              <a:defRPr/>
            </a:pPr>
            <a:r>
              <a:rPr lang="en-US" altLang="en-US" sz="2400" kern="1200" dirty="0">
                <a:solidFill>
                  <a:srgbClr val="000000"/>
                </a:solidFill>
                <a:latin typeface="Arial (Body)"/>
                <a:ea typeface="+mn-ea"/>
                <a:cs typeface="Arial" panose="020B0604020202020204" pitchFamily="34" charset="0"/>
              </a:rPr>
              <a:t>Connected to the Internet when needed</a:t>
            </a: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Usually runs web browser (client) software </a:t>
            </a:r>
            <a:r>
              <a:rPr lang="en-US" altLang="en-US" sz="2400" b="1" kern="1200" dirty="0" smtClean="0">
                <a:solidFill>
                  <a:srgbClr val="000000"/>
                </a:solidFill>
                <a:latin typeface="Arial (Body)"/>
                <a:ea typeface="+mn-ea"/>
                <a:cs typeface="Arial" panose="020B0604020202020204" pitchFamily="34" charset="0"/>
              </a:rPr>
              <a:t>(</a:t>
            </a:r>
            <a:r>
              <a:rPr lang="en-US" altLang="en-US" sz="2400" b="1" kern="1200" dirty="0">
                <a:solidFill>
                  <a:srgbClr val="000000"/>
                </a:solidFill>
                <a:latin typeface="Arial (Body)"/>
                <a:ea typeface="+mn-ea"/>
                <a:cs typeface="Arial" panose="020B0604020202020204" pitchFamily="34" charset="0"/>
              </a:rPr>
              <a:t>such as Internet Explorer or Firefox)</a:t>
            </a: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Uses </a:t>
            </a: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P (</a:t>
            </a:r>
            <a:r>
              <a:rPr lang="en-US" altLang="en-US" sz="2400" kern="1200" dirty="0">
                <a:solidFill>
                  <a:srgbClr val="000000"/>
                </a:solidFill>
                <a:latin typeface="Arial (Body)"/>
                <a:ea typeface="+mn-ea"/>
                <a:cs typeface="Arial" panose="020B0604020202020204" pitchFamily="34" charset="0"/>
              </a:rPr>
              <a:t>Hypertext Transfer Protocol)</a:t>
            </a: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Requests web pages from server</a:t>
            </a: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Receives web pages and files from </a:t>
            </a:r>
            <a:r>
              <a:rPr lang="en-US" altLang="en-US" sz="2400" kern="1200" dirty="0" smtClean="0">
                <a:solidFill>
                  <a:srgbClr val="000000"/>
                </a:solidFill>
                <a:latin typeface="Arial (Body)"/>
                <a:ea typeface="+mn-ea"/>
                <a:cs typeface="Arial" panose="020B0604020202020204" pitchFamily="34" charset="0"/>
              </a:rPr>
              <a:t>server</a:t>
            </a:r>
            <a:endParaRPr lang="en-US" altLang="en-US" sz="2400" kern="1200" dirty="0">
              <a:solidFill>
                <a:srgbClr val="000000"/>
              </a:solidFill>
              <a:latin typeface="Arial (Body)"/>
              <a:ea typeface="+mn-ea"/>
              <a:cs typeface="+mn-cs"/>
            </a:endParaRPr>
          </a:p>
        </p:txBody>
      </p:sp>
      <p:pic>
        <p:nvPicPr>
          <p:cNvPr id="36868" name="Picture 10" descr="Decorativ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669" y="1600200"/>
            <a:ext cx="1838131" cy="1970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Web Server</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6222733" cy="3539400"/>
          </a:xfrm>
        </p:spPr>
        <p:txBody>
          <a:bodyPr wrap="square">
            <a:spAutoFit/>
          </a:bodyPr>
          <a:lstStyle/>
          <a:p>
            <a:pPr marL="0" indent="0" eaLnBrk="1" hangingPunct="1">
              <a:buNone/>
              <a:defRPr/>
            </a:pPr>
            <a:r>
              <a:rPr lang="en-US" altLang="en-US" sz="2400" kern="1200" dirty="0">
                <a:solidFill>
                  <a:srgbClr val="000000"/>
                </a:solidFill>
                <a:latin typeface="Arial (Body)"/>
                <a:ea typeface="+mn-ea"/>
                <a:cs typeface="+mn-cs"/>
              </a:rPr>
              <a:t>Continually connected to the Internet</a:t>
            </a:r>
          </a:p>
          <a:p>
            <a:pPr marL="0" indent="0" eaLnBrk="1" hangingPunct="1">
              <a:buNone/>
              <a:defRPr/>
            </a:pPr>
            <a:r>
              <a:rPr lang="en-US" altLang="en-US" sz="2400" kern="1200" dirty="0">
                <a:solidFill>
                  <a:srgbClr val="000000"/>
                </a:solidFill>
                <a:latin typeface="Arial (Body)"/>
                <a:ea typeface="+mn-ea"/>
                <a:cs typeface="+mn-cs"/>
              </a:rPr>
              <a:t>Runs web server </a:t>
            </a:r>
            <a:r>
              <a:rPr lang="en-US" altLang="en-US" sz="2400" kern="1200" dirty="0" smtClean="0">
                <a:solidFill>
                  <a:srgbClr val="000000"/>
                </a:solidFill>
                <a:latin typeface="Arial (Body)"/>
                <a:ea typeface="+mn-ea"/>
                <a:cs typeface="+mn-cs"/>
              </a:rPr>
              <a:t>software </a:t>
            </a:r>
            <a:r>
              <a:rPr lang="en-US" altLang="en-US" sz="2400" b="1" kern="1200" dirty="0" smtClean="0">
                <a:solidFill>
                  <a:srgbClr val="000000"/>
                </a:solidFill>
                <a:latin typeface="Arial (Body)"/>
                <a:ea typeface="+mn-ea"/>
                <a:cs typeface="+mn-cs"/>
              </a:rPr>
              <a:t>(such </a:t>
            </a:r>
            <a:r>
              <a:rPr lang="en-US" altLang="en-US" sz="2400" b="1" kern="1200" dirty="0">
                <a:solidFill>
                  <a:srgbClr val="000000"/>
                </a:solidFill>
                <a:latin typeface="Arial (Body)"/>
                <a:ea typeface="+mn-ea"/>
                <a:cs typeface="+mn-cs"/>
              </a:rPr>
              <a:t>as Apache or Internet Information Server)</a:t>
            </a:r>
          </a:p>
          <a:p>
            <a:pPr marL="0" indent="0" eaLnBrk="1" hangingPunct="1">
              <a:buNone/>
              <a:defRPr/>
            </a:pPr>
            <a:r>
              <a:rPr lang="en-US" altLang="en-US" sz="2400" kern="1200" dirty="0">
                <a:solidFill>
                  <a:srgbClr val="000000"/>
                </a:solidFill>
                <a:latin typeface="Arial (Body)"/>
                <a:ea typeface="+mn-ea"/>
                <a:cs typeface="+mn-cs"/>
              </a:rPr>
              <a:t>Uses </a:t>
            </a: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 (</a:t>
            </a:r>
            <a:r>
              <a:rPr lang="en-US" altLang="en-US" sz="2400" kern="1200" dirty="0">
                <a:solidFill>
                  <a:srgbClr val="000000"/>
                </a:solidFill>
                <a:latin typeface="Arial (Body)"/>
                <a:ea typeface="+mn-ea"/>
                <a:cs typeface="+mn-cs"/>
              </a:rPr>
              <a:t>Hypertext Transfer Protocol)</a:t>
            </a:r>
          </a:p>
          <a:p>
            <a:pPr marL="0" indent="0" eaLnBrk="1" hangingPunct="1">
              <a:buNone/>
              <a:defRPr/>
            </a:pPr>
            <a:r>
              <a:rPr lang="en-US" altLang="en-US" sz="2400" kern="1200" dirty="0">
                <a:solidFill>
                  <a:srgbClr val="000000"/>
                </a:solidFill>
                <a:latin typeface="Arial (Body)"/>
                <a:ea typeface="+mn-ea"/>
                <a:cs typeface="+mn-cs"/>
              </a:rPr>
              <a:t>Receives request for the web page</a:t>
            </a:r>
          </a:p>
          <a:p>
            <a:pPr marL="0" indent="0" eaLnBrk="1" hangingPunct="1">
              <a:buNone/>
              <a:defRPr/>
            </a:pPr>
            <a:r>
              <a:rPr lang="en-US" altLang="en-US" sz="2400" kern="1200" dirty="0">
                <a:solidFill>
                  <a:srgbClr val="000000"/>
                </a:solidFill>
                <a:latin typeface="Arial (Body)"/>
                <a:ea typeface="+mn-ea"/>
                <a:cs typeface="+mn-cs"/>
              </a:rPr>
              <a:t>Responds to request and transmits status code, web page, and associated files</a:t>
            </a:r>
          </a:p>
        </p:txBody>
      </p:sp>
      <p:pic>
        <p:nvPicPr>
          <p:cNvPr id="37892" name="Picture 10" descr="Decorativ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475" y="1600200"/>
            <a:ext cx="183832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I</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E Type</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199" y="1600200"/>
            <a:ext cx="8229601" cy="1484992"/>
          </a:xfrm>
        </p:spPr>
        <p:txBody>
          <a:bodyPr wrap="square">
            <a:spAutoFit/>
          </a:bodyPr>
          <a:lstStyle/>
          <a:p>
            <a:pPr marL="0" indent="0" eaLnBrk="1" hangingPunct="1">
              <a:buNone/>
              <a:tabLst/>
              <a:defRPr/>
            </a:pPr>
            <a:r>
              <a:rPr lang="en-US" altLang="en-US" sz="2400" kern="1200" dirty="0">
                <a:solidFill>
                  <a:srgbClr val="000000"/>
                </a:solidFill>
                <a:latin typeface="Arial (Body)"/>
                <a:ea typeface="+mn-ea"/>
                <a:cs typeface="+mn-cs"/>
              </a:rPr>
              <a:t>Multi-Purpose Internet Mail Extension</a:t>
            </a:r>
          </a:p>
          <a:p>
            <a:pPr marL="256032" indent="-256032">
              <a:defRPr/>
            </a:pPr>
            <a:r>
              <a:rPr lang="en-US" altLang="en-US" sz="2400" kern="1200" dirty="0">
                <a:solidFill>
                  <a:srgbClr val="000000"/>
                </a:solidFill>
                <a:latin typeface="Arial (Body)"/>
                <a:ea typeface="+mn-ea"/>
                <a:cs typeface="Arial" panose="020B0604020202020204" pitchFamily="34" charset="0"/>
              </a:rPr>
              <a:t>a</a:t>
            </a:r>
            <a:r>
              <a:rPr lang="en-US" altLang="en-US" sz="2400" kern="1200" dirty="0" smtClean="0">
                <a:solidFill>
                  <a:srgbClr val="000000"/>
                </a:solidFill>
                <a:latin typeface="Arial (Body)"/>
                <a:ea typeface="+mn-ea"/>
                <a:cs typeface="Arial" panose="020B0604020202020204" pitchFamily="34" charset="0"/>
              </a:rPr>
              <a:t> set </a:t>
            </a:r>
            <a:r>
              <a:rPr lang="en-US" altLang="en-US" sz="2400" kern="1200" dirty="0">
                <a:solidFill>
                  <a:srgbClr val="000000"/>
                </a:solidFill>
                <a:latin typeface="Arial (Body)"/>
                <a:ea typeface="+mn-ea"/>
                <a:cs typeface="Arial" panose="020B0604020202020204" pitchFamily="34" charset="0"/>
              </a:rPr>
              <a:t>of rules that allow multimedia documents </a:t>
            </a:r>
            <a:r>
              <a:rPr lang="en-US" altLang="en-US" sz="2400" kern="1200" dirty="0" smtClean="0">
                <a:solidFill>
                  <a:srgbClr val="000000"/>
                </a:solidFill>
                <a:latin typeface="Arial (Body)"/>
                <a:ea typeface="+mn-ea"/>
                <a:cs typeface="Arial" panose="020B0604020202020204" pitchFamily="34" charset="0"/>
              </a:rPr>
              <a:t>to </a:t>
            </a:r>
            <a:r>
              <a:rPr lang="en-US" altLang="en-US" sz="2400" kern="1200" dirty="0">
                <a:solidFill>
                  <a:srgbClr val="000000"/>
                </a:solidFill>
                <a:latin typeface="Arial (Body)"/>
                <a:ea typeface="+mn-ea"/>
                <a:cs typeface="Arial" panose="020B0604020202020204" pitchFamily="34" charset="0"/>
              </a:rPr>
              <a:t>be exchanged among </a:t>
            </a:r>
            <a:r>
              <a:rPr lang="en-US" altLang="en-US" sz="2400" kern="1200" dirty="0" smtClean="0">
                <a:solidFill>
                  <a:srgbClr val="000000"/>
                </a:solidFill>
                <a:latin typeface="Arial (Body)"/>
                <a:ea typeface="+mn-ea"/>
                <a:cs typeface="Arial" panose="020B0604020202020204" pitchFamily="34" charset="0"/>
              </a:rPr>
              <a:t>many </a:t>
            </a:r>
            <a:r>
              <a:rPr lang="en-US" altLang="en-US" sz="2400" kern="1200" dirty="0">
                <a:solidFill>
                  <a:srgbClr val="000000"/>
                </a:solidFill>
                <a:latin typeface="Arial (Body)"/>
                <a:ea typeface="+mn-ea"/>
                <a:cs typeface="Arial" panose="020B0604020202020204" pitchFamily="34" charset="0"/>
              </a:rPr>
              <a:t>different computer </a:t>
            </a:r>
            <a:r>
              <a:rPr lang="en-US" altLang="en-US" sz="2400" kern="1200" dirty="0" smtClean="0">
                <a:solidFill>
                  <a:srgbClr val="000000"/>
                </a:solidFill>
                <a:latin typeface="Arial (Body)"/>
                <a:ea typeface="+mn-ea"/>
                <a:cs typeface="Arial" panose="020B0604020202020204" pitchFamily="34" charset="0"/>
              </a:rPr>
              <a:t>systems</a:t>
            </a:r>
            <a:endParaRPr lang="en-US" altLang="en-US" sz="24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Internet Protocols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977708"/>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Protocols</a:t>
            </a:r>
          </a:p>
          <a:p>
            <a:pPr marL="256032" indent="-256032">
              <a:defRPr/>
            </a:pPr>
            <a:r>
              <a:rPr lang="en-US" altLang="en-US" sz="2400" kern="1200" dirty="0">
                <a:solidFill>
                  <a:srgbClr val="000000"/>
                </a:solidFill>
                <a:latin typeface="Arial (Body)"/>
                <a:ea typeface="+mn-ea"/>
                <a:cs typeface="Arial" panose="020B0604020202020204" pitchFamily="34" charset="0"/>
              </a:rPr>
              <a:t>Rules that describe the methods used for clients and servers to communicate with each other over a </a:t>
            </a:r>
            <a:r>
              <a:rPr lang="en-US" altLang="en-US" sz="2400" kern="1200" dirty="0" smtClean="0">
                <a:solidFill>
                  <a:srgbClr val="000000"/>
                </a:solidFill>
                <a:latin typeface="Arial (Body)"/>
                <a:ea typeface="+mn-ea"/>
                <a:cs typeface="Arial" panose="020B0604020202020204" pitchFamily="34" charset="0"/>
              </a:rPr>
              <a:t>network.</a:t>
            </a:r>
            <a:endParaRPr lang="en-US" altLang="en-US" sz="2400" kern="1200" dirty="0">
              <a:solidFill>
                <a:srgbClr val="000000"/>
              </a:solidFill>
              <a:latin typeface="Arial (Body)"/>
              <a:ea typeface="+mn-ea"/>
              <a:cs typeface="Arial" panose="020B0604020202020204" pitchFamily="34" charset="0"/>
            </a:endParaRPr>
          </a:p>
          <a:p>
            <a:pPr marL="256032" indent="-256032">
              <a:defRPr/>
            </a:pPr>
            <a:r>
              <a:rPr lang="en-US" altLang="en-US" sz="2400" kern="1200" dirty="0">
                <a:solidFill>
                  <a:srgbClr val="000000"/>
                </a:solidFill>
                <a:latin typeface="Arial (Body)"/>
                <a:ea typeface="+mn-ea"/>
                <a:cs typeface="Times New Roman" panose="02020603050405020304" pitchFamily="18" charset="0"/>
              </a:rPr>
              <a:t>There is no </a:t>
            </a:r>
            <a:r>
              <a:rPr lang="en-US" altLang="en-US" sz="2400" b="1" kern="1200" dirty="0">
                <a:solidFill>
                  <a:srgbClr val="000000"/>
                </a:solidFill>
                <a:latin typeface="Arial (Body)"/>
                <a:ea typeface="+mn-ea"/>
                <a:cs typeface="Times New Roman" panose="02020603050405020304" pitchFamily="18" charset="0"/>
              </a:rPr>
              <a:t>single</a:t>
            </a:r>
            <a:r>
              <a:rPr lang="en-US" altLang="en-US" sz="2400" kern="1200" dirty="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protocol </a:t>
            </a:r>
            <a:r>
              <a:rPr lang="en-US" altLang="en-US" sz="2400" kern="1200" dirty="0">
                <a:solidFill>
                  <a:srgbClr val="000000"/>
                </a:solidFill>
                <a:latin typeface="Arial (Body)"/>
                <a:ea typeface="+mn-ea"/>
                <a:cs typeface="Times New Roman" panose="02020603050405020304" pitchFamily="18" charset="0"/>
              </a:rPr>
              <a:t>that makes the Internet and Web work</a:t>
            </a:r>
            <a:r>
              <a:rPr lang="en-US" altLang="en-US" sz="2400" kern="1200" dirty="0" smtClean="0">
                <a:solidFill>
                  <a:srgbClr val="000000"/>
                </a:solidFill>
                <a:latin typeface="Arial (Body)"/>
                <a:ea typeface="+mn-ea"/>
                <a:cs typeface="Times New Roman" panose="02020603050405020304" pitchFamily="18" charset="0"/>
              </a:rPr>
              <a:t>.</a:t>
            </a:r>
            <a:endParaRPr lang="en-US" altLang="en-US" sz="2400" kern="1200" dirty="0">
              <a:solidFill>
                <a:srgbClr val="000000"/>
              </a:solidFill>
              <a:latin typeface="Arial (Body)"/>
              <a:ea typeface="+mn-ea"/>
              <a:cs typeface="Times New Roman" panose="02020603050405020304" pitchFamily="18" charset="0"/>
            </a:endParaRPr>
          </a:p>
          <a:p>
            <a:pPr marL="256032" indent="-256032">
              <a:defRPr/>
            </a:pPr>
            <a:r>
              <a:rPr lang="en-US" altLang="en-US" sz="2400" kern="1200" dirty="0">
                <a:solidFill>
                  <a:srgbClr val="000000"/>
                </a:solidFill>
                <a:latin typeface="Arial (Body)"/>
                <a:ea typeface="+mn-ea"/>
                <a:cs typeface="Times New Roman" panose="02020603050405020304" pitchFamily="18" charset="0"/>
              </a:rPr>
              <a:t>A number of protocols with specific functions are </a:t>
            </a:r>
            <a:r>
              <a:rPr lang="en-US" altLang="en-US" sz="2400" kern="1200" dirty="0" smtClean="0">
                <a:solidFill>
                  <a:srgbClr val="000000"/>
                </a:solidFill>
                <a:latin typeface="Arial (Body)"/>
                <a:ea typeface="+mn-ea"/>
                <a:cs typeface="Times New Roman" panose="02020603050405020304" pitchFamily="18" charset="0"/>
              </a:rPr>
              <a:t>needed.</a:t>
            </a:r>
            <a:endParaRPr lang="en-US" altLang="en-US" sz="2400" kern="1200" dirty="0">
              <a:solidFill>
                <a:srgbClr val="000000"/>
              </a:solidFill>
              <a:latin typeface="Arial (Body)"/>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F</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 File Transfer Protocol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A set of rules that allow files to be exchanged between computers on the </a:t>
            </a:r>
            <a:r>
              <a:rPr lang="en-US" altLang="en-US" sz="2400" kern="1200" dirty="0" smtClean="0">
                <a:solidFill>
                  <a:srgbClr val="000000"/>
                </a:solidFill>
                <a:latin typeface="Arial (Body)"/>
                <a:ea typeface="+mn-ea"/>
                <a:cs typeface="Arial" panose="020B0604020202020204" pitchFamily="34" charset="0"/>
              </a:rPr>
              <a:t>Internet.</a:t>
            </a:r>
            <a:endParaRPr lang="en-US" altLang="en-US" sz="2400" kern="1200" dirty="0">
              <a:solidFill>
                <a:srgbClr val="000000"/>
              </a:solidFill>
              <a:latin typeface="Arial (Body)"/>
              <a:ea typeface="+mn-ea"/>
              <a:cs typeface="Arial" panose="020B0604020202020204" pitchFamily="34" charset="0"/>
            </a:endParaRPr>
          </a:p>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Web developers commonly use </a:t>
            </a:r>
            <a:r>
              <a:rPr lang="en-US" altLang="en-US" sz="2400" kern="1200" dirty="0" smtClean="0">
                <a:solidFill>
                  <a:srgbClr val="000000"/>
                </a:solidFill>
                <a:latin typeface="Arial (Body)"/>
                <a:ea typeface="+mn-ea"/>
                <a:cs typeface="Times New Roman" panose="02020603050405020304" pitchFamily="18" charset="0"/>
              </a:rPr>
              <a:t>F</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T</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P to </a:t>
            </a:r>
            <a:r>
              <a:rPr lang="en-US" altLang="en-US" sz="2400" kern="1200" dirty="0">
                <a:solidFill>
                  <a:srgbClr val="000000"/>
                </a:solidFill>
                <a:latin typeface="Arial (Body)"/>
                <a:ea typeface="+mn-ea"/>
                <a:cs typeface="Times New Roman" panose="02020603050405020304" pitchFamily="18" charset="0"/>
              </a:rPr>
              <a:t>transfer web page files from their computers to web </a:t>
            </a:r>
            <a:r>
              <a:rPr lang="en-US" altLang="en-US" sz="2400" kern="1200" dirty="0" smtClean="0">
                <a:solidFill>
                  <a:srgbClr val="000000"/>
                </a:solidFill>
                <a:latin typeface="Arial (Body)"/>
                <a:ea typeface="+mn-ea"/>
                <a:cs typeface="Times New Roman" panose="02020603050405020304" pitchFamily="18" charset="0"/>
              </a:rPr>
              <a:t>servers.</a:t>
            </a:r>
            <a:endParaRPr lang="en-US" altLang="en-US" sz="2400" kern="1200" dirty="0">
              <a:solidFill>
                <a:srgbClr val="000000"/>
              </a:solidFill>
              <a:latin typeface="Arial (Body)"/>
              <a:ea typeface="+mn-ea"/>
              <a:cs typeface="Times New Roman" panose="02020603050405020304" pitchFamily="18" charset="0"/>
            </a:endParaRPr>
          </a:p>
          <a:p>
            <a:pPr marL="0" indent="0" eaLnBrk="1" hangingPunct="1">
              <a:buNone/>
              <a:tabLst/>
              <a:defRPr/>
            </a:pPr>
            <a:r>
              <a:rPr lang="en-US" altLang="en-US" sz="2400" kern="1200" dirty="0" smtClean="0">
                <a:solidFill>
                  <a:srgbClr val="000000"/>
                </a:solidFill>
                <a:latin typeface="Arial (Body)"/>
                <a:ea typeface="+mn-ea"/>
                <a:cs typeface="Times New Roman" panose="02020603050405020304" pitchFamily="18" charset="0"/>
              </a:rPr>
              <a:t>F</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T</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P is </a:t>
            </a:r>
            <a:r>
              <a:rPr lang="en-US" altLang="en-US" sz="2400" kern="1200" dirty="0">
                <a:solidFill>
                  <a:srgbClr val="000000"/>
                </a:solidFill>
                <a:latin typeface="Arial (Body)"/>
                <a:ea typeface="+mn-ea"/>
                <a:cs typeface="Times New Roman" panose="02020603050405020304" pitchFamily="18" charset="0"/>
              </a:rPr>
              <a:t>also used to download programs and files from other servers to individual </a:t>
            </a:r>
            <a:r>
              <a:rPr lang="en-US" altLang="en-US" sz="2400" kern="1200" dirty="0" smtClean="0">
                <a:solidFill>
                  <a:srgbClr val="000000"/>
                </a:solidFill>
                <a:latin typeface="Arial (Body)"/>
                <a:ea typeface="+mn-ea"/>
                <a:cs typeface="Times New Roman" panose="02020603050405020304" pitchFamily="18" charset="0"/>
              </a:rPr>
              <a:t>computers.</a:t>
            </a:r>
            <a:endParaRPr lang="en-US" altLang="en-US" sz="2400" kern="1200" dirty="0">
              <a:solidFill>
                <a:srgbClr val="000000"/>
              </a:solidFill>
              <a:latin typeface="Arial (Body)"/>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pt-BR" kern="1200" spc="-50" dirty="0">
                <a:latin typeface="Times New Roman" panose="02020603050405020304" pitchFamily="18" charset="0"/>
                <a:ea typeface="+mj-ea"/>
                <a:cs typeface="+mj-cs"/>
              </a:rPr>
              <a:t>E-Mail Protocols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Sending </a:t>
            </a:r>
            <a:r>
              <a:rPr lang="en-US" altLang="en-US" sz="2400" kern="1200" dirty="0" smtClean="0">
                <a:solidFill>
                  <a:srgbClr val="000000"/>
                </a:solidFill>
                <a:latin typeface="Arial (Body)"/>
                <a:ea typeface="+mn-ea"/>
                <a:cs typeface="+mn-cs"/>
              </a:rPr>
              <a:t>E-mail</a:t>
            </a:r>
            <a:endParaRPr lang="en-US" altLang="en-US" sz="2400" kern="1200" dirty="0">
              <a:solidFill>
                <a:srgbClr val="000000"/>
              </a:solidFill>
              <a:latin typeface="Arial (Body)"/>
              <a:ea typeface="+mn-ea"/>
              <a:cs typeface="+mn-cs"/>
            </a:endParaRPr>
          </a:p>
          <a:p>
            <a:pPr>
              <a:buFont typeface="Arial" panose="020B0604020202020204" pitchFamily="34" charset="0"/>
              <a:buChar char="•"/>
              <a:defRPr/>
            </a:pP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 Simple </a:t>
            </a:r>
            <a:r>
              <a:rPr lang="en-US" altLang="en-US" sz="2400" kern="1200" dirty="0">
                <a:solidFill>
                  <a:srgbClr val="000000"/>
                </a:solidFill>
                <a:latin typeface="Arial (Body)"/>
                <a:ea typeface="+mn-ea"/>
                <a:cs typeface="+mn-cs"/>
              </a:rPr>
              <a:t>Mail Transfer </a:t>
            </a:r>
            <a:r>
              <a:rPr lang="en-US" altLang="en-US" sz="2400" kern="1200" dirty="0" smtClean="0">
                <a:solidFill>
                  <a:srgbClr val="000000"/>
                </a:solidFill>
                <a:latin typeface="Arial (Body)"/>
                <a:ea typeface="+mn-ea"/>
                <a:cs typeface="+mn-cs"/>
              </a:rPr>
              <a:t>Protocol</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735191"/>
            <a:ext cx="8229600" cy="2163763"/>
          </a:xfrm>
        </p:spPr>
        <p:txBody>
          <a:bodyPr/>
          <a:lstStyle/>
          <a:p>
            <a:pPr marL="0" indent="0" eaLnBrk="1" hangingPunct="1">
              <a:buNone/>
              <a:tabLst/>
              <a:defRPr/>
            </a:pPr>
            <a:r>
              <a:rPr lang="en-US" altLang="en-US" sz="2400" kern="1200" dirty="0">
                <a:solidFill>
                  <a:srgbClr val="000000"/>
                </a:solidFill>
                <a:latin typeface="Arial (Body)"/>
              </a:rPr>
              <a:t>Receiving E-mail</a:t>
            </a:r>
          </a:p>
          <a:p>
            <a:pPr>
              <a:buFont typeface="Arial" panose="020B0604020202020204" pitchFamily="34" charset="0"/>
              <a:buChar char="•"/>
              <a:defRPr/>
            </a:pPr>
            <a:r>
              <a:rPr lang="en-US" altLang="en-US" sz="2400" kern="1200" dirty="0">
                <a:solidFill>
                  <a:srgbClr val="000000"/>
                </a:solidFill>
                <a:latin typeface="Arial (Body)"/>
              </a:rPr>
              <a:t>P</a:t>
            </a:r>
            <a:r>
              <a:rPr lang="en-US" altLang="en-US" sz="100" kern="1200" dirty="0">
                <a:solidFill>
                  <a:srgbClr val="000000"/>
                </a:solidFill>
                <a:latin typeface="Arial (Body)"/>
              </a:rPr>
              <a:t> </a:t>
            </a:r>
            <a:r>
              <a:rPr lang="en-US" altLang="en-US" sz="2400" kern="1200" dirty="0">
                <a:solidFill>
                  <a:srgbClr val="000000"/>
                </a:solidFill>
                <a:latin typeface="Arial (Body)"/>
              </a:rPr>
              <a:t>O</a:t>
            </a:r>
            <a:r>
              <a:rPr lang="en-US" altLang="en-US" sz="100" kern="1200" dirty="0">
                <a:solidFill>
                  <a:srgbClr val="000000"/>
                </a:solidFill>
                <a:latin typeface="Arial (Body)"/>
              </a:rPr>
              <a:t> </a:t>
            </a:r>
            <a:r>
              <a:rPr lang="en-US" altLang="en-US" sz="2400" kern="1200" dirty="0">
                <a:solidFill>
                  <a:srgbClr val="000000"/>
                </a:solidFill>
                <a:latin typeface="Arial (Body)"/>
              </a:rPr>
              <a:t>P (P</a:t>
            </a:r>
            <a:r>
              <a:rPr lang="en-US" altLang="en-US" sz="100" kern="1200" dirty="0">
                <a:solidFill>
                  <a:srgbClr val="000000"/>
                </a:solidFill>
                <a:latin typeface="Arial (Body)"/>
              </a:rPr>
              <a:t> </a:t>
            </a:r>
            <a:r>
              <a:rPr lang="en-US" altLang="en-US" sz="2400" kern="1200" dirty="0">
                <a:solidFill>
                  <a:srgbClr val="000000"/>
                </a:solidFill>
                <a:latin typeface="Arial (Body)"/>
              </a:rPr>
              <a:t>O</a:t>
            </a:r>
            <a:r>
              <a:rPr lang="en-US" altLang="en-US" sz="100" kern="1200" dirty="0">
                <a:solidFill>
                  <a:srgbClr val="000000"/>
                </a:solidFill>
                <a:latin typeface="Arial (Body)"/>
              </a:rPr>
              <a:t> </a:t>
            </a:r>
            <a:r>
              <a:rPr lang="en-US" altLang="en-US" sz="2400" kern="1200" dirty="0">
                <a:solidFill>
                  <a:srgbClr val="000000"/>
                </a:solidFill>
                <a:latin typeface="Arial (Body)"/>
              </a:rPr>
              <a:t>P3) Post Office Protocol</a:t>
            </a:r>
          </a:p>
          <a:p>
            <a:pPr>
              <a:buFont typeface="Arial" panose="020B0604020202020204" pitchFamily="34" charset="0"/>
              <a:buChar char="•"/>
              <a:defRPr/>
            </a:pPr>
            <a:r>
              <a:rPr lang="en-US" altLang="en-US" sz="2400" kern="1200" dirty="0">
                <a:solidFill>
                  <a:srgbClr val="000000"/>
                </a:solidFill>
                <a:latin typeface="Arial (Body)"/>
              </a:rPr>
              <a:t>I</a:t>
            </a:r>
            <a:r>
              <a:rPr lang="en-US" altLang="en-US" sz="100" kern="1200" dirty="0">
                <a:solidFill>
                  <a:srgbClr val="000000"/>
                </a:solidFill>
                <a:latin typeface="Arial (Body)"/>
              </a:rPr>
              <a:t> </a:t>
            </a:r>
            <a:r>
              <a:rPr lang="en-US" altLang="en-US" sz="2400" kern="1200" dirty="0">
                <a:solidFill>
                  <a:srgbClr val="000000"/>
                </a:solidFill>
                <a:latin typeface="Arial (Body)"/>
              </a:rPr>
              <a:t>M</a:t>
            </a:r>
            <a:r>
              <a:rPr lang="en-US" altLang="en-US" sz="100" kern="1200" dirty="0">
                <a:solidFill>
                  <a:srgbClr val="000000"/>
                </a:solidFill>
                <a:latin typeface="Arial (Body)"/>
              </a:rPr>
              <a:t> </a:t>
            </a:r>
            <a:r>
              <a:rPr lang="en-US" altLang="en-US" sz="2400" kern="1200" dirty="0">
                <a:solidFill>
                  <a:srgbClr val="000000"/>
                </a:solidFill>
                <a:latin typeface="Arial (Body)"/>
              </a:rPr>
              <a:t>A</a:t>
            </a:r>
            <a:r>
              <a:rPr lang="en-US" altLang="en-US" sz="100" kern="1200" dirty="0">
                <a:solidFill>
                  <a:srgbClr val="000000"/>
                </a:solidFill>
                <a:latin typeface="Arial (Body)"/>
              </a:rPr>
              <a:t> </a:t>
            </a:r>
            <a:r>
              <a:rPr lang="en-US" altLang="en-US" sz="2400" kern="1200" dirty="0">
                <a:solidFill>
                  <a:srgbClr val="000000"/>
                </a:solidFill>
                <a:latin typeface="Arial (Body)"/>
              </a:rPr>
              <a:t>P Internet Mail Access </a:t>
            </a:r>
            <a:r>
              <a:rPr lang="en-US" altLang="en-US" sz="2400" kern="1200" dirty="0" smtClean="0">
                <a:solidFill>
                  <a:srgbClr val="000000"/>
                </a:solidFill>
                <a:latin typeface="Arial (Body)"/>
              </a:rPr>
              <a:t>Protocol</a:t>
            </a:r>
            <a:endParaRPr lang="en-US" alt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 - Hypertext Transfer Protocol</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a:spAutoFit/>
          </a:bodyPr>
          <a:lstStyle/>
          <a:p>
            <a:pPr eaLnBrk="1" fontAlgn="auto" hangingPunct="1">
              <a:spcAft>
                <a:spcPts val="0"/>
              </a:spcAft>
              <a:defRPr/>
            </a:pPr>
            <a:r>
              <a:rPr lang="en-US" sz="2400" dirty="0">
                <a:solidFill>
                  <a:schemeClr val="tx1"/>
                </a:solidFill>
                <a:latin typeface="+mn-lt"/>
                <a:cs typeface="Arial" pitchFamily="34" charset="0"/>
              </a:rPr>
              <a:t>A set of rules for exchanging files such as text, graphic images, sound, video, and other multimedia files on the Web</a:t>
            </a:r>
            <a:r>
              <a:rPr lang="en-US" sz="2400" dirty="0" smtClean="0">
                <a:solidFill>
                  <a:schemeClr val="tx1"/>
                </a:solidFill>
                <a:latin typeface="+mn-lt"/>
                <a:cs typeface="Arial" pitchFamily="34" charset="0"/>
              </a:rPr>
              <a:t>.</a:t>
            </a:r>
          </a:p>
          <a:p>
            <a:pPr eaLnBrk="1" fontAlgn="auto" hangingPunct="1">
              <a:spcAft>
                <a:spcPts val="0"/>
              </a:spcAft>
              <a:defRPr/>
            </a:pPr>
            <a:r>
              <a:rPr lang="en-US" sz="2400" dirty="0" smtClean="0">
                <a:solidFill>
                  <a:schemeClr val="tx1"/>
                </a:solidFill>
                <a:latin typeface="+mn-lt"/>
                <a:cs typeface="Arial" pitchFamily="34" charset="0"/>
              </a:rPr>
              <a:t>Web browsers send </a:t>
            </a:r>
            <a:r>
              <a:rPr lang="en-US" altLang="en-US" sz="2400" kern="1200" dirty="0">
                <a:solidFill>
                  <a:schemeClr val="tx1"/>
                </a:solidFill>
                <a:latin typeface="+mn-lt"/>
              </a:rPr>
              <a:t>H</a:t>
            </a:r>
            <a:r>
              <a:rPr lang="en-US" altLang="en-US" sz="100" kern="1200" dirty="0">
                <a:solidFill>
                  <a:schemeClr val="tx1"/>
                </a:solidFill>
                <a:latin typeface="+mn-lt"/>
              </a:rPr>
              <a:t> </a:t>
            </a:r>
            <a:r>
              <a:rPr lang="en-US" altLang="en-US" sz="2400" kern="1200" dirty="0">
                <a:solidFill>
                  <a:schemeClr val="tx1"/>
                </a:solidFill>
                <a:latin typeface="+mn-lt"/>
              </a:rPr>
              <a:t>T</a:t>
            </a:r>
            <a:r>
              <a:rPr lang="en-US" altLang="en-US" sz="100" kern="1200" dirty="0">
                <a:solidFill>
                  <a:schemeClr val="tx1"/>
                </a:solidFill>
                <a:latin typeface="+mn-lt"/>
              </a:rPr>
              <a:t> </a:t>
            </a:r>
            <a:r>
              <a:rPr lang="en-US" altLang="en-US" sz="2400" kern="1200" dirty="0">
                <a:solidFill>
                  <a:schemeClr val="tx1"/>
                </a:solidFill>
                <a:latin typeface="+mn-lt"/>
              </a:rPr>
              <a:t>T</a:t>
            </a:r>
            <a:r>
              <a:rPr lang="en-US" altLang="en-US" sz="100" kern="1200" dirty="0">
                <a:solidFill>
                  <a:schemeClr val="tx1"/>
                </a:solidFill>
                <a:latin typeface="+mn-lt"/>
              </a:rPr>
              <a:t> </a:t>
            </a:r>
            <a:r>
              <a:rPr lang="en-US" altLang="en-US" sz="2400" kern="1200" dirty="0">
                <a:solidFill>
                  <a:schemeClr val="tx1"/>
                </a:solidFill>
                <a:latin typeface="+mn-lt"/>
              </a:rPr>
              <a:t>P</a:t>
            </a:r>
            <a:r>
              <a:rPr lang="en-US" sz="2400" dirty="0" smtClean="0">
                <a:solidFill>
                  <a:schemeClr val="tx1"/>
                </a:solidFill>
                <a:latin typeface="+mn-lt"/>
                <a:cs typeface="Arial" pitchFamily="34" charset="0"/>
              </a:rPr>
              <a:t> requests for web pages and their associated files.</a:t>
            </a:r>
          </a:p>
          <a:p>
            <a:pPr eaLnBrk="1" fontAlgn="auto" hangingPunct="1">
              <a:spcAft>
                <a:spcPts val="0"/>
              </a:spcAft>
              <a:defRPr/>
            </a:pPr>
            <a:r>
              <a:rPr lang="en-US" sz="2400" dirty="0" smtClean="0">
                <a:solidFill>
                  <a:schemeClr val="tx1"/>
                </a:solidFill>
                <a:latin typeface="+mn-lt"/>
                <a:cs typeface="Arial" pitchFamily="34" charset="0"/>
              </a:rPr>
              <a:t>Web servers send </a:t>
            </a:r>
            <a:r>
              <a:rPr lang="en-US" altLang="en-US" sz="2400" kern="1200" dirty="0">
                <a:solidFill>
                  <a:schemeClr val="tx1"/>
                </a:solidFill>
                <a:latin typeface="+mn-lt"/>
              </a:rPr>
              <a:t>H</a:t>
            </a:r>
            <a:r>
              <a:rPr lang="en-US" altLang="en-US" sz="100" kern="1200" dirty="0">
                <a:solidFill>
                  <a:schemeClr val="tx1"/>
                </a:solidFill>
                <a:latin typeface="+mn-lt"/>
              </a:rPr>
              <a:t> </a:t>
            </a:r>
            <a:r>
              <a:rPr lang="en-US" altLang="en-US" sz="2400" kern="1200" dirty="0">
                <a:solidFill>
                  <a:schemeClr val="tx1"/>
                </a:solidFill>
                <a:latin typeface="+mn-lt"/>
              </a:rPr>
              <a:t>T</a:t>
            </a:r>
            <a:r>
              <a:rPr lang="en-US" altLang="en-US" sz="100" kern="1200" dirty="0">
                <a:solidFill>
                  <a:schemeClr val="tx1"/>
                </a:solidFill>
                <a:latin typeface="+mn-lt"/>
              </a:rPr>
              <a:t> </a:t>
            </a:r>
            <a:r>
              <a:rPr lang="en-US" altLang="en-US" sz="2400" kern="1200" dirty="0">
                <a:solidFill>
                  <a:schemeClr val="tx1"/>
                </a:solidFill>
                <a:latin typeface="+mn-lt"/>
              </a:rPr>
              <a:t>T</a:t>
            </a:r>
            <a:r>
              <a:rPr lang="en-US" altLang="en-US" sz="100" kern="1200" dirty="0">
                <a:solidFill>
                  <a:schemeClr val="tx1"/>
                </a:solidFill>
                <a:latin typeface="+mn-lt"/>
              </a:rPr>
              <a:t> </a:t>
            </a:r>
            <a:r>
              <a:rPr lang="en-US" altLang="en-US" sz="2400" kern="1200" dirty="0">
                <a:solidFill>
                  <a:schemeClr val="tx1"/>
                </a:solidFill>
                <a:latin typeface="+mn-lt"/>
              </a:rPr>
              <a:t>P</a:t>
            </a:r>
            <a:r>
              <a:rPr lang="en-US" sz="2400" dirty="0" smtClean="0">
                <a:solidFill>
                  <a:schemeClr val="tx1"/>
                </a:solidFill>
                <a:latin typeface="+mn-lt"/>
                <a:cs typeface="Arial" pitchFamily="34" charset="0"/>
              </a:rPr>
              <a:t> responses back to the web browsers.</a:t>
            </a:r>
            <a:endParaRPr lang="en-US" sz="2400" dirty="0">
              <a:solidFill>
                <a:schemeClr val="tx1"/>
              </a:solidFill>
              <a:latin typeface="+mn-lt"/>
              <a:cs typeface="Arial" pitchFamily="34" charset="0"/>
            </a:endParaRPr>
          </a:p>
        </p:txBody>
      </p:sp>
      <p:pic>
        <p:nvPicPr>
          <p:cNvPr id="43012" name="Picture 7" descr="The web client is represented by a workstation. The web server is represented by a computer’s tower. The web client sends browser requests to the web server, and the serve sends responses to the 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745" y="4766679"/>
            <a:ext cx="3320511" cy="155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I</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 Transmission Control Protocol/ Internet Protocol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854323"/>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C</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P</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I</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P has </a:t>
            </a:r>
            <a:r>
              <a:rPr lang="en-US" altLang="en-US" sz="2400" kern="1200" dirty="0">
                <a:solidFill>
                  <a:srgbClr val="000000"/>
                </a:solidFill>
                <a:latin typeface="Arial (Body)"/>
                <a:ea typeface="+mn-ea"/>
                <a:cs typeface="Arial" panose="020B0604020202020204" pitchFamily="34" charset="0"/>
              </a:rPr>
              <a:t>been adopted as the official communication protocol of the </a:t>
            </a:r>
            <a:r>
              <a:rPr lang="en-US" altLang="en-US" sz="2400" kern="1200" dirty="0" smtClean="0">
                <a:solidFill>
                  <a:srgbClr val="000000"/>
                </a:solidFill>
                <a:latin typeface="Arial (Body)"/>
                <a:ea typeface="+mn-ea"/>
                <a:cs typeface="Arial" panose="020B0604020202020204" pitchFamily="34" charset="0"/>
              </a:rPr>
              <a:t>Internet.</a:t>
            </a:r>
            <a:endParaRPr lang="en-US" altLang="en-US" sz="2400" kern="1200" dirty="0">
              <a:solidFill>
                <a:srgbClr val="000000"/>
              </a:solidFill>
              <a:latin typeface="Arial (Body)"/>
              <a:ea typeface="+mn-ea"/>
              <a:cs typeface="Arial" panose="020B0604020202020204" pitchFamily="34" charset="0"/>
            </a:endParaRPr>
          </a:p>
          <a:p>
            <a:pPr marL="0" indent="0" eaLnBrk="1" hangingPunct="1">
              <a:buNone/>
              <a:tabLst/>
              <a:defRPr/>
            </a:pP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C</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P and I</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P have </a:t>
            </a:r>
            <a:r>
              <a:rPr lang="en-US" altLang="en-US" sz="2400" kern="1200" dirty="0">
                <a:solidFill>
                  <a:srgbClr val="000000"/>
                </a:solidFill>
                <a:latin typeface="Arial (Body)"/>
                <a:ea typeface="+mn-ea"/>
                <a:cs typeface="Arial" panose="020B0604020202020204" pitchFamily="34" charset="0"/>
              </a:rPr>
              <a:t>different functions that work together to ensure reliable communication over the Internet</a:t>
            </a:r>
            <a:r>
              <a:rPr lang="en-US" altLang="en-US" sz="2400" kern="1200" dirty="0" smtClean="0">
                <a:solidFill>
                  <a:srgbClr val="000000"/>
                </a:solidFill>
                <a:latin typeface="Arial (Body)"/>
                <a:ea typeface="+mn-ea"/>
                <a:cs typeface="Arial" panose="020B0604020202020204" pitchFamily="34" charset="0"/>
              </a:rPr>
              <a:t>.</a:t>
            </a:r>
            <a:endParaRPr lang="en-US" altLang="en-US" sz="2400" kern="1200" dirty="0">
              <a:solidFill>
                <a:srgbClr val="000000"/>
              </a:solidFill>
              <a:latin typeface="Arial (Body)"/>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875"/>
            <a:ext cx="8229600" cy="1097279"/>
          </a:xfrm>
        </p:spPr>
        <p:txBody>
          <a:bodyPr/>
          <a:lstStyle/>
          <a:p>
            <a:r>
              <a:rPr lang="en-US" kern="1200" spc="-50" dirty="0">
                <a:latin typeface="Times New Roman" panose="02020603050405020304" pitchFamily="18" charset="0"/>
              </a:rPr>
              <a:t>Learning Objectives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r>
              <a:rPr lang="en-US" sz="2000" b="0" kern="1200" spc="-50" dirty="0" smtClean="0">
                <a:latin typeface="Times New Roman" panose="02020603050405020304" pitchFamily="18" charset="0"/>
              </a:rPr>
              <a:t>)</a:t>
            </a:r>
            <a:endParaRPr lang="en-US" dirty="0"/>
          </a:p>
        </p:txBody>
      </p:sp>
      <p:sp>
        <p:nvSpPr>
          <p:cNvPr id="3" name="Text Placeholder 2"/>
          <p:cNvSpPr>
            <a:spLocks noGrp="1"/>
          </p:cNvSpPr>
          <p:nvPr>
            <p:ph type="body" idx="1"/>
          </p:nvPr>
        </p:nvSpPr>
        <p:spPr/>
        <p:txBody>
          <a:bodyPr/>
          <a:lstStyle/>
          <a:p>
            <a:pPr marL="0" indent="0" eaLnBrk="1" fontAlgn="auto" hangingPunct="1">
              <a:spcAft>
                <a:spcPts val="0"/>
              </a:spcAft>
              <a:buNone/>
              <a:defRPr/>
            </a:pPr>
            <a:r>
              <a:rPr lang="en-US" sz="2400" b="1" dirty="0" smtClean="0">
                <a:solidFill>
                  <a:schemeClr val="tx2"/>
                </a:solidFill>
                <a:latin typeface="+mn-lt"/>
              </a:rPr>
              <a:t>1.7 </a:t>
            </a:r>
            <a:r>
              <a:rPr lang="en-US" sz="2400" dirty="0" smtClean="0">
                <a:solidFill>
                  <a:schemeClr val="tx1"/>
                </a:solidFill>
                <a:latin typeface="+mn-lt"/>
              </a:rPr>
              <a:t>Describe </a:t>
            </a:r>
            <a:r>
              <a:rPr lang="en-US" sz="2400" dirty="0">
                <a:solidFill>
                  <a:schemeClr val="tx1"/>
                </a:solidFill>
                <a:latin typeface="+mn-lt"/>
              </a:rPr>
              <a:t>the purpose of web browsers and web servers</a:t>
            </a:r>
          </a:p>
          <a:p>
            <a:pPr marL="0" indent="0" eaLnBrk="1" fontAlgn="auto" hangingPunct="1">
              <a:spcAft>
                <a:spcPts val="0"/>
              </a:spcAft>
              <a:buNone/>
              <a:defRPr/>
            </a:pPr>
            <a:r>
              <a:rPr lang="en-US" sz="2400" b="1" dirty="0" smtClean="0">
                <a:solidFill>
                  <a:schemeClr val="tx2"/>
                </a:solidFill>
                <a:latin typeface="+mn-lt"/>
              </a:rPr>
              <a:t>1.8</a:t>
            </a:r>
            <a:r>
              <a:rPr lang="en-US" sz="2400" dirty="0" smtClean="0">
                <a:solidFill>
                  <a:schemeClr val="tx1">
                    <a:lumMod val="75000"/>
                    <a:lumOff val="25000"/>
                  </a:schemeClr>
                </a:solidFill>
                <a:latin typeface="+mn-lt"/>
              </a:rPr>
              <a:t> </a:t>
            </a:r>
            <a:r>
              <a:rPr lang="en-US" sz="2400" dirty="0" smtClean="0">
                <a:solidFill>
                  <a:schemeClr val="tx1"/>
                </a:solidFill>
                <a:latin typeface="+mn-lt"/>
              </a:rPr>
              <a:t>Identify </a:t>
            </a:r>
            <a:r>
              <a:rPr lang="en-US" sz="2400" dirty="0">
                <a:solidFill>
                  <a:schemeClr val="tx1"/>
                </a:solidFill>
                <a:latin typeface="+mn-lt"/>
              </a:rPr>
              <a:t>networking protocols</a:t>
            </a:r>
          </a:p>
          <a:p>
            <a:pPr marL="0" indent="0" eaLnBrk="1" fontAlgn="auto" hangingPunct="1">
              <a:spcAft>
                <a:spcPts val="0"/>
              </a:spcAft>
              <a:buNone/>
              <a:defRPr/>
            </a:pPr>
            <a:r>
              <a:rPr lang="en-US" sz="2400" b="1" dirty="0" smtClean="0">
                <a:solidFill>
                  <a:schemeClr val="tx2"/>
                </a:solidFill>
                <a:latin typeface="+mn-lt"/>
              </a:rPr>
              <a:t>1.9</a:t>
            </a:r>
            <a:r>
              <a:rPr lang="en-US" sz="2400" dirty="0" smtClean="0">
                <a:solidFill>
                  <a:schemeClr val="tx1">
                    <a:lumMod val="75000"/>
                    <a:lumOff val="25000"/>
                  </a:schemeClr>
                </a:solidFill>
                <a:latin typeface="+mn-lt"/>
              </a:rPr>
              <a:t> </a:t>
            </a:r>
            <a:r>
              <a:rPr lang="en-US" sz="2400" dirty="0" smtClean="0">
                <a:solidFill>
                  <a:schemeClr val="tx1"/>
                </a:solidFill>
                <a:latin typeface="+mn-lt"/>
              </a:rPr>
              <a:t>Define U</a:t>
            </a:r>
            <a:r>
              <a:rPr lang="en-US" sz="100" dirty="0" smtClean="0">
                <a:solidFill>
                  <a:schemeClr val="tx1"/>
                </a:solidFill>
                <a:latin typeface="+mn-lt"/>
              </a:rPr>
              <a:t> </a:t>
            </a:r>
            <a:r>
              <a:rPr lang="en-US" sz="2400" dirty="0" smtClean="0">
                <a:solidFill>
                  <a:schemeClr val="tx1"/>
                </a:solidFill>
                <a:latin typeface="+mn-lt"/>
              </a:rPr>
              <a:t>R</a:t>
            </a:r>
            <a:r>
              <a:rPr lang="en-US" sz="100" dirty="0" smtClean="0">
                <a:solidFill>
                  <a:schemeClr val="tx1"/>
                </a:solidFill>
                <a:latin typeface="+mn-lt"/>
              </a:rPr>
              <a:t> </a:t>
            </a:r>
            <a:r>
              <a:rPr lang="en-US" sz="2400" dirty="0" smtClean="0">
                <a:solidFill>
                  <a:schemeClr val="tx1"/>
                </a:solidFill>
                <a:latin typeface="+mn-lt"/>
              </a:rPr>
              <a:t>I</a:t>
            </a:r>
            <a:r>
              <a:rPr lang="en-US" sz="100" dirty="0" smtClean="0">
                <a:solidFill>
                  <a:schemeClr val="tx1"/>
                </a:solidFill>
                <a:latin typeface="+mn-lt"/>
              </a:rPr>
              <a:t> </a:t>
            </a:r>
            <a:r>
              <a:rPr lang="en-US" sz="2400" dirty="0" smtClean="0">
                <a:solidFill>
                  <a:schemeClr val="tx1"/>
                </a:solidFill>
                <a:latin typeface="+mn-lt"/>
              </a:rPr>
              <a:t>s </a:t>
            </a:r>
            <a:r>
              <a:rPr lang="en-US" sz="2400" dirty="0">
                <a:solidFill>
                  <a:schemeClr val="tx1"/>
                </a:solidFill>
                <a:latin typeface="+mn-lt"/>
              </a:rPr>
              <a:t>and domain names</a:t>
            </a:r>
          </a:p>
          <a:p>
            <a:pPr marL="0" indent="0" eaLnBrk="1" fontAlgn="auto" hangingPunct="1">
              <a:spcAft>
                <a:spcPts val="0"/>
              </a:spcAft>
              <a:buNone/>
              <a:defRPr/>
            </a:pPr>
            <a:r>
              <a:rPr lang="en-US" sz="2400" b="1" dirty="0" smtClean="0">
                <a:solidFill>
                  <a:schemeClr val="tx2"/>
                </a:solidFill>
                <a:latin typeface="+mn-lt"/>
              </a:rPr>
              <a:t>1.10</a:t>
            </a:r>
            <a:r>
              <a:rPr lang="en-US" sz="2400" dirty="0" smtClean="0">
                <a:solidFill>
                  <a:schemeClr val="tx1">
                    <a:lumMod val="75000"/>
                    <a:lumOff val="25000"/>
                  </a:schemeClr>
                </a:solidFill>
                <a:latin typeface="+mn-lt"/>
              </a:rPr>
              <a:t> </a:t>
            </a:r>
            <a:r>
              <a:rPr lang="en-US" sz="2400" dirty="0" smtClean="0">
                <a:solidFill>
                  <a:schemeClr val="tx1"/>
                </a:solidFill>
                <a:latin typeface="+mn-lt"/>
              </a:rPr>
              <a:t>Describe H</a:t>
            </a:r>
            <a:r>
              <a:rPr lang="en-US" sz="100" dirty="0" smtClean="0">
                <a:solidFill>
                  <a:schemeClr val="tx1"/>
                </a:solidFill>
                <a:latin typeface="+mn-lt"/>
              </a:rPr>
              <a:t> </a:t>
            </a:r>
            <a:r>
              <a:rPr lang="en-US" sz="2400" dirty="0" smtClean="0">
                <a:solidFill>
                  <a:schemeClr val="tx1"/>
                </a:solidFill>
                <a:latin typeface="+mn-lt"/>
              </a:rPr>
              <a:t>T</a:t>
            </a:r>
            <a:r>
              <a:rPr lang="en-US" sz="100" dirty="0" smtClean="0">
                <a:solidFill>
                  <a:schemeClr val="tx1"/>
                </a:solidFill>
                <a:latin typeface="+mn-lt"/>
              </a:rPr>
              <a:t> </a:t>
            </a:r>
            <a:r>
              <a:rPr lang="en-US" sz="2400" dirty="0" smtClean="0">
                <a:solidFill>
                  <a:schemeClr val="tx1"/>
                </a:solidFill>
                <a:latin typeface="+mn-lt"/>
              </a:rPr>
              <a:t>M</a:t>
            </a:r>
            <a:r>
              <a:rPr lang="en-US" sz="100" dirty="0" smtClean="0">
                <a:solidFill>
                  <a:schemeClr val="tx1"/>
                </a:solidFill>
                <a:latin typeface="+mn-lt"/>
              </a:rPr>
              <a:t> </a:t>
            </a:r>
            <a:r>
              <a:rPr lang="en-US" sz="2400" dirty="0" smtClean="0">
                <a:solidFill>
                  <a:schemeClr val="tx1"/>
                </a:solidFill>
                <a:latin typeface="+mn-lt"/>
              </a:rPr>
              <a:t>L</a:t>
            </a:r>
            <a:r>
              <a:rPr lang="en-US" sz="2400" dirty="0">
                <a:solidFill>
                  <a:schemeClr val="tx1"/>
                </a:solidFill>
                <a:latin typeface="+mn-lt"/>
              </a:rPr>
              <a:t>, </a:t>
            </a:r>
            <a:r>
              <a:rPr lang="en-US" sz="2400" dirty="0" smtClean="0">
                <a:solidFill>
                  <a:schemeClr val="tx1"/>
                </a:solidFill>
                <a:latin typeface="+mn-lt"/>
              </a:rPr>
              <a:t>X</a:t>
            </a:r>
            <a:r>
              <a:rPr lang="en-US" sz="100" dirty="0" smtClean="0">
                <a:solidFill>
                  <a:schemeClr val="tx1"/>
                </a:solidFill>
                <a:latin typeface="+mn-lt"/>
              </a:rPr>
              <a:t> </a:t>
            </a:r>
            <a:r>
              <a:rPr lang="en-US" sz="2400" dirty="0" smtClean="0">
                <a:solidFill>
                  <a:schemeClr val="tx1"/>
                </a:solidFill>
                <a:latin typeface="+mn-lt"/>
              </a:rPr>
              <a:t>H</a:t>
            </a:r>
            <a:r>
              <a:rPr lang="en-US" sz="100" dirty="0" smtClean="0">
                <a:solidFill>
                  <a:schemeClr val="tx1"/>
                </a:solidFill>
                <a:latin typeface="+mn-lt"/>
              </a:rPr>
              <a:t> </a:t>
            </a:r>
            <a:r>
              <a:rPr lang="en-US" sz="2400" dirty="0">
                <a:solidFill>
                  <a:schemeClr val="tx1"/>
                </a:solidFill>
                <a:latin typeface="+mn-lt"/>
              </a:rPr>
              <a:t>T</a:t>
            </a:r>
            <a:r>
              <a:rPr lang="en-US" sz="100" dirty="0">
                <a:solidFill>
                  <a:schemeClr val="tx1"/>
                </a:solidFill>
                <a:latin typeface="+mn-lt"/>
              </a:rPr>
              <a:t> </a:t>
            </a:r>
            <a:r>
              <a:rPr lang="en-US" sz="2400" dirty="0">
                <a:solidFill>
                  <a:schemeClr val="tx1"/>
                </a:solidFill>
                <a:latin typeface="+mn-lt"/>
              </a:rPr>
              <a:t>M</a:t>
            </a:r>
            <a:r>
              <a:rPr lang="en-US" sz="100" dirty="0">
                <a:solidFill>
                  <a:schemeClr val="tx1"/>
                </a:solidFill>
                <a:latin typeface="+mn-lt"/>
              </a:rPr>
              <a:t> </a:t>
            </a:r>
            <a:r>
              <a:rPr lang="en-US" sz="2400" dirty="0">
                <a:solidFill>
                  <a:schemeClr val="tx1"/>
                </a:solidFill>
                <a:latin typeface="+mn-lt"/>
              </a:rPr>
              <a:t>L</a:t>
            </a:r>
            <a:r>
              <a:rPr lang="en-US" sz="2400" dirty="0" smtClean="0">
                <a:solidFill>
                  <a:schemeClr val="tx1"/>
                </a:solidFill>
                <a:latin typeface="+mn-lt"/>
              </a:rPr>
              <a:t>, </a:t>
            </a:r>
            <a:r>
              <a:rPr lang="en-US" sz="2400" dirty="0">
                <a:solidFill>
                  <a:schemeClr val="tx1"/>
                </a:solidFill>
                <a:latin typeface="+mn-lt"/>
              </a:rPr>
              <a:t>and H</a:t>
            </a:r>
            <a:r>
              <a:rPr lang="en-US" sz="100" dirty="0">
                <a:solidFill>
                  <a:schemeClr val="tx1"/>
                </a:solidFill>
                <a:latin typeface="+mn-lt"/>
              </a:rPr>
              <a:t> </a:t>
            </a:r>
            <a:r>
              <a:rPr lang="en-US" sz="2400" dirty="0">
                <a:solidFill>
                  <a:schemeClr val="tx1"/>
                </a:solidFill>
                <a:latin typeface="+mn-lt"/>
              </a:rPr>
              <a:t>T</a:t>
            </a:r>
            <a:r>
              <a:rPr lang="en-US" sz="100" dirty="0">
                <a:solidFill>
                  <a:schemeClr val="tx1"/>
                </a:solidFill>
                <a:latin typeface="+mn-lt"/>
              </a:rPr>
              <a:t> </a:t>
            </a:r>
            <a:r>
              <a:rPr lang="en-US" sz="2400" dirty="0">
                <a:solidFill>
                  <a:schemeClr val="tx1"/>
                </a:solidFill>
                <a:latin typeface="+mn-lt"/>
              </a:rPr>
              <a:t>M</a:t>
            </a:r>
            <a:r>
              <a:rPr lang="en-US" sz="100" dirty="0">
                <a:solidFill>
                  <a:schemeClr val="tx1"/>
                </a:solidFill>
                <a:latin typeface="+mn-lt"/>
              </a:rPr>
              <a:t> </a:t>
            </a:r>
            <a:r>
              <a:rPr lang="en-US" sz="2400" dirty="0" smtClean="0">
                <a:solidFill>
                  <a:schemeClr val="tx1"/>
                </a:solidFill>
                <a:latin typeface="+mn-lt"/>
              </a:rPr>
              <a:t>L5</a:t>
            </a:r>
            <a:endParaRPr lang="en-US" sz="2400" dirty="0">
              <a:solidFill>
                <a:schemeClr val="tx1"/>
              </a:solidFill>
              <a:latin typeface="+mn-lt"/>
            </a:endParaRPr>
          </a:p>
          <a:p>
            <a:pPr marL="0" indent="0" eaLnBrk="1" fontAlgn="auto" hangingPunct="1">
              <a:spcAft>
                <a:spcPts val="0"/>
              </a:spcAft>
              <a:buNone/>
              <a:defRPr/>
            </a:pPr>
            <a:r>
              <a:rPr lang="en-US" sz="2400" b="1" dirty="0" smtClean="0">
                <a:solidFill>
                  <a:schemeClr val="tx2"/>
                </a:solidFill>
                <a:latin typeface="+mn-lt"/>
              </a:rPr>
              <a:t>1.11</a:t>
            </a:r>
            <a:r>
              <a:rPr lang="en-US" sz="2400" dirty="0" smtClean="0">
                <a:solidFill>
                  <a:schemeClr val="tx1">
                    <a:lumMod val="75000"/>
                    <a:lumOff val="25000"/>
                  </a:schemeClr>
                </a:solidFill>
                <a:latin typeface="+mn-lt"/>
              </a:rPr>
              <a:t> </a:t>
            </a:r>
            <a:r>
              <a:rPr lang="en-US" sz="2400" dirty="0" smtClean="0">
                <a:solidFill>
                  <a:schemeClr val="tx1"/>
                </a:solidFill>
                <a:latin typeface="+mn-lt"/>
              </a:rPr>
              <a:t>Describe </a:t>
            </a:r>
            <a:r>
              <a:rPr lang="en-US" sz="2400" dirty="0">
                <a:solidFill>
                  <a:schemeClr val="tx1"/>
                </a:solidFill>
                <a:latin typeface="+mn-lt"/>
              </a:rPr>
              <a:t>popular trends in the use of the </a:t>
            </a:r>
            <a:r>
              <a:rPr lang="en-US" sz="2400" dirty="0" smtClean="0">
                <a:solidFill>
                  <a:schemeClr val="tx1"/>
                </a:solidFill>
                <a:latin typeface="+mn-lt"/>
              </a:rPr>
              <a:t>Web</a:t>
            </a:r>
            <a:endParaRPr lang="en-US" sz="2400" dirty="0">
              <a:solidFill>
                <a:schemeClr val="tx1"/>
              </a:solidFill>
              <a:latin typeface="+mn-lt"/>
            </a:endParaRPr>
          </a:p>
        </p:txBody>
      </p:sp>
    </p:spTree>
    <p:extLst>
      <p:ext uri="{BB962C8B-B14F-4D97-AF65-F5344CB8AC3E}">
        <p14:creationId xmlns:p14="http://schemas.microsoft.com/office/powerpoint/2010/main" val="35741912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 Transmission Control Protocol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a:spAutoFit/>
          </a:bodyPr>
          <a:lstStyle/>
          <a:p>
            <a:pPr marL="0" indent="0" eaLnBrk="1" hangingPunct="1">
              <a:buNone/>
              <a:defRPr/>
            </a:pPr>
            <a:r>
              <a:rPr lang="en-US" altLang="en-US" sz="2400" kern="1200" dirty="0">
                <a:solidFill>
                  <a:srgbClr val="000000"/>
                </a:solidFill>
                <a:latin typeface="Arial (Body)"/>
                <a:ea typeface="+mn-ea"/>
                <a:cs typeface="+mn-cs"/>
              </a:rPr>
              <a:t>Purpose is to ensure the integrity of communication</a:t>
            </a:r>
          </a:p>
          <a:p>
            <a:pPr marL="0" indent="0" eaLnBrk="1" hangingPunct="1">
              <a:buNone/>
              <a:defRPr/>
            </a:pPr>
            <a:r>
              <a:rPr lang="en-US" altLang="en-US" sz="2400" kern="1200" dirty="0">
                <a:solidFill>
                  <a:srgbClr val="000000"/>
                </a:solidFill>
                <a:latin typeface="Arial (Body)"/>
                <a:ea typeface="+mn-ea"/>
                <a:cs typeface="+mn-cs"/>
              </a:rPr>
              <a:t>Breaks files and messages into individual units called </a:t>
            </a:r>
            <a:r>
              <a:rPr lang="en-US" altLang="en-US" sz="2400" kern="1200" dirty="0" smtClean="0">
                <a:solidFill>
                  <a:srgbClr val="000000"/>
                </a:solidFill>
                <a:latin typeface="Arial (Body)"/>
                <a:ea typeface="+mn-ea"/>
                <a:cs typeface="+mn-cs"/>
              </a:rPr>
              <a:t>packets</a:t>
            </a:r>
            <a:endParaRPr lang="en-US" altLang="en-US" sz="2400" kern="1200" dirty="0">
              <a:solidFill>
                <a:srgbClr val="000000"/>
              </a:solidFill>
              <a:latin typeface="Arial (Body)"/>
              <a:ea typeface="+mn-ea"/>
              <a:cs typeface="+mn-cs"/>
            </a:endParaRPr>
          </a:p>
        </p:txBody>
      </p:sp>
      <p:pic>
        <p:nvPicPr>
          <p:cNvPr id="46084" name="Picture 7" descr="The T C P packet contains a header, comprises of source, destination, checksum, and other information, followed by the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14" y="3661063"/>
            <a:ext cx="7879773" cy="159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 Internet Protocol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a:spAutoFit/>
          </a:bodyPr>
          <a:lstStyle/>
          <a:p>
            <a:pPr eaLnBrk="1" fontAlgn="auto" hangingPunct="1">
              <a:tabLst/>
              <a:defRPr/>
            </a:pPr>
            <a:r>
              <a:rPr lang="en-US" sz="2400" kern="1200" dirty="0">
                <a:solidFill>
                  <a:schemeClr val="tx1"/>
                </a:solidFill>
                <a:latin typeface="+mn-lt"/>
                <a:ea typeface="+mn-ea"/>
                <a:cs typeface="Arial" pitchFamily="34" charset="0"/>
              </a:rPr>
              <a:t>A set of rules that controls how data is sent between computers on the Internet.</a:t>
            </a:r>
          </a:p>
          <a:p>
            <a:pPr eaLnBrk="1" fontAlgn="auto" hangingPunct="1">
              <a:tabLst/>
              <a:defRPr/>
            </a:pPr>
            <a:r>
              <a:rPr lang="en-US" sz="2400" kern="1200" dirty="0" smtClean="0">
                <a:solidFill>
                  <a:schemeClr val="tx1"/>
                </a:solidFill>
                <a:latin typeface="+mn-lt"/>
                <a:ea typeface="+mn-ea"/>
                <a:cs typeface="Times New Roman" pitchFamily="18" charset="0"/>
              </a:rPr>
              <a:t>I</a:t>
            </a:r>
            <a:r>
              <a:rPr lang="en-US" sz="100" kern="1200" dirty="0" smtClean="0">
                <a:solidFill>
                  <a:schemeClr val="tx1"/>
                </a:solidFill>
                <a:latin typeface="+mn-lt"/>
                <a:ea typeface="+mn-ea"/>
                <a:cs typeface="Times New Roman" pitchFamily="18" charset="0"/>
              </a:rPr>
              <a:t> </a:t>
            </a:r>
            <a:r>
              <a:rPr lang="en-US" sz="2400" kern="1200" dirty="0" smtClean="0">
                <a:solidFill>
                  <a:schemeClr val="tx1"/>
                </a:solidFill>
                <a:latin typeface="+mn-lt"/>
                <a:ea typeface="+mn-ea"/>
                <a:cs typeface="Times New Roman" pitchFamily="18" charset="0"/>
              </a:rPr>
              <a:t>P routes </a:t>
            </a:r>
            <a:r>
              <a:rPr lang="en-US" sz="2400" kern="1200" dirty="0">
                <a:solidFill>
                  <a:schemeClr val="tx1"/>
                </a:solidFill>
                <a:latin typeface="+mn-lt"/>
                <a:ea typeface="+mn-ea"/>
                <a:cs typeface="Times New Roman" pitchFamily="18" charset="0"/>
              </a:rPr>
              <a:t>a packet to the correct destination address</a:t>
            </a:r>
            <a:r>
              <a:rPr lang="en-US" sz="2400" kern="1200" dirty="0" smtClean="0">
                <a:solidFill>
                  <a:schemeClr val="tx1"/>
                </a:solidFill>
                <a:latin typeface="+mn-lt"/>
                <a:ea typeface="+mn-ea"/>
                <a:cs typeface="Times New Roman" pitchFamily="18" charset="0"/>
              </a:rPr>
              <a:t>.</a:t>
            </a:r>
          </a:p>
          <a:p>
            <a:pPr eaLnBrk="1" fontAlgn="auto" hangingPunct="1">
              <a:spcAft>
                <a:spcPts val="0"/>
              </a:spcAft>
              <a:defRPr/>
            </a:pPr>
            <a:r>
              <a:rPr lang="en-US" sz="2400" dirty="0">
                <a:solidFill>
                  <a:schemeClr val="tx1"/>
                </a:solidFill>
                <a:latin typeface="+mn-lt"/>
                <a:cs typeface="Times New Roman" pitchFamily="18" charset="0"/>
              </a:rPr>
              <a:t>The packet gets successively forwarded to the next closest router (a hardware device designed to move network traffic) until it reaches its </a:t>
            </a:r>
            <a:r>
              <a:rPr lang="en-US" sz="2400" dirty="0" smtClean="0">
                <a:solidFill>
                  <a:schemeClr val="tx1"/>
                </a:solidFill>
                <a:latin typeface="+mn-lt"/>
                <a:cs typeface="Times New Roman" pitchFamily="18" charset="0"/>
              </a:rPr>
              <a:t>destination.</a:t>
            </a:r>
          </a:p>
        </p:txBody>
      </p:sp>
      <p:sp>
        <p:nvSpPr>
          <p:cNvPr id="4" name="Text Placeholder 3"/>
          <p:cNvSpPr>
            <a:spLocks noGrp="1"/>
          </p:cNvSpPr>
          <p:nvPr>
            <p:ph type="body" idx="2"/>
          </p:nvPr>
        </p:nvSpPr>
        <p:spPr>
          <a:xfrm>
            <a:off x="457200" y="4459290"/>
            <a:ext cx="8229600" cy="599407"/>
          </a:xfrm>
        </p:spPr>
        <p:txBody>
          <a:bodyPr/>
          <a:lstStyle/>
          <a:p>
            <a:pPr marL="228600" indent="0">
              <a:buNone/>
            </a:pPr>
            <a:r>
              <a:rPr lang="en-US" sz="2400" dirty="0">
                <a:solidFill>
                  <a:schemeClr val="tx1"/>
                </a:solidFill>
                <a:latin typeface="+mn-lt"/>
                <a:cs typeface="Times New Roman" pitchFamily="18" charset="0"/>
                <a:hlinkClick r:id="rId2" tooltip="http://www.tracert.com/cgi-bin/trace.pl"/>
              </a:rPr>
              <a:t>http://</a:t>
            </a:r>
            <a:r>
              <a:rPr lang="en-US" sz="2400" dirty="0" smtClean="0">
                <a:solidFill>
                  <a:schemeClr val="tx1"/>
                </a:solidFill>
                <a:latin typeface="+mn-lt"/>
                <a:cs typeface="Times New Roman" pitchFamily="18" charset="0"/>
                <a:hlinkClick r:id="rId2" tooltip="http://www.tracert.com/cgi-bin/trace.pl"/>
              </a:rPr>
              <a:t>www.tracert.com/cgi-bin/trace.pl</a:t>
            </a:r>
            <a:endParaRPr lang="en-US" sz="2400" dirty="0">
              <a:solidFill>
                <a:schemeClr val="tx1"/>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 Address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39263"/>
          </a:xfrm>
        </p:spPr>
        <p:txBody>
          <a:bodyPr>
            <a:spAutoFit/>
          </a:bodyPr>
          <a:lstStyle/>
          <a:p>
            <a:pPr marL="0" indent="0" eaLnBrk="1" hangingPunct="1">
              <a:buNone/>
              <a:tabLst/>
              <a:defRPr/>
            </a:pPr>
            <a:r>
              <a:rPr lang="en-US" altLang="en-US" sz="2400" kern="1200" dirty="0">
                <a:solidFill>
                  <a:srgbClr val="000000"/>
                </a:solidFill>
                <a:latin typeface="+mn-lt"/>
                <a:ea typeface="+mn-ea"/>
                <a:cs typeface="Arial" panose="020B0604020202020204" pitchFamily="34" charset="0"/>
              </a:rPr>
              <a:t>Each device connected to the Internet has a unique numeric </a:t>
            </a:r>
            <a:r>
              <a:rPr lang="en-US" altLang="en-US" sz="2400" kern="1200" dirty="0" smtClean="0">
                <a:solidFill>
                  <a:srgbClr val="000000"/>
                </a:solidFill>
                <a:latin typeface="+mn-lt"/>
                <a:ea typeface="+mn-ea"/>
                <a:cs typeface="Arial" panose="020B0604020202020204" pitchFamily="34" charset="0"/>
              </a:rPr>
              <a:t>I</a:t>
            </a:r>
            <a:r>
              <a:rPr lang="en-US" altLang="en-US" sz="100" kern="1200" dirty="0" smtClean="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P address.</a:t>
            </a:r>
            <a:endParaRPr lang="en-US" altLang="en-US" sz="2400" kern="1200" dirty="0">
              <a:solidFill>
                <a:srgbClr val="000000"/>
              </a:solidFill>
              <a:latin typeface="+mn-lt"/>
              <a:ea typeface="+mn-ea"/>
              <a:cs typeface="Arial" panose="020B0604020202020204" pitchFamily="34" charset="0"/>
            </a:endParaRPr>
          </a:p>
          <a:p>
            <a:pPr marL="0" indent="0" eaLnBrk="1" hangingPunct="1">
              <a:buNone/>
              <a:tabLst/>
              <a:defRPr/>
            </a:pPr>
            <a:r>
              <a:rPr lang="en-US" altLang="en-US" sz="2400" kern="1200" dirty="0" smtClean="0">
                <a:solidFill>
                  <a:srgbClr val="000000"/>
                </a:solidFill>
                <a:latin typeface="+mn-lt"/>
                <a:ea typeface="+mn-ea"/>
                <a:cs typeface="Arial" panose="020B0604020202020204" pitchFamily="34" charset="0"/>
              </a:rPr>
              <a:t>These </a:t>
            </a:r>
            <a:r>
              <a:rPr lang="en-US" altLang="en-US" sz="2400" kern="1200" dirty="0">
                <a:solidFill>
                  <a:srgbClr val="000000"/>
                </a:solidFill>
                <a:latin typeface="+mn-lt"/>
                <a:ea typeface="+mn-ea"/>
                <a:cs typeface="Arial" panose="020B0604020202020204" pitchFamily="34" charset="0"/>
              </a:rPr>
              <a:t>addresses consist of a set of four groups of numbers, called </a:t>
            </a:r>
            <a:r>
              <a:rPr lang="en-US" altLang="en-US" sz="2400" kern="1200" dirty="0" smtClean="0">
                <a:solidFill>
                  <a:srgbClr val="000000"/>
                </a:solidFill>
                <a:latin typeface="+mn-lt"/>
                <a:ea typeface="+mn-ea"/>
                <a:cs typeface="Arial" panose="020B0604020202020204" pitchFamily="34" charset="0"/>
              </a:rPr>
              <a:t>octets.</a:t>
            </a:r>
          </a:p>
          <a:p>
            <a:pPr marL="0" indent="0">
              <a:buNone/>
            </a:pPr>
            <a:r>
              <a:rPr lang="en-US" altLang="en-US" sz="2400" dirty="0">
                <a:latin typeface="+mn-lt"/>
                <a:cs typeface="Arial" panose="020B0604020202020204" pitchFamily="34" charset="0"/>
              </a:rPr>
              <a:t>216.58.194.46 will get you Google!</a:t>
            </a:r>
          </a:p>
          <a:p>
            <a:pPr marL="0" indent="0" eaLnBrk="1" hangingPunct="1">
              <a:buNone/>
              <a:tabLst/>
              <a:defRPr/>
            </a:pPr>
            <a:r>
              <a:rPr lang="en-US" altLang="en-US" sz="2400" kern="1200" dirty="0" smtClean="0">
                <a:solidFill>
                  <a:srgbClr val="000000"/>
                </a:solidFill>
                <a:latin typeface="+mn-lt"/>
                <a:ea typeface="+mn-ea"/>
                <a:cs typeface="Times New Roman" panose="02020603050405020304" pitchFamily="18" charset="0"/>
              </a:rPr>
              <a:t>An I</a:t>
            </a:r>
            <a:r>
              <a:rPr lang="en-US" altLang="en-US" sz="100" kern="1200" dirty="0" smtClean="0">
                <a:solidFill>
                  <a:srgbClr val="000000"/>
                </a:solidFill>
                <a:latin typeface="+mn-lt"/>
                <a:ea typeface="+mn-ea"/>
                <a:cs typeface="Times New Roman" panose="02020603050405020304" pitchFamily="18" charset="0"/>
              </a:rPr>
              <a:t> </a:t>
            </a:r>
            <a:r>
              <a:rPr lang="en-US" altLang="en-US" sz="2400" kern="1200" dirty="0" smtClean="0">
                <a:solidFill>
                  <a:srgbClr val="000000"/>
                </a:solidFill>
                <a:latin typeface="+mn-lt"/>
                <a:ea typeface="+mn-ea"/>
                <a:cs typeface="Times New Roman" panose="02020603050405020304" pitchFamily="18" charset="0"/>
              </a:rPr>
              <a:t>P address </a:t>
            </a:r>
            <a:r>
              <a:rPr lang="en-US" altLang="en-US" sz="2400" kern="1200" dirty="0">
                <a:solidFill>
                  <a:srgbClr val="000000"/>
                </a:solidFill>
                <a:latin typeface="+mn-lt"/>
                <a:ea typeface="+mn-ea"/>
                <a:cs typeface="Times New Roman" panose="02020603050405020304" pitchFamily="18" charset="0"/>
              </a:rPr>
              <a:t>may correspond to a domain </a:t>
            </a:r>
            <a:r>
              <a:rPr lang="en-US" altLang="en-US" sz="2400" kern="1200" dirty="0" smtClean="0">
                <a:solidFill>
                  <a:srgbClr val="000000"/>
                </a:solidFill>
                <a:latin typeface="+mn-lt"/>
                <a:ea typeface="+mn-ea"/>
                <a:cs typeface="Times New Roman" panose="02020603050405020304" pitchFamily="18" charset="0"/>
              </a:rPr>
              <a:t>name.</a:t>
            </a:r>
            <a:endParaRPr lang="en-US" altLang="en-US" sz="2400" kern="1200" dirty="0">
              <a:solidFill>
                <a:srgbClr val="000000"/>
              </a:solidFill>
              <a:latin typeface="+mn-lt"/>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Domain Name</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08759"/>
          </a:xfrm>
        </p:spPr>
        <p:txBody>
          <a:bodyPr>
            <a:spAutoFit/>
          </a:bodyPr>
          <a:lstStyle/>
          <a:p>
            <a:pPr marL="255651" indent="-255651" eaLnBrk="1" fontAlgn="auto" hangingPunct="1">
              <a:tabLst/>
              <a:defRPr/>
            </a:pPr>
            <a:r>
              <a:rPr lang="en-US" sz="2400" kern="1200" dirty="0">
                <a:solidFill>
                  <a:srgbClr val="000000"/>
                </a:solidFill>
                <a:latin typeface="Arial (Body)"/>
                <a:ea typeface="+mn-ea"/>
                <a:cs typeface="Arial" pitchFamily="34" charset="0"/>
              </a:rPr>
              <a:t>Locates an organization or other entity on the </a:t>
            </a:r>
            <a:r>
              <a:rPr lang="en-US" sz="2400" kern="1200" dirty="0" smtClean="0">
                <a:solidFill>
                  <a:srgbClr val="000000"/>
                </a:solidFill>
                <a:latin typeface="Arial (Body)"/>
                <a:ea typeface="+mn-ea"/>
                <a:cs typeface="Arial" pitchFamily="34" charset="0"/>
              </a:rPr>
              <a:t>Internet</a:t>
            </a:r>
            <a:endParaRPr lang="en-US" sz="2400" kern="1200" dirty="0" smtClean="0">
              <a:solidFill>
                <a:srgbClr val="000000"/>
              </a:solidFill>
              <a:latin typeface="Arial (Body)"/>
              <a:ea typeface="+mn-ea"/>
              <a:cs typeface="+mn-cs"/>
            </a:endParaRPr>
          </a:p>
          <a:p>
            <a:pPr marL="255651" indent="-255651" eaLnBrk="1" fontAlgn="auto" hangingPunct="1">
              <a:tabLst/>
              <a:defRPr/>
            </a:pPr>
            <a:r>
              <a:rPr lang="en-US" sz="2400" kern="1200" dirty="0" smtClean="0">
                <a:solidFill>
                  <a:srgbClr val="000000"/>
                </a:solidFill>
                <a:latin typeface="Arial (Body)"/>
                <a:ea typeface="+mn-ea"/>
                <a:cs typeface="+mn-cs"/>
              </a:rPr>
              <a:t>Domain Name System</a:t>
            </a: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Arial" pitchFamily="34" charset="0"/>
              </a:rPr>
              <a:t>Divides </a:t>
            </a:r>
            <a:r>
              <a:rPr lang="en-US" sz="2400" kern="1200" dirty="0">
                <a:solidFill>
                  <a:srgbClr val="000000"/>
                </a:solidFill>
                <a:latin typeface="Arial (Body)"/>
                <a:ea typeface="+mn-ea"/>
                <a:cs typeface="Arial" pitchFamily="34" charset="0"/>
              </a:rPr>
              <a:t>the Internet into logical groups and understandable names</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Associates unique computer </a:t>
            </a:r>
            <a:r>
              <a:rPr lang="en-US" sz="2400" kern="1200" dirty="0" smtClean="0">
                <a:solidFill>
                  <a:srgbClr val="000000"/>
                </a:solidFill>
                <a:latin typeface="Arial (Body)"/>
                <a:ea typeface="+mn-ea"/>
                <a:cs typeface="Times New Roman" pitchFamily="18" charset="0"/>
              </a:rPr>
              <a:t>I</a:t>
            </a:r>
            <a:r>
              <a:rPr lang="en-US" sz="100" kern="1200" dirty="0" smtClean="0">
                <a:solidFill>
                  <a:srgbClr val="000000"/>
                </a:solidFill>
                <a:latin typeface="Arial (Body)"/>
                <a:ea typeface="+mn-ea"/>
                <a:cs typeface="Times New Roman" pitchFamily="18" charset="0"/>
              </a:rPr>
              <a:t> </a:t>
            </a:r>
            <a:r>
              <a:rPr lang="en-US" sz="2400" kern="1200" dirty="0" smtClean="0">
                <a:solidFill>
                  <a:srgbClr val="000000"/>
                </a:solidFill>
                <a:latin typeface="Arial (Body)"/>
                <a:ea typeface="+mn-ea"/>
                <a:cs typeface="Times New Roman" pitchFamily="18" charset="0"/>
              </a:rPr>
              <a:t>P Addresses </a:t>
            </a:r>
            <a:r>
              <a:rPr lang="en-US" sz="2400" kern="1200" dirty="0">
                <a:solidFill>
                  <a:srgbClr val="000000"/>
                </a:solidFill>
                <a:latin typeface="Arial (Body)"/>
                <a:ea typeface="+mn-ea"/>
                <a:cs typeface="Times New Roman" pitchFamily="18" charset="0"/>
              </a:rPr>
              <a:t>with the text-based domain names you type into a web browser</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Arial" pitchFamily="34" charset="0"/>
              </a:rPr>
              <a:t>Browser: </a:t>
            </a:r>
            <a:r>
              <a:rPr lang="en-US" sz="2400" kern="1200" dirty="0">
                <a:solidFill>
                  <a:srgbClr val="000000"/>
                </a:solidFill>
                <a:latin typeface="Arial (Body)"/>
                <a:ea typeface="+mn-ea"/>
                <a:cs typeface="Times New Roman" pitchFamily="18" charset="0"/>
                <a:hlinkClick r:id="rId2" tooltip="http://google.com"/>
              </a:rPr>
              <a:t>http</a:t>
            </a:r>
            <a:r>
              <a:rPr lang="en-US" sz="2400" kern="1200" dirty="0" smtClean="0">
                <a:solidFill>
                  <a:srgbClr val="000000"/>
                </a:solidFill>
                <a:latin typeface="Arial (Body)"/>
                <a:ea typeface="+mn-ea"/>
                <a:cs typeface="Times New Roman" pitchFamily="18" charset="0"/>
                <a:hlinkClick r:id="rId2" tooltip="http://google.com"/>
              </a:rPr>
              <a:t>://google.com</a:t>
            </a:r>
            <a:endParaRPr lang="en-US" sz="2400" kern="1200" dirty="0">
              <a:solidFill>
                <a:srgbClr val="000000"/>
              </a:solidFill>
              <a:latin typeface="Arial (Body)"/>
              <a:ea typeface="+mn-ea"/>
              <a:cs typeface="Times New Roman" pitchFamily="18" charset="0"/>
            </a:endParaRP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Times New Roman" pitchFamily="18" charset="0"/>
                <a:sym typeface="Wingdings" pitchFamily="2" charset="2"/>
              </a:rPr>
              <a:t>I</a:t>
            </a:r>
            <a:r>
              <a:rPr lang="en-US" sz="100" kern="1200" dirty="0" smtClean="0">
                <a:solidFill>
                  <a:srgbClr val="000000"/>
                </a:solidFill>
                <a:latin typeface="Arial (Body)"/>
                <a:ea typeface="+mn-ea"/>
                <a:cs typeface="Times New Roman" pitchFamily="18" charset="0"/>
                <a:sym typeface="Wingdings" pitchFamily="2" charset="2"/>
              </a:rPr>
              <a:t> </a:t>
            </a:r>
            <a:r>
              <a:rPr lang="en-US" sz="2400" kern="1200" dirty="0" smtClean="0">
                <a:solidFill>
                  <a:srgbClr val="000000"/>
                </a:solidFill>
                <a:latin typeface="Arial (Body)"/>
                <a:ea typeface="+mn-ea"/>
                <a:cs typeface="Times New Roman" pitchFamily="18" charset="0"/>
                <a:sym typeface="Wingdings" pitchFamily="2" charset="2"/>
              </a:rPr>
              <a:t>P Address</a:t>
            </a:r>
            <a:r>
              <a:rPr lang="en-US" sz="2400" kern="1200" dirty="0">
                <a:solidFill>
                  <a:srgbClr val="000000"/>
                </a:solidFill>
                <a:latin typeface="Arial (Body)"/>
                <a:ea typeface="+mn-ea"/>
                <a:cs typeface="Times New Roman" pitchFamily="18" charset="0"/>
                <a:sym typeface="Wingdings" pitchFamily="2" charset="2"/>
              </a:rPr>
              <a:t>: </a:t>
            </a:r>
            <a:r>
              <a:rPr lang="en-US" sz="2400" kern="1200" dirty="0" smtClean="0">
                <a:solidFill>
                  <a:srgbClr val="000000"/>
                </a:solidFill>
                <a:latin typeface="Arial (Body)"/>
                <a:ea typeface="+mn-ea"/>
                <a:cs typeface="Times New Roman" pitchFamily="18" charset="0"/>
              </a:rPr>
              <a:t>173.194.116.72</a:t>
            </a:r>
            <a:endParaRPr lang="en-US" sz="2400" kern="1200" dirty="0">
              <a:solidFill>
                <a:srgbClr val="000000"/>
              </a:solidFill>
              <a:latin typeface="Arial (Body)"/>
              <a:ea typeface="+mn-ea"/>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Domain Name System</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17" name="Text Placeholder 16"/>
          <p:cNvSpPr>
            <a:spLocks noGrp="1"/>
          </p:cNvSpPr>
          <p:nvPr>
            <p:ph type="body" idx="1"/>
          </p:nvPr>
        </p:nvSpPr>
        <p:spPr>
          <a:xfrm>
            <a:off x="457200" y="1600201"/>
            <a:ext cx="8229600" cy="881742"/>
          </a:xfrm>
        </p:spPr>
        <p:txBody>
          <a:bodyPr/>
          <a:lstStyle/>
          <a:p>
            <a:pPr marL="0" indent="0">
              <a:buNone/>
            </a:pPr>
            <a:r>
              <a:rPr lang="en-US" altLang="en-US" sz="2400" kern="1200" dirty="0">
                <a:latin typeface="Arial (Body)"/>
              </a:rPr>
              <a:t>The Domain Name System (D</a:t>
            </a:r>
            <a:r>
              <a:rPr lang="en-US" altLang="en-US" sz="100" kern="1200" dirty="0">
                <a:latin typeface="Arial (Body)"/>
              </a:rPr>
              <a:t> </a:t>
            </a:r>
            <a:r>
              <a:rPr lang="en-US" altLang="en-US" sz="2400" kern="1200" dirty="0">
                <a:latin typeface="Arial (Body)"/>
              </a:rPr>
              <a:t>N</a:t>
            </a:r>
            <a:r>
              <a:rPr lang="en-US" altLang="en-US" sz="100" kern="1200" dirty="0">
                <a:latin typeface="Arial (Body)"/>
              </a:rPr>
              <a:t> </a:t>
            </a:r>
            <a:r>
              <a:rPr lang="en-US" altLang="en-US" sz="2400" kern="1200" dirty="0">
                <a:latin typeface="Arial (Body)"/>
              </a:rPr>
              <a:t>S) associates </a:t>
            </a:r>
            <a:r>
              <a:rPr lang="en-US" altLang="en-US" sz="2400" kern="1200" dirty="0" smtClean="0">
                <a:latin typeface="Arial (Body)"/>
              </a:rPr>
              <a:t>Domain </a:t>
            </a:r>
            <a:r>
              <a:rPr lang="en-US" altLang="en-US" sz="2400" kern="1200" dirty="0">
                <a:latin typeface="Arial (Body)"/>
              </a:rPr>
              <a:t>Names with I</a:t>
            </a:r>
            <a:r>
              <a:rPr lang="en-US" altLang="en-US" sz="100" kern="1200" dirty="0">
                <a:latin typeface="Arial (Body)"/>
              </a:rPr>
              <a:t> </a:t>
            </a:r>
            <a:r>
              <a:rPr lang="en-US" altLang="en-US" sz="2400" kern="1200" dirty="0">
                <a:latin typeface="Arial (Body)"/>
              </a:rPr>
              <a:t>P addresses</a:t>
            </a:r>
            <a:r>
              <a:rPr lang="en-US" altLang="en-US" sz="2400" kern="1200" dirty="0" smtClean="0">
                <a:latin typeface="Arial (Body)"/>
              </a:rPr>
              <a:t>.</a:t>
            </a:r>
            <a:endParaRPr lang="en-US" altLang="en-US" sz="2400" kern="1200" dirty="0">
              <a:latin typeface="Arial (Body)"/>
            </a:endParaRPr>
          </a:p>
        </p:txBody>
      </p:sp>
      <p:pic>
        <p:nvPicPr>
          <p:cNvPr id="5" name="Picture 4" descr="A diagram shows the steps involved in displaying a web page. The web browser requesting a web page sends a domain name to the domain name system, or D N S, which sends an I P address to the browser. The browser uses T C P slash I P to send an H T T P request to the web server, which uses T C P slash I P to send H T T P responses with files back to the web browser displays web page."/>
          <p:cNvPicPr>
            <a:picLocks noChangeAspect="1"/>
          </p:cNvPicPr>
          <p:nvPr/>
        </p:nvPicPr>
        <p:blipFill>
          <a:blip r:embed="rId2"/>
          <a:stretch>
            <a:fillRect/>
          </a:stretch>
        </p:blipFill>
        <p:spPr>
          <a:xfrm>
            <a:off x="1507102" y="2769494"/>
            <a:ext cx="6129796" cy="3258028"/>
          </a:xfrm>
          <a:prstGeom prst="rect">
            <a:avLst/>
          </a:prstGeom>
        </p:spPr>
      </p:pic>
    </p:spTree>
    <p:extLst>
      <p:ext uri="{BB962C8B-B14F-4D97-AF65-F5344CB8AC3E}">
        <p14:creationId xmlns:p14="http://schemas.microsoft.com/office/powerpoint/2010/main" val="3337245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Uniform Resource Identifier</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defRPr/>
            </a:pPr>
            <a:r>
              <a:rPr lang="en-US" altLang="en-US" sz="2400" b="1" kern="1200" dirty="0" smtClean="0">
                <a:solidFill>
                  <a:srgbClr val="000000"/>
                </a:solidFill>
                <a:latin typeface="Arial (Body)"/>
                <a:ea typeface="+mn-ea"/>
                <a:cs typeface="Arial" panose="020B0604020202020204" pitchFamily="34" charset="0"/>
              </a:rPr>
              <a:t>U</a:t>
            </a:r>
            <a:r>
              <a:rPr lang="en-US" altLang="en-US" sz="100" b="1" kern="1200" dirty="0" smtClean="0">
                <a:solidFill>
                  <a:srgbClr val="000000"/>
                </a:solidFill>
                <a:latin typeface="Arial (Body)"/>
                <a:ea typeface="+mn-ea"/>
                <a:cs typeface="Arial" panose="020B0604020202020204" pitchFamily="34" charset="0"/>
              </a:rPr>
              <a:t> </a:t>
            </a:r>
            <a:r>
              <a:rPr lang="en-US" altLang="en-US" sz="2400" b="1" kern="1200" dirty="0" smtClean="0">
                <a:solidFill>
                  <a:srgbClr val="000000"/>
                </a:solidFill>
                <a:latin typeface="Arial (Body)"/>
                <a:ea typeface="+mn-ea"/>
                <a:cs typeface="Arial" panose="020B0604020202020204" pitchFamily="34" charset="0"/>
              </a:rPr>
              <a:t>R</a:t>
            </a:r>
            <a:r>
              <a:rPr lang="en-US" altLang="en-US" sz="100" b="1" kern="1200" dirty="0" smtClean="0">
                <a:solidFill>
                  <a:srgbClr val="000000"/>
                </a:solidFill>
                <a:latin typeface="Arial (Body)"/>
                <a:ea typeface="+mn-ea"/>
                <a:cs typeface="Arial" panose="020B0604020202020204" pitchFamily="34" charset="0"/>
              </a:rPr>
              <a:t> </a:t>
            </a:r>
            <a:r>
              <a:rPr lang="en-US" altLang="en-US" sz="2400" b="1" kern="1200" dirty="0" smtClean="0">
                <a:solidFill>
                  <a:srgbClr val="000000"/>
                </a:solidFill>
                <a:latin typeface="Arial (Body)"/>
                <a:ea typeface="+mn-ea"/>
                <a:cs typeface="Arial" panose="020B0604020202020204" pitchFamily="34" charset="0"/>
              </a:rPr>
              <a:t>I – </a:t>
            </a:r>
            <a:r>
              <a:rPr lang="en-US" altLang="en-US" sz="2400" b="1" kern="1200" dirty="0">
                <a:solidFill>
                  <a:srgbClr val="000000"/>
                </a:solidFill>
                <a:latin typeface="Arial (Body)"/>
                <a:ea typeface="+mn-ea"/>
                <a:cs typeface="Arial" panose="020B0604020202020204" pitchFamily="34" charset="0"/>
              </a:rPr>
              <a:t>Uniform Resource Identifier</a:t>
            </a:r>
          </a:p>
          <a:p>
            <a:pPr>
              <a:buFont typeface="Arial" panose="020B0604020202020204" pitchFamily="34" charset="0"/>
              <a:buChar char="•"/>
              <a:defRPr/>
            </a:pPr>
            <a:r>
              <a:rPr lang="en-US" altLang="en-US" sz="2400" kern="1200" dirty="0" smtClean="0">
                <a:solidFill>
                  <a:srgbClr val="000000"/>
                </a:solidFill>
                <a:latin typeface="Arial (Body)"/>
                <a:ea typeface="+mn-ea"/>
                <a:cs typeface="Arial" panose="020B0604020202020204" pitchFamily="34" charset="0"/>
              </a:rPr>
              <a:t>Identifies a </a:t>
            </a:r>
            <a:r>
              <a:rPr lang="en-US" altLang="en-US" sz="2400" kern="1200" dirty="0">
                <a:solidFill>
                  <a:srgbClr val="000000"/>
                </a:solidFill>
                <a:latin typeface="Arial (Body)"/>
                <a:ea typeface="+mn-ea"/>
                <a:cs typeface="Arial" panose="020B0604020202020204" pitchFamily="34" charset="0"/>
              </a:rPr>
              <a:t>resource on the </a:t>
            </a:r>
            <a:r>
              <a:rPr lang="en-US" altLang="en-US" sz="2400" kern="1200" dirty="0" smtClean="0">
                <a:solidFill>
                  <a:srgbClr val="000000"/>
                </a:solidFill>
                <a:latin typeface="Arial (Body)"/>
                <a:ea typeface="+mn-ea"/>
                <a:cs typeface="Arial" panose="020B0604020202020204" pitchFamily="34" charset="0"/>
              </a:rPr>
              <a:t>Internet</a:t>
            </a:r>
            <a:endParaRPr lang="en-US" altLang="en-US" sz="2400" kern="1200" dirty="0">
              <a:solidFill>
                <a:srgbClr val="000000"/>
              </a:solidFill>
              <a:latin typeface="Arial (Body)"/>
              <a:ea typeface="+mn-ea"/>
              <a:cs typeface="Arial" panose="020B0604020202020204" pitchFamily="34" charset="0"/>
            </a:endParaRPr>
          </a:p>
        </p:txBody>
      </p:sp>
      <p:sp>
        <p:nvSpPr>
          <p:cNvPr id="4" name="Text Placeholder 3"/>
          <p:cNvSpPr>
            <a:spLocks noGrp="1"/>
          </p:cNvSpPr>
          <p:nvPr>
            <p:ph type="body" idx="2"/>
          </p:nvPr>
        </p:nvSpPr>
        <p:spPr>
          <a:xfrm>
            <a:off x="457200" y="2880519"/>
            <a:ext cx="8229600" cy="1676734"/>
          </a:xfrm>
        </p:spPr>
        <p:txBody>
          <a:bodyPr/>
          <a:lstStyle/>
          <a:p>
            <a:pPr marL="0" indent="0" eaLnBrk="1" hangingPunct="1">
              <a:buNone/>
              <a:defRPr/>
            </a:pPr>
            <a:r>
              <a:rPr lang="en-US" altLang="en-US" sz="2400" b="1" kern="1200" dirty="0">
                <a:solidFill>
                  <a:srgbClr val="000000"/>
                </a:solidFill>
                <a:latin typeface="Arial (Body)"/>
                <a:cs typeface="Arial" panose="020B0604020202020204" pitchFamily="34" charset="0"/>
              </a:rPr>
              <a:t>U</a:t>
            </a:r>
            <a:r>
              <a:rPr lang="en-US" altLang="en-US" sz="100" b="1" kern="1200" dirty="0">
                <a:solidFill>
                  <a:srgbClr val="000000"/>
                </a:solidFill>
                <a:latin typeface="Arial (Body)"/>
                <a:cs typeface="Arial" panose="020B0604020202020204" pitchFamily="34" charset="0"/>
              </a:rPr>
              <a:t> </a:t>
            </a:r>
            <a:r>
              <a:rPr lang="en-US" altLang="en-US" sz="2400" b="1" kern="1200" dirty="0">
                <a:solidFill>
                  <a:srgbClr val="000000"/>
                </a:solidFill>
                <a:latin typeface="Arial (Body)"/>
                <a:cs typeface="Arial" panose="020B0604020202020204" pitchFamily="34" charset="0"/>
              </a:rPr>
              <a:t>R</a:t>
            </a:r>
            <a:r>
              <a:rPr lang="en-US" altLang="en-US" sz="100" b="1" kern="1200" dirty="0">
                <a:solidFill>
                  <a:srgbClr val="000000"/>
                </a:solidFill>
                <a:latin typeface="Arial (Body)"/>
                <a:cs typeface="Arial" panose="020B0604020202020204" pitchFamily="34" charset="0"/>
              </a:rPr>
              <a:t> </a:t>
            </a:r>
            <a:r>
              <a:rPr lang="en-US" altLang="en-US" sz="2400" b="1" kern="1200" dirty="0">
                <a:solidFill>
                  <a:srgbClr val="000000"/>
                </a:solidFill>
                <a:latin typeface="Arial (Body)"/>
                <a:cs typeface="Arial" panose="020B0604020202020204" pitchFamily="34" charset="0"/>
              </a:rPr>
              <a:t>L – Uniform Resource Locator</a:t>
            </a:r>
          </a:p>
          <a:p>
            <a:pPr>
              <a:buFont typeface="Arial" panose="020B0604020202020204" pitchFamily="34" charset="0"/>
              <a:buChar char="•"/>
              <a:defRPr/>
            </a:pPr>
            <a:r>
              <a:rPr lang="en-US" altLang="en-US" sz="2400" kern="1200" dirty="0">
                <a:solidFill>
                  <a:srgbClr val="000000"/>
                </a:solidFill>
                <a:latin typeface="Arial (Body)"/>
                <a:cs typeface="Arial" panose="020B0604020202020204" pitchFamily="34" charset="0"/>
              </a:rPr>
              <a:t>A type of U</a:t>
            </a:r>
            <a:r>
              <a:rPr lang="en-US" altLang="en-US" sz="100" kern="1200" dirty="0">
                <a:solidFill>
                  <a:srgbClr val="000000"/>
                </a:solidFill>
                <a:latin typeface="Arial (Body)"/>
                <a:cs typeface="Arial" panose="020B0604020202020204" pitchFamily="34" charset="0"/>
              </a:rPr>
              <a:t> </a:t>
            </a:r>
            <a:r>
              <a:rPr lang="en-US" altLang="en-US" sz="2400" kern="1200" dirty="0">
                <a:solidFill>
                  <a:srgbClr val="000000"/>
                </a:solidFill>
                <a:latin typeface="Arial (Body)"/>
                <a:cs typeface="Arial" panose="020B0604020202020204" pitchFamily="34" charset="0"/>
              </a:rPr>
              <a:t>R</a:t>
            </a:r>
            <a:r>
              <a:rPr lang="en-US" altLang="en-US" sz="100" kern="1200" dirty="0">
                <a:solidFill>
                  <a:srgbClr val="000000"/>
                </a:solidFill>
                <a:latin typeface="Arial (Body)"/>
                <a:cs typeface="Arial" panose="020B0604020202020204" pitchFamily="34" charset="0"/>
              </a:rPr>
              <a:t> </a:t>
            </a:r>
            <a:r>
              <a:rPr lang="en-US" altLang="en-US" sz="2400" kern="1200" dirty="0">
                <a:solidFill>
                  <a:srgbClr val="000000"/>
                </a:solidFill>
                <a:latin typeface="Arial (Body)"/>
                <a:cs typeface="Arial" panose="020B0604020202020204" pitchFamily="34" charset="0"/>
              </a:rPr>
              <a:t>I which represents the network location of a resource such as a web page, a graphic file, or an M</a:t>
            </a:r>
            <a:r>
              <a:rPr lang="en-US" altLang="en-US" sz="100" kern="1200" dirty="0">
                <a:solidFill>
                  <a:srgbClr val="000000"/>
                </a:solidFill>
                <a:latin typeface="Arial (Body)"/>
                <a:cs typeface="Arial" panose="020B0604020202020204" pitchFamily="34" charset="0"/>
              </a:rPr>
              <a:t> </a:t>
            </a:r>
            <a:r>
              <a:rPr lang="en-US" altLang="en-US" sz="2400" kern="1200" dirty="0">
                <a:solidFill>
                  <a:srgbClr val="000000"/>
                </a:solidFill>
                <a:latin typeface="Arial (Body)"/>
                <a:cs typeface="Arial" panose="020B0604020202020204" pitchFamily="34" charset="0"/>
              </a:rPr>
              <a:t>P3 file</a:t>
            </a:r>
            <a:r>
              <a:rPr lang="en-US" altLang="en-US" sz="2400" kern="1200" dirty="0" smtClean="0">
                <a:solidFill>
                  <a:srgbClr val="000000"/>
                </a:solidFill>
                <a:latin typeface="Arial (Body)"/>
                <a:cs typeface="Arial" panose="020B0604020202020204" pitchFamily="34" charset="0"/>
              </a:rPr>
              <a:t>.</a:t>
            </a:r>
            <a:endParaRPr lang="en-US" altLang="en-US" sz="2400" kern="1200" dirty="0">
              <a:solidFill>
                <a:srgbClr val="000000"/>
              </a:solidFill>
              <a:latin typeface="Arial (Body)"/>
              <a:cs typeface="Arial" panose="020B0604020202020204" pitchFamily="34" charset="0"/>
            </a:endParaRPr>
          </a:p>
        </p:txBody>
      </p:sp>
      <p:pic>
        <p:nvPicPr>
          <p:cNvPr id="51204" name="Picture 1" descr="In the U R L h t t p : slash slash w w w . web dev foundations . net slash chapter 1 slash index . h t m l , h t t p : slash slash is the H T T P protocol. w w w is the subdomain or WebServer name, web dev foundations . net is the domain name, chapter 1 is the folder name, index . h t m l is the web page file nam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8343" y="4721912"/>
            <a:ext cx="77073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D Top-Level Domain Name</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A top-level domain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D) </a:t>
            </a:r>
            <a:r>
              <a:rPr lang="en-US" altLang="en-US" sz="2400" kern="1200" dirty="0">
                <a:solidFill>
                  <a:srgbClr val="000000"/>
                </a:solidFill>
                <a:latin typeface="Arial (Body)"/>
                <a:ea typeface="+mn-ea"/>
                <a:cs typeface="Arial" panose="020B0604020202020204" pitchFamily="34" charset="0"/>
              </a:rPr>
              <a:t>identifies the right-most part of the domain name</a:t>
            </a:r>
            <a:r>
              <a:rPr lang="en-US" altLang="en-US" sz="2400" kern="1200" dirty="0">
                <a:solidFill>
                  <a:srgbClr val="000000"/>
                </a:solidFill>
                <a:latin typeface="Arial (Body)"/>
                <a:ea typeface="+mn-ea"/>
                <a:cs typeface="+mn-cs"/>
              </a:rPr>
              <a:t>.</a:t>
            </a:r>
          </a:p>
          <a:p>
            <a:pPr marL="0" indent="0" eaLnBrk="1" hangingPunct="1">
              <a:spcBef>
                <a:spcPts val="3000"/>
              </a:spcBef>
              <a:buNone/>
              <a:tabLst/>
              <a:defRPr/>
            </a:pPr>
            <a:r>
              <a:rPr lang="en-US" altLang="en-US" sz="2400" kern="1200" dirty="0" smtClean="0">
                <a:solidFill>
                  <a:srgbClr val="000000"/>
                </a:solidFill>
                <a:latin typeface="Arial (Body)"/>
                <a:ea typeface="+mn-ea"/>
                <a:cs typeface="+mn-cs"/>
              </a:rPr>
              <a:t>Examples </a:t>
            </a:r>
            <a:r>
              <a:rPr lang="en-US" altLang="en-US" sz="2400" kern="1200" dirty="0">
                <a:solidFill>
                  <a:srgbClr val="000000"/>
                </a:solidFill>
                <a:latin typeface="Arial (Body)"/>
                <a:ea typeface="+mn-ea"/>
                <a:cs typeface="+mn-cs"/>
              </a:rPr>
              <a:t>of generic </a:t>
            </a:r>
            <a:r>
              <a:rPr lang="en-US" altLang="en-US" sz="2400" kern="1200" dirty="0">
                <a:solidFill>
                  <a:srgbClr val="000000"/>
                </a:solidFill>
                <a:latin typeface="Arial (Body)"/>
                <a:cs typeface="Arial" panose="020B0604020202020204" pitchFamily="34" charset="0"/>
              </a:rPr>
              <a:t>T</a:t>
            </a:r>
            <a:r>
              <a:rPr lang="en-US" altLang="en-US" sz="100" kern="1200" dirty="0">
                <a:solidFill>
                  <a:srgbClr val="000000"/>
                </a:solidFill>
                <a:latin typeface="Arial (Body)"/>
                <a:cs typeface="Arial" panose="020B0604020202020204" pitchFamily="34" charset="0"/>
              </a:rPr>
              <a:t> </a:t>
            </a:r>
            <a:r>
              <a:rPr lang="en-US" altLang="en-US" sz="2400" kern="1200" dirty="0">
                <a:solidFill>
                  <a:srgbClr val="000000"/>
                </a:solidFill>
                <a:latin typeface="Arial (Body)"/>
                <a:cs typeface="Arial" panose="020B0604020202020204" pitchFamily="34" charset="0"/>
              </a:rPr>
              <a:t>L</a:t>
            </a:r>
            <a:r>
              <a:rPr lang="en-US" altLang="en-US" sz="100" kern="1200" dirty="0">
                <a:solidFill>
                  <a:srgbClr val="000000"/>
                </a:solidFill>
                <a:latin typeface="Arial (Body)"/>
                <a:cs typeface="Arial" panose="020B0604020202020204" pitchFamily="34" charset="0"/>
              </a:rPr>
              <a:t> </a:t>
            </a:r>
            <a:r>
              <a:rPr lang="en-US" altLang="en-US" sz="2400" kern="1200" dirty="0" smtClean="0">
                <a:solidFill>
                  <a:srgbClr val="000000"/>
                </a:solidFill>
                <a:latin typeface="Arial (Body)"/>
                <a:cs typeface="Arial" panose="020B0604020202020204" pitchFamily="34" charset="0"/>
              </a:rPr>
              <a:t>Ds</a:t>
            </a:r>
            <a:r>
              <a:rPr lang="en-US" altLang="en-US" sz="2400" kern="1200" dirty="0" smtClean="0">
                <a:solidFill>
                  <a:srgbClr val="000000"/>
                </a:solidFill>
                <a:latin typeface="Arial (Body)"/>
                <a:ea typeface="+mn-ea"/>
                <a:cs typeface="+mn-cs"/>
              </a:rPr>
              <a:t>:</a:t>
            </a:r>
            <a:br>
              <a:rPr lang="en-US" altLang="en-US" sz="2400" kern="1200" dirty="0" smtClean="0">
                <a:solidFill>
                  <a:srgbClr val="000000"/>
                </a:solidFill>
                <a:latin typeface="Arial (Body)"/>
                <a:ea typeface="+mn-ea"/>
                <a:cs typeface="+mn-cs"/>
              </a:rPr>
            </a:br>
            <a:r>
              <a:rPr lang="en-US" altLang="en-US" sz="2400" kern="1200" dirty="0" smtClean="0">
                <a:solidFill>
                  <a:srgbClr val="000000"/>
                </a:solidFill>
                <a:latin typeface="Arial (Body)"/>
                <a:ea typeface="+mn-ea"/>
                <a:cs typeface="+mn-cs"/>
              </a:rPr>
              <a:t>.</a:t>
            </a:r>
            <a:r>
              <a:rPr lang="en-US" altLang="en-US" sz="2400" kern="1200" dirty="0">
                <a:solidFill>
                  <a:srgbClr val="000000"/>
                </a:solidFill>
                <a:latin typeface="Arial (Body)"/>
                <a:ea typeface="+mn-ea"/>
                <a:cs typeface="+mn-cs"/>
              </a:rPr>
              <a:t>com, .org, .net, .mil, .gov, .edu, .int, .aero, .asia, .cat, .jobs, .name, .biz, .mobi, .museum, .info, .coop, .post, .pro, .tel, .travel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County Code 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Ds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513752"/>
          </a:xfrm>
        </p:spPr>
        <p:txBody>
          <a:bodyPr>
            <a:spAutoFit/>
          </a:bodyPr>
          <a:lstStyle/>
          <a:p>
            <a:pPr marL="0" indent="0" eaLnBrk="1" hangingPunct="1">
              <a:buNone/>
              <a:tabLst/>
              <a:defRPr/>
            </a:pPr>
            <a:r>
              <a:rPr lang="en-US" altLang="en-US" sz="2400" kern="1200" dirty="0">
                <a:solidFill>
                  <a:srgbClr val="000000"/>
                </a:solidFill>
                <a:latin typeface="+mn-lt"/>
                <a:ea typeface="+mn-ea"/>
                <a:cs typeface="Arial" panose="020B0604020202020204" pitchFamily="34" charset="0"/>
              </a:rPr>
              <a:t>Two character codes originally intended to indicate the geographical location (country) of the web </a:t>
            </a:r>
            <a:r>
              <a:rPr lang="en-US" altLang="en-US" sz="2400" kern="1200" dirty="0" smtClean="0">
                <a:solidFill>
                  <a:srgbClr val="000000"/>
                </a:solidFill>
                <a:latin typeface="+mn-lt"/>
                <a:ea typeface="+mn-ea"/>
                <a:cs typeface="Arial" panose="020B0604020202020204" pitchFamily="34" charset="0"/>
              </a:rPr>
              <a:t>site.</a:t>
            </a:r>
            <a:endParaRPr lang="en-US" altLang="en-US" sz="2400" kern="1200" dirty="0">
              <a:solidFill>
                <a:srgbClr val="000000"/>
              </a:solidFill>
              <a:latin typeface="+mn-lt"/>
              <a:ea typeface="+mn-ea"/>
              <a:cs typeface="Arial" panose="020B0604020202020204" pitchFamily="34" charset="0"/>
            </a:endParaRPr>
          </a:p>
          <a:p>
            <a:pPr marL="0" indent="0" eaLnBrk="1" hangingPunct="1">
              <a:buNone/>
              <a:tabLst/>
              <a:defRPr/>
            </a:pPr>
            <a:r>
              <a:rPr lang="en-US" altLang="en-US" sz="2400" kern="1200" dirty="0">
                <a:solidFill>
                  <a:srgbClr val="000000"/>
                </a:solidFill>
                <a:latin typeface="+mn-lt"/>
                <a:ea typeface="+mn-ea"/>
                <a:cs typeface="Times New Roman" panose="02020603050405020304" pitchFamily="18" charset="0"/>
              </a:rPr>
              <a:t>In practice, it is fairly easy to obtain a domain name </a:t>
            </a:r>
            <a:r>
              <a:rPr lang="en-US" altLang="en-US" sz="2400" kern="1200" dirty="0" smtClean="0">
                <a:solidFill>
                  <a:srgbClr val="000000"/>
                </a:solidFill>
                <a:latin typeface="+mn-lt"/>
                <a:ea typeface="+mn-ea"/>
                <a:cs typeface="Times New Roman" panose="02020603050405020304" pitchFamily="18" charset="0"/>
              </a:rPr>
              <a:t>with </a:t>
            </a:r>
            <a:r>
              <a:rPr lang="en-US" altLang="en-US" sz="2400" kern="1200" dirty="0">
                <a:solidFill>
                  <a:srgbClr val="000000"/>
                </a:solidFill>
                <a:latin typeface="+mn-lt"/>
                <a:ea typeface="+mn-ea"/>
                <a:cs typeface="Times New Roman" panose="02020603050405020304" pitchFamily="18" charset="0"/>
              </a:rPr>
              <a:t>a country code </a:t>
            </a:r>
            <a:r>
              <a:rPr lang="en-US" altLang="en-US" sz="2400" kern="1200" dirty="0" smtClean="0">
                <a:solidFill>
                  <a:srgbClr val="000000"/>
                </a:solidFill>
                <a:latin typeface="+mn-lt"/>
                <a:ea typeface="+mn-ea"/>
                <a:cs typeface="Times New Roman" panose="02020603050405020304" pitchFamily="18" charset="0"/>
              </a:rPr>
              <a:t>T</a:t>
            </a:r>
            <a:r>
              <a:rPr lang="en-US" altLang="en-US" sz="100" kern="1200" dirty="0" smtClean="0">
                <a:solidFill>
                  <a:srgbClr val="000000"/>
                </a:solidFill>
                <a:latin typeface="+mn-lt"/>
                <a:ea typeface="+mn-ea"/>
                <a:cs typeface="Times New Roman" panose="02020603050405020304" pitchFamily="18" charset="0"/>
              </a:rPr>
              <a:t> </a:t>
            </a:r>
            <a:r>
              <a:rPr lang="en-US" altLang="en-US" sz="2400" kern="1200" dirty="0" smtClean="0">
                <a:solidFill>
                  <a:srgbClr val="000000"/>
                </a:solidFill>
                <a:latin typeface="+mn-lt"/>
                <a:ea typeface="+mn-ea"/>
                <a:cs typeface="Times New Roman" panose="02020603050405020304" pitchFamily="18" charset="0"/>
              </a:rPr>
              <a:t>L</a:t>
            </a:r>
            <a:r>
              <a:rPr lang="en-US" altLang="en-US" sz="100" kern="1200" dirty="0" smtClean="0">
                <a:solidFill>
                  <a:srgbClr val="000000"/>
                </a:solidFill>
                <a:latin typeface="+mn-lt"/>
                <a:ea typeface="+mn-ea"/>
                <a:cs typeface="Times New Roman" panose="02020603050405020304" pitchFamily="18" charset="0"/>
              </a:rPr>
              <a:t> </a:t>
            </a:r>
            <a:r>
              <a:rPr lang="en-US" altLang="en-US" sz="2400" kern="1200" dirty="0" smtClean="0">
                <a:solidFill>
                  <a:srgbClr val="000000"/>
                </a:solidFill>
                <a:latin typeface="+mn-lt"/>
                <a:ea typeface="+mn-ea"/>
                <a:cs typeface="Times New Roman" panose="02020603050405020304" pitchFamily="18" charset="0"/>
              </a:rPr>
              <a:t>D that </a:t>
            </a:r>
            <a:r>
              <a:rPr lang="en-US" altLang="en-US" sz="2400" kern="1200" dirty="0">
                <a:solidFill>
                  <a:srgbClr val="000000"/>
                </a:solidFill>
                <a:latin typeface="+mn-lt"/>
                <a:ea typeface="+mn-ea"/>
                <a:cs typeface="Times New Roman" panose="02020603050405020304" pitchFamily="18" charset="0"/>
              </a:rPr>
              <a:t>is not local to the registrant</a:t>
            </a:r>
            <a:r>
              <a:rPr lang="en-US" altLang="en-US" sz="2400" kern="1200" dirty="0" smtClean="0">
                <a:solidFill>
                  <a:srgbClr val="000000"/>
                </a:solidFill>
                <a:latin typeface="+mn-lt"/>
                <a:ea typeface="+mn-ea"/>
                <a:cs typeface="Times New Roman" panose="02020603050405020304" pitchFamily="18" charset="0"/>
              </a:rPr>
              <a:t>.</a:t>
            </a:r>
            <a:endParaRPr lang="en-US" altLang="en-US" sz="2400" kern="1200" dirty="0">
              <a:solidFill>
                <a:srgbClr val="000000"/>
              </a:solidFill>
              <a:latin typeface="+mn-lt"/>
              <a:ea typeface="+mn-ea"/>
              <a:cs typeface="Times New Roman" panose="02020603050405020304" pitchFamily="18" charset="0"/>
            </a:endParaRPr>
          </a:p>
          <a:p>
            <a:pPr marL="0" indent="0" eaLnBrk="1" hangingPunct="1">
              <a:buNone/>
              <a:tabLst/>
              <a:defRPr/>
            </a:pPr>
            <a:r>
              <a:rPr lang="en-US" altLang="en-US" sz="2400" kern="1200" dirty="0" smtClean="0">
                <a:solidFill>
                  <a:srgbClr val="000000"/>
                </a:solidFill>
                <a:latin typeface="+mn-lt"/>
                <a:ea typeface="+mn-ea"/>
                <a:cs typeface="Arial" panose="020B0604020202020204" pitchFamily="34" charset="0"/>
              </a:rPr>
              <a:t>Examples</a:t>
            </a:r>
            <a:r>
              <a:rPr lang="en-US" altLang="en-US" sz="2400" kern="1200" dirty="0">
                <a:solidFill>
                  <a:srgbClr val="000000"/>
                </a:solidFill>
                <a:latin typeface="+mn-lt"/>
                <a:ea typeface="+mn-ea"/>
                <a:cs typeface="Arial" panose="020B0604020202020204" pitchFamily="34" charset="0"/>
              </a:rPr>
              <a:t>:</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mn-lt"/>
                <a:ea typeface="+mn-ea"/>
                <a:cs typeface="Arial" panose="020B0604020202020204" pitchFamily="34" charset="0"/>
              </a:rPr>
              <a:t>.</a:t>
            </a:r>
            <a:r>
              <a:rPr lang="en-US" altLang="en-US" sz="2400" kern="1200" dirty="0" smtClean="0">
                <a:solidFill>
                  <a:srgbClr val="000000"/>
                </a:solidFill>
                <a:latin typeface="+mn-lt"/>
                <a:ea typeface="+mn-ea"/>
                <a:cs typeface="Arial" panose="020B0604020202020204" pitchFamily="34" charset="0"/>
              </a:rPr>
              <a:t>t</a:t>
            </a:r>
            <a:r>
              <a:rPr lang="en-US" altLang="en-US" sz="100" kern="1200" dirty="0" smtClean="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v</a:t>
            </a:r>
            <a:r>
              <a:rPr lang="en-US" altLang="en-US" sz="2400" kern="1200" dirty="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w</a:t>
            </a:r>
            <a:r>
              <a:rPr lang="en-US" altLang="en-US" sz="100" kern="1200" dirty="0" smtClean="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s</a:t>
            </a:r>
            <a:r>
              <a:rPr lang="en-US" altLang="en-US" sz="2400" kern="1200" dirty="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a</a:t>
            </a:r>
            <a:r>
              <a:rPr lang="en-US" altLang="en-US" sz="100" kern="1200" dirty="0" smtClean="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u</a:t>
            </a:r>
            <a:r>
              <a:rPr lang="en-US" altLang="en-US" sz="2400" kern="1200" dirty="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j</a:t>
            </a:r>
            <a:r>
              <a:rPr lang="en-US" altLang="en-US" sz="100" kern="1200" dirty="0" smtClean="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p</a:t>
            </a:r>
            <a:r>
              <a:rPr lang="en-US" altLang="en-US" sz="2400" kern="1200" dirty="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u</a:t>
            </a:r>
            <a:r>
              <a:rPr lang="en-US" altLang="en-US" sz="100" kern="1200" dirty="0" smtClean="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k</a:t>
            </a:r>
            <a:endParaRPr lang="en-US" altLang="en-US" sz="2400" kern="1200" dirty="0">
              <a:solidFill>
                <a:srgbClr val="000000"/>
              </a:solidFill>
              <a:latin typeface="+mn-lt"/>
              <a:ea typeface="+mn-ea"/>
              <a:cs typeface="Arial" panose="020B0604020202020204" pitchFamily="34" charset="0"/>
            </a:endParaRP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mn-lt"/>
                <a:ea typeface="+mn-ea"/>
                <a:cs typeface="Arial" panose="020B0604020202020204" pitchFamily="34" charset="0"/>
              </a:rPr>
              <a:t>See </a:t>
            </a:r>
            <a:r>
              <a:rPr lang="en-US" altLang="en-US" sz="2400" dirty="0">
                <a:latin typeface="+mn-lt"/>
                <a:cs typeface="Times New Roman" panose="02020603050405020304" pitchFamily="18" charset="0"/>
                <a:hlinkClick r:id="rId2" tooltip="http://www.iana.org/cctld/cctld-whois.htm"/>
              </a:rPr>
              <a:t>http://</a:t>
            </a:r>
            <a:r>
              <a:rPr lang="en-US" altLang="en-US" sz="2400" dirty="0" smtClean="0">
                <a:latin typeface="+mn-lt"/>
                <a:cs typeface="Times New Roman" panose="02020603050405020304" pitchFamily="18" charset="0"/>
                <a:hlinkClick r:id="rId2" tooltip="http://www.iana.org/cctld/cctld-whois.htm"/>
              </a:rPr>
              <a:t>www.iana.org/cctld/cctld-whois.htm</a:t>
            </a:r>
            <a:endParaRPr lang="en-US" altLang="en-US" sz="2400" dirty="0">
              <a:latin typeface="+mn-lt"/>
              <a:cs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Markup </a:t>
            </a:r>
            <a:r>
              <a:rPr lang="en-US" kern="1200" spc="-50" dirty="0" smtClean="0">
                <a:latin typeface="Times New Roman" panose="02020603050405020304" pitchFamily="18" charset="0"/>
                <a:ea typeface="+mj-ea"/>
                <a:cs typeface="+mj-cs"/>
              </a:rPr>
              <a:t>Languages</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G</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 </a:t>
            </a:r>
            <a:r>
              <a:rPr lang="en-US" altLang="en-US" sz="2400" kern="1200" dirty="0">
                <a:solidFill>
                  <a:srgbClr val="000000"/>
                </a:solidFill>
                <a:latin typeface="Arial (Body)"/>
                <a:ea typeface="+mn-ea"/>
                <a:cs typeface="+mn-cs"/>
              </a:rPr>
              <a:t>Standard Generalized Markup Language</a:t>
            </a:r>
          </a:p>
          <a:p>
            <a:pPr>
              <a:buFont typeface="Arial" panose="020B0604020202020204" pitchFamily="34" charset="0"/>
              <a:buChar char="•"/>
              <a:defRPr/>
            </a:pPr>
            <a:r>
              <a:rPr lang="en-US" altLang="en-US" sz="2400" kern="1200" dirty="0">
                <a:solidFill>
                  <a:srgbClr val="000000"/>
                </a:solidFill>
                <a:latin typeface="Arial (Body)"/>
                <a:ea typeface="+mn-ea"/>
                <a:cs typeface="Arial" panose="020B0604020202020204" pitchFamily="34" charset="0"/>
              </a:rPr>
              <a:t>A standard for specifying a markup language or tag </a:t>
            </a:r>
            <a:r>
              <a:rPr lang="en-US" altLang="en-US" sz="2400" kern="1200" dirty="0" smtClean="0">
                <a:solidFill>
                  <a:srgbClr val="000000"/>
                </a:solidFill>
                <a:latin typeface="Arial (Body)"/>
                <a:ea typeface="+mn-ea"/>
                <a:cs typeface="Arial" panose="020B0604020202020204" pitchFamily="34" charset="0"/>
              </a:rPr>
              <a:t>set</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756892"/>
            <a:ext cx="8229600" cy="1437040"/>
          </a:xfrm>
        </p:spPr>
        <p:txBody>
          <a:bodyPr/>
          <a:lstStyle/>
          <a:p>
            <a:pPr marL="0" indent="0" eaLnBrk="1" hangingPunct="1">
              <a:buNone/>
              <a:tabLst/>
              <a:defRPr/>
            </a:pPr>
            <a:r>
              <a:rPr lang="en-US" altLang="en-US" sz="2400" kern="1200" dirty="0">
                <a:solidFill>
                  <a:srgbClr val="000000"/>
                </a:solidFill>
                <a:latin typeface="Arial (Body)"/>
              </a:rPr>
              <a:t>H</a:t>
            </a:r>
            <a:r>
              <a:rPr lang="en-US" altLang="en-US" sz="100" kern="1200" dirty="0">
                <a:solidFill>
                  <a:srgbClr val="000000"/>
                </a:solidFill>
                <a:latin typeface="Arial (Body)"/>
              </a:rPr>
              <a:t> </a:t>
            </a:r>
            <a:r>
              <a:rPr lang="en-US" altLang="en-US" sz="2400" kern="1200" dirty="0">
                <a:solidFill>
                  <a:srgbClr val="000000"/>
                </a:solidFill>
                <a:latin typeface="Arial (Body)"/>
              </a:rPr>
              <a:t>T</a:t>
            </a:r>
            <a:r>
              <a:rPr lang="en-US" altLang="en-US" sz="100" kern="1200" dirty="0">
                <a:solidFill>
                  <a:srgbClr val="000000"/>
                </a:solidFill>
                <a:latin typeface="Arial (Body)"/>
              </a:rPr>
              <a:t> </a:t>
            </a:r>
            <a:r>
              <a:rPr lang="en-US" altLang="en-US" sz="2400" kern="1200" dirty="0">
                <a:solidFill>
                  <a:srgbClr val="000000"/>
                </a:solidFill>
                <a:latin typeface="Arial (Body)"/>
              </a:rPr>
              <a:t>M</a:t>
            </a:r>
            <a:r>
              <a:rPr lang="en-US" altLang="en-US" sz="100" kern="1200" dirty="0">
                <a:solidFill>
                  <a:srgbClr val="000000"/>
                </a:solidFill>
                <a:latin typeface="Arial (Body)"/>
              </a:rPr>
              <a:t> </a:t>
            </a:r>
            <a:r>
              <a:rPr lang="en-US" altLang="en-US" sz="2400" kern="1200" dirty="0">
                <a:solidFill>
                  <a:srgbClr val="000000"/>
                </a:solidFill>
                <a:latin typeface="Arial (Body)"/>
              </a:rPr>
              <a:t>L – Hypertext Markup Language</a:t>
            </a:r>
          </a:p>
          <a:p>
            <a:pPr>
              <a:buFont typeface="Arial" panose="020B0604020202020204" pitchFamily="34" charset="0"/>
              <a:buChar char="•"/>
              <a:defRPr/>
            </a:pPr>
            <a:r>
              <a:rPr lang="en-US" altLang="en-US" sz="2400" kern="1200" dirty="0">
                <a:solidFill>
                  <a:srgbClr val="000000"/>
                </a:solidFill>
                <a:latin typeface="Arial (Body)"/>
                <a:cs typeface="Arial" panose="020B0604020202020204" pitchFamily="34" charset="0"/>
              </a:rPr>
              <a:t>The set of markup symbols or codes placed in a file intended for display on a web browser</a:t>
            </a:r>
            <a:r>
              <a:rPr lang="en-US" altLang="en-US" sz="2400" kern="1200" dirty="0" smtClean="0">
                <a:solidFill>
                  <a:srgbClr val="000000"/>
                </a:solidFill>
                <a:latin typeface="Arial (Body)"/>
                <a:cs typeface="Arial" panose="020B0604020202020204" pitchFamily="34" charset="0"/>
              </a:rPr>
              <a:t>.</a:t>
            </a:r>
            <a:endParaRPr lang="en-US" altLang="en-US" sz="2400" kern="1200" dirty="0">
              <a:solidFill>
                <a:srgbClr val="000000"/>
              </a:solidFill>
              <a:latin typeface="Arial (Body)"/>
              <a:cs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Markup </a:t>
            </a:r>
            <a:r>
              <a:rPr lang="en-US" kern="1200" spc="-50" dirty="0" smtClean="0">
                <a:latin typeface="Times New Roman" panose="02020603050405020304" pitchFamily="18" charset="0"/>
              </a:rPr>
              <a:t>Languages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54981"/>
          </a:xfrm>
        </p:spPr>
        <p:txBody>
          <a:bodyPr>
            <a:spAutoFit/>
          </a:bodyPr>
          <a:lstStyle/>
          <a:p>
            <a:pPr marL="0" indent="0" eaLnBrk="1" hangingPunct="1">
              <a:buNone/>
              <a:tabLst/>
              <a:defRPr/>
            </a:pPr>
            <a:r>
              <a:rPr lang="en-US" altLang="en-US" sz="2400" kern="1200" dirty="0" smtClean="0">
                <a:solidFill>
                  <a:schemeClr val="tx1"/>
                </a:solidFill>
                <a:latin typeface="+mn-lt"/>
                <a:ea typeface="+mn-ea"/>
                <a:cs typeface="Arial" panose="020B0604020202020204" pitchFamily="34" charset="0"/>
              </a:rPr>
              <a:t>H</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T</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M</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L 5</a:t>
            </a:r>
            <a:endParaRPr lang="en-US" altLang="en-US" sz="2400" kern="1200" dirty="0">
              <a:solidFill>
                <a:schemeClr val="tx1"/>
              </a:solidFill>
              <a:latin typeface="+mn-lt"/>
              <a:ea typeface="+mn-ea"/>
              <a:cs typeface="Arial" panose="020B0604020202020204" pitchFamily="34" charset="0"/>
            </a:endParaRPr>
          </a:p>
          <a:p>
            <a:pPr marL="256032" indent="-256032">
              <a:defRPr/>
            </a:pPr>
            <a:r>
              <a:rPr lang="en-US" altLang="en-US" sz="2400" kern="1200" dirty="0" smtClean="0">
                <a:solidFill>
                  <a:schemeClr val="tx1"/>
                </a:solidFill>
                <a:latin typeface="+mn-lt"/>
                <a:ea typeface="+mn-ea"/>
                <a:cs typeface="Arial" panose="020B0604020202020204" pitchFamily="34" charset="0"/>
              </a:rPr>
              <a:t>The </a:t>
            </a:r>
            <a:r>
              <a:rPr lang="en-US" altLang="en-US" sz="2400" kern="1200" dirty="0">
                <a:solidFill>
                  <a:schemeClr val="tx1"/>
                </a:solidFill>
                <a:latin typeface="+mn-lt"/>
                <a:ea typeface="+mn-ea"/>
                <a:cs typeface="Arial" panose="020B0604020202020204" pitchFamily="34" charset="0"/>
              </a:rPr>
              <a:t>next version of </a:t>
            </a:r>
            <a:r>
              <a:rPr lang="en-US" altLang="en-US" sz="2400" kern="1200" dirty="0" smtClean="0">
                <a:solidFill>
                  <a:schemeClr val="tx1"/>
                </a:solidFill>
                <a:latin typeface="+mn-lt"/>
                <a:ea typeface="+mn-ea"/>
                <a:cs typeface="Arial" panose="020B0604020202020204" pitchFamily="34" charset="0"/>
              </a:rPr>
              <a:t>H</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T</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M</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L4 </a:t>
            </a:r>
            <a:r>
              <a:rPr lang="en-US" altLang="en-US" sz="2400" kern="1200" dirty="0">
                <a:solidFill>
                  <a:schemeClr val="tx1"/>
                </a:solidFill>
                <a:latin typeface="+mn-lt"/>
                <a:ea typeface="+mn-ea"/>
                <a:cs typeface="Arial" panose="020B0604020202020204" pitchFamily="34" charset="0"/>
              </a:rPr>
              <a:t>and </a:t>
            </a:r>
            <a:r>
              <a:rPr lang="en-US" altLang="en-US" sz="2400" kern="1200" dirty="0" smtClean="0">
                <a:solidFill>
                  <a:schemeClr val="tx1"/>
                </a:solidFill>
                <a:latin typeface="+mn-lt"/>
                <a:ea typeface="+mn-ea"/>
                <a:cs typeface="Arial" panose="020B0604020202020204" pitchFamily="34" charset="0"/>
              </a:rPr>
              <a:t>X</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H</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T</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M</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L</a:t>
            </a:r>
          </a:p>
          <a:p>
            <a:pPr marL="256032" indent="-256032">
              <a:defRPr/>
            </a:pPr>
            <a:r>
              <a:rPr lang="en-US" altLang="en-US" sz="2400" dirty="0">
                <a:solidFill>
                  <a:schemeClr val="tx1"/>
                </a:solidFill>
                <a:latin typeface="+mn-lt"/>
                <a:cs typeface="Times New Roman" panose="02020603050405020304" pitchFamily="18" charset="0"/>
                <a:hlinkClick r:id="rId2" tooltip="https://www.w3.org/TR/html5/"/>
              </a:rPr>
              <a:t>https://www.w3.org/TR/html5</a:t>
            </a:r>
            <a:r>
              <a:rPr lang="en-US" altLang="en-US" sz="2400" dirty="0" smtClean="0">
                <a:solidFill>
                  <a:schemeClr val="tx1"/>
                </a:solidFill>
                <a:latin typeface="+mn-lt"/>
                <a:cs typeface="Times New Roman" panose="02020603050405020304" pitchFamily="18" charset="0"/>
                <a:hlinkClick r:id="rId2" tooltip="https://www.w3.org/TR/html5/"/>
              </a:rPr>
              <a:t>/</a:t>
            </a:r>
            <a:endParaRPr lang="en-US" altLang="en-US" sz="2400" dirty="0">
              <a:solidFill>
                <a:schemeClr val="tx1"/>
              </a:solidFill>
              <a:latin typeface="+mn-lt"/>
              <a:cs typeface="Times New Roman" panose="02020603050405020304" pitchFamily="18" charset="0"/>
            </a:endParaRPr>
          </a:p>
          <a:p>
            <a:pPr marL="256032" indent="-256032">
              <a:defRPr/>
            </a:pPr>
            <a:r>
              <a:rPr lang="en-US" altLang="en-US" sz="2400" dirty="0">
                <a:solidFill>
                  <a:schemeClr val="tx1"/>
                </a:solidFill>
                <a:latin typeface="+mn-lt"/>
                <a:cs typeface="Times New Roman" panose="02020603050405020304" pitchFamily="18" charset="0"/>
              </a:rPr>
              <a:t>It’s already been updated</a:t>
            </a:r>
            <a:r>
              <a:rPr lang="en-US" altLang="en-US" sz="2400" dirty="0" smtClean="0">
                <a:solidFill>
                  <a:schemeClr val="tx1"/>
                </a:solidFill>
                <a:latin typeface="+mn-lt"/>
                <a:cs typeface="Times New Roman" panose="02020603050405020304" pitchFamily="18" charset="0"/>
              </a:rPr>
              <a:t>!</a:t>
            </a:r>
            <a:endParaRPr lang="en-US" altLang="en-US" sz="2400" dirty="0">
              <a:solidFill>
                <a:schemeClr val="tx1"/>
              </a:solidFill>
              <a:latin typeface="+mn-lt"/>
              <a:cs typeface="Times New Roman" panose="02020603050405020304" pitchFamily="18" charset="0"/>
            </a:endParaRPr>
          </a:p>
          <a:p>
            <a:pPr marL="256032" indent="-256032">
              <a:defRPr/>
            </a:pPr>
            <a:r>
              <a:rPr lang="en-US" altLang="en-US" sz="2400" dirty="0" smtClean="0">
                <a:solidFill>
                  <a:schemeClr val="tx1"/>
                </a:solidFill>
                <a:latin typeface="+mn-lt"/>
                <a:cs typeface="Times New Roman" panose="02020603050405020304" pitchFamily="18" charset="0"/>
              </a:rPr>
              <a:t>H</a:t>
            </a:r>
            <a:r>
              <a:rPr lang="en-US" altLang="en-US" sz="100" dirty="0" smtClean="0">
                <a:solidFill>
                  <a:schemeClr val="tx1"/>
                </a:solidFill>
                <a:latin typeface="+mn-lt"/>
                <a:cs typeface="Times New Roman" panose="02020603050405020304" pitchFamily="18" charset="0"/>
              </a:rPr>
              <a:t> </a:t>
            </a:r>
            <a:r>
              <a:rPr lang="en-US" altLang="en-US" sz="2400" dirty="0" smtClean="0">
                <a:solidFill>
                  <a:schemeClr val="tx1"/>
                </a:solidFill>
                <a:latin typeface="+mn-lt"/>
                <a:cs typeface="Times New Roman" panose="02020603050405020304" pitchFamily="18" charset="0"/>
              </a:rPr>
              <a:t>T</a:t>
            </a:r>
            <a:r>
              <a:rPr lang="en-US" altLang="en-US" sz="100" dirty="0" smtClean="0">
                <a:solidFill>
                  <a:schemeClr val="tx1"/>
                </a:solidFill>
                <a:latin typeface="+mn-lt"/>
                <a:cs typeface="Times New Roman" panose="02020603050405020304" pitchFamily="18" charset="0"/>
              </a:rPr>
              <a:t> </a:t>
            </a:r>
            <a:r>
              <a:rPr lang="en-US" altLang="en-US" sz="2400" dirty="0" smtClean="0">
                <a:solidFill>
                  <a:schemeClr val="tx1"/>
                </a:solidFill>
                <a:latin typeface="+mn-lt"/>
                <a:cs typeface="Times New Roman" panose="02020603050405020304" pitchFamily="18" charset="0"/>
              </a:rPr>
              <a:t>M</a:t>
            </a:r>
            <a:r>
              <a:rPr lang="en-US" altLang="en-US" sz="100" dirty="0" smtClean="0">
                <a:solidFill>
                  <a:schemeClr val="tx1"/>
                </a:solidFill>
                <a:latin typeface="+mn-lt"/>
                <a:cs typeface="Times New Roman" panose="02020603050405020304" pitchFamily="18" charset="0"/>
              </a:rPr>
              <a:t> </a:t>
            </a:r>
            <a:r>
              <a:rPr lang="en-US" altLang="en-US" sz="2400" dirty="0" smtClean="0">
                <a:solidFill>
                  <a:schemeClr val="tx1"/>
                </a:solidFill>
                <a:latin typeface="+mn-lt"/>
                <a:cs typeface="Times New Roman" panose="02020603050405020304" pitchFamily="18" charset="0"/>
              </a:rPr>
              <a:t>L 5.1</a:t>
            </a:r>
            <a:endParaRPr lang="en-US" altLang="en-US" sz="2400" dirty="0">
              <a:solidFill>
                <a:schemeClr val="tx1"/>
              </a:solidFill>
              <a:latin typeface="+mn-lt"/>
              <a:cs typeface="Times New Roman" panose="02020603050405020304" pitchFamily="18" charset="0"/>
            </a:endParaRPr>
          </a:p>
          <a:p>
            <a:pPr marL="740664" lvl="1">
              <a:spcAft>
                <a:spcPct val="0"/>
              </a:spcAft>
              <a:defRPr/>
            </a:pPr>
            <a:r>
              <a:rPr lang="en-US" altLang="en-US" sz="2400" dirty="0">
                <a:solidFill>
                  <a:schemeClr val="tx1"/>
                </a:solidFill>
                <a:latin typeface="+mn-lt"/>
                <a:cs typeface="Times New Roman" panose="02020603050405020304" pitchFamily="18" charset="0"/>
                <a:hlinkClick r:id="rId3" tooltip="https://www.w3.org/TR/html51/"/>
              </a:rPr>
              <a:t>https://www.w3.org/TR/html51</a:t>
            </a:r>
            <a:r>
              <a:rPr lang="en-US" altLang="en-US" sz="2400" dirty="0" smtClean="0">
                <a:solidFill>
                  <a:schemeClr val="tx1"/>
                </a:solidFill>
                <a:latin typeface="+mn-lt"/>
                <a:cs typeface="Times New Roman" panose="02020603050405020304" pitchFamily="18" charset="0"/>
                <a:hlinkClick r:id="rId3" tooltip="https://www.w3.org/TR/html51/"/>
              </a:rPr>
              <a:t>/</a:t>
            </a:r>
            <a:endParaRPr lang="en-US" altLang="en-US" sz="2400" dirty="0">
              <a:solidFill>
                <a:schemeClr val="tx1"/>
              </a:solidFill>
              <a:latin typeface="+mn-lt"/>
              <a:cs typeface="Times New Roman" panose="02020603050405020304" pitchFamily="18" charset="0"/>
            </a:endParaRPr>
          </a:p>
          <a:p>
            <a:pPr>
              <a:spcAft>
                <a:spcPct val="0"/>
              </a:spcAft>
              <a:defRPr/>
            </a:pPr>
            <a:r>
              <a:rPr lang="en-US" altLang="en-US" sz="2400" dirty="0">
                <a:latin typeface="+mn-lt"/>
              </a:rPr>
              <a:t>The W3C is working on </a:t>
            </a:r>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5.2</a:t>
            </a:r>
            <a:r>
              <a:rPr lang="en-US" altLang="en-US" sz="2400" dirty="0" smtClean="0">
                <a:latin typeface="+mn-lt"/>
              </a:rPr>
              <a:t>!</a:t>
            </a:r>
            <a:endParaRPr lang="en-US" altLang="en-US" sz="2400" dirty="0">
              <a:latin typeface="+mn-lt"/>
            </a:endParaRPr>
          </a:p>
          <a:p>
            <a:pPr lvl="1">
              <a:spcAft>
                <a:spcPct val="0"/>
              </a:spcAft>
              <a:defRPr/>
            </a:pPr>
            <a:r>
              <a:rPr lang="en-US" altLang="en-US" sz="2400" dirty="0">
                <a:solidFill>
                  <a:schemeClr val="tx1"/>
                </a:solidFill>
                <a:latin typeface="+mn-lt"/>
                <a:cs typeface="Times New Roman" panose="02020603050405020304" pitchFamily="18" charset="0"/>
                <a:hlinkClick r:id="rId4" tooltip="https://www.w3.org/TR/html52/"/>
              </a:rPr>
              <a:t>https://www.w3.org/TR/html52</a:t>
            </a:r>
            <a:r>
              <a:rPr lang="en-US" altLang="en-US" sz="2400" dirty="0" smtClean="0">
                <a:solidFill>
                  <a:schemeClr val="tx1"/>
                </a:solidFill>
                <a:latin typeface="+mn-lt"/>
                <a:cs typeface="Times New Roman" panose="02020603050405020304" pitchFamily="18" charset="0"/>
                <a:hlinkClick r:id="rId4" tooltip="https://www.w3.org/TR/html52/"/>
              </a:rPr>
              <a:t>/</a:t>
            </a:r>
            <a:endParaRPr lang="en-US" altLang="en-US" sz="2400" dirty="0">
              <a:solidFill>
                <a:schemeClr val="tx1"/>
              </a:solidFill>
              <a:latin typeface="+mn-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Internet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a:spAutoFit/>
          </a:bodyPr>
          <a:lstStyle/>
          <a:p>
            <a:pPr marL="0" indent="0" eaLnBrk="1" fontAlgn="auto" hangingPunct="1">
              <a:buNone/>
              <a:tabLst/>
              <a:defRPr/>
            </a:pPr>
            <a:r>
              <a:rPr lang="en-US" sz="2400" kern="1200" spc="-50" dirty="0">
                <a:solidFill>
                  <a:srgbClr val="000000"/>
                </a:solidFill>
                <a:latin typeface="Arial (Body)"/>
                <a:ea typeface="+mn-ea"/>
                <a:cs typeface="+mn-cs"/>
              </a:rPr>
              <a:t>The interconnected network of computer networks that spans the </a:t>
            </a:r>
            <a:r>
              <a:rPr lang="en-US" sz="2400" kern="1200" spc="-50" dirty="0" smtClean="0">
                <a:solidFill>
                  <a:srgbClr val="000000"/>
                </a:solidFill>
                <a:latin typeface="Arial (Body)"/>
                <a:ea typeface="+mn-ea"/>
                <a:cs typeface="+mn-cs"/>
              </a:rPr>
              <a:t>globe.</a:t>
            </a:r>
            <a:endParaRPr lang="en-US" sz="2400" kern="1200" spc="-5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Popular Uses of the Internet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847177"/>
          </a:xfrm>
        </p:spPr>
        <p:txBody>
          <a:bodyPr>
            <a:spAutoFit/>
          </a:bodyPr>
          <a:lstStyle/>
          <a:p>
            <a:pPr marL="0" indent="0" eaLnBrk="1" fontAlgn="auto" hangingPunct="1">
              <a:spcBef>
                <a:spcPts val="600"/>
              </a:spcBef>
              <a:buNone/>
              <a:tabLst/>
              <a:defRPr/>
            </a:pPr>
            <a:r>
              <a:rPr lang="pt-BR" sz="2200" kern="1200" dirty="0" smtClean="0">
                <a:solidFill>
                  <a:srgbClr val="000000"/>
                </a:solidFill>
                <a:latin typeface="Arial (Body)"/>
                <a:ea typeface="+mn-ea"/>
                <a:cs typeface="+mn-cs"/>
              </a:rPr>
              <a:t>E-</a:t>
            </a:r>
            <a:r>
              <a:rPr lang="en-US" sz="2200" kern="1200" dirty="0" smtClean="0">
                <a:solidFill>
                  <a:srgbClr val="000000"/>
                </a:solidFill>
                <a:latin typeface="Arial (Body)"/>
                <a:ea typeface="+mn-ea"/>
                <a:cs typeface="+mn-cs"/>
              </a:rPr>
              <a:t>Commerce</a:t>
            </a:r>
            <a:endParaRPr lang="en-US" sz="2200" kern="1200" dirty="0">
              <a:solidFill>
                <a:srgbClr val="000000"/>
              </a:solidFill>
              <a:latin typeface="Arial (Body)"/>
              <a:ea typeface="+mn-ea"/>
              <a:cs typeface="+mn-cs"/>
            </a:endParaRPr>
          </a:p>
          <a:p>
            <a:pPr marL="0" indent="0" eaLnBrk="1" fontAlgn="auto" hangingPunct="1">
              <a:spcBef>
                <a:spcPts val="600"/>
              </a:spcBef>
              <a:buNone/>
              <a:tabLst/>
              <a:defRPr/>
            </a:pPr>
            <a:r>
              <a:rPr lang="en-US" sz="2200" kern="1200" dirty="0">
                <a:solidFill>
                  <a:srgbClr val="000000"/>
                </a:solidFill>
                <a:latin typeface="Arial (Body)"/>
                <a:ea typeface="+mn-ea"/>
                <a:cs typeface="+mn-cs"/>
              </a:rPr>
              <a:t>Mobile Access</a:t>
            </a:r>
          </a:p>
          <a:p>
            <a:pPr marL="0" indent="0" eaLnBrk="1" fontAlgn="auto" hangingPunct="1">
              <a:spcBef>
                <a:spcPts val="600"/>
              </a:spcBef>
              <a:buNone/>
              <a:tabLst/>
              <a:defRPr/>
            </a:pPr>
            <a:r>
              <a:rPr lang="en-US" sz="2200" kern="1200" dirty="0">
                <a:solidFill>
                  <a:srgbClr val="000000"/>
                </a:solidFill>
                <a:latin typeface="Arial (Body)"/>
                <a:ea typeface="+mn-ea"/>
                <a:cs typeface="+mn-cs"/>
              </a:rPr>
              <a:t>Blogs</a:t>
            </a:r>
          </a:p>
          <a:p>
            <a:pPr marL="0" indent="0" eaLnBrk="1" fontAlgn="auto" hangingPunct="1">
              <a:spcBef>
                <a:spcPts val="600"/>
              </a:spcBef>
              <a:buNone/>
              <a:tabLst/>
              <a:defRPr/>
            </a:pPr>
            <a:r>
              <a:rPr lang="en-US" sz="2200" kern="1200" dirty="0">
                <a:solidFill>
                  <a:srgbClr val="000000"/>
                </a:solidFill>
                <a:latin typeface="Arial (Body)"/>
                <a:ea typeface="+mn-ea"/>
                <a:cs typeface="+mn-cs"/>
              </a:rPr>
              <a:t>Wikis</a:t>
            </a:r>
          </a:p>
          <a:p>
            <a:pPr marL="0" indent="0" eaLnBrk="1" fontAlgn="auto" hangingPunct="1">
              <a:spcBef>
                <a:spcPts val="600"/>
              </a:spcBef>
              <a:buNone/>
              <a:tabLst/>
              <a:defRPr/>
            </a:pPr>
            <a:r>
              <a:rPr lang="en-US" sz="2200" kern="1200" dirty="0">
                <a:solidFill>
                  <a:srgbClr val="000000"/>
                </a:solidFill>
                <a:latin typeface="Arial (Body)"/>
                <a:ea typeface="+mn-ea"/>
                <a:cs typeface="+mn-cs"/>
              </a:rPr>
              <a:t>Social Networking</a:t>
            </a:r>
          </a:p>
          <a:p>
            <a:pPr marL="0" indent="0" eaLnBrk="1" fontAlgn="auto" hangingPunct="1">
              <a:spcBef>
                <a:spcPts val="600"/>
              </a:spcBef>
              <a:buNone/>
              <a:tabLst/>
              <a:defRPr/>
            </a:pPr>
            <a:r>
              <a:rPr lang="en-US" sz="22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S</a:t>
            </a:r>
            <a:endParaRPr lang="en-US" sz="2200" kern="1200" dirty="0">
              <a:solidFill>
                <a:srgbClr val="000000"/>
              </a:solidFill>
              <a:latin typeface="Arial (Body)"/>
              <a:ea typeface="+mn-ea"/>
              <a:cs typeface="+mn-cs"/>
            </a:endParaRPr>
          </a:p>
          <a:p>
            <a:pPr marL="0" indent="0" eaLnBrk="1" fontAlgn="auto" hangingPunct="1">
              <a:spcBef>
                <a:spcPts val="600"/>
              </a:spcBef>
              <a:buNone/>
              <a:tabLst/>
              <a:defRPr/>
            </a:pPr>
            <a:r>
              <a:rPr lang="en-US" sz="2200" kern="1200" dirty="0">
                <a:solidFill>
                  <a:srgbClr val="000000"/>
                </a:solidFill>
                <a:latin typeface="Arial (Body)"/>
                <a:ea typeface="+mn-ea"/>
                <a:cs typeface="+mn-cs"/>
              </a:rPr>
              <a:t>Podcasts</a:t>
            </a:r>
          </a:p>
          <a:p>
            <a:pPr marL="0" indent="0" eaLnBrk="1" fontAlgn="auto" hangingPunct="1">
              <a:spcBef>
                <a:spcPts val="600"/>
              </a:spcBef>
              <a:buNone/>
              <a:tabLst/>
              <a:defRPr/>
            </a:pPr>
            <a:r>
              <a:rPr lang="en-US" sz="2200" kern="1200" dirty="0">
                <a:solidFill>
                  <a:srgbClr val="000000"/>
                </a:solidFill>
                <a:latin typeface="Arial (Body)"/>
                <a:ea typeface="+mn-ea"/>
                <a:cs typeface="+mn-cs"/>
              </a:rPr>
              <a:t>Web 2.0</a:t>
            </a:r>
          </a:p>
          <a:p>
            <a:pPr marL="0" indent="0" eaLnBrk="1" fontAlgn="auto" hangingPunct="1">
              <a:spcBef>
                <a:spcPts val="600"/>
              </a:spcBef>
              <a:buNone/>
              <a:tabLst/>
              <a:defRPr/>
            </a:pPr>
            <a:r>
              <a:rPr lang="en-US" sz="2200" kern="1200" dirty="0">
                <a:solidFill>
                  <a:srgbClr val="000000"/>
                </a:solidFill>
                <a:latin typeface="Arial (Body)"/>
                <a:ea typeface="+mn-ea"/>
                <a:cs typeface="+mn-cs"/>
              </a:rPr>
              <a:t>Cloud </a:t>
            </a:r>
            <a:r>
              <a:rPr lang="en-US" sz="2200" kern="1200" dirty="0" smtClean="0">
                <a:solidFill>
                  <a:srgbClr val="000000"/>
                </a:solidFill>
                <a:latin typeface="Arial (Body)"/>
                <a:ea typeface="+mn-ea"/>
                <a:cs typeface="+mn-cs"/>
              </a:rPr>
              <a:t>Computing</a:t>
            </a:r>
            <a:endParaRPr lang="en-US" sz="22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Summary</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This chapter provided a brief overview of Internet, Web, and introductory networking </a:t>
            </a:r>
            <a:r>
              <a:rPr lang="en-US" altLang="en-US" sz="2400" kern="1200" dirty="0" smtClean="0">
                <a:solidFill>
                  <a:srgbClr val="000000"/>
                </a:solidFill>
                <a:latin typeface="Arial (Body)"/>
                <a:ea typeface="+mn-ea"/>
                <a:cs typeface="Arial" panose="020B0604020202020204" pitchFamily="34" charset="0"/>
              </a:rPr>
              <a:t>concepts.</a:t>
            </a:r>
            <a:endParaRPr lang="en-US" altLang="en-US" sz="2400" kern="1200" dirty="0">
              <a:solidFill>
                <a:srgbClr val="000000"/>
              </a:solidFill>
              <a:latin typeface="Arial (Body)"/>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63491"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kern="1200" spc="-50" dirty="0">
                <a:latin typeface="Times New Roman" panose="02020603050405020304" pitchFamily="18" charset="0"/>
                <a:ea typeface="+mj-ea"/>
                <a:cs typeface="+mj-cs"/>
              </a:rPr>
              <a:t>Reasons for Internet Growth in the 1990s</a:t>
            </a:r>
          </a:p>
        </p:txBody>
      </p:sp>
      <p:sp>
        <p:nvSpPr>
          <p:cNvPr id="3" name="Text Placeholder 2"/>
          <p:cNvSpPr>
            <a:spLocks noGrp="1"/>
          </p:cNvSpPr>
          <p:nvPr>
            <p:ph type="body" idx="1"/>
          </p:nvPr>
        </p:nvSpPr>
        <p:spPr>
          <a:xfrm>
            <a:off x="457200" y="1600200"/>
            <a:ext cx="4763193" cy="4031843"/>
          </a:xfrm>
        </p:spPr>
        <p:txBody>
          <a:bodyPr wrap="square">
            <a:spAutoFit/>
          </a:bodyPr>
          <a:lstStyle/>
          <a:p>
            <a:pPr marL="255651" indent="-255651" eaLnBrk="1" hangingPunct="1">
              <a:buFont typeface="Arial" panose="020B0604020202020204" pitchFamily="34" charset="0"/>
              <a:buChar char="•"/>
              <a:defRPr/>
            </a:pPr>
            <a:r>
              <a:rPr lang="en-US" altLang="en-US" sz="2000" kern="1200" dirty="0" smtClean="0">
                <a:solidFill>
                  <a:srgbClr val="000000"/>
                </a:solidFill>
                <a:latin typeface="Arial (Body)"/>
                <a:ea typeface="+mn-ea"/>
                <a:cs typeface="+mn-cs"/>
              </a:rPr>
              <a:t>Removal </a:t>
            </a:r>
            <a:r>
              <a:rPr lang="en-US" altLang="en-US" sz="2000" kern="1200" dirty="0">
                <a:solidFill>
                  <a:srgbClr val="000000"/>
                </a:solidFill>
                <a:latin typeface="Arial (Body)"/>
                <a:ea typeface="+mn-ea"/>
                <a:cs typeface="+mn-cs"/>
              </a:rPr>
              <a:t>of the ban on commercial activity</a:t>
            </a:r>
          </a:p>
          <a:p>
            <a:pPr marL="255651" indent="-255651" eaLnBrk="1" hangingPunct="1">
              <a:buFont typeface="Arial" panose="020B0604020202020204" pitchFamily="34" charset="0"/>
              <a:buChar char="•"/>
              <a:defRPr/>
            </a:pPr>
            <a:r>
              <a:rPr lang="en-US" altLang="en-US" sz="2000" kern="1200" dirty="0" smtClean="0">
                <a:solidFill>
                  <a:srgbClr val="000000"/>
                </a:solidFill>
                <a:latin typeface="Arial (Body)"/>
                <a:ea typeface="+mn-ea"/>
                <a:cs typeface="+mn-cs"/>
              </a:rPr>
              <a:t>Development </a:t>
            </a:r>
            <a:r>
              <a:rPr lang="en-US" altLang="en-US" sz="2000" kern="1200" dirty="0">
                <a:solidFill>
                  <a:srgbClr val="000000"/>
                </a:solidFill>
                <a:latin typeface="Arial (Body)"/>
                <a:ea typeface="+mn-ea"/>
                <a:cs typeface="+mn-cs"/>
              </a:rPr>
              <a:t>of the World Wide Web </a:t>
            </a:r>
            <a:r>
              <a:rPr lang="en-US" altLang="en-US" sz="2000" kern="1200" dirty="0" smtClean="0">
                <a:solidFill>
                  <a:srgbClr val="000000"/>
                </a:solidFill>
                <a:latin typeface="Arial (Body)"/>
                <a:ea typeface="+mn-ea"/>
                <a:cs typeface="+mn-cs"/>
              </a:rPr>
              <a:t>by </a:t>
            </a:r>
            <a:r>
              <a:rPr lang="en-US" altLang="en-US" sz="2000" kern="1200" dirty="0">
                <a:solidFill>
                  <a:srgbClr val="000000"/>
                </a:solidFill>
                <a:latin typeface="Arial (Body)"/>
                <a:ea typeface="+mn-ea"/>
                <a:cs typeface="+mn-cs"/>
              </a:rPr>
              <a:t>Tim Berners-Lee at </a:t>
            </a:r>
            <a:r>
              <a:rPr lang="en-US" altLang="en-US" sz="20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E</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R</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N</a:t>
            </a:r>
            <a:endParaRPr lang="en-US" altLang="en-US" sz="2000" kern="1200" dirty="0">
              <a:solidFill>
                <a:srgbClr val="000000"/>
              </a:solidFill>
              <a:latin typeface="Arial (Body)"/>
              <a:ea typeface="+mn-ea"/>
              <a:cs typeface="+mn-cs"/>
            </a:endParaRPr>
          </a:p>
          <a:p>
            <a:pPr marL="255651" indent="-255651" eaLnBrk="1" hangingPunct="1">
              <a:buFont typeface="Arial" panose="020B0604020202020204" pitchFamily="34" charset="0"/>
              <a:buChar char="•"/>
              <a:defRPr/>
            </a:pPr>
            <a:r>
              <a:rPr lang="en-US" altLang="en-US" sz="2000" kern="1200" dirty="0" smtClean="0">
                <a:solidFill>
                  <a:srgbClr val="000000"/>
                </a:solidFill>
                <a:latin typeface="Arial (Body)"/>
                <a:ea typeface="+mn-ea"/>
                <a:cs typeface="+mn-cs"/>
              </a:rPr>
              <a:t>Development </a:t>
            </a:r>
            <a:r>
              <a:rPr lang="en-US" altLang="en-US" sz="2000" kern="1200" dirty="0">
                <a:solidFill>
                  <a:srgbClr val="000000"/>
                </a:solidFill>
                <a:latin typeface="Arial (Body)"/>
                <a:ea typeface="+mn-ea"/>
                <a:cs typeface="+mn-cs"/>
              </a:rPr>
              <a:t>of Mosaic, </a:t>
            </a:r>
            <a:r>
              <a:rPr lang="en-US" altLang="en-US" sz="2000" kern="1200" dirty="0" smtClean="0">
                <a:solidFill>
                  <a:srgbClr val="000000"/>
                </a:solidFill>
                <a:latin typeface="Arial (Body)"/>
                <a:ea typeface="+mn-ea"/>
                <a:cs typeface="+mn-cs"/>
              </a:rPr>
              <a:t>the </a:t>
            </a:r>
            <a:r>
              <a:rPr lang="en-US" altLang="en-US" sz="2000" kern="1200" dirty="0">
                <a:solidFill>
                  <a:srgbClr val="000000"/>
                </a:solidFill>
                <a:latin typeface="Arial (Body)"/>
                <a:ea typeface="+mn-ea"/>
                <a:cs typeface="+mn-cs"/>
              </a:rPr>
              <a:t>first graphics-based web browser at </a:t>
            </a:r>
            <a:r>
              <a:rPr lang="en-US" altLang="en-US" sz="2000" kern="1200" dirty="0" smtClean="0">
                <a:solidFill>
                  <a:srgbClr val="000000"/>
                </a:solidFill>
                <a:latin typeface="Arial (Body)"/>
                <a:ea typeface="+mn-ea"/>
                <a:cs typeface="+mn-cs"/>
              </a:rPr>
              <a:t>N</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A</a:t>
            </a:r>
            <a:endParaRPr lang="en-US" altLang="en-US" sz="2000" kern="1200" dirty="0">
              <a:solidFill>
                <a:srgbClr val="000000"/>
              </a:solidFill>
              <a:latin typeface="Arial (Body)"/>
              <a:ea typeface="+mn-ea"/>
              <a:cs typeface="+mn-cs"/>
            </a:endParaRPr>
          </a:p>
          <a:p>
            <a:pPr marL="255651" indent="-255651" eaLnBrk="1" hangingPunct="1">
              <a:buFont typeface="Arial" panose="020B0604020202020204" pitchFamily="34" charset="0"/>
              <a:buChar char="•"/>
              <a:defRPr/>
            </a:pPr>
            <a:r>
              <a:rPr lang="en-US" altLang="en-US" sz="2000" kern="1200" dirty="0" smtClean="0">
                <a:solidFill>
                  <a:srgbClr val="000000"/>
                </a:solidFill>
                <a:latin typeface="Arial (Body)"/>
                <a:ea typeface="+mn-ea"/>
                <a:cs typeface="+mn-cs"/>
              </a:rPr>
              <a:t>Personal </a:t>
            </a:r>
            <a:r>
              <a:rPr lang="en-US" altLang="en-US" sz="2000" kern="1200" dirty="0">
                <a:solidFill>
                  <a:srgbClr val="000000"/>
                </a:solidFill>
                <a:latin typeface="Arial (Body)"/>
                <a:ea typeface="+mn-ea"/>
                <a:cs typeface="+mn-cs"/>
              </a:rPr>
              <a:t>computers were increasingly available and affordable</a:t>
            </a:r>
          </a:p>
          <a:p>
            <a:pPr marL="255651" indent="-255651" eaLnBrk="1" hangingPunct="1">
              <a:buFont typeface="Arial" panose="020B0604020202020204" pitchFamily="34" charset="0"/>
              <a:buChar char="•"/>
              <a:defRPr/>
            </a:pPr>
            <a:r>
              <a:rPr lang="en-US" altLang="en-US" sz="2000" kern="1200" dirty="0" smtClean="0">
                <a:solidFill>
                  <a:srgbClr val="000000"/>
                </a:solidFill>
                <a:latin typeface="Arial (Body)"/>
                <a:ea typeface="+mn-ea"/>
                <a:cs typeface="+mn-cs"/>
              </a:rPr>
              <a:t>Online </a:t>
            </a:r>
            <a:r>
              <a:rPr lang="en-US" altLang="en-US" sz="2000" kern="1200" dirty="0">
                <a:solidFill>
                  <a:srgbClr val="000000"/>
                </a:solidFill>
                <a:latin typeface="Arial (Body)"/>
                <a:ea typeface="+mn-ea"/>
                <a:cs typeface="+mn-cs"/>
              </a:rPr>
              <a:t>service providers offered low-cost connections to the Internet</a:t>
            </a:r>
          </a:p>
        </p:txBody>
      </p:sp>
      <p:pic>
        <p:nvPicPr>
          <p:cNvPr id="19460" name="Picture 1" descr="In the diagram, a spiral leads through the following seven steps, commercial use of Internet allowed, W W W invented at C E R N, affordable personal computers, graphical operating systems, first graphical browser, easy online access, widespread use of the Web."/>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7170" y="1455111"/>
            <a:ext cx="3946830" cy="319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The World Wide Web</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a:spAutoFit/>
          </a:bodyPr>
          <a:lstStyle/>
          <a:p>
            <a:pPr marL="0" indent="0" eaLnBrk="1" hangingPunct="1">
              <a:buNone/>
              <a:defRPr/>
            </a:pPr>
            <a:r>
              <a:rPr lang="en-US" altLang="en-US" sz="2400" kern="1200" dirty="0">
                <a:solidFill>
                  <a:srgbClr val="000000"/>
                </a:solidFill>
                <a:latin typeface="Arial (Body)"/>
                <a:ea typeface="+mn-ea"/>
                <a:cs typeface="+mn-cs"/>
              </a:rPr>
              <a:t>The graphical user interface to information stored on computers running web </a:t>
            </a:r>
            <a:r>
              <a:rPr lang="en-US" altLang="en-US" sz="2400" kern="1200" dirty="0" smtClean="0">
                <a:solidFill>
                  <a:srgbClr val="000000"/>
                </a:solidFill>
                <a:latin typeface="Arial (Body)"/>
                <a:ea typeface="+mn-ea"/>
                <a:cs typeface="+mn-cs"/>
              </a:rPr>
              <a:t>servers connected </a:t>
            </a:r>
            <a:r>
              <a:rPr lang="en-US" altLang="en-US" sz="2400" kern="1200" dirty="0">
                <a:solidFill>
                  <a:srgbClr val="000000"/>
                </a:solidFill>
                <a:latin typeface="Arial (Body)"/>
                <a:ea typeface="+mn-ea"/>
                <a:cs typeface="+mn-cs"/>
              </a:rPr>
              <a:t>to the Internet.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227"/>
            <a:ext cx="8229600" cy="1097279"/>
          </a:xfrm>
        </p:spPr>
        <p:txBody>
          <a:bodyPr/>
          <a:lstStyle/>
          <a:p>
            <a:r>
              <a:rPr lang="en-US" kern="1200" spc="-50" dirty="0">
                <a:latin typeface="Times New Roman" panose="02020603050405020304" pitchFamily="18" charset="0"/>
              </a:rPr>
              <a:t>Internet Standards &amp; Coordination </a:t>
            </a:r>
            <a:r>
              <a:rPr lang="en-US" sz="2000" b="0" kern="1200" spc="-50" dirty="0">
                <a:latin typeface="Times New Roman" panose="02020603050405020304" pitchFamily="18" charset="0"/>
              </a:rPr>
              <a:t>(1 of 2)</a:t>
            </a:r>
            <a:endParaRPr lang="en-US" dirty="0"/>
          </a:p>
        </p:txBody>
      </p:sp>
      <p:sp>
        <p:nvSpPr>
          <p:cNvPr id="3" name="Text Placeholder 2"/>
          <p:cNvSpPr>
            <a:spLocks noGrp="1"/>
          </p:cNvSpPr>
          <p:nvPr>
            <p:ph type="body" idx="1"/>
          </p:nvPr>
        </p:nvSpPr>
        <p:spPr/>
        <p:txBody>
          <a:bodyPr/>
          <a:lstStyle/>
          <a:p>
            <a:r>
              <a:rPr lang="en-US" altLang="en-US" sz="2400" b="1" kern="1200" dirty="0">
                <a:solidFill>
                  <a:srgbClr val="000000"/>
                </a:solidFill>
                <a:latin typeface="Arial (Body)"/>
                <a:cs typeface="Times New Roman" panose="02020603050405020304" pitchFamily="18" charset="0"/>
              </a:rPr>
              <a:t>I</a:t>
            </a:r>
            <a:r>
              <a:rPr lang="en-US" altLang="en-US" sz="100" b="1" kern="1200" dirty="0">
                <a:solidFill>
                  <a:srgbClr val="000000"/>
                </a:solidFill>
                <a:latin typeface="Arial (Body)"/>
                <a:cs typeface="Times New Roman" panose="02020603050405020304" pitchFamily="18" charset="0"/>
              </a:rPr>
              <a:t> </a:t>
            </a:r>
            <a:r>
              <a:rPr lang="en-US" altLang="en-US" sz="2400" b="1" kern="1200" dirty="0">
                <a:solidFill>
                  <a:srgbClr val="000000"/>
                </a:solidFill>
                <a:latin typeface="Arial (Body)"/>
                <a:cs typeface="Times New Roman" panose="02020603050405020304" pitchFamily="18" charset="0"/>
              </a:rPr>
              <a:t>E</a:t>
            </a:r>
            <a:r>
              <a:rPr lang="en-US" altLang="en-US" sz="100" b="1" kern="1200" dirty="0">
                <a:solidFill>
                  <a:srgbClr val="000000"/>
                </a:solidFill>
                <a:latin typeface="Arial (Body)"/>
                <a:cs typeface="Times New Roman" panose="02020603050405020304" pitchFamily="18" charset="0"/>
              </a:rPr>
              <a:t> </a:t>
            </a:r>
            <a:r>
              <a:rPr lang="en-US" altLang="en-US" sz="2400" b="1" kern="1200" dirty="0">
                <a:solidFill>
                  <a:srgbClr val="000000"/>
                </a:solidFill>
                <a:latin typeface="Arial (Body)"/>
                <a:cs typeface="Times New Roman" panose="02020603050405020304" pitchFamily="18" charset="0"/>
              </a:rPr>
              <a:t>T</a:t>
            </a:r>
            <a:r>
              <a:rPr lang="en-US" altLang="en-US" sz="100" b="1" kern="1200" dirty="0">
                <a:solidFill>
                  <a:srgbClr val="000000"/>
                </a:solidFill>
                <a:latin typeface="Arial (Body)"/>
                <a:cs typeface="Times New Roman" panose="02020603050405020304" pitchFamily="18" charset="0"/>
              </a:rPr>
              <a:t> </a:t>
            </a:r>
            <a:r>
              <a:rPr lang="en-US" altLang="en-US" sz="2400" b="1" kern="1200" dirty="0">
                <a:solidFill>
                  <a:srgbClr val="000000"/>
                </a:solidFill>
                <a:latin typeface="Arial (Body)"/>
                <a:cs typeface="Times New Roman" panose="02020603050405020304" pitchFamily="18" charset="0"/>
              </a:rPr>
              <a:t>F </a:t>
            </a:r>
            <a:r>
              <a:rPr lang="en-US" altLang="en-US" sz="2400" kern="1200" dirty="0">
                <a:solidFill>
                  <a:srgbClr val="000000"/>
                </a:solidFill>
                <a:latin typeface="Arial (Body)"/>
                <a:cs typeface="Times New Roman" panose="02020603050405020304" pitchFamily="18" charset="0"/>
              </a:rPr>
              <a:t>– Internet Engineering Task </a:t>
            </a:r>
            <a:r>
              <a:rPr lang="en-US" altLang="en-US" sz="2400" kern="1200" dirty="0" smtClean="0">
                <a:solidFill>
                  <a:srgbClr val="000000"/>
                </a:solidFill>
                <a:latin typeface="Arial (Body)"/>
                <a:cs typeface="Times New Roman" panose="02020603050405020304" pitchFamily="18" charset="0"/>
              </a:rPr>
              <a:t>Force</a:t>
            </a:r>
            <a:endParaRPr lang="en-US" altLang="en-US" sz="2400" kern="1200" dirty="0">
              <a:solidFill>
                <a:srgbClr val="000000"/>
              </a:solidFill>
              <a:latin typeface="Arial (Body)"/>
              <a:cs typeface="Times New Roman" panose="02020603050405020304" pitchFamily="18" charset="0"/>
            </a:endParaRPr>
          </a:p>
        </p:txBody>
      </p:sp>
      <p:sp>
        <p:nvSpPr>
          <p:cNvPr id="4" name="Content Placeholder 3"/>
          <p:cNvSpPr>
            <a:spLocks noGrp="1"/>
          </p:cNvSpPr>
          <p:nvPr>
            <p:ph sz="quarter" idx="13"/>
          </p:nvPr>
        </p:nvSpPr>
        <p:spPr>
          <a:xfrm>
            <a:off x="457200" y="2151971"/>
            <a:ext cx="8229600" cy="985158"/>
          </a:xfrm>
        </p:spPr>
        <p:txBody>
          <a:bodyPr/>
          <a:lstStyle/>
          <a:p>
            <a:pPr marL="231775" indent="0">
              <a:buNone/>
            </a:pPr>
            <a:r>
              <a:rPr lang="en-US" sz="2400" kern="1200" dirty="0">
                <a:latin typeface="Arial (Body)"/>
              </a:rPr>
              <a:t>The principal body engaged in the development of new Internet protocol standard specifications</a:t>
            </a:r>
            <a:r>
              <a:rPr lang="en-US" sz="2400" kern="1200" dirty="0" smtClean="0">
                <a:latin typeface="Arial (Body)"/>
              </a:rPr>
              <a:t>.</a:t>
            </a:r>
            <a:endParaRPr lang="en-US" sz="2400" kern="1200" dirty="0">
              <a:latin typeface="Arial (Body)"/>
            </a:endParaRPr>
          </a:p>
        </p:txBody>
      </p:sp>
      <p:sp>
        <p:nvSpPr>
          <p:cNvPr id="5" name="Content Placeholder 4"/>
          <p:cNvSpPr>
            <a:spLocks noGrp="1"/>
          </p:cNvSpPr>
          <p:nvPr>
            <p:ph sz="quarter" idx="14"/>
          </p:nvPr>
        </p:nvSpPr>
        <p:spPr>
          <a:xfrm>
            <a:off x="454025" y="3033486"/>
            <a:ext cx="8232775" cy="557439"/>
          </a:xfrm>
        </p:spPr>
        <p:txBody>
          <a:bodyPr/>
          <a:lstStyle/>
          <a:p>
            <a:pPr marL="255600">
              <a:spcBef>
                <a:spcPts val="1500"/>
              </a:spcBef>
              <a:buClr>
                <a:schemeClr val="tx2"/>
              </a:buClr>
              <a:buFont typeface="Arial" panose="020B0604020202020204" pitchFamily="34" charset="0"/>
              <a:buChar char="•"/>
            </a:pPr>
            <a:r>
              <a:rPr lang="en-US" altLang="en-US" sz="2400" b="1" kern="1200" dirty="0" smtClean="0">
                <a:latin typeface="Arial (Body)"/>
                <a:cs typeface="Times New Roman" panose="02020603050405020304" pitchFamily="18" charset="0"/>
              </a:rPr>
              <a:t>R</a:t>
            </a:r>
            <a:r>
              <a:rPr lang="en-US" altLang="en-US" sz="100" b="1" kern="1200" dirty="0" smtClean="0">
                <a:latin typeface="Arial (Body)"/>
                <a:cs typeface="Times New Roman" panose="02020603050405020304" pitchFamily="18" charset="0"/>
              </a:rPr>
              <a:t> </a:t>
            </a:r>
            <a:r>
              <a:rPr lang="en-US" altLang="en-US" sz="2400" b="1" kern="1200" dirty="0" smtClean="0">
                <a:latin typeface="Arial (Body)"/>
                <a:cs typeface="Times New Roman" panose="02020603050405020304" pitchFamily="18" charset="0"/>
              </a:rPr>
              <a:t>F</a:t>
            </a:r>
            <a:r>
              <a:rPr lang="en-US" altLang="en-US" sz="100" b="1" kern="1200" dirty="0" smtClean="0">
                <a:latin typeface="Arial (Body)"/>
                <a:cs typeface="Times New Roman" panose="02020603050405020304" pitchFamily="18" charset="0"/>
              </a:rPr>
              <a:t> </a:t>
            </a:r>
            <a:r>
              <a:rPr lang="en-US" altLang="en-US" sz="2400" b="1" kern="1200" dirty="0" smtClean="0">
                <a:latin typeface="Arial (Body)"/>
                <a:cs typeface="Times New Roman" panose="02020603050405020304" pitchFamily="18" charset="0"/>
              </a:rPr>
              <a:t>C </a:t>
            </a:r>
            <a:r>
              <a:rPr lang="en-US" altLang="en-US" sz="2400" kern="1200" dirty="0" smtClean="0">
                <a:latin typeface="Arial (Body)"/>
                <a:cs typeface="Times New Roman" panose="02020603050405020304" pitchFamily="18" charset="0"/>
              </a:rPr>
              <a:t>– Requests for Comments</a:t>
            </a:r>
            <a:endParaRPr lang="en-US" altLang="en-US" sz="2400" kern="1200" dirty="0">
              <a:latin typeface="Arial (Body)"/>
              <a:cs typeface="Times New Roman" panose="02020603050405020304" pitchFamily="18" charset="0"/>
            </a:endParaRPr>
          </a:p>
        </p:txBody>
      </p:sp>
      <p:sp>
        <p:nvSpPr>
          <p:cNvPr id="6" name="Content Placeholder 5"/>
          <p:cNvSpPr>
            <a:spLocks noGrp="1"/>
          </p:cNvSpPr>
          <p:nvPr>
            <p:ph sz="quarter" idx="15"/>
          </p:nvPr>
        </p:nvSpPr>
        <p:spPr>
          <a:xfrm>
            <a:off x="457200" y="3504748"/>
            <a:ext cx="8229600" cy="1244364"/>
          </a:xfrm>
        </p:spPr>
        <p:txBody>
          <a:bodyPr/>
          <a:lstStyle/>
          <a:p>
            <a:pPr marL="217488" indent="0">
              <a:buNone/>
            </a:pPr>
            <a:r>
              <a:rPr lang="en-US" sz="2400" kern="1200" dirty="0">
                <a:latin typeface="Arial (Body)"/>
              </a:rPr>
              <a:t>A formal document from the </a:t>
            </a:r>
            <a:r>
              <a:rPr lang="en-US" altLang="en-US" sz="2400" kern="1200" dirty="0">
                <a:latin typeface="Arial (Body)"/>
                <a:cs typeface="Times New Roman" panose="02020603050405020304" pitchFamily="18" charset="0"/>
              </a:rPr>
              <a:t>I</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E</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T</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F </a:t>
            </a:r>
            <a:r>
              <a:rPr lang="en-US" sz="2400" kern="1200" dirty="0">
                <a:latin typeface="Arial (Body)"/>
              </a:rPr>
              <a:t>that is drafted by a committee and subsequently reviewed by interested </a:t>
            </a:r>
            <a:r>
              <a:rPr lang="en-US" sz="2400" kern="1200" dirty="0" smtClean="0">
                <a:latin typeface="Arial (Body)"/>
              </a:rPr>
              <a:t>parties</a:t>
            </a:r>
            <a:endParaRPr lang="en-US" sz="2400" kern="1200" dirty="0">
              <a:latin typeface="Arial (Body)"/>
              <a:cs typeface="Times New Roman" panose="02020603050405020304" pitchFamily="18" charset="0"/>
            </a:endParaRPr>
          </a:p>
        </p:txBody>
      </p:sp>
      <p:sp>
        <p:nvSpPr>
          <p:cNvPr id="7" name="Content Placeholder 6"/>
          <p:cNvSpPr>
            <a:spLocks noGrp="1"/>
          </p:cNvSpPr>
          <p:nvPr>
            <p:ph sz="quarter" idx="16"/>
          </p:nvPr>
        </p:nvSpPr>
        <p:spPr>
          <a:xfrm>
            <a:off x="457200" y="4749112"/>
            <a:ext cx="8229600" cy="471703"/>
          </a:xfrm>
        </p:spPr>
        <p:txBody>
          <a:bodyPr/>
          <a:lstStyle/>
          <a:p>
            <a:pPr marL="255600" indent="-255600">
              <a:spcBef>
                <a:spcPts val="1500"/>
              </a:spcBef>
              <a:buClr>
                <a:schemeClr val="tx2"/>
              </a:buClr>
              <a:buFont typeface="Arial" panose="020B0604020202020204" pitchFamily="34" charset="0"/>
              <a:buChar char="•"/>
            </a:pPr>
            <a:r>
              <a:rPr lang="en-US" altLang="en-US" sz="2400" b="1" kern="1200" dirty="0">
                <a:latin typeface="Arial (Body)"/>
                <a:cs typeface="Times New Roman" panose="02020603050405020304" pitchFamily="18" charset="0"/>
              </a:rPr>
              <a:t>I</a:t>
            </a:r>
            <a:r>
              <a:rPr lang="en-US" altLang="en-US" sz="100" b="1" kern="1200" dirty="0">
                <a:latin typeface="Arial (Body)"/>
                <a:cs typeface="Times New Roman" panose="02020603050405020304" pitchFamily="18" charset="0"/>
              </a:rPr>
              <a:t> </a:t>
            </a:r>
            <a:r>
              <a:rPr lang="en-US" altLang="en-US" sz="2400" b="1" kern="1200" dirty="0">
                <a:latin typeface="Arial (Body)"/>
                <a:cs typeface="Times New Roman" panose="02020603050405020304" pitchFamily="18" charset="0"/>
              </a:rPr>
              <a:t>A</a:t>
            </a:r>
            <a:r>
              <a:rPr lang="en-US" altLang="en-US" sz="100" b="1" kern="1200" dirty="0">
                <a:latin typeface="Arial (Body)"/>
                <a:cs typeface="Times New Roman" panose="02020603050405020304" pitchFamily="18" charset="0"/>
              </a:rPr>
              <a:t> </a:t>
            </a:r>
            <a:r>
              <a:rPr lang="en-US" altLang="en-US" sz="2400" b="1" kern="1200" dirty="0">
                <a:latin typeface="Arial (Body)"/>
                <a:cs typeface="Times New Roman" panose="02020603050405020304" pitchFamily="18" charset="0"/>
              </a:rPr>
              <a:t>B – Internet Architecture Board</a:t>
            </a:r>
          </a:p>
        </p:txBody>
      </p:sp>
      <p:sp>
        <p:nvSpPr>
          <p:cNvPr id="8" name="Content Placeholder 7"/>
          <p:cNvSpPr>
            <a:spLocks noGrp="1"/>
          </p:cNvSpPr>
          <p:nvPr>
            <p:ph sz="quarter" idx="17"/>
          </p:nvPr>
        </p:nvSpPr>
        <p:spPr>
          <a:xfrm>
            <a:off x="457200" y="5235328"/>
            <a:ext cx="8229600" cy="943429"/>
          </a:xfrm>
        </p:spPr>
        <p:txBody>
          <a:bodyPr/>
          <a:lstStyle/>
          <a:p>
            <a:pPr marL="174625" indent="0">
              <a:buNone/>
            </a:pPr>
            <a:r>
              <a:rPr lang="en-US" altLang="en-US" sz="2400" kern="1200" dirty="0">
                <a:latin typeface="Arial (Body)"/>
              </a:rPr>
              <a:t>Provides guidance and broad direction to the </a:t>
            </a:r>
            <a:r>
              <a:rPr lang="en-US" altLang="en-US" sz="2400" kern="1200" dirty="0">
                <a:latin typeface="Arial (Body)"/>
                <a:cs typeface="Times New Roman" panose="02020603050405020304" pitchFamily="18" charset="0"/>
              </a:rPr>
              <a:t>I</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E</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T</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F</a:t>
            </a:r>
            <a:r>
              <a:rPr lang="en-US" altLang="en-US" sz="2400" kern="1200" dirty="0">
                <a:latin typeface="Arial (Body)"/>
              </a:rPr>
              <a:t>. Responsible for publications for </a:t>
            </a:r>
            <a:r>
              <a:rPr lang="en-US" altLang="en-US" sz="2400" kern="1200" dirty="0">
                <a:latin typeface="Arial (Body)"/>
                <a:cs typeface="Times New Roman" panose="02020603050405020304" pitchFamily="18" charset="0"/>
              </a:rPr>
              <a:t>R</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F</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Cs</a:t>
            </a:r>
            <a:r>
              <a:rPr lang="en-US" altLang="en-US" sz="2400" kern="1200" dirty="0" smtClean="0">
                <a:latin typeface="Arial (Body)"/>
              </a:rPr>
              <a:t>.</a:t>
            </a:r>
            <a:endParaRPr lang="en-US" altLang="en-US" sz="2400" kern="1200" dirty="0">
              <a:latin typeface="Arial (Body)"/>
            </a:endParaRPr>
          </a:p>
        </p:txBody>
      </p:sp>
    </p:spTree>
    <p:extLst>
      <p:ext uri="{BB962C8B-B14F-4D97-AF65-F5344CB8AC3E}">
        <p14:creationId xmlns:p14="http://schemas.microsoft.com/office/powerpoint/2010/main" val="275360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Internet Standards &amp; Coordination </a:t>
            </a:r>
            <a:r>
              <a:rPr lang="en-US" sz="2000" b="0" kern="1200" spc="-50" dirty="0" smtClean="0">
                <a:latin typeface="Times New Roman" panose="02020603050405020304" pitchFamily="18" charset="0"/>
                <a:ea typeface="+mj-ea"/>
                <a:cs typeface="+mj-cs"/>
              </a:rPr>
              <a:t>(2 of 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00955"/>
          </a:xfrm>
        </p:spPr>
        <p:txBody>
          <a:bodyPr wrap="square">
            <a:spAutoFit/>
          </a:bodyPr>
          <a:lstStyle/>
          <a:p>
            <a:pPr marL="255651" indent="-255651" eaLnBrk="1" hangingPunct="1">
              <a:buFont typeface="Arial" panose="020B0604020202020204" pitchFamily="34" charset="0"/>
              <a:buChar char="•"/>
              <a:defRPr/>
            </a:pPr>
            <a:r>
              <a:rPr lang="pt-BR" altLang="en-US" sz="2400" kern="1200" dirty="0" smtClean="0">
                <a:solidFill>
                  <a:srgbClr val="000000"/>
                </a:solidFill>
                <a:latin typeface="Arial (Body)"/>
                <a:ea typeface="+mn-ea"/>
                <a:cs typeface="+mn-cs"/>
              </a:rPr>
              <a:t>I</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C</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A</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N</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N </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Times New Roman" panose="02020603050405020304" pitchFamily="18" charset="0"/>
              </a:rPr>
              <a:t>The Internet Corporation for Assigned Numbers &amp; Names</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Non-profit </a:t>
            </a:r>
            <a:r>
              <a:rPr lang="en-US" altLang="en-US" sz="2400" kern="1200" dirty="0" smtClean="0">
                <a:solidFill>
                  <a:srgbClr val="000000"/>
                </a:solidFill>
                <a:latin typeface="Arial (Body)"/>
                <a:ea typeface="+mn-ea"/>
                <a:cs typeface="Times New Roman" panose="02020603050405020304" pitchFamily="18" charset="0"/>
              </a:rPr>
              <a:t>organization</a:t>
            </a:r>
            <a:endParaRPr lang="en-US" altLang="en-US" sz="2400" kern="1200" dirty="0">
              <a:solidFill>
                <a:srgbClr val="000000"/>
              </a:solidFill>
              <a:latin typeface="Arial (Body)"/>
              <a:ea typeface="+mn-ea"/>
              <a:cs typeface="Times New Roman" panose="02020603050405020304" pitchFamily="18" charset="0"/>
            </a:endParaRP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Main function is to coordinate the assignment of:</a:t>
            </a:r>
          </a:p>
          <a:p>
            <a:pPr lvl="2" eaLnBrk="1" hangingPunct="1">
              <a:buFont typeface="Times New Roman" panose="02020603050405020304" pitchFamily="18" charset="0"/>
              <a:buChar char="▪"/>
              <a:defRPr/>
            </a:pPr>
            <a:r>
              <a:rPr lang="en-US" altLang="en-US" sz="2400" kern="1200" dirty="0" smtClean="0">
                <a:solidFill>
                  <a:srgbClr val="000000"/>
                </a:solidFill>
                <a:latin typeface="Arial (Body)"/>
                <a:ea typeface="+mn-ea"/>
                <a:cs typeface="Times New Roman" panose="02020603050405020304" pitchFamily="18" charset="0"/>
              </a:rPr>
              <a:t>Internet domain names</a:t>
            </a:r>
          </a:p>
          <a:p>
            <a:pPr lvl="2" eaLnBrk="1" hangingPunct="1">
              <a:buFont typeface="Times New Roman" panose="02020603050405020304" pitchFamily="18" charset="0"/>
              <a:buChar char="▪"/>
              <a:defRPr/>
            </a:pPr>
            <a:r>
              <a:rPr lang="en-US" altLang="en-US" sz="2400" kern="1200" dirty="0" smtClean="0">
                <a:solidFill>
                  <a:srgbClr val="000000"/>
                </a:solidFill>
                <a:latin typeface="Arial (Body)"/>
                <a:ea typeface="+mn-ea"/>
                <a:cs typeface="Times New Roman" panose="02020603050405020304" pitchFamily="18" charset="0"/>
              </a:rPr>
              <a:t>I</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P address numbers</a:t>
            </a:r>
          </a:p>
          <a:p>
            <a:pPr lvl="2" eaLnBrk="1" hangingPunct="1">
              <a:buFont typeface="Times New Roman" panose="02020603050405020304" pitchFamily="18" charset="0"/>
              <a:buChar char="▪"/>
              <a:defRPr/>
            </a:pPr>
            <a:r>
              <a:rPr lang="en-US" altLang="en-US" sz="2400" kern="1200" dirty="0" smtClean="0">
                <a:solidFill>
                  <a:srgbClr val="000000"/>
                </a:solidFill>
                <a:latin typeface="Arial (Body)"/>
                <a:ea typeface="+mn-ea"/>
                <a:cs typeface="Times New Roman" panose="02020603050405020304" pitchFamily="18" charset="0"/>
              </a:rPr>
              <a:t>Protocol parameters</a:t>
            </a:r>
          </a:p>
          <a:p>
            <a:pPr lvl="2" eaLnBrk="1" hangingPunct="1">
              <a:buFont typeface="Times New Roman" panose="02020603050405020304" pitchFamily="18" charset="0"/>
              <a:buChar char="▪"/>
              <a:defRPr/>
            </a:pPr>
            <a:r>
              <a:rPr lang="en-US" altLang="en-US" sz="2400" kern="1200" dirty="0" smtClean="0">
                <a:solidFill>
                  <a:srgbClr val="000000"/>
                </a:solidFill>
                <a:latin typeface="Arial (Body)"/>
                <a:ea typeface="+mn-ea"/>
                <a:cs typeface="Times New Roman" panose="02020603050405020304" pitchFamily="18" charset="0"/>
              </a:rPr>
              <a:t>Protocol port numbers.</a:t>
            </a:r>
            <a:endParaRPr lang="en-US" altLang="en-US" sz="2400" kern="1200" dirty="0">
              <a:solidFill>
                <a:srgbClr val="000000"/>
              </a:solidFill>
              <a:latin typeface="Arial (Body)"/>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Growth of the Internet</a:t>
            </a:r>
            <a:endParaRPr lang="en-US" kern="1200" spc="-5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4979552"/>
            <a:ext cx="8229600" cy="492412"/>
          </a:xfrm>
        </p:spPr>
        <p:txBody>
          <a:bodyPr>
            <a:spAutoFit/>
          </a:bodyPr>
          <a:lstStyle/>
          <a:p>
            <a:pPr marL="0" indent="0" eaLnBrk="1" hangingPunct="1">
              <a:buFont typeface="Calibri" panose="020F0502020204030204" pitchFamily="34" charset="0"/>
              <a:buNone/>
            </a:pPr>
            <a:r>
              <a:rPr lang="en-US" altLang="en-US" sz="2000" b="1" kern="1200" dirty="0">
                <a:solidFill>
                  <a:srgbClr val="000000"/>
                </a:solidFill>
                <a:latin typeface="+mn-lt"/>
                <a:ea typeface="+mn-ea"/>
                <a:cs typeface="+mn-cs"/>
              </a:rPr>
              <a:t>Source: </a:t>
            </a:r>
            <a:r>
              <a:rPr lang="en-US" altLang="en-US" sz="2000" dirty="0">
                <a:solidFill>
                  <a:schemeClr val="tx1"/>
                </a:solidFill>
                <a:latin typeface="+mn-lt"/>
                <a:hlinkClick r:id="rId2" tooltip="http://www.internetworldstats.com/emarketing.htm"/>
              </a:rPr>
              <a:t>http://www.internetworldstats.com/emarketing.htm</a:t>
            </a:r>
            <a:endParaRPr lang="en-US" altLang="en-US" sz="2000" dirty="0">
              <a:solidFill>
                <a:schemeClr val="tx1"/>
              </a:solidFill>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411295635"/>
              </p:ext>
            </p:extLst>
          </p:nvPr>
        </p:nvGraphicFramePr>
        <p:xfrm>
          <a:off x="1231231" y="1930400"/>
          <a:ext cx="6681537" cy="2494280"/>
        </p:xfrm>
        <a:graphic>
          <a:graphicData uri="http://schemas.openxmlformats.org/drawingml/2006/table">
            <a:tbl>
              <a:tblPr firstRow="1" bandRow="1">
                <a:tableStyleId>{5940675A-B579-460E-94D1-54222C63F5DA}</a:tableStyleId>
              </a:tblPr>
              <a:tblGrid>
                <a:gridCol w="2045368">
                  <a:extLst>
                    <a:ext uri="{9D8B030D-6E8A-4147-A177-3AD203B41FA5}">
                      <a16:colId xmlns:a16="http://schemas.microsoft.com/office/drawing/2014/main" val="2790120727"/>
                    </a:ext>
                  </a:extLst>
                </a:gridCol>
                <a:gridCol w="4636169">
                  <a:extLst>
                    <a:ext uri="{9D8B030D-6E8A-4147-A177-3AD203B41FA5}">
                      <a16:colId xmlns:a16="http://schemas.microsoft.com/office/drawing/2014/main" val="1609247116"/>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US" sz="1800" b="1"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t>Percentage of Global Population Using the Internet</a:t>
                      </a:r>
                      <a:endParaRPr lang="en-US" sz="1800" b="1"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1909524"/>
                  </a:ext>
                </a:extLst>
              </a:tr>
              <a:tr h="370840">
                <a:tc>
                  <a:txBody>
                    <a:bodyPr/>
                    <a:lstStyle/>
                    <a:p>
                      <a:r>
                        <a:rPr lang="en-US" sz="1800" dirty="0" smtClean="0"/>
                        <a:t>1995</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800" dirty="0" smtClean="0"/>
                        <a:t> 0.4%</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32806865"/>
                  </a:ext>
                </a:extLst>
              </a:tr>
              <a:tr h="370840">
                <a:tc>
                  <a:txBody>
                    <a:bodyPr/>
                    <a:lstStyle/>
                    <a:p>
                      <a:r>
                        <a:rPr lang="en-US" sz="1800" dirty="0" smtClean="0"/>
                        <a:t>2000</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smtClean="0"/>
                        <a:t> 5.8%</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1457160"/>
                  </a:ext>
                </a:extLst>
              </a:tr>
              <a:tr h="370840">
                <a:tc>
                  <a:txBody>
                    <a:bodyPr/>
                    <a:lstStyle/>
                    <a:p>
                      <a:r>
                        <a:rPr lang="en-US" sz="1800" dirty="0" smtClean="0"/>
                        <a:t>2005</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smtClean="0"/>
                        <a:t>15.7%</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4459196"/>
                  </a:ext>
                </a:extLst>
              </a:tr>
              <a:tr h="370840">
                <a:tc>
                  <a:txBody>
                    <a:bodyPr/>
                    <a:lstStyle/>
                    <a:p>
                      <a:r>
                        <a:rPr lang="en-US" sz="1800" dirty="0" smtClean="0"/>
                        <a:t>2010</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smtClean="0"/>
                        <a:t>  28.10%</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0765518"/>
                  </a:ext>
                </a:extLst>
              </a:tr>
              <a:tr h="370840">
                <a:tc>
                  <a:txBody>
                    <a:bodyPr/>
                    <a:lstStyle/>
                    <a:p>
                      <a:r>
                        <a:rPr lang="en-US" sz="1800" dirty="0" smtClean="0"/>
                        <a:t>2015</a:t>
                      </a:r>
                      <a:endParaRPr lang="en-US" sz="1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42.4%</a:t>
                      </a:r>
                      <a:endParaRPr lang="en-US" sz="1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6538075"/>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9356</TotalTime>
  <Words>1849</Words>
  <Application>Microsoft Office PowerPoint</Application>
  <PresentationFormat>On-screen Show (4:3)</PresentationFormat>
  <Paragraphs>223</Paragraphs>
  <Slides>42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Arial</vt:lpstr>
      <vt:lpstr>Arial (Body)</vt:lpstr>
      <vt:lpstr>Calibri</vt:lpstr>
      <vt:lpstr>Noto Sans Symbols</vt:lpstr>
      <vt:lpstr>Times New Roman</vt:lpstr>
      <vt:lpstr>Verdana</vt:lpstr>
      <vt:lpstr>Wingdings</vt:lpstr>
      <vt:lpstr>2_508 Lecture</vt:lpstr>
      <vt:lpstr>1_508 Lecture</vt:lpstr>
      <vt:lpstr>Web Development &amp; Design Foundations with H T M L 5</vt:lpstr>
      <vt:lpstr>Learning Objectives (1 of 2)</vt:lpstr>
      <vt:lpstr>Learning Objectives (2 of 2)</vt:lpstr>
      <vt:lpstr>Internet</vt:lpstr>
      <vt:lpstr>Reasons for Internet Growth in the 1990s</vt:lpstr>
      <vt:lpstr>The World Wide Web</vt:lpstr>
      <vt:lpstr>Internet Standards &amp; Coordination (1 of 2)</vt:lpstr>
      <vt:lpstr>Internet Standards &amp; Coordination (2 of 2)</vt:lpstr>
      <vt:lpstr>Growth of the Internet</vt:lpstr>
      <vt:lpstr>Intranet &amp; Extranets</vt:lpstr>
      <vt:lpstr>Web Standards and the W3C Consortium</vt:lpstr>
      <vt:lpstr>Web Accessibility</vt:lpstr>
      <vt:lpstr>Web Accessibility &amp; the Law</vt:lpstr>
      <vt:lpstr>Universal Design for the Web</vt:lpstr>
      <vt:lpstr>Reliability &amp; Information on the Web</vt:lpstr>
      <vt:lpstr>Checkpoint 1.1</vt:lpstr>
      <vt:lpstr>Network Overview</vt:lpstr>
      <vt:lpstr>Networks</vt:lpstr>
      <vt:lpstr>Internet Infrastructure</vt:lpstr>
      <vt:lpstr>The Client/Server Model</vt:lpstr>
      <vt:lpstr>The Internet Client/Server Model</vt:lpstr>
      <vt:lpstr>Web Client</vt:lpstr>
      <vt:lpstr>Web Server</vt:lpstr>
      <vt:lpstr>M I M E Type</vt:lpstr>
      <vt:lpstr>Internet Protocols</vt:lpstr>
      <vt:lpstr>F T P File Transfer Protocol</vt:lpstr>
      <vt:lpstr>E-Mail Protocols</vt:lpstr>
      <vt:lpstr>H T T P - Hypertext Transfer Protocol</vt:lpstr>
      <vt:lpstr>T C P / I P Transmission Control Protocol/ Internet Protocol</vt:lpstr>
      <vt:lpstr>T C P Transmission Control Protocol</vt:lpstr>
      <vt:lpstr>I P Internet Protocol</vt:lpstr>
      <vt:lpstr>I P Address</vt:lpstr>
      <vt:lpstr>Domain Name</vt:lpstr>
      <vt:lpstr>Domain Name System</vt:lpstr>
      <vt:lpstr>Uniform Resource Identifier</vt:lpstr>
      <vt:lpstr>T L D Top-Level Domain Name</vt:lpstr>
      <vt:lpstr>County Code T L Ds</vt:lpstr>
      <vt:lpstr>Markup Languages</vt:lpstr>
      <vt:lpstr>Markup Languages</vt:lpstr>
      <vt:lpstr>Popular Uses of the Internet</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and Design Foundations with H T M L5, Ninth Edition</dc:title>
  <dc:subject>Computer Science</dc:subject>
  <dc:creator>Felke-Morris</dc:creator>
  <cp:keywords>Web Development and Design Foundations</cp:keywords>
  <cp:lastModifiedBy>Anu Gupta</cp:lastModifiedBy>
  <cp:revision>1005</cp:revision>
  <dcterms:modified xsi:type="dcterms:W3CDTF">2021-01-05T06:54:17Z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