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handoutMasterIdLst>
    <p:handoutMasterId r:id="rId27"/>
  </p:handoutMasterIdLst>
  <p:sldIdLst>
    <p:sldId id="329" r:id="rId3"/>
    <p:sldId id="307" r:id="rId4"/>
    <p:sldId id="308" r:id="rId5"/>
    <p:sldId id="309" r:id="rId6"/>
    <p:sldId id="310" r:id="rId7"/>
    <p:sldId id="324" r:id="rId8"/>
    <p:sldId id="311" r:id="rId9"/>
    <p:sldId id="325" r:id="rId10"/>
    <p:sldId id="312" r:id="rId11"/>
    <p:sldId id="313" r:id="rId12"/>
    <p:sldId id="314" r:id="rId13"/>
    <p:sldId id="315" r:id="rId14"/>
    <p:sldId id="316" r:id="rId15"/>
    <p:sldId id="317" r:id="rId16"/>
    <p:sldId id="318" r:id="rId17"/>
    <p:sldId id="330" r:id="rId18"/>
    <p:sldId id="320" r:id="rId19"/>
    <p:sldId id="321" r:id="rId20"/>
    <p:sldId id="327" r:id="rId21"/>
    <p:sldId id="331" r:id="rId22"/>
    <p:sldId id="322" r:id="rId23"/>
    <p:sldId id="323" r:id="rId24"/>
    <p:sldId id="305" r:id="rId25"/>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4080" userDrawn="1">
          <p15:clr>
            <a:srgbClr val="A4A3A4"/>
          </p15:clr>
        </p15:guide>
        <p15:guide id="2" pos="1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82" autoAdjust="0"/>
    <p:restoredTop sz="94343" autoAdjust="0"/>
  </p:normalViewPr>
  <p:slideViewPr>
    <p:cSldViewPr snapToGrid="0" snapToObjects="1">
      <p:cViewPr varScale="1">
        <p:scale>
          <a:sx n="73" d="100"/>
          <a:sy n="73" d="100"/>
        </p:scale>
        <p:origin x="1590" y="72"/>
      </p:cViewPr>
      <p:guideLst>
        <p:guide orient="horz" pos="4080"/>
        <p:guide pos="1824"/>
      </p:guideLst>
    </p:cSldViewPr>
  </p:slideViewPr>
  <p:outlineViewPr>
    <p:cViewPr>
      <p:scale>
        <a:sx n="33" d="100"/>
        <a:sy n="33" d="100"/>
      </p:scale>
      <p:origin x="0" y="-65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EDEF2685-9C20-4EF2-A868-2DFC2F5B62D1}" type="datetimeFigureOut">
              <a:rPr lang="en-US" altLang="en-US"/>
              <a:pPr/>
              <a:t>10/9/2020</a:t>
            </a:fld>
            <a:endParaRPr lang="en-US" altLang="en-US"/>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EDFBAA4-F932-4272-B4F9-C216CE61F4C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35A720EF-547B-444E-A3E3-145DA81CFDE3}"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437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a:p>
        </p:txBody>
      </p:sp>
      <p:sp>
        <p:nvSpPr>
          <p:cNvPr id="6" name="Shape 22"/>
          <p:cNvSpPr txBox="1">
            <a:spLocks noGrp="1"/>
          </p:cNvSpPr>
          <p:nvPr>
            <p:ph type="dt" idx="11"/>
          </p:nvPr>
        </p:nvSpPr>
        <p:spPr/>
        <p:txBody>
          <a:bodyPr/>
          <a:lstStyle>
            <a:lvl1pPr>
              <a:defRPr/>
            </a:lvl1pPr>
          </a:lstStyle>
          <a:p>
            <a:endParaRPr lang="en-US" altLang="en-US"/>
          </a:p>
        </p:txBody>
      </p:sp>
      <p:sp>
        <p:nvSpPr>
          <p:cNvPr id="7" name="Shape 23"/>
          <p:cNvSpPr txBox="1">
            <a:spLocks noGrp="1"/>
          </p:cNvSpPr>
          <p:nvPr>
            <p:ph type="sldNum" idx="12"/>
          </p:nvPr>
        </p:nvSpPr>
        <p:spPr/>
        <p:txBody>
          <a:bodyPr/>
          <a:lstStyle>
            <a:lvl1pPr>
              <a:defRPr/>
            </a:lvl1pPr>
          </a:lstStyle>
          <a:p>
            <a:fld id="{0FBE41BD-34AB-4621-A920-BDFBFAA7D843}" type="slidenum">
              <a:rPr lang="en-US" altLang="en-US"/>
              <a:pPr/>
              <a:t>‹#›</a:t>
            </a:fld>
            <a:endParaRPr lang="en-US" altLang="en-US"/>
          </a:p>
        </p:txBody>
      </p:sp>
    </p:spTree>
    <p:extLst>
      <p:ext uri="{BB962C8B-B14F-4D97-AF65-F5344CB8AC3E}">
        <p14:creationId xmlns:p14="http://schemas.microsoft.com/office/powerpoint/2010/main" val="48092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DED1DD15-3733-43A0-9CF3-633C20AC70E8}" type="slidenum">
              <a:rPr lang="en-US" altLang="en-US"/>
              <a:pPr/>
              <a:t>‹#›</a:t>
            </a:fld>
            <a:endParaRPr lang="en-US" altLang="en-US"/>
          </a:p>
        </p:txBody>
      </p:sp>
    </p:spTree>
    <p:extLst>
      <p:ext uri="{BB962C8B-B14F-4D97-AF65-F5344CB8AC3E}">
        <p14:creationId xmlns:p14="http://schemas.microsoft.com/office/powerpoint/2010/main" val="102891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a:p>
        </p:txBody>
      </p:sp>
      <p:sp>
        <p:nvSpPr>
          <p:cNvPr id="4" name="Shape 82"/>
          <p:cNvSpPr txBox="1">
            <a:spLocks noGrp="1"/>
          </p:cNvSpPr>
          <p:nvPr>
            <p:ph type="sldNum" idx="12"/>
          </p:nvPr>
        </p:nvSpPr>
        <p:spPr/>
        <p:txBody>
          <a:bodyPr/>
          <a:lstStyle>
            <a:lvl1pPr>
              <a:defRPr>
                <a:solidFill>
                  <a:srgbClr val="000000"/>
                </a:solidFill>
              </a:defRPr>
            </a:lvl1pPr>
          </a:lstStyle>
          <a:p>
            <a:fld id="{D15FF974-A185-4BF5-8FC0-93422922CF96}" type="slidenum">
              <a:rPr lang="en-US" altLang="en-US"/>
              <a:pPr/>
              <a:t>‹#›</a:t>
            </a:fld>
            <a:endParaRPr lang="en-US" altLang="en-US"/>
          </a:p>
        </p:txBody>
      </p:sp>
    </p:spTree>
    <p:extLst>
      <p:ext uri="{BB962C8B-B14F-4D97-AF65-F5344CB8AC3E}">
        <p14:creationId xmlns:p14="http://schemas.microsoft.com/office/powerpoint/2010/main" val="292495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a:p>
        </p:txBody>
      </p:sp>
      <p:sp>
        <p:nvSpPr>
          <p:cNvPr id="5" name="Date Placeholder 3"/>
          <p:cNvSpPr>
            <a:spLocks noGrp="1"/>
          </p:cNvSpPr>
          <p:nvPr>
            <p:ph type="dt" sz="half" idx="11"/>
          </p:nvPr>
        </p:nvSpPr>
        <p:spPr/>
        <p:txBody>
          <a:bodyPr/>
          <a:lstStyle>
            <a:lvl1pPr>
              <a:defRPr/>
            </a:lvl1pPr>
          </a:lstStyle>
          <a:p>
            <a:fld id="{13F03B2B-BA58-4D81-A8A5-E1E1F0B4E116}" type="datetimeFigureOut">
              <a:rPr lang="en-US" altLang="en-US"/>
              <a:pPr/>
              <a:t>10/9/2020</a:t>
            </a:fld>
            <a:endParaRPr lang="en-US" altLang="en-US"/>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3F4AE4C0-07EB-4788-8770-2CFB5DB4372A}" type="slidenum">
              <a:rPr lang="en-US" altLang="en-US"/>
              <a:pPr/>
              <a:t>‹#›</a:t>
            </a:fld>
            <a:endParaRPr lang="en-US" altLang="en-US"/>
          </a:p>
        </p:txBody>
      </p:sp>
    </p:spTree>
    <p:extLst>
      <p:ext uri="{BB962C8B-B14F-4D97-AF65-F5344CB8AC3E}">
        <p14:creationId xmlns:p14="http://schemas.microsoft.com/office/powerpoint/2010/main" val="83827210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a:p>
        </p:txBody>
      </p:sp>
      <p:sp>
        <p:nvSpPr>
          <p:cNvPr id="7" name="Date Placeholder 3"/>
          <p:cNvSpPr>
            <a:spLocks noGrp="1"/>
          </p:cNvSpPr>
          <p:nvPr>
            <p:ph type="dt" sz="half" idx="16"/>
          </p:nvPr>
        </p:nvSpPr>
        <p:spPr/>
        <p:txBody>
          <a:bodyPr/>
          <a:lstStyle>
            <a:lvl1pPr>
              <a:defRPr/>
            </a:lvl1pPr>
          </a:lstStyle>
          <a:p>
            <a:fld id="{284D9BE8-9F87-48F4-AE25-D6104E6848B6}" type="datetimeFigureOut">
              <a:rPr lang="en-US" altLang="en-US"/>
              <a:pPr/>
              <a:t>10/9/2020</a:t>
            </a:fld>
            <a:endParaRPr lang="en-US" altLang="en-US"/>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840B8DB7-79E2-445A-9CE4-DE805E4F16C6}" type="slidenum">
              <a:rPr lang="en-US" altLang="en-US"/>
              <a:pPr/>
              <a:t>‹#›</a:t>
            </a:fld>
            <a:endParaRPr lang="en-US" altLang="en-US"/>
          </a:p>
        </p:txBody>
      </p:sp>
    </p:spTree>
    <p:extLst>
      <p:ext uri="{BB962C8B-B14F-4D97-AF65-F5344CB8AC3E}">
        <p14:creationId xmlns:p14="http://schemas.microsoft.com/office/powerpoint/2010/main" val="1364715343"/>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554AB158-C03E-48D7-8230-793A8F97CB13}" type="slidenum">
              <a:rPr lang="en-US" altLang="en-US"/>
              <a:pPr/>
              <a:t>‹#›</a:t>
            </a:fld>
            <a:endParaRPr lang="en-US" altLang="en-US"/>
          </a:p>
        </p:txBody>
      </p:sp>
    </p:spTree>
    <p:extLst>
      <p:ext uri="{BB962C8B-B14F-4D97-AF65-F5344CB8AC3E}">
        <p14:creationId xmlns:p14="http://schemas.microsoft.com/office/powerpoint/2010/main" val="3662207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63AE737E-F7CB-4EFD-BF8D-8136460C3C5E}" type="slidenum">
              <a:rPr lang="en-US" altLang="en-US"/>
              <a:pPr/>
              <a:t>‹#›</a:t>
            </a:fld>
            <a:endParaRPr lang="en-US" altLang="en-US"/>
          </a:p>
        </p:txBody>
      </p:sp>
    </p:spTree>
    <p:extLst>
      <p:ext uri="{BB962C8B-B14F-4D97-AF65-F5344CB8AC3E}">
        <p14:creationId xmlns:p14="http://schemas.microsoft.com/office/powerpoint/2010/main" val="96851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a:p>
        </p:txBody>
      </p:sp>
      <p:sp>
        <p:nvSpPr>
          <p:cNvPr id="3" name="Date Placeholder 2"/>
          <p:cNvSpPr>
            <a:spLocks noGrp="1"/>
          </p:cNvSpPr>
          <p:nvPr>
            <p:ph type="dt"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C6359CE9-7667-4835-BEEC-ED88876E571A}" type="slidenum">
              <a:rPr lang="en-US" altLang="en-US"/>
              <a:pPr/>
              <a:t>‹#›</a:t>
            </a:fld>
            <a:endParaRPr lang="en-US" altLang="en-US"/>
          </a:p>
        </p:txBody>
      </p:sp>
    </p:spTree>
    <p:extLst>
      <p:ext uri="{BB962C8B-B14F-4D97-AF65-F5344CB8AC3E}">
        <p14:creationId xmlns:p14="http://schemas.microsoft.com/office/powerpoint/2010/main" val="12684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a:p>
        </p:txBody>
      </p:sp>
      <p:sp>
        <p:nvSpPr>
          <p:cNvPr id="6" name="Shape 58"/>
          <p:cNvSpPr txBox="1">
            <a:spLocks noGrp="1"/>
          </p:cNvSpPr>
          <p:nvPr>
            <p:ph type="sldNum" idx="12"/>
          </p:nvPr>
        </p:nvSpPr>
        <p:spPr/>
        <p:txBody>
          <a:bodyPr/>
          <a:lstStyle>
            <a:lvl1pPr>
              <a:defRPr>
                <a:solidFill>
                  <a:srgbClr val="000000"/>
                </a:solidFill>
              </a:defRPr>
            </a:lvl1pPr>
          </a:lstStyle>
          <a:p>
            <a:fld id="{929FE64F-219E-42D5-B35D-A55267FB9FDC}" type="slidenum">
              <a:rPr lang="en-US" altLang="en-US"/>
              <a:pPr/>
              <a:t>‹#›</a:t>
            </a:fld>
            <a:endParaRPr lang="en-US" altLang="en-US"/>
          </a:p>
        </p:txBody>
      </p:sp>
    </p:spTree>
    <p:extLst>
      <p:ext uri="{BB962C8B-B14F-4D97-AF65-F5344CB8AC3E}">
        <p14:creationId xmlns:p14="http://schemas.microsoft.com/office/powerpoint/2010/main" val="114546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29225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5662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33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a:p>
        </p:txBody>
      </p:sp>
      <p:sp>
        <p:nvSpPr>
          <p:cNvPr id="7" name="Shape 43"/>
          <p:cNvSpPr txBox="1">
            <a:spLocks noGrp="1"/>
          </p:cNvSpPr>
          <p:nvPr>
            <p:ph type="dt" idx="11"/>
          </p:nvPr>
        </p:nvSpPr>
        <p:spPr/>
        <p:txBody>
          <a:bodyPr/>
          <a:lstStyle>
            <a:lvl1pPr>
              <a:defRPr/>
            </a:lvl1pPr>
          </a:lstStyle>
          <a:p>
            <a:endParaRPr lang="en-US" altLang="en-US"/>
          </a:p>
        </p:txBody>
      </p:sp>
      <p:sp>
        <p:nvSpPr>
          <p:cNvPr id="8" name="Shape 44"/>
          <p:cNvSpPr txBox="1">
            <a:spLocks noGrp="1"/>
          </p:cNvSpPr>
          <p:nvPr>
            <p:ph type="sldNum" idx="12"/>
          </p:nvPr>
        </p:nvSpPr>
        <p:spPr/>
        <p:txBody>
          <a:bodyPr/>
          <a:lstStyle>
            <a:lvl1pPr>
              <a:defRPr/>
            </a:lvl1pPr>
          </a:lstStyle>
          <a:p>
            <a:fld id="{65728498-14E3-434E-AB86-413333994678}" type="slidenum">
              <a:rPr lang="en-US" altLang="en-US"/>
              <a:pPr/>
              <a:t>‹#›</a:t>
            </a:fld>
            <a:endParaRPr lang="en-US" altLang="en-US"/>
          </a:p>
        </p:txBody>
      </p:sp>
    </p:spTree>
    <p:extLst>
      <p:ext uri="{BB962C8B-B14F-4D97-AF65-F5344CB8AC3E}">
        <p14:creationId xmlns:p14="http://schemas.microsoft.com/office/powerpoint/2010/main" val="146811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49FD1E0D-0498-41A8-95F1-D9A953BB77BD}" type="slidenum">
              <a:rPr lang="en-US" altLang="en-US"/>
              <a:pPr/>
              <a:t>‹#›</a:t>
            </a:fld>
            <a:endParaRPr lang="en-US" altLang="en-US"/>
          </a:p>
        </p:txBody>
      </p:sp>
    </p:spTree>
    <p:extLst>
      <p:ext uri="{BB962C8B-B14F-4D97-AF65-F5344CB8AC3E}">
        <p14:creationId xmlns:p14="http://schemas.microsoft.com/office/powerpoint/2010/main" val="389467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a:p>
        </p:txBody>
      </p:sp>
      <p:sp>
        <p:nvSpPr>
          <p:cNvPr id="5" name="Shape 13"/>
          <p:cNvSpPr txBox="1">
            <a:spLocks noGrp="1"/>
          </p:cNvSpPr>
          <p:nvPr>
            <p:ph type="dt" idx="13"/>
          </p:nvPr>
        </p:nvSpPr>
        <p:spPr>
          <a:ln/>
        </p:spPr>
        <p:txBody>
          <a:bodyPr/>
          <a:lstStyle>
            <a:lvl1pPr>
              <a:defRPr/>
            </a:lvl1pPr>
          </a:lstStyle>
          <a:p>
            <a:endParaRPr lang="en-US" altLang="en-US"/>
          </a:p>
        </p:txBody>
      </p:sp>
      <p:sp>
        <p:nvSpPr>
          <p:cNvPr id="6" name="Shape 14"/>
          <p:cNvSpPr txBox="1">
            <a:spLocks noGrp="1"/>
          </p:cNvSpPr>
          <p:nvPr>
            <p:ph type="sldNum" idx="14"/>
          </p:nvPr>
        </p:nvSpPr>
        <p:spPr>
          <a:ln/>
        </p:spPr>
        <p:txBody>
          <a:bodyPr/>
          <a:lstStyle>
            <a:lvl1pPr>
              <a:defRPr/>
            </a:lvl1pPr>
          </a:lstStyle>
          <a:p>
            <a:fld id="{D09417F1-4A4F-453C-8B98-F316FC371E0A}" type="slidenum">
              <a:rPr lang="en-US" altLang="en-US"/>
              <a:pPr/>
              <a:t>‹#›</a:t>
            </a:fld>
            <a:endParaRPr lang="en-US" altLang="en-US"/>
          </a:p>
        </p:txBody>
      </p:sp>
    </p:spTree>
    <p:extLst>
      <p:ext uri="{BB962C8B-B14F-4D97-AF65-F5344CB8AC3E}">
        <p14:creationId xmlns:p14="http://schemas.microsoft.com/office/powerpoint/2010/main" val="269764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a:p>
        </p:txBody>
      </p:sp>
      <p:sp>
        <p:nvSpPr>
          <p:cNvPr id="4" name="Shape 13"/>
          <p:cNvSpPr txBox="1">
            <a:spLocks noGrp="1"/>
          </p:cNvSpPr>
          <p:nvPr>
            <p:ph type="dt" idx="13"/>
          </p:nvPr>
        </p:nvSpPr>
        <p:spPr>
          <a:ln/>
        </p:spPr>
        <p:txBody>
          <a:bodyPr/>
          <a:lstStyle>
            <a:lvl1pPr>
              <a:defRPr/>
            </a:lvl1pPr>
          </a:lstStyle>
          <a:p>
            <a:endParaRPr lang="en-US" altLang="en-US"/>
          </a:p>
        </p:txBody>
      </p:sp>
      <p:sp>
        <p:nvSpPr>
          <p:cNvPr id="5" name="Shape 14"/>
          <p:cNvSpPr txBox="1">
            <a:spLocks noGrp="1"/>
          </p:cNvSpPr>
          <p:nvPr>
            <p:ph type="sldNum" idx="14"/>
          </p:nvPr>
        </p:nvSpPr>
        <p:spPr>
          <a:ln/>
        </p:spPr>
        <p:txBody>
          <a:bodyPr/>
          <a:lstStyle>
            <a:lvl1pPr>
              <a:defRPr/>
            </a:lvl1pPr>
          </a:lstStyle>
          <a:p>
            <a:fld id="{DA729FD6-89F1-4E13-B6B2-4ACF4D07269C}" type="slidenum">
              <a:rPr lang="en-US" altLang="en-US"/>
              <a:pPr/>
              <a:t>‹#›</a:t>
            </a:fld>
            <a:endParaRPr lang="en-US" altLang="en-US"/>
          </a:p>
        </p:txBody>
      </p:sp>
    </p:spTree>
    <p:extLst>
      <p:ext uri="{BB962C8B-B14F-4D97-AF65-F5344CB8AC3E}">
        <p14:creationId xmlns:p14="http://schemas.microsoft.com/office/powerpoint/2010/main" val="421529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dirty="0"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8BEC70B4-6710-4243-BE4F-800DF03BFFD7}" type="slidenum">
              <a:rPr lang="en-US" altLang="en-US"/>
              <a:pPr/>
              <a:t>‹#›</a:t>
            </a:fld>
            <a:endParaRPr lang="en-US" altLang="en-US"/>
          </a:p>
        </p:txBody>
      </p:sp>
      <p:pic>
        <p:nvPicPr>
          <p:cNvPr id="1031" name="Shape 15" descr="Pearson 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13038" y="6461125"/>
            <a:ext cx="6046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smtClean="0">
                <a:solidFill>
                  <a:schemeClr val="tx1"/>
                </a:solidFill>
                <a:latin typeface="Verdana" panose="020B0604030504040204" pitchFamily="34" charset="0"/>
              </a:rPr>
              <a:t>Copyright © 2019, 2017, 2015 Pearson Education, Inc. All Rights Reserved</a:t>
            </a:r>
            <a:endParaRPr lang="en-US" altLang="en-US" sz="1200" dirty="0">
              <a:solidFill>
                <a:schemeClr val="tx1"/>
              </a:solidFill>
              <a:latin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 id="2147483720" r:id="rId1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489B273D-3E6B-4912-8C3B-78571E0681C0}" type="slidenum">
              <a:rPr lang="en-US" altLang="en-US"/>
              <a:pPr/>
              <a:t>‹#›</a:t>
            </a:fld>
            <a:endParaRPr lang="en-US" altLang="en-US"/>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8</a:t>
            </a:r>
            <a:endParaRPr lang="en-US" b="1" dirty="0">
              <a:latin typeface="+mn-lt"/>
            </a:endParaRPr>
          </a:p>
        </p:txBody>
      </p:sp>
      <p:sp>
        <p:nvSpPr>
          <p:cNvPr id="5" name="Text Placeholder 4"/>
          <p:cNvSpPr>
            <a:spLocks noGrp="1"/>
          </p:cNvSpPr>
          <p:nvPr>
            <p:ph type="body" idx="3"/>
          </p:nvPr>
        </p:nvSpPr>
        <p:spPr>
          <a:xfrm>
            <a:off x="4773168" y="3114461"/>
            <a:ext cx="3913631" cy="477825"/>
          </a:xfrm>
        </p:spPr>
        <p:txBody>
          <a:bodyPr/>
          <a:lstStyle/>
          <a:p>
            <a:pPr algn="ctr" eaLnBrk="1" fontAlgn="auto" hangingPunct="1">
              <a:spcAft>
                <a:spcPts val="0"/>
              </a:spcAft>
              <a:buSzPct val="100000"/>
              <a:defRPr/>
            </a:pPr>
            <a:r>
              <a:rPr lang="en-US" dirty="0">
                <a:solidFill>
                  <a:schemeClr val="tx1"/>
                </a:solidFill>
                <a:latin typeface="+mn-lt"/>
              </a:rPr>
              <a:t>Tables</a:t>
            </a:r>
            <a:endParaRPr lang="en-US" dirty="0">
              <a:solidFill>
                <a:schemeClr val="tx1"/>
              </a:solidFill>
              <a:latin typeface="+mn-lt"/>
              <a:cs typeface="Arial" panose="020B0604020202020204" pitchFamily="34" charset="0"/>
            </a:endParaRP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25213"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2017, 2015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391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p:txBody>
          <a:bodyPr>
            <a:spAutoFit/>
          </a:bodyPr>
          <a:lstStyle/>
          <a:p>
            <a:pPr eaLnBrk="1" hangingPunct="1">
              <a:spcBef>
                <a:spcPct val="0"/>
              </a:spcBef>
            </a:pPr>
            <a:r>
              <a:rPr lang="en-US" dirty="0" smtClean="0">
                <a:solidFill>
                  <a:schemeClr val="tx2"/>
                </a:solidFill>
              </a:rPr>
              <a:t>H</a:t>
            </a:r>
            <a:r>
              <a:rPr lang="en-US" sz="100" dirty="0" smtClean="0">
                <a:solidFill>
                  <a:schemeClr val="tx2"/>
                </a:solidFill>
              </a:rPr>
              <a:t> </a:t>
            </a:r>
            <a:r>
              <a:rPr lang="en-US" dirty="0" smtClean="0">
                <a:solidFill>
                  <a:schemeClr val="tx2"/>
                </a:solidFill>
              </a:rPr>
              <a:t>T</a:t>
            </a:r>
            <a:r>
              <a:rPr lang="en-US" sz="100" dirty="0" smtClean="0">
                <a:solidFill>
                  <a:schemeClr val="tx2"/>
                </a:solidFill>
              </a:rPr>
              <a:t> </a:t>
            </a:r>
            <a:r>
              <a:rPr lang="en-US" dirty="0" smtClean="0">
                <a:solidFill>
                  <a:schemeClr val="tx2"/>
                </a:solidFill>
              </a:rPr>
              <a:t>M</a:t>
            </a:r>
            <a:r>
              <a:rPr lang="en-US" sz="100" dirty="0" smtClean="0">
                <a:solidFill>
                  <a:schemeClr val="tx2"/>
                </a:solidFill>
              </a:rPr>
              <a:t> </a:t>
            </a:r>
            <a:r>
              <a:rPr lang="en-US" dirty="0" smtClean="0">
                <a:solidFill>
                  <a:schemeClr val="tx2"/>
                </a:solidFill>
              </a:rPr>
              <a:t>L </a:t>
            </a:r>
            <a:r>
              <a:rPr lang="en-US" dirty="0">
                <a:solidFill>
                  <a:schemeClr val="tx2"/>
                </a:solidFill>
              </a:rPr>
              <a:t>Common Table Cell </a:t>
            </a:r>
            <a:r>
              <a:rPr lang="en-US" dirty="0" smtClean="0">
                <a:solidFill>
                  <a:schemeClr val="tx2"/>
                </a:solidFill>
              </a:rPr>
              <a:t>Attributes</a:t>
            </a:r>
            <a:endParaRPr lang="en-US" altLang="en-US" sz="2000"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a:spAutoFit/>
          </a:bodyPr>
          <a:lstStyle/>
          <a:p>
            <a:pPr eaLnBrk="1" fontAlgn="auto" hangingPunct="1">
              <a:tabLst/>
              <a:defRPr/>
            </a:pPr>
            <a:r>
              <a:rPr lang="en-US" altLang="en-US" sz="2400" kern="1200" dirty="0">
                <a:solidFill>
                  <a:srgbClr val="000000"/>
                </a:solidFill>
                <a:latin typeface="Arial (Body)"/>
              </a:rPr>
              <a:t>align (obsolete)</a:t>
            </a:r>
          </a:p>
          <a:p>
            <a:pPr eaLnBrk="1" fontAlgn="auto" hangingPunct="1">
              <a:tabLst/>
              <a:defRPr/>
            </a:pPr>
            <a:r>
              <a:rPr lang="en-US" altLang="en-US" sz="2400" kern="1200" dirty="0">
                <a:solidFill>
                  <a:srgbClr val="000000"/>
                </a:solidFill>
                <a:latin typeface="Arial (Body)"/>
              </a:rPr>
              <a:t>bgcolor (obsolete)</a:t>
            </a:r>
          </a:p>
          <a:p>
            <a:pPr eaLnBrk="1" fontAlgn="auto" hangingPunct="1">
              <a:tabLst/>
              <a:defRPr/>
            </a:pPr>
            <a:r>
              <a:rPr lang="en-US" altLang="en-US" sz="2400" kern="1200" dirty="0">
                <a:solidFill>
                  <a:srgbClr val="000000"/>
                </a:solidFill>
                <a:latin typeface="Arial (Body)"/>
              </a:rPr>
              <a:t>colspan</a:t>
            </a:r>
          </a:p>
          <a:p>
            <a:pPr eaLnBrk="1" fontAlgn="auto" hangingPunct="1">
              <a:tabLst/>
              <a:defRPr/>
            </a:pPr>
            <a:r>
              <a:rPr lang="en-US" altLang="en-US" sz="2400" kern="1200" dirty="0">
                <a:solidFill>
                  <a:srgbClr val="000000"/>
                </a:solidFill>
                <a:latin typeface="Arial (Body)"/>
              </a:rPr>
              <a:t>rowspan</a:t>
            </a:r>
          </a:p>
          <a:p>
            <a:pPr eaLnBrk="1" fontAlgn="auto" hangingPunct="1">
              <a:tabLst/>
              <a:defRPr/>
            </a:pPr>
            <a:r>
              <a:rPr lang="en-US" altLang="en-US" sz="2400" kern="1200" dirty="0">
                <a:solidFill>
                  <a:srgbClr val="000000"/>
                </a:solidFill>
                <a:latin typeface="Arial (Body)"/>
              </a:rPr>
              <a:t>valign (obsolete)</a:t>
            </a:r>
          </a:p>
          <a:p>
            <a:pPr eaLnBrk="1" fontAlgn="auto" hangingPunct="1">
              <a:tabLst/>
              <a:defRPr/>
            </a:pPr>
            <a:r>
              <a:rPr lang="en-US" altLang="en-US" sz="2400" kern="1200" dirty="0">
                <a:solidFill>
                  <a:srgbClr val="000000"/>
                </a:solidFill>
                <a:latin typeface="Arial (Body)"/>
              </a:rPr>
              <a:t>height (deprecated)</a:t>
            </a:r>
          </a:p>
          <a:p>
            <a:pPr eaLnBrk="1" fontAlgn="auto" hangingPunct="1">
              <a:tabLst/>
              <a:defRPr/>
            </a:pPr>
            <a:r>
              <a:rPr lang="en-US" altLang="en-US" sz="2400" kern="1200" dirty="0">
                <a:solidFill>
                  <a:srgbClr val="000000"/>
                </a:solidFill>
                <a:latin typeface="Arial (Body)"/>
              </a:rPr>
              <a:t>width (deprecated</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
        <p:nvSpPr>
          <p:cNvPr id="2" name="Text Placeholder 1"/>
          <p:cNvSpPr>
            <a:spLocks noGrp="1"/>
          </p:cNvSpPr>
          <p:nvPr>
            <p:ph type="body" idx="2"/>
          </p:nvPr>
        </p:nvSpPr>
        <p:spPr>
          <a:xfrm>
            <a:off x="457200" y="5472752"/>
            <a:ext cx="8229600" cy="873457"/>
          </a:xfrm>
        </p:spPr>
        <p:txBody>
          <a:bodyPr/>
          <a:lstStyle/>
          <a:p>
            <a:pPr marL="0" indent="0">
              <a:buNone/>
            </a:pPr>
            <a:r>
              <a:rPr lang="en-US" altLang="en-US" sz="2400" kern="1200" dirty="0">
                <a:solidFill>
                  <a:srgbClr val="000000"/>
                </a:solidFill>
                <a:latin typeface="Arial (Body)"/>
              </a:rPr>
              <a:t>Use C</a:t>
            </a:r>
            <a:r>
              <a:rPr lang="en-US" altLang="en-US" sz="100" kern="1200" dirty="0">
                <a:solidFill>
                  <a:srgbClr val="000000"/>
                </a:solidFill>
                <a:latin typeface="Arial (Body)"/>
              </a:rPr>
              <a:t> </a:t>
            </a:r>
            <a:r>
              <a:rPr lang="en-US" altLang="en-US" sz="2400" kern="1200" dirty="0">
                <a:solidFill>
                  <a:srgbClr val="000000"/>
                </a:solidFill>
                <a:latin typeface="Arial (Body)"/>
              </a:rPr>
              <a:t>S</a:t>
            </a:r>
            <a:r>
              <a:rPr lang="en-US" altLang="en-US" sz="100" kern="1200" dirty="0">
                <a:solidFill>
                  <a:srgbClr val="000000"/>
                </a:solidFill>
                <a:latin typeface="Arial (Body)"/>
              </a:rPr>
              <a:t> </a:t>
            </a:r>
            <a:r>
              <a:rPr lang="en-US" altLang="en-US" sz="2400" kern="1200" dirty="0">
                <a:solidFill>
                  <a:srgbClr val="000000"/>
                </a:solidFill>
                <a:latin typeface="Arial (Body)"/>
              </a:rPr>
              <a:t>S to configure most table cell characteristics instead of H</a:t>
            </a:r>
            <a:r>
              <a:rPr lang="en-US" altLang="en-US" sz="100" kern="1200" dirty="0">
                <a:solidFill>
                  <a:srgbClr val="000000"/>
                </a:solidFill>
                <a:latin typeface="Arial (Body)"/>
              </a:rPr>
              <a:t> </a:t>
            </a:r>
            <a:r>
              <a:rPr lang="en-US" altLang="en-US" sz="2400" kern="1200" dirty="0">
                <a:solidFill>
                  <a:srgbClr val="000000"/>
                </a:solidFill>
                <a:latin typeface="Arial (Body)"/>
              </a:rPr>
              <a:t>T</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L </a:t>
            </a:r>
            <a:r>
              <a:rPr lang="en-US" altLang="en-US" sz="2400" kern="1200" dirty="0" smtClean="0">
                <a:solidFill>
                  <a:srgbClr val="000000"/>
                </a:solidFill>
                <a:latin typeface="Arial (Body)"/>
              </a:rPr>
              <a:t>attributes</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8655"/>
            <a:ext cx="8229600" cy="707856"/>
          </a:xfrm>
        </p:spPr>
        <p:txBody>
          <a:bodyPr>
            <a:spAutoFit/>
          </a:bodyPr>
          <a:lstStyle/>
          <a:p>
            <a:pPr eaLnBrk="1" fontAlgn="auto" hangingPunct="1">
              <a:spcBef>
                <a:spcPct val="0"/>
              </a:spcBef>
              <a:spcAft>
                <a:spcPts val="0"/>
              </a:spcAft>
              <a:buClrTx/>
              <a:defRPr/>
            </a:pPr>
            <a:r>
              <a:rPr lang="en-US" dirty="0">
                <a:solidFill>
                  <a:schemeClr val="tx2"/>
                </a:solidFill>
              </a:rPr>
              <a:t>H</a:t>
            </a:r>
            <a:r>
              <a:rPr lang="en-US" sz="100" dirty="0">
                <a:solidFill>
                  <a:schemeClr val="tx2"/>
                </a:solidFill>
              </a:rPr>
              <a:t> </a:t>
            </a:r>
            <a:r>
              <a:rPr lang="en-US" dirty="0">
                <a:solidFill>
                  <a:schemeClr val="tx2"/>
                </a:solidFill>
              </a:rPr>
              <a:t>T</a:t>
            </a:r>
            <a:r>
              <a:rPr lang="en-US" sz="100" dirty="0">
                <a:solidFill>
                  <a:schemeClr val="tx2"/>
                </a:solidFill>
              </a:rPr>
              <a:t> </a:t>
            </a:r>
            <a:r>
              <a:rPr lang="en-US" dirty="0">
                <a:solidFill>
                  <a:schemeClr val="tx2"/>
                </a:solidFill>
              </a:rPr>
              <a:t>M</a:t>
            </a:r>
            <a:r>
              <a:rPr lang="en-US" sz="100" dirty="0">
                <a:solidFill>
                  <a:schemeClr val="tx2"/>
                </a:solidFill>
              </a:rPr>
              <a:t> </a:t>
            </a:r>
            <a:r>
              <a:rPr lang="en-US" dirty="0" smtClean="0">
                <a:solidFill>
                  <a:schemeClr val="tx2"/>
                </a:solidFill>
              </a:rPr>
              <a:t>L </a:t>
            </a:r>
            <a:r>
              <a:rPr lang="en-US" kern="1200" spc="-50" dirty="0" smtClean="0">
                <a:latin typeface="Times New Roman" panose="02020603050405020304" pitchFamily="18" charset="0"/>
                <a:ea typeface="+mj-ea"/>
                <a:cs typeface="+mj-cs"/>
              </a:rPr>
              <a:t>Colspan Attribute</a:t>
            </a:r>
            <a:endParaRPr lang="en-US" kern="1200" spc="-50" dirty="0">
              <a:latin typeface="Times New Roman" panose="02020603050405020304" pitchFamily="18" charset="0"/>
              <a:ea typeface="+mj-ea"/>
              <a:cs typeface="+mj-cs"/>
            </a:endParaRPr>
          </a:p>
        </p:txBody>
      </p:sp>
      <p:pic>
        <p:nvPicPr>
          <p:cNvPr id="7" name="Picture 6" descr="Computer code has 14 lines. the lines read as follows. line 1. left angle bracket table border equals double quote 1 double quote right angle bracket. line 2, indented once. left angle bracket t r right angle bracket. line 3, indented twice. left angle bracket t d, c o l, span equals double quote 2 double quote right angle bracket. line 4, indented twice. birthday list left angle bracket slash t d right angle bracket. line 5. left angle bracket slash t r right angle bracket. line 6, indented once. left angle bracket t r right angle bracket. line 7, indented twice. left angle bracket t d right angle bracket. James left angle bracket slash t d right angle bracket. line 8, indented twice. left angle bracket t d right angle bracket. 11 slash 08 left angle bracket slash t d right angle bracket. line 9, indented once. left angle bracket slash t r right angle bracket. line 10, indented once. left angle bracket t r right angle bracket. line 11, indented twice. left angle bracket t d right angle bracket. Karen left angle bracket slash t d right angle bracket. line 12, indented twice. left angle bracket t d right angle bracket. 4 over 17 left angle bracket slash t d right angle bracket. line 13, indented once. left angle bracket slash t r right angle bracket. line 14, indented once. left angle bracket slash table right angle bracket."/>
          <p:cNvPicPr>
            <a:picLocks noChangeAspect="1"/>
          </p:cNvPicPr>
          <p:nvPr/>
        </p:nvPicPr>
        <p:blipFill>
          <a:blip r:embed="rId2"/>
          <a:stretch>
            <a:fillRect/>
          </a:stretch>
        </p:blipFill>
        <p:spPr>
          <a:xfrm>
            <a:off x="613365" y="1658551"/>
            <a:ext cx="2055213" cy="4618297"/>
          </a:xfrm>
          <a:prstGeom prst="rect">
            <a:avLst/>
          </a:prstGeom>
        </p:spPr>
      </p:pic>
      <p:pic>
        <p:nvPicPr>
          <p:cNvPr id="3" name="Picture 2" descr="A table with three rows and two columns. The column headings are Name and Birthday List, displayed in the first row. The second row consists of, James, 11 slash 0 8. The third row consists of Karen 4 slash 17. "/>
          <p:cNvPicPr>
            <a:picLocks noChangeAspect="1"/>
          </p:cNvPicPr>
          <p:nvPr/>
        </p:nvPicPr>
        <p:blipFill>
          <a:blip r:embed="rId3"/>
          <a:stretch>
            <a:fillRect/>
          </a:stretch>
        </p:blipFill>
        <p:spPr>
          <a:xfrm>
            <a:off x="3989065" y="1658551"/>
            <a:ext cx="1917909" cy="164921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8442"/>
            <a:ext cx="8229600" cy="707856"/>
          </a:xfrm>
        </p:spPr>
        <p:txBody>
          <a:bodyPr>
            <a:spAutoFit/>
          </a:bodyPr>
          <a:lstStyle/>
          <a:p>
            <a:pPr eaLnBrk="1" fontAlgn="auto" hangingPunct="1">
              <a:spcBef>
                <a:spcPct val="0"/>
              </a:spcBef>
              <a:spcAft>
                <a:spcPts val="0"/>
              </a:spcAft>
              <a:buClrTx/>
              <a:defRPr/>
            </a:pPr>
            <a:r>
              <a:rPr lang="en-US" dirty="0">
                <a:solidFill>
                  <a:schemeClr val="tx2"/>
                </a:solidFill>
              </a:rPr>
              <a:t>H</a:t>
            </a:r>
            <a:r>
              <a:rPr lang="en-US" sz="100" dirty="0">
                <a:solidFill>
                  <a:schemeClr val="tx2"/>
                </a:solidFill>
              </a:rPr>
              <a:t> </a:t>
            </a:r>
            <a:r>
              <a:rPr lang="en-US" dirty="0">
                <a:solidFill>
                  <a:schemeClr val="tx2"/>
                </a:solidFill>
              </a:rPr>
              <a:t>T</a:t>
            </a:r>
            <a:r>
              <a:rPr lang="en-US" sz="100" dirty="0">
                <a:solidFill>
                  <a:schemeClr val="tx2"/>
                </a:solidFill>
              </a:rPr>
              <a:t> </a:t>
            </a:r>
            <a:r>
              <a:rPr lang="en-US" dirty="0">
                <a:solidFill>
                  <a:schemeClr val="tx2"/>
                </a:solidFill>
              </a:rPr>
              <a:t>M</a:t>
            </a:r>
            <a:r>
              <a:rPr lang="en-US" sz="100" dirty="0">
                <a:solidFill>
                  <a:schemeClr val="tx2"/>
                </a:solidFill>
              </a:rPr>
              <a:t> </a:t>
            </a:r>
            <a:r>
              <a:rPr lang="en-US" dirty="0" smtClean="0">
                <a:solidFill>
                  <a:schemeClr val="tx2"/>
                </a:solidFill>
              </a:rPr>
              <a:t>L</a:t>
            </a:r>
            <a:r>
              <a:rPr lang="en-US" kern="1200" spc="-50" dirty="0" smtClean="0">
                <a:latin typeface="Times New Roman" panose="02020603050405020304" pitchFamily="18" charset="0"/>
                <a:ea typeface="+mj-ea"/>
                <a:cs typeface="+mj-cs"/>
              </a:rPr>
              <a:t> Rowspan Attribute</a:t>
            </a:r>
            <a:endParaRPr lang="en-US" kern="1200" spc="-50" dirty="0">
              <a:latin typeface="Times New Roman" panose="02020603050405020304" pitchFamily="18" charset="0"/>
              <a:ea typeface="+mj-ea"/>
              <a:cs typeface="+mj-cs"/>
            </a:endParaRPr>
          </a:p>
        </p:txBody>
      </p:sp>
      <p:pic>
        <p:nvPicPr>
          <p:cNvPr id="8" name="Picture 7" descr="Computer code has 9 lines. The lines read as follows. line 1. left angle bracket table border equals double quote 1 double quote right angle bracket. line 2, indented once. left angle bracket t r right angle bracket. line 3, indented twice. left angle bracket, t d row span equals double quote 2 double quote right angle bracket This spans two rows left angle bracket slash t d right angle bracket. line 4, indented twice. left angle bracket t d right angle bracket row 1 column 2 left angle bracket slash t d right angle bracket. line 5, indented once. left angle bracket slash t r right angle bracket. line 6, indented once. left angle bracket t r right angle bracket. line 7, indented twice. left angle bracket t d right angle bracket row 2 column 2 left angle bracket slash t d right angle bracket. line 8, indented once. left angle bracket slash t r right angle bracket. line 9, left angle bracket slash table right angle bracket."/>
          <p:cNvPicPr>
            <a:picLocks noChangeAspect="1"/>
          </p:cNvPicPr>
          <p:nvPr/>
        </p:nvPicPr>
        <p:blipFill>
          <a:blip r:embed="rId2"/>
          <a:stretch>
            <a:fillRect/>
          </a:stretch>
        </p:blipFill>
        <p:spPr>
          <a:xfrm>
            <a:off x="450734" y="1469910"/>
            <a:ext cx="5043492" cy="3647841"/>
          </a:xfrm>
          <a:prstGeom prst="rect">
            <a:avLst/>
          </a:prstGeom>
        </p:spPr>
      </p:pic>
      <p:pic>
        <p:nvPicPr>
          <p:cNvPr id="5" name="Picture 3" descr="A table with two rows and two columns. The first column spans two rows and reads, This spans two rows. The text is vertically centered in the cell. The second column contains two rows. One reads Row 1 Column 2 and the other Row 2 Column 2."/>
          <p:cNvPicPr>
            <a:picLocks noChangeAspect="1" noChangeArrowheads="1"/>
          </p:cNvPicPr>
          <p:nvPr/>
        </p:nvPicPr>
        <p:blipFill>
          <a:blip r:embed="rId3"/>
          <a:srcRect/>
          <a:stretch>
            <a:fillRect/>
          </a:stretch>
        </p:blipFill>
        <p:spPr bwMode="auto">
          <a:xfrm>
            <a:off x="457200" y="5117751"/>
            <a:ext cx="3923579" cy="1081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Accessibility and Tables</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1"/>
            <a:ext cx="3568890" cy="533400"/>
          </a:xfrm>
        </p:spPr>
        <p:txBody>
          <a:bodyPr/>
          <a:lstStyle/>
          <a:p>
            <a:pPr marL="0" indent="0">
              <a:buNone/>
            </a:pPr>
            <a:r>
              <a:rPr lang="en-US" sz="2200" dirty="0">
                <a:solidFill>
                  <a:schemeClr val="tx1"/>
                </a:solidFill>
                <a:latin typeface="+mn-lt"/>
              </a:rPr>
              <a:t>Use table header </a:t>
            </a:r>
            <a:r>
              <a:rPr lang="en-US" sz="2200" dirty="0" smtClean="0">
                <a:solidFill>
                  <a:schemeClr val="tx1"/>
                </a:solidFill>
                <a:latin typeface="+mn-lt"/>
              </a:rPr>
              <a:t>elements</a:t>
            </a:r>
            <a:endParaRPr lang="en-US" sz="2200" dirty="0">
              <a:solidFill>
                <a:schemeClr val="tx1"/>
              </a:solidFill>
              <a:latin typeface="+mn-lt"/>
            </a:endParaRPr>
          </a:p>
        </p:txBody>
      </p:sp>
      <p:pic>
        <p:nvPicPr>
          <p:cNvPr id="22" name="Picture 21" descr="Computer code reads, left angle bracket t h right angle bracket."/>
          <p:cNvPicPr>
            <a:picLocks noChangeAspect="1"/>
          </p:cNvPicPr>
          <p:nvPr/>
        </p:nvPicPr>
        <p:blipFill>
          <a:blip r:embed="rId2"/>
          <a:stretch>
            <a:fillRect/>
          </a:stretch>
        </p:blipFill>
        <p:spPr>
          <a:xfrm>
            <a:off x="3761585" y="1576813"/>
            <a:ext cx="1694835" cy="640135"/>
          </a:xfrm>
          <a:prstGeom prst="rect">
            <a:avLst/>
          </a:prstGeom>
        </p:spPr>
      </p:pic>
      <p:sp>
        <p:nvSpPr>
          <p:cNvPr id="10" name="Content Placeholder 9"/>
          <p:cNvSpPr>
            <a:spLocks noGrp="1"/>
          </p:cNvSpPr>
          <p:nvPr>
            <p:ph sz="quarter" idx="13"/>
          </p:nvPr>
        </p:nvSpPr>
        <p:spPr>
          <a:xfrm>
            <a:off x="5246558" y="1584325"/>
            <a:ext cx="3437068" cy="506413"/>
          </a:xfrm>
        </p:spPr>
        <p:txBody>
          <a:bodyPr/>
          <a:lstStyle/>
          <a:p>
            <a:r>
              <a:rPr lang="en-US" sz="2200" dirty="0">
                <a:solidFill>
                  <a:schemeClr val="tx1"/>
                </a:solidFill>
                <a:latin typeface="+mn-lt"/>
              </a:rPr>
              <a:t>to indicate column or row</a:t>
            </a:r>
          </a:p>
        </p:txBody>
      </p:sp>
      <p:sp>
        <p:nvSpPr>
          <p:cNvPr id="11" name="Content Placeholder 10"/>
          <p:cNvSpPr>
            <a:spLocks noGrp="1"/>
          </p:cNvSpPr>
          <p:nvPr>
            <p:ph sz="quarter" idx="14"/>
          </p:nvPr>
        </p:nvSpPr>
        <p:spPr>
          <a:xfrm>
            <a:off x="454026" y="1935269"/>
            <a:ext cx="8229600" cy="2362557"/>
          </a:xfrm>
        </p:spPr>
        <p:txBody>
          <a:bodyPr/>
          <a:lstStyle/>
          <a:p>
            <a:r>
              <a:rPr lang="en-US" sz="2200" dirty="0">
                <a:solidFill>
                  <a:schemeClr val="tx1"/>
                </a:solidFill>
                <a:latin typeface="+mn-lt"/>
              </a:rPr>
              <a:t>headings</a:t>
            </a:r>
            <a:r>
              <a:rPr lang="en-US" sz="2200" dirty="0" smtClean="0">
                <a:solidFill>
                  <a:schemeClr val="tx1"/>
                </a:solidFill>
                <a:latin typeface="+mn-lt"/>
              </a:rPr>
              <a:t>.</a:t>
            </a:r>
          </a:p>
          <a:p>
            <a:pPr marL="0" indent="0"/>
            <a:r>
              <a:rPr lang="en-US" sz="2200" dirty="0">
                <a:solidFill>
                  <a:schemeClr val="tx1"/>
                </a:solidFill>
                <a:latin typeface="+mn-lt"/>
              </a:rPr>
              <a:t>Use the caption element to provide a text title or caption for the table</a:t>
            </a:r>
            <a:r>
              <a:rPr lang="en-US" sz="2200" dirty="0" smtClean="0">
                <a:solidFill>
                  <a:schemeClr val="tx1"/>
                </a:solidFill>
                <a:latin typeface="+mn-lt"/>
              </a:rPr>
              <a:t>.</a:t>
            </a:r>
          </a:p>
          <a:p>
            <a:pPr marL="255600">
              <a:spcBef>
                <a:spcPts val="1500"/>
              </a:spcBef>
              <a:buClr>
                <a:schemeClr val="tx2"/>
              </a:buClr>
              <a:buFont typeface="Arial" panose="020B0604020202020204" pitchFamily="34" charset="0"/>
              <a:buChar char="•"/>
            </a:pPr>
            <a:r>
              <a:rPr lang="en-US" sz="2200" dirty="0">
                <a:solidFill>
                  <a:schemeClr val="tx1"/>
                </a:solidFill>
                <a:latin typeface="+mn-lt"/>
              </a:rPr>
              <a:t>Complex tables</a:t>
            </a:r>
            <a:r>
              <a:rPr lang="en-US" sz="2200" dirty="0" smtClean="0">
                <a:solidFill>
                  <a:schemeClr val="tx1"/>
                </a:solidFill>
                <a:latin typeface="+mn-lt"/>
              </a:rPr>
              <a:t>: Associate </a:t>
            </a:r>
            <a:r>
              <a:rPr lang="en-US" sz="2200" dirty="0">
                <a:solidFill>
                  <a:schemeClr val="tx1"/>
                </a:solidFill>
                <a:latin typeface="+mn-lt"/>
              </a:rPr>
              <a:t>table cell values with their corresponding headers</a:t>
            </a:r>
          </a:p>
          <a:p>
            <a:pPr marL="741600" lvl="8" indent="-284400">
              <a:spcBef>
                <a:spcPts val="600"/>
              </a:spcBef>
              <a:buClr>
                <a:schemeClr val="tx2"/>
              </a:buClr>
              <a:buFont typeface="Arial" panose="020B0604020202020204" pitchFamily="34" charset="0"/>
              <a:buChar char="–"/>
            </a:pPr>
            <a:r>
              <a:rPr lang="en-US" sz="2200" dirty="0">
                <a:solidFill>
                  <a:schemeClr val="tx1"/>
                </a:solidFill>
                <a:latin typeface="+mn-lt"/>
              </a:rPr>
              <a:t> </a:t>
            </a:r>
          </a:p>
        </p:txBody>
      </p:sp>
      <p:pic>
        <p:nvPicPr>
          <p:cNvPr id="3" name="Picture 2" descr="Computer code reads, left angle bracket t h right angle bracket."/>
          <p:cNvPicPr>
            <a:picLocks noChangeAspect="1"/>
          </p:cNvPicPr>
          <p:nvPr/>
        </p:nvPicPr>
        <p:blipFill>
          <a:blip r:embed="rId3"/>
          <a:stretch>
            <a:fillRect/>
          </a:stretch>
        </p:blipFill>
        <p:spPr>
          <a:xfrm>
            <a:off x="1065148" y="3869038"/>
            <a:ext cx="989932" cy="633797"/>
          </a:xfrm>
          <a:prstGeom prst="rect">
            <a:avLst/>
          </a:prstGeom>
        </p:spPr>
      </p:pic>
      <p:sp>
        <p:nvSpPr>
          <p:cNvPr id="13" name="Content Placeholder 12"/>
          <p:cNvSpPr>
            <a:spLocks noGrp="1"/>
          </p:cNvSpPr>
          <p:nvPr>
            <p:ph sz="quarter" idx="16"/>
          </p:nvPr>
        </p:nvSpPr>
        <p:spPr>
          <a:xfrm>
            <a:off x="453258" y="3876307"/>
            <a:ext cx="8229600" cy="795748"/>
          </a:xfrm>
        </p:spPr>
        <p:txBody>
          <a:bodyPr/>
          <a:lstStyle/>
          <a:p>
            <a:pPr marL="457200" lvl="1" indent="893763">
              <a:spcBef>
                <a:spcPts val="600"/>
              </a:spcBef>
              <a:buClr>
                <a:schemeClr val="tx2"/>
              </a:buClr>
            </a:pPr>
            <a:r>
              <a:rPr lang="en-US" sz="2200" dirty="0">
                <a:solidFill>
                  <a:schemeClr val="tx1"/>
                </a:solidFill>
                <a:latin typeface="+mn-lt"/>
              </a:rPr>
              <a:t>tag id </a:t>
            </a:r>
            <a:r>
              <a:rPr lang="en-US" sz="2200" dirty="0" smtClean="0">
                <a:solidFill>
                  <a:schemeClr val="tx1"/>
                </a:solidFill>
                <a:latin typeface="+mn-lt"/>
              </a:rPr>
              <a:t>attribute</a:t>
            </a:r>
          </a:p>
          <a:p>
            <a:pPr marL="741600" lvl="1" indent="-284400">
              <a:spcBef>
                <a:spcPts val="600"/>
              </a:spcBef>
              <a:buClr>
                <a:schemeClr val="tx2"/>
              </a:buClr>
              <a:buFont typeface="Arial" panose="020B0604020202020204" pitchFamily="34" charset="0"/>
              <a:buChar char="–"/>
            </a:pPr>
            <a:r>
              <a:rPr lang="en-US" sz="2200" dirty="0" smtClean="0">
                <a:solidFill>
                  <a:schemeClr val="tx1"/>
                </a:solidFill>
                <a:latin typeface="+mn-lt"/>
              </a:rPr>
              <a:t> </a:t>
            </a:r>
            <a:endParaRPr lang="en-US" sz="2200" dirty="0">
              <a:solidFill>
                <a:schemeClr val="tx1"/>
              </a:solidFill>
              <a:latin typeface="+mn-lt"/>
            </a:endParaRPr>
          </a:p>
        </p:txBody>
      </p:sp>
      <p:pic>
        <p:nvPicPr>
          <p:cNvPr id="6" name="Picture 5" descr="Computer code reads, left angle bracket t d right angle bracket."/>
          <p:cNvPicPr>
            <a:picLocks noChangeAspect="1"/>
          </p:cNvPicPr>
          <p:nvPr/>
        </p:nvPicPr>
        <p:blipFill>
          <a:blip r:embed="rId4"/>
          <a:stretch>
            <a:fillRect/>
          </a:stretch>
        </p:blipFill>
        <p:spPr>
          <a:xfrm>
            <a:off x="1078796" y="4282991"/>
            <a:ext cx="1030126" cy="659531"/>
          </a:xfrm>
          <a:prstGeom prst="rect">
            <a:avLst/>
          </a:prstGeom>
        </p:spPr>
      </p:pic>
      <p:sp>
        <p:nvSpPr>
          <p:cNvPr id="14" name="Content Placeholder 13"/>
          <p:cNvSpPr>
            <a:spLocks noGrp="1"/>
          </p:cNvSpPr>
          <p:nvPr>
            <p:ph sz="quarter" idx="17"/>
          </p:nvPr>
        </p:nvSpPr>
        <p:spPr>
          <a:xfrm>
            <a:off x="1869540" y="4297827"/>
            <a:ext cx="2994719" cy="499357"/>
          </a:xfrm>
        </p:spPr>
        <p:txBody>
          <a:bodyPr/>
          <a:lstStyle/>
          <a:p>
            <a:pPr lvl="1" indent="0">
              <a:spcBef>
                <a:spcPts val="600"/>
              </a:spcBef>
              <a:buClr>
                <a:schemeClr val="tx2"/>
              </a:buClr>
            </a:pPr>
            <a:r>
              <a:rPr lang="en-US" sz="2200" dirty="0" smtClean="0">
                <a:solidFill>
                  <a:schemeClr val="tx1"/>
                </a:solidFill>
                <a:latin typeface="+mn-lt"/>
              </a:rPr>
              <a:t>tag </a:t>
            </a:r>
            <a:r>
              <a:rPr lang="en-US" sz="2200" dirty="0">
                <a:solidFill>
                  <a:schemeClr val="tx1"/>
                </a:solidFill>
                <a:latin typeface="+mn-lt"/>
              </a:rPr>
              <a:t>headers attribute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Captions</a:t>
            </a:r>
          </a:p>
        </p:txBody>
      </p:sp>
      <p:pic>
        <p:nvPicPr>
          <p:cNvPr id="5" name="Picture 4" descr="Computer code has 15 lines. the lines read as follows. line 1. table border equals double quote 1 double quote. line 2. left angle bracket right angle bracket bird sighting left angle bracket slash caption right angle bracket. line 3, indented once. left angle bracket t r right angle bracket. line 4, indented twice. left angle bracket t h, i d equals double quote name double quote right angle bracket Name left angle bracket slash t h right angle bracket. line 5, indented twice. left angle bracket t h i d equals double quote date double quote right angle bracket data left angle bracket slash t h right angle bracket. line 6, indented once. left angle bracket slash t r right angle bracket. line 8, indented once. left angle bracket t r right angle bracket. line 7, indented twice. left angle bracket t d headers equals double quote name double quote right angle bracket Bobolink left angle bracket slash t d right angle bracket. line 9, indented twice. left angle bracket equals double quote date double quote right angle bracket 5 slash 25 slash 10 left angle bracket slash t d right angle bracket. line 10, indented once. left angle bracket slash t r right angle bracket. line 11, indented once. left angle bracket t r right angle bracket. line 12, indented twice. left angle bracket t d headers equals double quote name double quote right angle bracket Up land Sand piper left angle bracket slash t d right angle bracket. line 13, indented once. left angle bracket t d headers equals double quote date double quote right angle bracket 6 slash 03 slash 10 left angle bracket slash t d right angle bracket. line 14, indented once. left angle bracket slash t r right angle bracket. line 15. left angle bracket slash table right angle bracket."/>
          <p:cNvPicPr>
            <a:picLocks noChangeAspect="1"/>
          </p:cNvPicPr>
          <p:nvPr/>
        </p:nvPicPr>
        <p:blipFill>
          <a:blip r:embed="rId2"/>
          <a:stretch>
            <a:fillRect/>
          </a:stretch>
        </p:blipFill>
        <p:spPr>
          <a:xfrm>
            <a:off x="457200" y="1614739"/>
            <a:ext cx="4623299" cy="4554087"/>
          </a:xfrm>
          <a:prstGeom prst="rect">
            <a:avLst/>
          </a:prstGeom>
        </p:spPr>
      </p:pic>
      <p:pic>
        <p:nvPicPr>
          <p:cNvPr id="4" name="Picture 2" descr="A table with three rows and two columns using t h tags and a caption. This figure is the same as Figure 8 point 2. The caption, Bird Sightings appears above the table. The column headings are Name and Date and are displayed in the first row. The second row consists of, Bobolink and 5 slash 25 slash 10. The third row consists of, Upland Sandpiper and 6 slash 0 3 slash 10."/>
          <p:cNvPicPr>
            <a:picLocks noChangeAspect="1" noChangeArrowheads="1"/>
          </p:cNvPicPr>
          <p:nvPr/>
        </p:nvPicPr>
        <p:blipFill>
          <a:blip r:embed="rId3"/>
          <a:srcRect/>
          <a:stretch>
            <a:fillRect/>
          </a:stretch>
        </p:blipFill>
        <p:spPr bwMode="auto">
          <a:xfrm>
            <a:off x="5195872" y="2859164"/>
            <a:ext cx="3521993" cy="2065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8.1</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the purpose of using a table on a web page.</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How is the text contained in a th element displayed by the browser?</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one coding technique that increases the accessibility of an H</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T</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M</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L table.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spc="-50" dirty="0">
                <a:latin typeface="Times New Roman" panose="02020603050405020304" pitchFamily="18" charset="0"/>
              </a:rPr>
              <a:t>Using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to Style a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4848135"/>
              </p:ext>
            </p:extLst>
          </p:nvPr>
        </p:nvGraphicFramePr>
        <p:xfrm>
          <a:off x="457200" y="1486284"/>
          <a:ext cx="8229600" cy="4069080"/>
        </p:xfrm>
        <a:graphic>
          <a:graphicData uri="http://schemas.openxmlformats.org/drawingml/2006/table">
            <a:tbl>
              <a:tblPr firstRow="1" bandRow="1">
                <a:tableStyleId>{2D5ABB26-0587-4C30-8999-92F81FD0307C}</a:tableStyleId>
              </a:tblPr>
              <a:tblGrid>
                <a:gridCol w="1821976">
                  <a:extLst>
                    <a:ext uri="{9D8B030D-6E8A-4147-A177-3AD203B41FA5}">
                      <a16:colId xmlns:a16="http://schemas.microsoft.com/office/drawing/2014/main" val="4008285313"/>
                    </a:ext>
                  </a:extLst>
                </a:gridCol>
                <a:gridCol w="6407624">
                  <a:extLst>
                    <a:ext uri="{9D8B030D-6E8A-4147-A177-3AD203B41FA5}">
                      <a16:colId xmlns:a16="http://schemas.microsoft.com/office/drawing/2014/main" val="64121496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H</a:t>
                      </a:r>
                      <a:r>
                        <a:rPr lang="en-US" sz="100" kern="1200" dirty="0" smtClean="0">
                          <a:solidFill>
                            <a:schemeClr val="tx1"/>
                          </a:solidFill>
                          <a:latin typeface="+mn-lt"/>
                        </a:rPr>
                        <a:t> </a:t>
                      </a:r>
                      <a:r>
                        <a:rPr lang="en-US" sz="1600" kern="1200" dirty="0" smtClean="0">
                          <a:solidFill>
                            <a:schemeClr val="tx1"/>
                          </a:solidFill>
                          <a:latin typeface="+mn-lt"/>
                        </a:rPr>
                        <a:t>T</a:t>
                      </a:r>
                      <a:r>
                        <a:rPr lang="en-US" sz="100" kern="1200" dirty="0" smtClean="0">
                          <a:solidFill>
                            <a:schemeClr val="tx1"/>
                          </a:solidFill>
                          <a:latin typeface="+mn-lt"/>
                        </a:rPr>
                        <a:t> </a:t>
                      </a:r>
                      <a:r>
                        <a:rPr lang="en-US" sz="1600" kern="1200" dirty="0" smtClean="0">
                          <a:solidFill>
                            <a:schemeClr val="tx1"/>
                          </a:solidFill>
                          <a:latin typeface="+mn-lt"/>
                        </a:rPr>
                        <a:t>M</a:t>
                      </a:r>
                      <a:r>
                        <a:rPr lang="en-US" sz="100" kern="1200" dirty="0" smtClean="0">
                          <a:solidFill>
                            <a:schemeClr val="tx1"/>
                          </a:solidFill>
                          <a:latin typeface="+mn-lt"/>
                        </a:rPr>
                        <a:t> </a:t>
                      </a:r>
                      <a:r>
                        <a:rPr lang="en-US" sz="1600" kern="1200" dirty="0" smtClean="0">
                          <a:solidFill>
                            <a:schemeClr val="tx1"/>
                          </a:solidFill>
                          <a:latin typeface="+mn-lt"/>
                        </a:rPr>
                        <a:t>L Attribute</a:t>
                      </a:r>
                      <a:endParaRPr lang="en-US" sz="1600" b="1" i="0" u="none" strike="noStrike" kern="1200" cap="none" dirty="0" smtClean="0">
                        <a:solidFill>
                          <a:schemeClr val="tx1"/>
                        </a:solidFill>
                        <a:latin typeface="+mn-lt"/>
                        <a:ea typeface="Calibri"/>
                        <a:cs typeface="Courier10PitchBT-Roman"/>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C</a:t>
                      </a:r>
                      <a:r>
                        <a:rPr lang="en-US" sz="100" dirty="0" smtClean="0">
                          <a:solidFill>
                            <a:schemeClr val="tx1"/>
                          </a:solidFill>
                          <a:latin typeface="+mn-lt"/>
                        </a:rPr>
                        <a:t> </a:t>
                      </a:r>
                      <a:r>
                        <a:rPr lang="en-US" sz="1600" dirty="0" smtClean="0">
                          <a:solidFill>
                            <a:schemeClr val="tx1"/>
                          </a:solidFill>
                          <a:latin typeface="+mn-lt"/>
                        </a:rPr>
                        <a:t>S</a:t>
                      </a:r>
                      <a:r>
                        <a:rPr lang="en-US" sz="100" dirty="0" smtClean="0">
                          <a:solidFill>
                            <a:schemeClr val="tx1"/>
                          </a:solidFill>
                          <a:latin typeface="+mn-lt"/>
                        </a:rPr>
                        <a:t> </a:t>
                      </a:r>
                      <a:r>
                        <a:rPr lang="en-US" sz="1600" dirty="0" smtClean="0">
                          <a:solidFill>
                            <a:schemeClr val="tx1"/>
                          </a:solidFill>
                          <a:latin typeface="+mn-lt"/>
                        </a:rPr>
                        <a:t>S Property</a:t>
                      </a:r>
                      <a:endParaRPr lang="en-US" sz="1600" b="1" i="0" u="none" strike="noStrike" cap="none" dirty="0" smtClean="0">
                        <a:solidFill>
                          <a:schemeClr val="tx1"/>
                        </a:solidFill>
                        <a:latin typeface="+mn-lt"/>
                        <a:ea typeface="Calibri"/>
                        <a:cs typeface="Times New Roman"/>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50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Align</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n-lt"/>
                        </a:rPr>
                        <a:t>center align a table colon table left bracket space width colon 75% semi colon margin colon auto semi colon space right bracket. Center align within a table cell colon space text hyphen align colon center semi colon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75214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Bgcolor</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background-color</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73336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Cellpadding</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Padding</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09090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Cellspacing</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border-spacing or border-collapse</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272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Height</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Height</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273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Valign</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vertical-align</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408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Width</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Width</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25308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rPr>
                        <a:t>Border</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border,</a:t>
                      </a:r>
                      <a:r>
                        <a:rPr lang="en-US" sz="1600" kern="1200" baseline="0" dirty="0" smtClean="0">
                          <a:latin typeface="+mn-lt"/>
                        </a:rPr>
                        <a:t> border-style, or border-spacing</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t>
                      </a:r>
                      <a:endParaRPr lang="en-US" sz="1600" dirty="0" smtClean="0">
                        <a:solidFill>
                          <a:schemeClr val="tx1"/>
                        </a:solidFill>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latin typeface="+mn-lt"/>
                        </a:rPr>
                        <a:t>background-image</a:t>
                      </a:r>
                      <a:endParaRPr lang="en-US" sz="1600" b="1" kern="1200" dirty="0" smtClean="0">
                        <a:solidFill>
                          <a:schemeClr val="tx1"/>
                        </a:solidFill>
                        <a:latin typeface="+mn-lt"/>
                        <a:ea typeface="Calibri"/>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218763"/>
                  </a:ext>
                </a:extLst>
              </a:tr>
            </a:tbl>
          </a:graphicData>
        </a:graphic>
      </p:graphicFrame>
      <p:pic>
        <p:nvPicPr>
          <p:cNvPr id="5" name="Picture 4"/>
          <p:cNvPicPr>
            <a:picLocks noChangeAspect="1"/>
          </p:cNvPicPr>
          <p:nvPr/>
        </p:nvPicPr>
        <p:blipFill rotWithShape="1">
          <a:blip r:embed="rId2"/>
          <a:srcRect l="1930" t="1" b="8662"/>
          <a:stretch/>
        </p:blipFill>
        <p:spPr>
          <a:xfrm>
            <a:off x="2305446" y="1874738"/>
            <a:ext cx="5149056" cy="712085"/>
          </a:xfrm>
          <a:prstGeom prst="rect">
            <a:avLst/>
          </a:prstGeom>
        </p:spPr>
      </p:pic>
    </p:spTree>
    <p:extLst>
      <p:ext uri="{BB962C8B-B14F-4D97-AF65-F5344CB8AC3E}">
        <p14:creationId xmlns:p14="http://schemas.microsoft.com/office/powerpoint/2010/main" val="120972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Structural Pseudo-Classes</a:t>
            </a:r>
            <a:endParaRPr lang="en-US" kern="1200" spc="-50" dirty="0">
              <a:latin typeface="Times New Roman" panose="02020603050405020304" pitchFamily="18" charset="0"/>
              <a:ea typeface="+mj-ea"/>
              <a:cs typeface="+mj-cs"/>
            </a:endParaRPr>
          </a:p>
        </p:txBody>
      </p:sp>
      <p:graphicFrame>
        <p:nvGraphicFramePr>
          <p:cNvPr id="8" name="Table 7" descr="A table. The table has 5 rows and 2 columns. The columns have the following headings from left to right. pseudo class, purpose. The row entries are as follows. Row 1. pseudo class, colon first hyphen of hyphen type. purpose, applies to the first element of the specified type. Row 2. pseudo class, colon first hyphen child. purpose, applies to the first child of an element, C S S 2 selector. Row 3. pseudo class, colon last hyphen of hyphen type. purpose, applies to the last element of the specified type. Row 4. pseudo class, colon last hyphen child. purpose, applies to the last child of an element. Row 5. pseudo class, colon n t h hyphen of type left parenthesis n right parenthesis. purpose, applies to the n t h element of the specified type. Values, a number, odd or even. "/>
          <p:cNvGraphicFramePr>
            <a:graphicFrameLocks noGrp="1"/>
          </p:cNvGraphicFramePr>
          <p:nvPr>
            <p:extLst>
              <p:ext uri="{D42A27DB-BD31-4B8C-83A1-F6EECF244321}">
                <p14:modId xmlns:p14="http://schemas.microsoft.com/office/powerpoint/2010/main" val="2109363022"/>
              </p:ext>
            </p:extLst>
          </p:nvPr>
        </p:nvGraphicFramePr>
        <p:xfrm>
          <a:off x="457200" y="1729380"/>
          <a:ext cx="7396955" cy="2255520"/>
        </p:xfrm>
        <a:graphic>
          <a:graphicData uri="http://schemas.openxmlformats.org/drawingml/2006/table">
            <a:tbl>
              <a:tblPr firstRow="1" bandRow="1">
                <a:tableStyleId>{9D7B26C5-4107-4FEC-AEDC-1716B250A1EF}</a:tableStyleId>
              </a:tblPr>
              <a:tblGrid>
                <a:gridCol w="2037557">
                  <a:extLst>
                    <a:ext uri="{9D8B030D-6E8A-4147-A177-3AD203B41FA5}">
                      <a16:colId xmlns:a16="http://schemas.microsoft.com/office/drawing/2014/main" val="1967251097"/>
                    </a:ext>
                  </a:extLst>
                </a:gridCol>
                <a:gridCol w="5359398">
                  <a:extLst>
                    <a:ext uri="{9D8B030D-6E8A-4147-A177-3AD203B41FA5}">
                      <a16:colId xmlns:a16="http://schemas.microsoft.com/office/drawing/2014/main" val="3524598188"/>
                    </a:ext>
                  </a:extLst>
                </a:gridCol>
              </a:tblGrid>
              <a:tr h="142850">
                <a:tc>
                  <a:txBody>
                    <a:bodyPr/>
                    <a:lstStyle/>
                    <a:p>
                      <a:pPr algn="l"/>
                      <a:r>
                        <a:rPr lang="en-US" sz="1600" dirty="0" smtClean="0">
                          <a:latin typeface="+mn-lt"/>
                          <a:cs typeface="Arial" panose="020B0604020202020204" pitchFamily="34" charset="0"/>
                        </a:rPr>
                        <a:t>Pseudo-class</a:t>
                      </a:r>
                      <a:endParaRPr lang="en-US" sz="1600" dirty="0">
                        <a:latin typeface="+mn-lt"/>
                        <a:cs typeface="Arial" panose="020B0604020202020204" pitchFamily="34" charset="0"/>
                      </a:endParaRPr>
                    </a:p>
                  </a:txBody>
                  <a:tcPr/>
                </a:tc>
                <a:tc>
                  <a:txBody>
                    <a:bodyPr/>
                    <a:lstStyle/>
                    <a:p>
                      <a:pPr algn="l"/>
                      <a:r>
                        <a:rPr lang="en-US" sz="1600" dirty="0" smtClean="0">
                          <a:latin typeface="+mn-lt"/>
                          <a:cs typeface="Arial" panose="020B0604020202020204" pitchFamily="34" charset="0"/>
                        </a:rPr>
                        <a:t>Purpose </a:t>
                      </a:r>
                      <a:endParaRPr lang="en-US" sz="1600" dirty="0">
                        <a:latin typeface="+mn-lt"/>
                        <a:cs typeface="Arial" panose="020B0604020202020204" pitchFamily="34" charset="0"/>
                      </a:endParaRPr>
                    </a:p>
                  </a:txBody>
                  <a:tcPr/>
                </a:tc>
                <a:extLst>
                  <a:ext uri="{0D108BD9-81ED-4DB2-BD59-A6C34878D82A}">
                    <a16:rowId xmlns:a16="http://schemas.microsoft.com/office/drawing/2014/main" val="1684391755"/>
                  </a:ext>
                </a:extLst>
              </a:tr>
              <a:tr h="142850">
                <a:tc>
                  <a:txBody>
                    <a:bodyPr/>
                    <a:lstStyle/>
                    <a:p>
                      <a:pPr algn="l"/>
                      <a:r>
                        <a:rPr lang="en-US" sz="1600" dirty="0" smtClean="0">
                          <a:latin typeface="+mn-lt"/>
                          <a:cs typeface="Arial" panose="020B0604020202020204" pitchFamily="34" charset="0"/>
                        </a:rPr>
                        <a:t>:first-of-type</a:t>
                      </a:r>
                      <a:endParaRPr lang="en-US" sz="1600" dirty="0">
                        <a:latin typeface="+mn-lt"/>
                        <a:cs typeface="Arial" panose="020B0604020202020204" pitchFamily="34" charset="0"/>
                      </a:endParaRPr>
                    </a:p>
                  </a:txBody>
                  <a:tcPr>
                    <a:noFill/>
                  </a:tcPr>
                </a:tc>
                <a:tc>
                  <a:txBody>
                    <a:bodyPr/>
                    <a:lstStyle/>
                    <a:p>
                      <a:pPr algn="l"/>
                      <a:r>
                        <a:rPr lang="en-US" sz="1600" dirty="0" smtClean="0">
                          <a:latin typeface="+mn-lt"/>
                          <a:cs typeface="Arial" panose="020B0604020202020204" pitchFamily="34" charset="0"/>
                        </a:rPr>
                        <a:t>Applies to the first element of the specified type </a:t>
                      </a:r>
                      <a:endParaRPr lang="en-US" sz="1600" dirty="0">
                        <a:latin typeface="+mn-lt"/>
                        <a:cs typeface="Arial" panose="020B0604020202020204" pitchFamily="34" charset="0"/>
                      </a:endParaRPr>
                    </a:p>
                  </a:txBody>
                  <a:tcPr>
                    <a:noFill/>
                  </a:tcPr>
                </a:tc>
                <a:extLst>
                  <a:ext uri="{0D108BD9-81ED-4DB2-BD59-A6C34878D82A}">
                    <a16:rowId xmlns:a16="http://schemas.microsoft.com/office/drawing/2014/main" val="1795199449"/>
                  </a:ext>
                </a:extLst>
              </a:tr>
              <a:tr h="142850">
                <a:tc>
                  <a:txBody>
                    <a:bodyPr/>
                    <a:lstStyle/>
                    <a:p>
                      <a:pPr algn="l"/>
                      <a:r>
                        <a:rPr lang="en-US" sz="1600" dirty="0" smtClean="0">
                          <a:latin typeface="+mn-lt"/>
                          <a:cs typeface="Arial" panose="020B0604020202020204" pitchFamily="34" charset="0"/>
                        </a:rPr>
                        <a:t>:first-child</a:t>
                      </a:r>
                      <a:endParaRPr lang="en-US" sz="1600" dirty="0">
                        <a:latin typeface="+mn-lt"/>
                        <a:cs typeface="Arial" panose="020B0604020202020204" pitchFamily="34" charset="0"/>
                      </a:endParaRPr>
                    </a:p>
                  </a:txBody>
                  <a:tcPr/>
                </a:tc>
                <a:tc>
                  <a:txBody>
                    <a:bodyPr/>
                    <a:lstStyle/>
                    <a:p>
                      <a:pPr algn="l"/>
                      <a:r>
                        <a:rPr lang="en-US" sz="1600" dirty="0" smtClean="0">
                          <a:latin typeface="+mn-lt"/>
                          <a:cs typeface="Arial" panose="020B0604020202020204" pitchFamily="34" charset="0"/>
                        </a:rPr>
                        <a:t>Applies to the first child of an element (C</a:t>
                      </a:r>
                      <a:r>
                        <a:rPr lang="en-US" sz="100" dirty="0" smtClean="0">
                          <a:latin typeface="+mn-lt"/>
                          <a:cs typeface="Arial" panose="020B0604020202020204" pitchFamily="34" charset="0"/>
                        </a:rPr>
                        <a:t> </a:t>
                      </a:r>
                      <a:r>
                        <a:rPr lang="en-US" sz="1600" dirty="0" smtClean="0">
                          <a:latin typeface="+mn-lt"/>
                          <a:cs typeface="Arial" panose="020B0604020202020204" pitchFamily="34" charset="0"/>
                        </a:rPr>
                        <a:t>S</a:t>
                      </a:r>
                      <a:r>
                        <a:rPr lang="en-US" sz="100" dirty="0" smtClean="0">
                          <a:latin typeface="+mn-lt"/>
                          <a:cs typeface="Arial" panose="020B0604020202020204" pitchFamily="34" charset="0"/>
                        </a:rPr>
                        <a:t> </a:t>
                      </a:r>
                      <a:r>
                        <a:rPr lang="en-US" sz="1600" dirty="0" smtClean="0">
                          <a:latin typeface="+mn-lt"/>
                          <a:cs typeface="Arial" panose="020B0604020202020204" pitchFamily="34" charset="0"/>
                        </a:rPr>
                        <a:t>S2 selector) </a:t>
                      </a:r>
                      <a:endParaRPr lang="en-US" sz="1600" dirty="0">
                        <a:latin typeface="+mn-lt"/>
                        <a:cs typeface="Arial" panose="020B0604020202020204" pitchFamily="34" charset="0"/>
                      </a:endParaRPr>
                    </a:p>
                  </a:txBody>
                  <a:tcPr/>
                </a:tc>
                <a:extLst>
                  <a:ext uri="{0D108BD9-81ED-4DB2-BD59-A6C34878D82A}">
                    <a16:rowId xmlns:a16="http://schemas.microsoft.com/office/drawing/2014/main" val="1419352244"/>
                  </a:ext>
                </a:extLst>
              </a:tr>
              <a:tr h="142850">
                <a:tc>
                  <a:txBody>
                    <a:bodyPr/>
                    <a:lstStyle/>
                    <a:p>
                      <a:pPr algn="l"/>
                      <a:r>
                        <a:rPr lang="en-US" sz="1600" dirty="0" smtClean="0">
                          <a:latin typeface="+mn-lt"/>
                          <a:cs typeface="Arial" panose="020B0604020202020204" pitchFamily="34" charset="0"/>
                        </a:rPr>
                        <a:t>:last-of-type</a:t>
                      </a:r>
                      <a:endParaRPr lang="en-US" sz="1600" dirty="0">
                        <a:latin typeface="+mn-lt"/>
                        <a:cs typeface="Arial" panose="020B0604020202020204" pitchFamily="34" charset="0"/>
                      </a:endParaRPr>
                    </a:p>
                  </a:txBody>
                  <a:tcPr>
                    <a:noFill/>
                  </a:tcPr>
                </a:tc>
                <a:tc>
                  <a:txBody>
                    <a:bodyPr/>
                    <a:lstStyle/>
                    <a:p>
                      <a:pPr algn="l"/>
                      <a:r>
                        <a:rPr lang="en-US" sz="1600" dirty="0" smtClean="0">
                          <a:latin typeface="+mn-lt"/>
                          <a:cs typeface="Arial" panose="020B0604020202020204" pitchFamily="34" charset="0"/>
                        </a:rPr>
                        <a:t>Applies to the last element of the specified type </a:t>
                      </a:r>
                      <a:endParaRPr lang="en-US" sz="1600" dirty="0">
                        <a:latin typeface="+mn-lt"/>
                        <a:cs typeface="Arial" panose="020B0604020202020204" pitchFamily="34" charset="0"/>
                      </a:endParaRPr>
                    </a:p>
                  </a:txBody>
                  <a:tcPr>
                    <a:noFill/>
                  </a:tcPr>
                </a:tc>
                <a:extLst>
                  <a:ext uri="{0D108BD9-81ED-4DB2-BD59-A6C34878D82A}">
                    <a16:rowId xmlns:a16="http://schemas.microsoft.com/office/drawing/2014/main" val="2138265100"/>
                  </a:ext>
                </a:extLst>
              </a:tr>
              <a:tr h="142850">
                <a:tc>
                  <a:txBody>
                    <a:bodyPr/>
                    <a:lstStyle/>
                    <a:p>
                      <a:pPr algn="l"/>
                      <a:r>
                        <a:rPr lang="en-US" sz="1600" dirty="0" smtClean="0">
                          <a:latin typeface="+mn-lt"/>
                          <a:cs typeface="Arial" panose="020B0604020202020204" pitchFamily="34" charset="0"/>
                        </a:rPr>
                        <a:t>:last-child</a:t>
                      </a:r>
                      <a:endParaRPr lang="en-US" sz="1600" dirty="0">
                        <a:latin typeface="+mn-lt"/>
                        <a:cs typeface="Arial" panose="020B0604020202020204" pitchFamily="34" charset="0"/>
                      </a:endParaRPr>
                    </a:p>
                  </a:txBody>
                  <a:tcPr/>
                </a:tc>
                <a:tc>
                  <a:txBody>
                    <a:bodyPr/>
                    <a:lstStyle/>
                    <a:p>
                      <a:pPr algn="l"/>
                      <a:r>
                        <a:rPr lang="en-US" sz="1600" dirty="0" smtClean="0">
                          <a:latin typeface="+mn-lt"/>
                          <a:cs typeface="Arial" panose="020B0604020202020204" pitchFamily="34" charset="0"/>
                        </a:rPr>
                        <a:t>Applies to the last child of an element </a:t>
                      </a:r>
                      <a:endParaRPr lang="en-US" sz="1600" dirty="0">
                        <a:latin typeface="+mn-lt"/>
                        <a:cs typeface="Arial" panose="020B0604020202020204" pitchFamily="34" charset="0"/>
                      </a:endParaRPr>
                    </a:p>
                  </a:txBody>
                  <a:tcPr/>
                </a:tc>
                <a:extLst>
                  <a:ext uri="{0D108BD9-81ED-4DB2-BD59-A6C34878D82A}">
                    <a16:rowId xmlns:a16="http://schemas.microsoft.com/office/drawing/2014/main" val="3796406416"/>
                  </a:ext>
                </a:extLst>
              </a:tr>
              <a:tr h="302203">
                <a:tc>
                  <a:txBody>
                    <a:bodyPr/>
                    <a:lstStyle/>
                    <a:p>
                      <a:pPr algn="l"/>
                      <a:r>
                        <a:rPr lang="en-US" sz="1600" dirty="0" smtClean="0">
                          <a:latin typeface="+mn-lt"/>
                          <a:cs typeface="Arial" panose="020B0604020202020204" pitchFamily="34" charset="0"/>
                        </a:rPr>
                        <a:t>:nth-of-type(n)</a:t>
                      </a:r>
                      <a:endParaRPr lang="en-US" sz="1600" dirty="0">
                        <a:latin typeface="+mn-lt"/>
                        <a:cs typeface="Arial" panose="020B0604020202020204" pitchFamily="34" charset="0"/>
                      </a:endParaRPr>
                    </a:p>
                  </a:txBody>
                  <a:tcPr>
                    <a:noFill/>
                  </a:tcPr>
                </a:tc>
                <a:tc>
                  <a:txBody>
                    <a:bodyPr/>
                    <a:lstStyle/>
                    <a:p>
                      <a:pPr algn="l"/>
                      <a:r>
                        <a:rPr lang="en-US" sz="1600" dirty="0" smtClean="0">
                          <a:latin typeface="+mn-lt"/>
                          <a:cs typeface="Arial" panose="020B0604020202020204" pitchFamily="34" charset="0"/>
                        </a:rPr>
                        <a:t>Applies to the “nth” element of the specified type Values: a number, odd, or even</a:t>
                      </a:r>
                    </a:p>
                  </a:txBody>
                  <a:tcPr>
                    <a:noFill/>
                  </a:tcPr>
                </a:tc>
                <a:extLst>
                  <a:ext uri="{0D108BD9-81ED-4DB2-BD59-A6C34878D82A}">
                    <a16:rowId xmlns:a16="http://schemas.microsoft.com/office/drawing/2014/main" val="584676308"/>
                  </a:ext>
                </a:extLst>
              </a:tr>
            </a:tbl>
          </a:graphicData>
        </a:graphic>
      </p:graphicFrame>
      <p:sp>
        <p:nvSpPr>
          <p:cNvPr id="3" name="Text Placeholder 2"/>
          <p:cNvSpPr>
            <a:spLocks noGrp="1"/>
          </p:cNvSpPr>
          <p:nvPr>
            <p:ph type="body" idx="1"/>
          </p:nvPr>
        </p:nvSpPr>
        <p:spPr>
          <a:xfrm>
            <a:off x="457200" y="4242624"/>
            <a:ext cx="8229599" cy="553968"/>
          </a:xfrm>
        </p:spPr>
        <p:txBody>
          <a:bodyPr wrap="square">
            <a:spAutoFit/>
          </a:bodyPr>
          <a:lstStyle/>
          <a:p>
            <a:pPr marL="0" indent="0">
              <a:buNone/>
              <a:defRPr/>
            </a:pPr>
            <a:r>
              <a:rPr lang="en-US" sz="2400" kern="1200" dirty="0">
                <a:solidFill>
                  <a:schemeClr val="tx1"/>
                </a:solidFill>
                <a:latin typeface="Arial (Body)"/>
                <a:ea typeface="+mn-ea"/>
                <a:cs typeface="+mn-cs"/>
              </a:rPr>
              <a:t>Zebra Stripe a </a:t>
            </a:r>
            <a:r>
              <a:rPr lang="en-US" sz="2400" kern="1200" dirty="0" smtClean="0">
                <a:solidFill>
                  <a:schemeClr val="tx1"/>
                </a:solidFill>
                <a:latin typeface="Arial (Body)"/>
                <a:ea typeface="+mn-ea"/>
                <a:cs typeface="+mn-cs"/>
              </a:rPr>
              <a:t>Table</a:t>
            </a:r>
            <a:endParaRPr lang="en-US" sz="2400" kern="1200" dirty="0">
              <a:solidFill>
                <a:schemeClr val="tx1"/>
              </a:solidFill>
              <a:latin typeface="Arial (Body)"/>
              <a:ea typeface="+mn-ea"/>
              <a:cs typeface="+mn-cs"/>
            </a:endParaRPr>
          </a:p>
        </p:txBody>
      </p:sp>
      <p:pic>
        <p:nvPicPr>
          <p:cNvPr id="7" name="Picture 6" descr="Computer code reads as, t r colon n t h hyphen of hyphen type left angle bracket even right angle bracket left brace background hyphen color colon hash e a e a e a semicolon right brace."/>
          <p:cNvPicPr>
            <a:picLocks noChangeAspect="1"/>
          </p:cNvPicPr>
          <p:nvPr/>
        </p:nvPicPr>
        <p:blipFill>
          <a:blip r:embed="rId2"/>
          <a:stretch>
            <a:fillRect/>
          </a:stretch>
        </p:blipFill>
        <p:spPr>
          <a:xfrm>
            <a:off x="457200" y="4973904"/>
            <a:ext cx="6675698" cy="6401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nchor="b">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Table Row Groups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pic>
        <p:nvPicPr>
          <p:cNvPr id="8" name="Picture 7" descr="Computer code has 12 lines. the lines read as follows. line 1. left angle table bracket right angle bracket, left angle bracket caption right angle bracket time sheet left angle bracket slash right angle bracket. line 2, indented once. left angle bracket t head right angle bracket. line 3, indented twice. left angle bracket t r right angle bracket. line 4, indented three times. left angle bracket t h, i d equals double quote day double quote right angle bracket date left angle bracket slash t h right angle bracket. line 5, indented three times. left angle bracket t h, i d equals double quote hours double quote right angle bracket hours left angle bracket slash t h right angle bracket. line 6, indented twice. left angle bracket slash t r right angle bracket. line 7, indented once. left angle bracket slash t head right angle bracket. line 8, indented once. left angle bracket t body right angle bracket. line 9, indented twice. left angle bracket t r right angle bracket. line 10, indented three times. left angle bracket t d headers equals double quote day double quote right angle bracket Monday left angle bracket slash t d right angle bracket. line 11, indented three times. left angle bracket t d headers equals double quote hours double quote right angle bracket 4 left angle bracket slash t d right angle bracket. line 12, indented twice. left angle bracket slash t r right angle bracket."/>
          <p:cNvPicPr>
            <a:picLocks noChangeAspect="1"/>
          </p:cNvPicPr>
          <p:nvPr/>
        </p:nvPicPr>
        <p:blipFill>
          <a:blip r:embed="rId2"/>
          <a:stretch>
            <a:fillRect/>
          </a:stretch>
        </p:blipFill>
        <p:spPr>
          <a:xfrm>
            <a:off x="468168" y="1607750"/>
            <a:ext cx="5000786" cy="437094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rPr>
              <a:t>Table Row Groups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sz="2000" b="0" kern="1200" spc="-50" dirty="0">
              <a:latin typeface="Times New Roman" panose="02020603050405020304" pitchFamily="18" charset="0"/>
              <a:ea typeface="+mj-ea"/>
            </a:endParaRPr>
          </a:p>
        </p:txBody>
      </p:sp>
      <p:pic>
        <p:nvPicPr>
          <p:cNvPr id="8" name="Picture 7" descr="Computer code has 11 lines. the lines read as follows. line 1. left angle bracket t r right angle bracket. line 2, indented twice. left angle bracket t d headers equals double quote day double quote right angle bracket Friday left angle bracket slash t d right angle bracket. line 3, indented twice. left angle bracket t d headers equals double quote hours double quote right angle bracket 3 left angle bracket slash t d. line 4, indented once. left angle bracket slash t r right angle bracket. line 5, left angle bracket slash t body right angle bracket. line 6. left angle bracket t foot right angle bracket. line 7, indented once. left angle bracket t r right angle bracket. line 8, indented twice. left angle bracket t d headers equals double quote day double quote right angle bracket. total left angle bracket slash t d right angle bracket. line 9, indented once. left angle bracket slash t r right angle bracket. line 10. left angle bracket slash t foot right angle bracket left angle bracket slash table right angle bracket."/>
          <p:cNvPicPr>
            <a:picLocks noChangeAspect="1"/>
          </p:cNvPicPr>
          <p:nvPr/>
        </p:nvPicPr>
        <p:blipFill rotWithShape="1">
          <a:blip r:embed="rId2"/>
          <a:srcRect t="50000" r="12598"/>
          <a:stretch/>
        </p:blipFill>
        <p:spPr>
          <a:xfrm>
            <a:off x="609886" y="1838816"/>
            <a:ext cx="4201744" cy="3720567"/>
          </a:xfrm>
          <a:prstGeom prst="rect">
            <a:avLst/>
          </a:prstGeom>
        </p:spPr>
      </p:pic>
      <p:pic>
        <p:nvPicPr>
          <p:cNvPr id="4" name="Picture 3" descr="Computer code has 6 lines. the lines read as follows. line 1. left angle bracket t head right angle bracket. line 2. table head rows. line 3. left angle bracket t body right angle bracket. line 4. table body rows. line 5. left angle bracket t foot right angle bracket. line 6. table footer rows."/>
          <p:cNvPicPr>
            <a:picLocks noChangeAspect="1"/>
          </p:cNvPicPr>
          <p:nvPr/>
        </p:nvPicPr>
        <p:blipFill>
          <a:blip r:embed="rId3"/>
          <a:stretch>
            <a:fillRect/>
          </a:stretch>
        </p:blipFill>
        <p:spPr>
          <a:xfrm>
            <a:off x="5228446" y="1699516"/>
            <a:ext cx="2088849" cy="1986329"/>
          </a:xfrm>
          <a:prstGeom prst="rect">
            <a:avLst/>
          </a:prstGeom>
        </p:spPr>
      </p:pic>
      <p:pic>
        <p:nvPicPr>
          <p:cNvPr id="6" name="Picture 2" descr="A table with seven rows and two columns and a caption, where C S S is used to configure the table head, table body, and table foot element selectors with different styles. The Caption reads, Time Sheet and is in large font. The table and cells are borderless. The column headings, Day and Hours are displayed in the first row, and are bolded with a light gray background. The second row, reads Monday, 4, the third row reads, Tuesday, 3, the fourth row reads Wednesday, 5, the fifth row reads, Thursday, 3, and the sixth row reads, Friday, 3. Below each row is a dashed line delineating each row from the next. The final row reads, Total,18. It has bolded text with a light gray background."/>
          <p:cNvPicPr>
            <a:picLocks noChangeAspect="1" noChangeArrowheads="1"/>
          </p:cNvPicPr>
          <p:nvPr/>
        </p:nvPicPr>
        <p:blipFill>
          <a:blip r:embed="rId4"/>
          <a:srcRect/>
          <a:stretch>
            <a:fillRect/>
          </a:stretch>
        </p:blipFill>
        <p:spPr bwMode="auto">
          <a:xfrm>
            <a:off x="5038385" y="3883301"/>
            <a:ext cx="2712582" cy="2351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idx="1"/>
          </p:nvPr>
        </p:nvSpPr>
        <p:spPr>
          <a:xfrm>
            <a:off x="457200" y="1600200"/>
            <a:ext cx="8229600" cy="3539400"/>
          </a:xfrm>
        </p:spPr>
        <p:txBody>
          <a:bodyPr>
            <a:spAutoFit/>
          </a:bodyPr>
          <a:lstStyle/>
          <a:p>
            <a:pPr marL="0" lvl="1" indent="0" eaLnBrk="1" hangingPunct="1">
              <a:spcBef>
                <a:spcPts val="1500"/>
              </a:spcBef>
              <a:buSzPct val="100000"/>
              <a:defRPr/>
            </a:pPr>
            <a:r>
              <a:rPr lang="en-US" altLang="en-US" sz="2400" b="1" kern="1200" dirty="0" smtClean="0">
                <a:solidFill>
                  <a:schemeClr val="tx2"/>
                </a:solidFill>
                <a:latin typeface="Arial (Body)"/>
                <a:ea typeface="+mn-ea"/>
                <a:cs typeface="+mn-cs"/>
                <a:sym typeface="Arial"/>
              </a:rPr>
              <a:t>8.1</a:t>
            </a:r>
            <a:r>
              <a:rPr lang="en-US" altLang="en-US" sz="2400" kern="1200" dirty="0" smtClean="0">
                <a:latin typeface="Arial (Body)"/>
                <a:ea typeface="+mn-ea"/>
                <a:cs typeface="+mn-cs"/>
                <a:sym typeface="Arial"/>
              </a:rPr>
              <a:t> Create </a:t>
            </a:r>
            <a:r>
              <a:rPr lang="en-US" altLang="en-US" sz="2400" kern="1200" dirty="0">
                <a:latin typeface="Arial (Body)"/>
                <a:ea typeface="+mn-ea"/>
                <a:cs typeface="+mn-cs"/>
                <a:sym typeface="Arial"/>
              </a:rPr>
              <a:t>a basic table with the table, table row, table header, and table cell elements</a:t>
            </a:r>
          </a:p>
          <a:p>
            <a:pPr marL="0" lvl="1" indent="0" eaLnBrk="1" hangingPunct="1">
              <a:spcBef>
                <a:spcPts val="1500"/>
              </a:spcBef>
              <a:buSzPct val="100000"/>
              <a:defRPr/>
            </a:pPr>
            <a:r>
              <a:rPr lang="en-US" altLang="en-US" sz="2400" b="1" kern="1200" dirty="0" smtClean="0">
                <a:solidFill>
                  <a:schemeClr val="tx2"/>
                </a:solidFill>
                <a:latin typeface="Arial (Body)"/>
                <a:ea typeface="+mn-ea"/>
                <a:cs typeface="+mn-cs"/>
                <a:sym typeface="Arial"/>
              </a:rPr>
              <a:t>8.2</a:t>
            </a:r>
            <a:r>
              <a:rPr lang="en-US" altLang="en-US" sz="2400" kern="1200" dirty="0" smtClean="0">
                <a:latin typeface="Arial (Body)"/>
                <a:ea typeface="+mn-ea"/>
                <a:cs typeface="+mn-cs"/>
                <a:sym typeface="Arial"/>
              </a:rPr>
              <a:t> Configure </a:t>
            </a:r>
            <a:r>
              <a:rPr lang="en-US" altLang="en-US" sz="2400" kern="1200" dirty="0">
                <a:latin typeface="Arial (Body)"/>
                <a:ea typeface="+mn-ea"/>
                <a:cs typeface="+mn-cs"/>
                <a:sym typeface="Arial"/>
              </a:rPr>
              <a:t>table sections with the thead, tbody, and tfoot elements</a:t>
            </a:r>
          </a:p>
          <a:p>
            <a:pPr marL="0" lvl="1" indent="0" eaLnBrk="1" hangingPunct="1">
              <a:spcBef>
                <a:spcPts val="1500"/>
              </a:spcBef>
              <a:buSzPct val="100000"/>
              <a:defRPr/>
            </a:pPr>
            <a:r>
              <a:rPr lang="en-US" altLang="en-US" sz="2400" b="1" kern="1200" dirty="0" smtClean="0">
                <a:solidFill>
                  <a:schemeClr val="tx2"/>
                </a:solidFill>
                <a:latin typeface="Arial (Body)"/>
                <a:ea typeface="+mn-ea"/>
                <a:cs typeface="+mn-cs"/>
                <a:sym typeface="Arial"/>
              </a:rPr>
              <a:t>8.3</a:t>
            </a:r>
            <a:r>
              <a:rPr lang="en-US" altLang="en-US" sz="2400" kern="1200" dirty="0" smtClean="0">
                <a:latin typeface="Arial (Body)"/>
                <a:ea typeface="+mn-ea"/>
                <a:cs typeface="+mn-cs"/>
                <a:sym typeface="Arial"/>
              </a:rPr>
              <a:t> Increase </a:t>
            </a:r>
            <a:r>
              <a:rPr lang="en-US" altLang="en-US" sz="2400" kern="1200" dirty="0">
                <a:latin typeface="Arial (Body)"/>
                <a:ea typeface="+mn-ea"/>
                <a:cs typeface="+mn-cs"/>
                <a:sym typeface="Arial"/>
              </a:rPr>
              <a:t>the accessibility of a table</a:t>
            </a:r>
          </a:p>
          <a:p>
            <a:pPr marL="0" lvl="1" indent="0" eaLnBrk="1" hangingPunct="1">
              <a:spcBef>
                <a:spcPts val="1500"/>
              </a:spcBef>
              <a:buSzPct val="100000"/>
              <a:defRPr/>
            </a:pPr>
            <a:r>
              <a:rPr lang="en-US" altLang="en-US" sz="2400" b="1" kern="1200" dirty="0" smtClean="0">
                <a:solidFill>
                  <a:schemeClr val="tx2"/>
                </a:solidFill>
                <a:latin typeface="Arial (Body)"/>
                <a:ea typeface="+mn-ea"/>
                <a:cs typeface="+mn-cs"/>
                <a:sym typeface="Arial"/>
              </a:rPr>
              <a:t>8.4</a:t>
            </a:r>
            <a:r>
              <a:rPr lang="en-US" altLang="en-US" sz="2400" kern="1200" dirty="0" smtClean="0">
                <a:latin typeface="Arial (Body)"/>
                <a:ea typeface="+mn-ea"/>
                <a:cs typeface="+mn-cs"/>
                <a:sym typeface="Arial"/>
              </a:rPr>
              <a:t> Style </a:t>
            </a:r>
            <a:r>
              <a:rPr lang="en-US" altLang="en-US" sz="2400" kern="1200" dirty="0">
                <a:latin typeface="Arial (Body)"/>
                <a:ea typeface="+mn-ea"/>
                <a:cs typeface="+mn-cs"/>
                <a:sym typeface="Arial"/>
              </a:rPr>
              <a:t>an </a:t>
            </a:r>
            <a:r>
              <a:rPr lang="en-US" altLang="en-US" sz="2400" kern="1200" dirty="0" smtClean="0">
                <a:latin typeface="Arial (Body)"/>
                <a:ea typeface="+mn-ea"/>
                <a:cs typeface="+mn-cs"/>
                <a:sym typeface="Arial"/>
              </a:rPr>
              <a:t>H</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T</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M</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L table </a:t>
            </a:r>
            <a:r>
              <a:rPr lang="en-US" altLang="en-US" sz="2400" kern="1200" dirty="0">
                <a:latin typeface="Arial (Body)"/>
                <a:ea typeface="+mn-ea"/>
                <a:cs typeface="+mn-cs"/>
                <a:sym typeface="Arial"/>
              </a:rPr>
              <a:t>with </a:t>
            </a:r>
            <a:r>
              <a:rPr lang="en-US" altLang="en-US" sz="2400" kern="1200" dirty="0" smtClean="0">
                <a:latin typeface="Arial (Body)"/>
                <a:ea typeface="+mn-ea"/>
                <a:cs typeface="+mn-cs"/>
                <a:sym typeface="Arial"/>
              </a:rPr>
              <a:t>C</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S</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S</a:t>
            </a:r>
            <a:endParaRPr lang="en-US" altLang="en-US" sz="2400" kern="1200" dirty="0">
              <a:latin typeface="Arial (Body)"/>
              <a:ea typeface="+mn-ea"/>
              <a:cs typeface="+mn-cs"/>
              <a:sym typeface="Arial"/>
            </a:endParaRPr>
          </a:p>
          <a:p>
            <a:pPr marL="0" lvl="1" indent="0" eaLnBrk="1" hangingPunct="1">
              <a:spcBef>
                <a:spcPts val="1500"/>
              </a:spcBef>
              <a:buSzPct val="100000"/>
              <a:defRPr/>
            </a:pPr>
            <a:r>
              <a:rPr lang="en-US" altLang="en-US" sz="2400" b="1" kern="1200" dirty="0" smtClean="0">
                <a:solidFill>
                  <a:schemeClr val="tx2"/>
                </a:solidFill>
                <a:latin typeface="Arial (Body)"/>
                <a:ea typeface="+mn-ea"/>
                <a:cs typeface="+mn-cs"/>
                <a:sym typeface="Arial"/>
              </a:rPr>
              <a:t>8.5</a:t>
            </a:r>
            <a:r>
              <a:rPr lang="en-US" altLang="en-US" sz="2400" kern="1200" dirty="0" smtClean="0">
                <a:latin typeface="Arial (Body)"/>
                <a:ea typeface="+mn-ea"/>
                <a:cs typeface="+mn-cs"/>
                <a:sym typeface="Arial"/>
              </a:rPr>
              <a:t> Describe </a:t>
            </a:r>
            <a:r>
              <a:rPr lang="en-US" altLang="en-US" sz="2400" kern="1200" dirty="0">
                <a:latin typeface="Arial (Body)"/>
                <a:ea typeface="+mn-ea"/>
                <a:cs typeface="+mn-cs"/>
                <a:sym typeface="Arial"/>
              </a:rPr>
              <a:t>the purpose of </a:t>
            </a:r>
            <a:r>
              <a:rPr lang="en-US" altLang="en-US" sz="2400" kern="1200" dirty="0" smtClean="0">
                <a:latin typeface="Arial (Body)"/>
                <a:ea typeface="+mn-ea"/>
                <a:cs typeface="+mn-cs"/>
                <a:sym typeface="Arial"/>
              </a:rPr>
              <a:t>C</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S</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S structural pseudo-classes</a:t>
            </a:r>
            <a:endParaRPr lang="en-US" altLang="en-US" sz="2400" kern="1200" dirty="0">
              <a:latin typeface="Arial (Body)"/>
              <a:ea typeface="+mn-ea"/>
              <a:cs typeface="+mn-cs"/>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1600200"/>
            <a:ext cx="6858000" cy="4267200"/>
          </a:xfrm>
          <a:prstGeom prst="rect">
            <a:avLst/>
          </a:prstGeom>
        </p:spPr>
      </p:pic>
    </p:spTree>
    <p:extLst>
      <p:ext uri="{BB962C8B-B14F-4D97-AF65-F5344CB8AC3E}">
        <p14:creationId xmlns:p14="http://schemas.microsoft.com/office/powerpoint/2010/main" val="274817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8.</a:t>
            </a:r>
            <a:r>
              <a:rPr lang="en-US" kern="1200" spc="-50" dirty="0" smtClean="0">
                <a:latin typeface="Times New Roman" panose="02020603050405020304" pitchFamily="18" charset="0"/>
                <a:ea typeface="+mj-ea"/>
              </a:rPr>
              <a:t>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432000" indent="-432000" eaLnBrk="1" hangingPunct="1">
              <a:buClr>
                <a:schemeClr val="tx2"/>
              </a:buClr>
              <a:buFont typeface="+mj-lt"/>
              <a:buAutoNum type="arabicPeriod"/>
              <a:tabLst/>
              <a:defRPr/>
            </a:pPr>
            <a:r>
              <a:rPr lang="en-US" altLang="en-US" sz="2400" kern="1200" dirty="0" smtClean="0">
                <a:solidFill>
                  <a:srgbClr val="000000"/>
                </a:solidFill>
                <a:latin typeface="Arial (Body)"/>
                <a:ea typeface="+mn-ea"/>
                <a:cs typeface="+mn-cs"/>
              </a:rPr>
              <a:t>Describe a reason to configure a table with 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properties instead of 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attributes.</a:t>
            </a:r>
          </a:p>
          <a:p>
            <a:pPr marL="432000" indent="-432000" eaLnBrk="1" hangingPunct="1">
              <a:buClr>
                <a:schemeClr val="tx2"/>
              </a:buClr>
              <a:buFont typeface="+mj-lt"/>
              <a:buAutoNum type="arabicPeriod"/>
              <a:tabLst/>
              <a:defRPr/>
            </a:pPr>
            <a:r>
              <a:rPr lang="en-US" altLang="en-US" sz="2400" kern="1200" dirty="0" smtClean="0">
                <a:solidFill>
                  <a:srgbClr val="000000"/>
                </a:solidFill>
                <a:latin typeface="Arial (Body)"/>
                <a:ea typeface="+mn-ea"/>
                <a:cs typeface="+mn-cs"/>
              </a:rPr>
              <a:t>List three elements that are used to group table rows.</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This chapter introduced the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and 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 techniques </a:t>
            </a:r>
            <a:r>
              <a:rPr lang="en-US" altLang="en-US" sz="2400" kern="1200" dirty="0">
                <a:solidFill>
                  <a:srgbClr val="000000"/>
                </a:solidFill>
                <a:latin typeface="Arial (Body)"/>
                <a:ea typeface="+mn-ea"/>
                <a:cs typeface="Arial" panose="020B0604020202020204" pitchFamily="34" charset="0"/>
              </a:rPr>
              <a:t>used to create and configure tables on web </a:t>
            </a:r>
            <a:r>
              <a:rPr lang="en-US" altLang="en-US" sz="2400" kern="1200" dirty="0" smtClean="0">
                <a:solidFill>
                  <a:srgbClr val="000000"/>
                </a:solidFill>
                <a:latin typeface="Arial (Body)"/>
                <a:ea typeface="+mn-ea"/>
                <a:cs typeface="Arial" panose="020B0604020202020204" pitchFamily="34" charset="0"/>
              </a:rPr>
              <a:t>pages.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40963"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 Table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54488"/>
          </a:xfrm>
        </p:spPr>
        <p:txBody>
          <a:bodyPr wrap="square">
            <a:spAutoFit/>
          </a:bodyPr>
          <a:lstStyle/>
          <a:p>
            <a:pPr marL="0" indent="0" eaLnBrk="1" fontAlgn="auto" hangingPunct="1">
              <a:buNone/>
              <a:defRPr/>
            </a:pPr>
            <a:r>
              <a:rPr lang="en-US" altLang="en-US" sz="2200" kern="1200" dirty="0">
                <a:solidFill>
                  <a:srgbClr val="000000"/>
                </a:solidFill>
                <a:latin typeface="Arial (Body)"/>
                <a:ea typeface="+mn-ea"/>
                <a:cs typeface="+mn-cs"/>
              </a:rPr>
              <a:t>Tables are used on web </a:t>
            </a:r>
            <a:r>
              <a:rPr lang="en-US" altLang="en-US" sz="2200" kern="1200" dirty="0" smtClean="0">
                <a:solidFill>
                  <a:srgbClr val="000000"/>
                </a:solidFill>
                <a:latin typeface="Arial (Body)"/>
                <a:ea typeface="+mn-ea"/>
                <a:cs typeface="+mn-cs"/>
              </a:rPr>
              <a:t>pages to </a:t>
            </a:r>
            <a:r>
              <a:rPr lang="en-US" altLang="en-US" sz="2200" kern="1200" dirty="0">
                <a:solidFill>
                  <a:srgbClr val="000000"/>
                </a:solidFill>
                <a:latin typeface="Arial (Body)"/>
                <a:ea typeface="+mn-ea"/>
                <a:cs typeface="+mn-cs"/>
              </a:rPr>
              <a:t>organize tabular information</a:t>
            </a:r>
          </a:p>
          <a:p>
            <a:pPr marL="0" indent="0" eaLnBrk="1" fontAlgn="auto" hangingPunct="1">
              <a:buNone/>
              <a:defRPr/>
            </a:pPr>
            <a:r>
              <a:rPr lang="en-US" altLang="en-US" sz="2200" kern="1200" dirty="0" smtClean="0">
                <a:solidFill>
                  <a:srgbClr val="000000"/>
                </a:solidFill>
                <a:latin typeface="Arial (Body)"/>
                <a:ea typeface="+mn-ea"/>
                <a:cs typeface="+mn-cs"/>
              </a:rPr>
              <a:t>Composed </a:t>
            </a:r>
            <a:r>
              <a:rPr lang="en-US" altLang="en-US" sz="2200" kern="1200" dirty="0">
                <a:solidFill>
                  <a:srgbClr val="000000"/>
                </a:solidFill>
                <a:latin typeface="Arial (Body)"/>
                <a:ea typeface="+mn-ea"/>
                <a:cs typeface="+mn-cs"/>
              </a:rPr>
              <a:t>of rows and columns – similar to a </a:t>
            </a:r>
            <a:r>
              <a:rPr lang="en-US" altLang="en-US" sz="2200" kern="1200" dirty="0" smtClean="0">
                <a:solidFill>
                  <a:srgbClr val="000000"/>
                </a:solidFill>
                <a:latin typeface="Arial (Body)"/>
                <a:ea typeface="+mn-ea"/>
                <a:cs typeface="+mn-cs"/>
              </a:rPr>
              <a:t>spreadsheet.</a:t>
            </a:r>
            <a:endParaRPr lang="en-US" altLang="en-US" sz="2200" kern="1200" dirty="0">
              <a:solidFill>
                <a:srgbClr val="000000"/>
              </a:solidFill>
              <a:latin typeface="Arial (Body)"/>
              <a:ea typeface="+mn-ea"/>
              <a:cs typeface="+mn-cs"/>
            </a:endParaRPr>
          </a:p>
          <a:p>
            <a:pPr marL="0" indent="0" eaLnBrk="1" fontAlgn="auto" hangingPunct="1">
              <a:buNone/>
              <a:defRPr/>
            </a:pPr>
            <a:r>
              <a:rPr lang="en-US" altLang="en-US" sz="2200" kern="1200" dirty="0">
                <a:solidFill>
                  <a:srgbClr val="000000"/>
                </a:solidFill>
                <a:latin typeface="Arial (Body)"/>
                <a:ea typeface="+mn-ea"/>
                <a:cs typeface="+mn-cs"/>
              </a:rPr>
              <a:t>Each individual table cell is at the intersection of a specific row and column</a:t>
            </a:r>
            <a:r>
              <a:rPr lang="en-US" altLang="en-US" sz="2200" kern="1200" dirty="0" smtClean="0">
                <a:solidFill>
                  <a:srgbClr val="000000"/>
                </a:solidFill>
                <a:latin typeface="Arial (Body)"/>
                <a:ea typeface="+mn-ea"/>
                <a:cs typeface="+mn-cs"/>
              </a:rPr>
              <a:t>.</a:t>
            </a:r>
            <a:endParaRPr lang="en-US" altLang="en-US" sz="2200" kern="1200" dirty="0">
              <a:solidFill>
                <a:srgbClr val="000000"/>
              </a:solidFill>
              <a:latin typeface="Arial (Body)"/>
              <a:ea typeface="+mn-ea"/>
              <a:cs typeface="+mn-cs"/>
            </a:endParaRPr>
          </a:p>
          <a:p>
            <a:pPr marL="0" indent="0" eaLnBrk="1" fontAlgn="auto" hangingPunct="1">
              <a:buNone/>
              <a:defRPr/>
            </a:pPr>
            <a:r>
              <a:rPr lang="en-US" altLang="en-US" sz="2200" kern="1200" dirty="0">
                <a:solidFill>
                  <a:srgbClr val="000000"/>
                </a:solidFill>
                <a:latin typeface="Arial (Body)"/>
                <a:ea typeface="+mn-ea"/>
                <a:cs typeface="+mn-cs"/>
              </a:rPr>
              <a:t>Configured with table, tr, and td </a:t>
            </a:r>
            <a:r>
              <a:rPr lang="en-US" altLang="en-US" sz="2200" kern="1200" dirty="0" smtClean="0">
                <a:solidFill>
                  <a:srgbClr val="000000"/>
                </a:solidFill>
                <a:latin typeface="Arial (Body)"/>
                <a:ea typeface="+mn-ea"/>
                <a:cs typeface="+mn-cs"/>
              </a:rPr>
              <a:t>elements</a:t>
            </a:r>
          </a:p>
        </p:txBody>
      </p:sp>
      <p:pic>
        <p:nvPicPr>
          <p:cNvPr id="9" name="Picture 8" descr="A table with three rows and three columns. The column headings are Name, Birthday, and Phone are displayed in the first row. The second row consists of, Jack, 5 slash 13, and 8 5 7 dash 5 5 5 dash 5 5 5 5. The third row consists of, Sparky, 11 slash 28, and 3 0 3 dash 5 5 5 dash 5 5 5 5."/>
          <p:cNvPicPr>
            <a:picLocks noChangeAspect="1"/>
          </p:cNvPicPr>
          <p:nvPr/>
        </p:nvPicPr>
        <p:blipFill>
          <a:blip r:embed="rId2"/>
          <a:stretch>
            <a:fillRect/>
          </a:stretch>
        </p:blipFill>
        <p:spPr>
          <a:xfrm>
            <a:off x="1790417" y="4342238"/>
            <a:ext cx="5563165" cy="16420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 Table Elements</a:t>
            </a:r>
            <a:endParaRPr lang="en-US" kern="1200" spc="-50" dirty="0">
              <a:latin typeface="Times New Roman" panose="02020603050405020304" pitchFamily="18" charset="0"/>
              <a:ea typeface="+mj-ea"/>
              <a:cs typeface="+mj-cs"/>
            </a:endParaRPr>
          </a:p>
        </p:txBody>
      </p:sp>
      <p:sp>
        <p:nvSpPr>
          <p:cNvPr id="14" name="Content Placeholder 13"/>
          <p:cNvSpPr>
            <a:spLocks noGrp="1"/>
          </p:cNvSpPr>
          <p:nvPr>
            <p:ph sz="quarter" idx="13"/>
          </p:nvPr>
        </p:nvSpPr>
        <p:spPr>
          <a:xfrm>
            <a:off x="457200" y="1759444"/>
            <a:ext cx="356174" cy="558800"/>
          </a:xfrm>
        </p:spPr>
        <p:txBody>
          <a:bodyPr/>
          <a:lstStyle/>
          <a:p>
            <a:pPr marL="255600">
              <a:spcBef>
                <a:spcPts val="1500"/>
              </a:spcBef>
              <a:buClr>
                <a:schemeClr val="tx2"/>
              </a:buClr>
              <a:buFont typeface="Arial" panose="020B0604020202020204" pitchFamily="34" charset="0"/>
              <a:buChar char="•"/>
            </a:pPr>
            <a:r>
              <a:rPr lang="en-US" sz="2400" dirty="0" smtClean="0">
                <a:latin typeface="+mn-lt"/>
              </a:rPr>
              <a:t> </a:t>
            </a:r>
            <a:endParaRPr lang="en-US" sz="2400" dirty="0">
              <a:latin typeface="+mn-lt"/>
            </a:endParaRPr>
          </a:p>
        </p:txBody>
      </p:sp>
      <p:pic>
        <p:nvPicPr>
          <p:cNvPr id="5" name="Picture 4" descr="Computer code reads, left angle bracket table right angle bracket."/>
          <p:cNvPicPr>
            <a:picLocks noChangeAspect="1"/>
          </p:cNvPicPr>
          <p:nvPr/>
        </p:nvPicPr>
        <p:blipFill>
          <a:blip r:embed="rId2"/>
          <a:stretch>
            <a:fillRect/>
          </a:stretch>
        </p:blipFill>
        <p:spPr>
          <a:xfrm>
            <a:off x="652911" y="1748454"/>
            <a:ext cx="1463750" cy="684567"/>
          </a:xfrm>
          <a:prstGeom prst="rect">
            <a:avLst/>
          </a:prstGeom>
        </p:spPr>
      </p:pic>
      <p:sp>
        <p:nvSpPr>
          <p:cNvPr id="3" name="Text Placeholder 2"/>
          <p:cNvSpPr>
            <a:spLocks noGrp="1"/>
          </p:cNvSpPr>
          <p:nvPr>
            <p:ph type="body" idx="1"/>
          </p:nvPr>
        </p:nvSpPr>
        <p:spPr>
          <a:xfrm>
            <a:off x="457201" y="2227475"/>
            <a:ext cx="2912446" cy="553968"/>
          </a:xfrm>
        </p:spPr>
        <p:txBody>
          <a:bodyPr wrap="square">
            <a:spAutoFit/>
          </a:bodyPr>
          <a:lstStyle/>
          <a:p>
            <a:pPr marL="219075" indent="39688" eaLnBrk="1" fontAlgn="auto" hangingPunct="1">
              <a:spcBef>
                <a:spcPts val="0"/>
              </a:spcBef>
              <a:buNone/>
              <a:defRPr/>
            </a:pPr>
            <a:r>
              <a:rPr lang="en-US" altLang="en-US" sz="2400" dirty="0" smtClean="0">
                <a:solidFill>
                  <a:schemeClr val="tx1"/>
                </a:solidFill>
                <a:latin typeface="+mn-lt"/>
              </a:rPr>
              <a:t>Contains the table</a:t>
            </a:r>
            <a:endParaRPr lang="en-US" altLang="en-US" sz="2400" kern="1200" dirty="0">
              <a:solidFill>
                <a:schemeClr val="tx1"/>
              </a:solidFill>
              <a:latin typeface="+mn-lt"/>
              <a:ea typeface="+mn-ea"/>
              <a:cs typeface="+mn-cs"/>
            </a:endParaRPr>
          </a:p>
        </p:txBody>
      </p:sp>
      <p:sp>
        <p:nvSpPr>
          <p:cNvPr id="15" name="Content Placeholder 14"/>
          <p:cNvSpPr>
            <a:spLocks noGrp="1"/>
          </p:cNvSpPr>
          <p:nvPr>
            <p:ph sz="quarter" idx="14"/>
          </p:nvPr>
        </p:nvSpPr>
        <p:spPr>
          <a:xfrm>
            <a:off x="457201" y="2790563"/>
            <a:ext cx="356174" cy="609600"/>
          </a:xfrm>
        </p:spPr>
        <p:txBody>
          <a:bodyPr/>
          <a:lstStyle/>
          <a:p>
            <a:pPr marL="255600">
              <a:spcBef>
                <a:spcPts val="1500"/>
              </a:spcBef>
              <a:buClr>
                <a:schemeClr val="tx2"/>
              </a:buClr>
              <a:buFont typeface="Arial" panose="020B0604020202020204" pitchFamily="34" charset="0"/>
              <a:buChar char="•"/>
            </a:pPr>
            <a:r>
              <a:rPr lang="en-US" sz="2400" dirty="0">
                <a:latin typeface="+mn-lt"/>
              </a:rPr>
              <a:t> </a:t>
            </a:r>
          </a:p>
        </p:txBody>
      </p:sp>
      <p:pic>
        <p:nvPicPr>
          <p:cNvPr id="11" name="Picture 10" descr="Computer code reads, left angle bracket t r right angle bracket."/>
          <p:cNvPicPr>
            <a:picLocks noChangeAspect="1"/>
          </p:cNvPicPr>
          <p:nvPr/>
        </p:nvPicPr>
        <p:blipFill>
          <a:blip r:embed="rId3"/>
          <a:stretch>
            <a:fillRect/>
          </a:stretch>
        </p:blipFill>
        <p:spPr>
          <a:xfrm>
            <a:off x="652911" y="2733223"/>
            <a:ext cx="1091564" cy="803965"/>
          </a:xfrm>
          <a:prstGeom prst="rect">
            <a:avLst/>
          </a:prstGeom>
        </p:spPr>
      </p:pic>
      <p:sp>
        <p:nvSpPr>
          <p:cNvPr id="18" name="Content Placeholder 17"/>
          <p:cNvSpPr>
            <a:spLocks noGrp="1"/>
          </p:cNvSpPr>
          <p:nvPr>
            <p:ph sz="quarter" idx="17"/>
          </p:nvPr>
        </p:nvSpPr>
        <p:spPr>
          <a:xfrm>
            <a:off x="457199" y="3241720"/>
            <a:ext cx="3582537" cy="500063"/>
          </a:xfrm>
        </p:spPr>
        <p:txBody>
          <a:bodyPr/>
          <a:lstStyle/>
          <a:p>
            <a:pPr indent="3175" eaLnBrk="1" fontAlgn="auto" hangingPunct="1">
              <a:spcBef>
                <a:spcPts val="0"/>
              </a:spcBef>
              <a:buNone/>
              <a:defRPr/>
            </a:pPr>
            <a:r>
              <a:rPr lang="en-US" altLang="en-US" sz="2400" dirty="0">
                <a:solidFill>
                  <a:schemeClr val="tx1"/>
                </a:solidFill>
              </a:rPr>
              <a:t>Contains the </a:t>
            </a:r>
            <a:r>
              <a:rPr lang="en-US" altLang="en-US" sz="2400" dirty="0" smtClean="0">
                <a:solidFill>
                  <a:schemeClr val="tx1"/>
                </a:solidFill>
              </a:rPr>
              <a:t>table row</a:t>
            </a:r>
            <a:endParaRPr lang="en-US" altLang="en-US" sz="2400" kern="1200" dirty="0">
              <a:solidFill>
                <a:schemeClr val="tx1"/>
              </a:solidFill>
            </a:endParaRPr>
          </a:p>
        </p:txBody>
      </p:sp>
      <p:sp>
        <p:nvSpPr>
          <p:cNvPr id="16" name="Content Placeholder 15"/>
          <p:cNvSpPr>
            <a:spLocks noGrp="1"/>
          </p:cNvSpPr>
          <p:nvPr>
            <p:ph sz="quarter" idx="15"/>
          </p:nvPr>
        </p:nvSpPr>
        <p:spPr>
          <a:xfrm>
            <a:off x="457200" y="3829336"/>
            <a:ext cx="356175" cy="550863"/>
          </a:xfrm>
        </p:spPr>
        <p:txBody>
          <a:bodyPr/>
          <a:lstStyle/>
          <a:p>
            <a:pPr marL="255600" indent="-255600">
              <a:spcBef>
                <a:spcPts val="1500"/>
              </a:spcBef>
              <a:buClr>
                <a:schemeClr val="tx2"/>
              </a:buClr>
              <a:buFont typeface="Arial" panose="020B0604020202020204" pitchFamily="34" charset="0"/>
              <a:buChar char="•"/>
            </a:pPr>
            <a:r>
              <a:rPr lang="en-US" sz="2400" dirty="0" smtClean="0"/>
              <a:t> </a:t>
            </a:r>
            <a:endParaRPr lang="en-US" sz="2400" dirty="0"/>
          </a:p>
        </p:txBody>
      </p:sp>
      <p:pic>
        <p:nvPicPr>
          <p:cNvPr id="12" name="Picture 11" descr="Computer code reads, left angle bracket t d right angle bracket."/>
          <p:cNvPicPr>
            <a:picLocks noChangeAspect="1"/>
          </p:cNvPicPr>
          <p:nvPr/>
        </p:nvPicPr>
        <p:blipFill>
          <a:blip r:embed="rId4"/>
          <a:stretch>
            <a:fillRect/>
          </a:stretch>
        </p:blipFill>
        <p:spPr>
          <a:xfrm>
            <a:off x="659109" y="3739507"/>
            <a:ext cx="1182136" cy="826152"/>
          </a:xfrm>
          <a:prstGeom prst="rect">
            <a:avLst/>
          </a:prstGeom>
        </p:spPr>
      </p:pic>
      <p:sp>
        <p:nvSpPr>
          <p:cNvPr id="24" name="Content Placeholder 23"/>
          <p:cNvSpPr>
            <a:spLocks noGrp="1"/>
          </p:cNvSpPr>
          <p:nvPr>
            <p:ph sz="quarter" idx="18"/>
          </p:nvPr>
        </p:nvSpPr>
        <p:spPr>
          <a:xfrm>
            <a:off x="485755" y="4230212"/>
            <a:ext cx="3676812" cy="457200"/>
          </a:xfrm>
        </p:spPr>
        <p:txBody>
          <a:bodyPr/>
          <a:lstStyle/>
          <a:p>
            <a:pPr indent="3175"/>
            <a:r>
              <a:rPr lang="en-US" altLang="en-US" sz="2400" dirty="0">
                <a:solidFill>
                  <a:schemeClr val="tx1"/>
                </a:solidFill>
                <a:latin typeface="+mn-lt"/>
              </a:rPr>
              <a:t>Contains the </a:t>
            </a:r>
            <a:r>
              <a:rPr lang="en-US" altLang="en-US" sz="2400" dirty="0" smtClean="0">
                <a:solidFill>
                  <a:schemeClr val="tx1"/>
                </a:solidFill>
                <a:latin typeface="+mn-lt"/>
              </a:rPr>
              <a:t>table cell</a:t>
            </a:r>
            <a:endParaRPr lang="en-US" altLang="en-US" sz="2400" kern="1200" dirty="0">
              <a:solidFill>
                <a:schemeClr val="tx1"/>
              </a:solidFill>
              <a:latin typeface="+mn-lt"/>
            </a:endParaRPr>
          </a:p>
        </p:txBody>
      </p:sp>
      <p:sp>
        <p:nvSpPr>
          <p:cNvPr id="17" name="Content Placeholder 16"/>
          <p:cNvSpPr>
            <a:spLocks noGrp="1"/>
          </p:cNvSpPr>
          <p:nvPr>
            <p:ph sz="quarter" idx="16"/>
          </p:nvPr>
        </p:nvSpPr>
        <p:spPr>
          <a:xfrm>
            <a:off x="457201" y="4807929"/>
            <a:ext cx="552734" cy="411452"/>
          </a:xfrm>
        </p:spPr>
        <p:txBody>
          <a:bodyPr/>
          <a:lstStyle/>
          <a:p>
            <a:pPr marL="255600" indent="-255600">
              <a:spcBef>
                <a:spcPts val="1500"/>
              </a:spcBef>
              <a:buClr>
                <a:schemeClr val="tx2"/>
              </a:buClr>
              <a:buFont typeface="Arial" panose="020B0604020202020204" pitchFamily="34" charset="0"/>
              <a:buChar char="•"/>
            </a:pPr>
            <a:r>
              <a:rPr lang="en-US" sz="2400" dirty="0" smtClean="0"/>
              <a:t> </a:t>
            </a:r>
            <a:endParaRPr lang="en-US" sz="2400" dirty="0"/>
          </a:p>
        </p:txBody>
      </p:sp>
      <p:pic>
        <p:nvPicPr>
          <p:cNvPr id="13" name="Picture 12" descr="Computer code reads, left angle bracket caption right angle bracket."/>
          <p:cNvPicPr>
            <a:picLocks noChangeAspect="1"/>
          </p:cNvPicPr>
          <p:nvPr/>
        </p:nvPicPr>
        <p:blipFill>
          <a:blip r:embed="rId5"/>
          <a:stretch>
            <a:fillRect/>
          </a:stretch>
        </p:blipFill>
        <p:spPr>
          <a:xfrm>
            <a:off x="652911" y="4757258"/>
            <a:ext cx="1997441" cy="772595"/>
          </a:xfrm>
          <a:prstGeom prst="rect">
            <a:avLst/>
          </a:prstGeom>
        </p:spPr>
      </p:pic>
      <p:sp>
        <p:nvSpPr>
          <p:cNvPr id="25" name="Content Placeholder 24"/>
          <p:cNvSpPr>
            <a:spLocks noGrp="1"/>
          </p:cNvSpPr>
          <p:nvPr>
            <p:ph sz="quarter" idx="19"/>
          </p:nvPr>
        </p:nvSpPr>
        <p:spPr>
          <a:xfrm>
            <a:off x="457199" y="5344605"/>
            <a:ext cx="8229600" cy="492080"/>
          </a:xfrm>
        </p:spPr>
        <p:txBody>
          <a:bodyPr/>
          <a:lstStyle/>
          <a:p>
            <a:pPr indent="3175"/>
            <a:r>
              <a:rPr lang="en-US" altLang="en-US" sz="2400" dirty="0">
                <a:solidFill>
                  <a:schemeClr val="tx1"/>
                </a:solidFill>
                <a:latin typeface="+mn-lt"/>
              </a:rPr>
              <a:t>Configures a description of the </a:t>
            </a:r>
            <a:r>
              <a:rPr lang="en-US" altLang="en-US" sz="2400" dirty="0" smtClean="0">
                <a:solidFill>
                  <a:schemeClr val="tx1"/>
                </a:solidFill>
                <a:latin typeface="+mn-lt"/>
              </a:rPr>
              <a:t>table</a:t>
            </a:r>
            <a:endParaRPr lang="en-US" altLang="en-US" sz="2400" dirty="0">
              <a:solidFill>
                <a:schemeClr val="tx1"/>
              </a:solidFill>
              <a:latin typeface="+mn-lt"/>
            </a:endParaRPr>
          </a:p>
        </p:txBody>
      </p:sp>
      <p:pic>
        <p:nvPicPr>
          <p:cNvPr id="20484" name="Picture 2" descr="A table with three rows and two columns and a caption. The caption, Bird Sightings appears above the table. The column headings are Name and Date and are displayed in the first row. The second row consists of, Bobolink and 5 slash 25 slash 10. The third row consists of, Upland Sandpiper and 6 slash 0 3 slash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7836" y="1954658"/>
            <a:ext cx="3717767" cy="217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noGrp="1"/>
          </p:cNvSpPr>
          <p:nvPr>
            <p:ph type="title"/>
          </p:nvPr>
        </p:nvSpPr>
        <p:spPr>
          <a:xfrm>
            <a:off x="457200" y="604794"/>
            <a:ext cx="8229600" cy="707856"/>
          </a:xfrm>
        </p:spPr>
        <p:txBody>
          <a:bodyPr anchor="b">
            <a:spAutoFit/>
          </a:bodyPr>
          <a:lstStyle/>
          <a:p>
            <a:pPr eaLnBrk="1" hangingPunct="1">
              <a:spcBef>
                <a:spcPct val="0"/>
              </a:spcBef>
            </a:pPr>
            <a:r>
              <a:rPr lang="en-US" dirty="0" smtClean="0">
                <a:solidFill>
                  <a:schemeClr val="tx2"/>
                </a:solidFill>
              </a:rPr>
              <a:t>H</a:t>
            </a:r>
            <a:r>
              <a:rPr lang="en-US" sz="100" dirty="0" smtClean="0">
                <a:solidFill>
                  <a:schemeClr val="tx2"/>
                </a:solidFill>
              </a:rPr>
              <a:t> </a:t>
            </a:r>
            <a:r>
              <a:rPr lang="en-US" dirty="0" smtClean="0">
                <a:solidFill>
                  <a:schemeClr val="tx2"/>
                </a:solidFill>
              </a:rPr>
              <a:t>T</a:t>
            </a:r>
            <a:r>
              <a:rPr lang="en-US" sz="100" dirty="0" smtClean="0">
                <a:solidFill>
                  <a:schemeClr val="tx2"/>
                </a:solidFill>
              </a:rPr>
              <a:t> </a:t>
            </a:r>
            <a:r>
              <a:rPr lang="en-US" dirty="0" smtClean="0">
                <a:solidFill>
                  <a:schemeClr val="tx2"/>
                </a:solidFill>
              </a:rPr>
              <a:t>M</a:t>
            </a:r>
            <a:r>
              <a:rPr lang="en-US" sz="100" dirty="0" smtClean="0">
                <a:solidFill>
                  <a:schemeClr val="tx2"/>
                </a:solidFill>
              </a:rPr>
              <a:t> </a:t>
            </a:r>
            <a:r>
              <a:rPr lang="en-US" dirty="0" smtClean="0">
                <a:solidFill>
                  <a:schemeClr val="tx2"/>
                </a:solidFill>
              </a:rPr>
              <a:t>L Table Example 1 </a:t>
            </a:r>
            <a:r>
              <a:rPr lang="en-US" sz="2000" b="0" dirty="0" smtClean="0">
                <a:solidFill>
                  <a:schemeClr val="tx2"/>
                </a:solidFill>
              </a:rPr>
              <a:t>(1 of 2)</a:t>
            </a:r>
            <a:endParaRPr lang="en-US" altLang="en-US" sz="2000" b="0"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1" descr="Computer code has 8 lines. The lines read as follows. line 1. table border equals double quote 1 double quote. line 2, indented once. left angle bracket caption right angle bracket. bird sighting left angle bracket slash caption right angle bracket. line 3, indented once. left angle bracket t r right angle bracket. line 4, indented twice. left angle bracket t d right angle bracket. name left angle bracket slash t d right angle bracket. line 5, indented once. left angle bracket t d right angle bracket date left angle bracket slash t d right angle bracket. line 6, indented once. left angle bracket slash t r right angle bracket. line 7, indented once. left angle bracket t r right angle bracket. line 8, indented twice. left angle bracket t d right angle bracket. Bobolink left angle bracket slash t d right angle bracket."/>
          <p:cNvPicPr>
            <a:picLocks noChangeAspect="1"/>
          </p:cNvPicPr>
          <p:nvPr/>
        </p:nvPicPr>
        <p:blipFill>
          <a:blip r:embed="rId2"/>
          <a:stretch>
            <a:fillRect/>
          </a:stretch>
        </p:blipFill>
        <p:spPr>
          <a:xfrm>
            <a:off x="464926" y="1584434"/>
            <a:ext cx="4959044" cy="425625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371"/>
            <a:ext cx="8229600" cy="1097279"/>
          </a:xfrm>
        </p:spPr>
        <p:txBody>
          <a:bodyPr anchor="b"/>
          <a:lstStyle/>
          <a:p>
            <a:pPr eaLnBrk="1" hangingPunct="1">
              <a:spcBef>
                <a:spcPct val="0"/>
              </a:spcBef>
            </a:pPr>
            <a:r>
              <a:rPr lang="en-US" dirty="0" smtClean="0">
                <a:solidFill>
                  <a:schemeClr val="tx2"/>
                </a:solidFill>
              </a:rPr>
              <a:t>H</a:t>
            </a:r>
            <a:r>
              <a:rPr lang="en-US" sz="100" dirty="0" smtClean="0">
                <a:solidFill>
                  <a:schemeClr val="tx2"/>
                </a:solidFill>
              </a:rPr>
              <a:t> </a:t>
            </a:r>
            <a:r>
              <a:rPr lang="en-US" dirty="0" smtClean="0">
                <a:solidFill>
                  <a:schemeClr val="tx2"/>
                </a:solidFill>
              </a:rPr>
              <a:t>T</a:t>
            </a:r>
            <a:r>
              <a:rPr lang="en-US" sz="100" dirty="0" smtClean="0">
                <a:solidFill>
                  <a:schemeClr val="tx2"/>
                </a:solidFill>
              </a:rPr>
              <a:t> </a:t>
            </a:r>
            <a:r>
              <a:rPr lang="en-US" dirty="0" smtClean="0">
                <a:solidFill>
                  <a:schemeClr val="tx2"/>
                </a:solidFill>
              </a:rPr>
              <a:t>M</a:t>
            </a:r>
            <a:r>
              <a:rPr lang="en-US" sz="100" dirty="0" smtClean="0">
                <a:solidFill>
                  <a:schemeClr val="tx2"/>
                </a:solidFill>
              </a:rPr>
              <a:t> </a:t>
            </a:r>
            <a:r>
              <a:rPr lang="en-US" dirty="0" smtClean="0">
                <a:solidFill>
                  <a:schemeClr val="tx2"/>
                </a:solidFill>
              </a:rPr>
              <a:t>L Table </a:t>
            </a:r>
            <a:r>
              <a:rPr lang="en-US" dirty="0">
                <a:solidFill>
                  <a:schemeClr val="tx2"/>
                </a:solidFill>
              </a:rPr>
              <a:t>Example </a:t>
            </a:r>
            <a:r>
              <a:rPr lang="en-US" dirty="0" smtClean="0">
                <a:solidFill>
                  <a:schemeClr val="tx2"/>
                </a:solidFill>
              </a:rPr>
              <a:t>1 </a:t>
            </a:r>
            <a:r>
              <a:rPr lang="en-US" sz="2000" b="0" dirty="0" smtClean="0">
                <a:solidFill>
                  <a:schemeClr val="tx2"/>
                </a:solidFill>
              </a:rPr>
              <a:t>(2 </a:t>
            </a:r>
            <a:r>
              <a:rPr lang="en-US" sz="2000" b="0" dirty="0">
                <a:solidFill>
                  <a:schemeClr val="tx2"/>
                </a:solidFill>
              </a:rPr>
              <a:t>of 2)</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1" descr="Computer code has 7 lines. the lines read as follows. line 1, indented once. left angle bracket t d right angle bracket. line 2. left angle bracket slash t r right angle bracket. line 3. left angle bracket t r right angle bracket. line 4, indented once. left angle bracket t d right angle bracket. Up land sand piper left angle bracket right slash t d angle bracket. line 5, indented once. left angle bracket t dright angle bracket. 6 slash 03 slash 10 left angle bracket slash t d right angle bracket. line 6. left angle bracket slash t r right angle bracket. line 7. left angle bracket slash table right angle bracket."/>
          <p:cNvPicPr>
            <a:picLocks noChangeAspect="1"/>
          </p:cNvPicPr>
          <p:nvPr/>
        </p:nvPicPr>
        <p:blipFill>
          <a:blip r:embed="rId2"/>
          <a:stretch>
            <a:fillRect/>
          </a:stretch>
        </p:blipFill>
        <p:spPr>
          <a:xfrm>
            <a:off x="449610" y="1605303"/>
            <a:ext cx="4128113" cy="3786634"/>
          </a:xfrm>
          <a:prstGeom prst="rect">
            <a:avLst/>
          </a:prstGeom>
        </p:spPr>
      </p:pic>
      <p:pic>
        <p:nvPicPr>
          <p:cNvPr id="4" name="Picture 2" descr="A table with three rows and two columns and a caption. The caption, Bird Sightings appears above the table. The column headings are Name and Date and are displayed in the first row. The second row consists of, Bobolink and 5 slash 25 slash 10. The third row consists of, Upland Sandpiper and 6 slash 0 3 slash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006" y="1683294"/>
            <a:ext cx="3625299" cy="21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6324"/>
            <a:ext cx="8229600" cy="707856"/>
          </a:xfrm>
        </p:spPr>
        <p:txBody>
          <a:bodyPr anchor="b">
            <a:spAutoFit/>
          </a:bodyPr>
          <a:lstStyle/>
          <a:p>
            <a:pPr eaLnBrk="1" fontAlgn="auto" hangingPunct="1">
              <a:spcAft>
                <a:spcPts val="0"/>
              </a:spcAft>
              <a:defRPr/>
            </a:pPr>
            <a:r>
              <a:rPr lang="en-US" dirty="0">
                <a:solidFill>
                  <a:schemeClr val="tx2"/>
                </a:solidFill>
              </a:rPr>
              <a:t>H</a:t>
            </a:r>
            <a:r>
              <a:rPr lang="en-US" sz="100" dirty="0">
                <a:solidFill>
                  <a:schemeClr val="tx2"/>
                </a:solidFill>
              </a:rPr>
              <a:t> </a:t>
            </a:r>
            <a:r>
              <a:rPr lang="en-US" dirty="0">
                <a:solidFill>
                  <a:schemeClr val="tx2"/>
                </a:solidFill>
              </a:rPr>
              <a:t>T</a:t>
            </a:r>
            <a:r>
              <a:rPr lang="en-US" sz="100" dirty="0">
                <a:solidFill>
                  <a:schemeClr val="tx2"/>
                </a:solidFill>
              </a:rPr>
              <a:t> </a:t>
            </a:r>
            <a:r>
              <a:rPr lang="en-US" dirty="0">
                <a:solidFill>
                  <a:schemeClr val="tx2"/>
                </a:solidFill>
              </a:rPr>
              <a:t>M</a:t>
            </a:r>
            <a:r>
              <a:rPr lang="en-US" sz="100" dirty="0">
                <a:solidFill>
                  <a:schemeClr val="tx2"/>
                </a:solidFill>
              </a:rPr>
              <a:t> </a:t>
            </a:r>
            <a:r>
              <a:rPr lang="en-US" dirty="0">
                <a:solidFill>
                  <a:schemeClr val="tx2"/>
                </a:solidFill>
              </a:rPr>
              <a:t>L Table Example </a:t>
            </a:r>
            <a:r>
              <a:rPr lang="en-US" dirty="0" smtClean="0">
                <a:solidFill>
                  <a:schemeClr val="tx2"/>
                </a:solidFill>
              </a:rPr>
              <a:t>2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pic>
        <p:nvPicPr>
          <p:cNvPr id="6" name="Picture 5" descr="Computer code has 9 lines. The lines read as follows. line 1. left angle bracket table border equals double quote 1 double quote right angle bracket. line 2, indented once. left angle bracket t r right angle bracket. line 3, indented twice. left angle bracket t h right angle bracket Name left angle bracket slash t h right angle bracket. line 4, indented twice. left angle bracket t h right angle bracket Birthday left angle bracket slash right angle bracket. line 5, indented once. left angle bracket slash t r right angle bracket. line 6, indented once. left angle bracket t r right angle bracket. line 7, indented twice. left angle bracket t d right angle bracket James left angle bracket slash td right angle bracket. line 8, indented twice. left angle bracket t d right angle bracket 11 slash 08 slash left angle bracket slash t d right angle bracket. line 9. left angle bracket slash t r right angle bracket.  "/>
          <p:cNvPicPr>
            <a:picLocks noChangeAspect="1"/>
          </p:cNvPicPr>
          <p:nvPr/>
        </p:nvPicPr>
        <p:blipFill>
          <a:blip r:embed="rId2"/>
          <a:stretch>
            <a:fillRect/>
          </a:stretch>
        </p:blipFill>
        <p:spPr>
          <a:xfrm>
            <a:off x="472966" y="1591846"/>
            <a:ext cx="2895530" cy="462014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14"/>
            <a:ext cx="8229600" cy="1066799"/>
          </a:xfrm>
        </p:spPr>
        <p:txBody>
          <a:bodyPr anchor="b"/>
          <a:lstStyle/>
          <a:p>
            <a:pPr eaLnBrk="1" fontAlgn="auto" hangingPunct="1">
              <a:spcBef>
                <a:spcPct val="0"/>
              </a:spcBef>
              <a:spcAft>
                <a:spcPts val="0"/>
              </a:spcAft>
              <a:buClrTx/>
              <a:defRPr/>
            </a:pPr>
            <a:r>
              <a:rPr lang="en-US" dirty="0">
                <a:solidFill>
                  <a:schemeClr val="tx2"/>
                </a:solidFill>
              </a:rPr>
              <a:t>H</a:t>
            </a:r>
            <a:r>
              <a:rPr lang="en-US" sz="100" dirty="0">
                <a:solidFill>
                  <a:schemeClr val="tx2"/>
                </a:solidFill>
              </a:rPr>
              <a:t> </a:t>
            </a:r>
            <a:r>
              <a:rPr lang="en-US" dirty="0">
                <a:solidFill>
                  <a:schemeClr val="tx2"/>
                </a:solidFill>
              </a:rPr>
              <a:t>T</a:t>
            </a:r>
            <a:r>
              <a:rPr lang="en-US" sz="100" dirty="0">
                <a:solidFill>
                  <a:schemeClr val="tx2"/>
                </a:solidFill>
              </a:rPr>
              <a:t> </a:t>
            </a:r>
            <a:r>
              <a:rPr lang="en-US" dirty="0">
                <a:solidFill>
                  <a:schemeClr val="tx2"/>
                </a:solidFill>
              </a:rPr>
              <a:t>M</a:t>
            </a:r>
            <a:r>
              <a:rPr lang="en-US" sz="100" dirty="0">
                <a:solidFill>
                  <a:schemeClr val="tx2"/>
                </a:solidFill>
              </a:rPr>
              <a:t> </a:t>
            </a:r>
            <a:r>
              <a:rPr lang="en-US" dirty="0">
                <a:solidFill>
                  <a:schemeClr val="tx2"/>
                </a:solidFill>
              </a:rPr>
              <a:t>L Table Example </a:t>
            </a:r>
            <a:r>
              <a:rPr lang="en-US" dirty="0" smtClean="0">
                <a:solidFill>
                  <a:schemeClr val="tx2"/>
                </a:solidFill>
              </a:rPr>
              <a:t>2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sz="2000" b="0" kern="1200" spc="-50" dirty="0">
              <a:latin typeface="Times New Roman" panose="02020603050405020304" pitchFamily="18" charset="0"/>
              <a:ea typeface="+mj-ea"/>
            </a:endParaRPr>
          </a:p>
        </p:txBody>
      </p:sp>
      <p:pic>
        <p:nvPicPr>
          <p:cNvPr id="5" name="Picture 4" descr="Computer code has 9 lines. the lines read as follows. line 1. left angle bracket t r right angle bracket. line 2, indented twice. left angle bracket t d right angle bracket Karen left angle bracket slash t d right angle bracket. line 3, indented twice. left angle bracket t d right angle bracket 4 slash 17 left angle bracket slash t d right angle bracket. line 4, indented once. left angle bracket slash t r right angle bracket. line 5, indented once. left angle bracket t r right angle bracket. line 6, indented twice. left angle bracket t d right angle bracket Sparky left angle bracket slash t d right angle bracket. line 7, indented twice. left angle bracket t d right angle bracket 11 slash 28 left angle bracket slash t d right angle bracket. line 8, left angle bracket slash t r right angle bracket. line 9, left angle bracket slash table right angle bracket."/>
          <p:cNvPicPr>
            <a:picLocks noChangeAspect="1"/>
          </p:cNvPicPr>
          <p:nvPr/>
        </p:nvPicPr>
        <p:blipFill>
          <a:blip r:embed="rId2"/>
          <a:stretch>
            <a:fillRect/>
          </a:stretch>
        </p:blipFill>
        <p:spPr>
          <a:xfrm>
            <a:off x="473013" y="1509089"/>
            <a:ext cx="2722801" cy="4666345"/>
          </a:xfrm>
          <a:prstGeom prst="rect">
            <a:avLst/>
          </a:prstGeom>
        </p:spPr>
      </p:pic>
      <p:sp>
        <p:nvSpPr>
          <p:cNvPr id="4" name="Content Placeholder 3"/>
          <p:cNvSpPr txBox="1">
            <a:spLocks/>
          </p:cNvSpPr>
          <p:nvPr/>
        </p:nvSpPr>
        <p:spPr bwMode="auto">
          <a:xfrm>
            <a:off x="4114801" y="1599101"/>
            <a:ext cx="1560786" cy="55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spAutoFit/>
          </a:bodyPr>
          <a:lstStyle>
            <a:defPPr marR="0" lvl="0" algn="l" rtl="0">
              <a:lnSpc>
                <a:spcPct val="100000"/>
              </a:lnSpc>
              <a:spcBef>
                <a:spcPts val="0"/>
              </a:spcBef>
              <a:spcAft>
                <a:spcPts val="0"/>
              </a:spcAft>
            </a:defPPr>
            <a:lvl1pPr marL="255600" marR="0" lvl="0" indent="-255600" algn="l" rtl="0" eaLnBrk="0" fontAlgn="base" hangingPunct="0">
              <a:spcBef>
                <a:spcPts val="1500"/>
              </a:spcBef>
              <a:spcAft>
                <a:spcPct val="0"/>
              </a:spcAft>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eaLnBrk="1" hangingPunct="1">
              <a:buNone/>
              <a:defRPr/>
            </a:pPr>
            <a:r>
              <a:rPr lang="en-US" altLang="en-US" sz="2400" kern="1200" dirty="0" smtClean="0">
                <a:latin typeface="Arial (Body)"/>
                <a:ea typeface="+mn-ea"/>
                <a:cs typeface="+mn-cs"/>
              </a:rPr>
              <a:t>Using the</a:t>
            </a:r>
            <a:endParaRPr lang="en-US" altLang="en-US" sz="2400" kern="1200" dirty="0">
              <a:latin typeface="Arial (Body)"/>
              <a:ea typeface="+mn-ea"/>
              <a:cs typeface="+mn-cs"/>
            </a:endParaRPr>
          </a:p>
        </p:txBody>
      </p:sp>
      <p:pic>
        <p:nvPicPr>
          <p:cNvPr id="6" name="Picture 5" descr="Computer code reads, left angle bracket t h right angle bracket."/>
          <p:cNvPicPr>
            <a:picLocks noChangeAspect="1"/>
          </p:cNvPicPr>
          <p:nvPr/>
        </p:nvPicPr>
        <p:blipFill rotWithShape="1">
          <a:blip r:embed="rId3"/>
          <a:srcRect l="15100" t="13950" r="14851" b="23926"/>
          <a:stretch/>
        </p:blipFill>
        <p:spPr>
          <a:xfrm>
            <a:off x="5612522" y="1686910"/>
            <a:ext cx="788276" cy="378373"/>
          </a:xfrm>
          <a:prstGeom prst="rect">
            <a:avLst/>
          </a:prstGeom>
        </p:spPr>
      </p:pic>
      <p:sp>
        <p:nvSpPr>
          <p:cNvPr id="7" name="Content Placeholder 4"/>
          <p:cNvSpPr txBox="1">
            <a:spLocks/>
          </p:cNvSpPr>
          <p:nvPr/>
        </p:nvSpPr>
        <p:spPr>
          <a:xfrm>
            <a:off x="6408762" y="1630309"/>
            <a:ext cx="1329396" cy="459668"/>
          </a:xfrm>
          <a:prstGeom prst="rect">
            <a:avLst/>
          </a:prstGeom>
        </p:spPr>
        <p:txBody>
          <a:bodyPr/>
          <a:lst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2400" kern="1200" dirty="0" smtClean="0">
                <a:latin typeface="Arial (Body)"/>
                <a:sym typeface="Arial"/>
              </a:rPr>
              <a:t>Element</a:t>
            </a:r>
            <a:endParaRPr lang="en-US" altLang="en-US" sz="2400" kern="1200" dirty="0">
              <a:latin typeface="Arial (Body)"/>
              <a:sym typeface="Arial"/>
            </a:endParaRPr>
          </a:p>
        </p:txBody>
      </p:sp>
      <p:pic>
        <p:nvPicPr>
          <p:cNvPr id="8" name="Picture 7" descr="A table with four rows and two columns. The column headings are Name and Birthday, displayed in the first row. The second row consists of, James, 11 slash 0 8. The third row consists of Karen 4 slash 17. The fourth row consist of Sparky, 11 slash 28."/>
          <p:cNvPicPr>
            <a:picLocks noChangeAspect="1"/>
          </p:cNvPicPr>
          <p:nvPr/>
        </p:nvPicPr>
        <p:blipFill>
          <a:blip r:embed="rId4"/>
          <a:stretch>
            <a:fillRect/>
          </a:stretch>
        </p:blipFill>
        <p:spPr>
          <a:xfrm>
            <a:off x="4575189" y="2375405"/>
            <a:ext cx="2986234" cy="26504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dirty="0">
                <a:solidFill>
                  <a:schemeClr val="tx2"/>
                </a:solidFill>
              </a:rPr>
              <a:t>H</a:t>
            </a:r>
            <a:r>
              <a:rPr lang="en-US" sz="100" dirty="0">
                <a:solidFill>
                  <a:schemeClr val="tx2"/>
                </a:solidFill>
              </a:rPr>
              <a:t> </a:t>
            </a:r>
            <a:r>
              <a:rPr lang="en-US" dirty="0">
                <a:solidFill>
                  <a:schemeClr val="tx2"/>
                </a:solidFill>
              </a:rPr>
              <a:t>T</a:t>
            </a:r>
            <a:r>
              <a:rPr lang="en-US" sz="100" dirty="0">
                <a:solidFill>
                  <a:schemeClr val="tx2"/>
                </a:solidFill>
              </a:rPr>
              <a:t> </a:t>
            </a:r>
            <a:r>
              <a:rPr lang="en-US" dirty="0">
                <a:solidFill>
                  <a:schemeClr val="tx2"/>
                </a:solidFill>
              </a:rPr>
              <a:t>M</a:t>
            </a:r>
            <a:r>
              <a:rPr lang="en-US" sz="100" dirty="0">
                <a:solidFill>
                  <a:schemeClr val="tx2"/>
                </a:solidFill>
              </a:rPr>
              <a:t> </a:t>
            </a:r>
            <a:r>
              <a:rPr lang="en-US" dirty="0" smtClean="0">
                <a:solidFill>
                  <a:schemeClr val="tx2"/>
                </a:solidFill>
              </a:rPr>
              <a:t>L Table </a:t>
            </a:r>
            <a:r>
              <a:rPr lang="en-US" kern="1200" spc="-50" dirty="0" smtClean="0">
                <a:solidFill>
                  <a:schemeClr val="tx2"/>
                </a:solidFill>
                <a:latin typeface="Times New Roman" panose="02020603050405020304" pitchFamily="18" charset="0"/>
                <a:ea typeface="+mj-ea"/>
                <a:cs typeface="+mj-cs"/>
              </a:rPr>
              <a:t>Attributes</a:t>
            </a:r>
            <a:endParaRPr lang="en-US"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04313"/>
          </a:xfrm>
        </p:spPr>
        <p:txBody>
          <a:bodyPr/>
          <a:lstStyle/>
          <a:p>
            <a:pPr fontAlgn="auto">
              <a:defRPr/>
            </a:pPr>
            <a:r>
              <a:rPr lang="en-US" altLang="en-US" sz="2400" dirty="0">
                <a:solidFill>
                  <a:schemeClr val="tx1"/>
                </a:solidFill>
                <a:latin typeface="+mn-lt"/>
              </a:rPr>
              <a:t>align (obsolete)</a:t>
            </a:r>
          </a:p>
          <a:p>
            <a:pPr fontAlgn="auto">
              <a:defRPr/>
            </a:pPr>
            <a:r>
              <a:rPr lang="en-US" altLang="en-US" sz="2400" dirty="0">
                <a:solidFill>
                  <a:schemeClr val="tx1"/>
                </a:solidFill>
                <a:latin typeface="+mn-lt"/>
              </a:rPr>
              <a:t>bgcolor (obsolete)</a:t>
            </a:r>
          </a:p>
          <a:p>
            <a:pPr fontAlgn="auto">
              <a:defRPr/>
            </a:pPr>
            <a:r>
              <a:rPr lang="en-US" altLang="en-US" sz="2400" dirty="0" smtClean="0">
                <a:solidFill>
                  <a:schemeClr val="tx1"/>
                </a:solidFill>
                <a:latin typeface="+mn-lt"/>
              </a:rPr>
              <a:t>border</a:t>
            </a:r>
            <a:endParaRPr lang="en-US" altLang="en-US" sz="2400" dirty="0">
              <a:solidFill>
                <a:schemeClr val="tx1"/>
              </a:solidFill>
              <a:latin typeface="+mn-lt"/>
            </a:endParaRPr>
          </a:p>
          <a:p>
            <a:pPr fontAlgn="auto">
              <a:defRPr/>
            </a:pPr>
            <a:r>
              <a:rPr lang="en-US" altLang="en-US" sz="2400" dirty="0">
                <a:solidFill>
                  <a:schemeClr val="tx1"/>
                </a:solidFill>
                <a:latin typeface="+mn-lt"/>
              </a:rPr>
              <a:t>cellpadding (obsolete)</a:t>
            </a:r>
          </a:p>
          <a:p>
            <a:pPr fontAlgn="auto">
              <a:defRPr/>
            </a:pPr>
            <a:r>
              <a:rPr lang="en-US" altLang="en-US" sz="2400" dirty="0">
                <a:solidFill>
                  <a:schemeClr val="tx1"/>
                </a:solidFill>
                <a:latin typeface="+mn-lt"/>
              </a:rPr>
              <a:t>cellspacing (obsolete)</a:t>
            </a:r>
          </a:p>
          <a:p>
            <a:pPr fontAlgn="auto">
              <a:defRPr/>
            </a:pPr>
            <a:r>
              <a:rPr lang="en-US" altLang="en-US" sz="2400" dirty="0">
                <a:solidFill>
                  <a:schemeClr val="tx1"/>
                </a:solidFill>
                <a:latin typeface="+mn-lt"/>
              </a:rPr>
              <a:t>summary </a:t>
            </a:r>
            <a:r>
              <a:rPr lang="en-US" altLang="en-US" sz="2400" dirty="0" smtClean="0">
                <a:solidFill>
                  <a:schemeClr val="tx1"/>
                </a:solidFill>
                <a:latin typeface="+mn-lt"/>
              </a:rPr>
              <a:t>(</a:t>
            </a:r>
            <a:r>
              <a:rPr lang="en-US" altLang="en-US" sz="2400" dirty="0">
                <a:solidFill>
                  <a:schemeClr val="tx1"/>
                </a:solidFill>
                <a:latin typeface="+mn-lt"/>
              </a:rPr>
              <a:t>obsolete but may be reinstated)</a:t>
            </a:r>
          </a:p>
          <a:p>
            <a:pPr fontAlgn="auto">
              <a:defRPr/>
            </a:pPr>
            <a:r>
              <a:rPr lang="en-US" altLang="en-US" sz="2400" dirty="0">
                <a:solidFill>
                  <a:schemeClr val="tx1"/>
                </a:solidFill>
                <a:latin typeface="+mn-lt"/>
              </a:rPr>
              <a:t>width (obsolete</a:t>
            </a:r>
            <a:r>
              <a:rPr lang="en-US" altLang="en-US" sz="2400" dirty="0" smtClean="0">
                <a:solidFill>
                  <a:schemeClr val="tx1"/>
                </a:solidFill>
                <a:latin typeface="+mn-lt"/>
              </a:rPr>
              <a:t>)</a:t>
            </a:r>
            <a:endParaRPr lang="en-US" altLang="en-US" sz="2400" dirty="0">
              <a:solidFill>
                <a:schemeClr val="tx1"/>
              </a:solidFill>
              <a:latin typeface="+mn-lt"/>
            </a:endParaRPr>
          </a:p>
        </p:txBody>
      </p:sp>
      <p:sp>
        <p:nvSpPr>
          <p:cNvPr id="4" name="Text Placeholder 3"/>
          <p:cNvSpPr>
            <a:spLocks noGrp="1"/>
          </p:cNvSpPr>
          <p:nvPr>
            <p:ph type="body" idx="2"/>
          </p:nvPr>
        </p:nvSpPr>
        <p:spPr>
          <a:xfrm>
            <a:off x="457199" y="5472753"/>
            <a:ext cx="8400197" cy="859808"/>
          </a:xfrm>
        </p:spPr>
        <p:txBody>
          <a:bodyPr/>
          <a:lstStyle/>
          <a:p>
            <a:pPr marL="0" indent="0">
              <a:buNone/>
            </a:pPr>
            <a:r>
              <a:rPr lang="en-US" altLang="en-US" sz="2400" dirty="0">
                <a:solidFill>
                  <a:schemeClr val="tx1"/>
                </a:solidFill>
                <a:latin typeface="+mn-lt"/>
              </a:rPr>
              <a:t>Use C</a:t>
            </a:r>
            <a:r>
              <a:rPr lang="en-US" altLang="en-US" sz="100" dirty="0">
                <a:solidFill>
                  <a:schemeClr val="tx1"/>
                </a:solidFill>
                <a:latin typeface="+mn-lt"/>
              </a:rPr>
              <a:t> </a:t>
            </a:r>
            <a:r>
              <a:rPr lang="en-US" altLang="en-US" sz="2400" dirty="0">
                <a:solidFill>
                  <a:schemeClr val="tx1"/>
                </a:solidFill>
                <a:latin typeface="+mn-lt"/>
              </a:rPr>
              <a:t>S</a:t>
            </a:r>
            <a:r>
              <a:rPr lang="en-US" altLang="en-US" sz="100" dirty="0">
                <a:solidFill>
                  <a:schemeClr val="tx1"/>
                </a:solidFill>
                <a:latin typeface="+mn-lt"/>
              </a:rPr>
              <a:t> </a:t>
            </a:r>
            <a:r>
              <a:rPr lang="en-US" altLang="en-US" sz="2400" dirty="0">
                <a:solidFill>
                  <a:schemeClr val="tx1"/>
                </a:solidFill>
                <a:latin typeface="+mn-lt"/>
              </a:rPr>
              <a:t>S to configure table characteristics instead of H</a:t>
            </a:r>
            <a:r>
              <a:rPr lang="en-US" altLang="en-US" sz="100" dirty="0">
                <a:solidFill>
                  <a:schemeClr val="tx1"/>
                </a:solidFill>
                <a:latin typeface="+mn-lt"/>
              </a:rPr>
              <a:t> </a:t>
            </a:r>
            <a:r>
              <a:rPr lang="en-US" altLang="en-US" sz="2400" dirty="0">
                <a:solidFill>
                  <a:schemeClr val="tx1"/>
                </a:solidFill>
                <a:latin typeface="+mn-lt"/>
              </a:rPr>
              <a:t>T</a:t>
            </a:r>
            <a:r>
              <a:rPr lang="en-US" altLang="en-US" sz="100" dirty="0">
                <a:solidFill>
                  <a:schemeClr val="tx1"/>
                </a:solidFill>
                <a:latin typeface="+mn-lt"/>
              </a:rPr>
              <a:t> </a:t>
            </a:r>
            <a:r>
              <a:rPr lang="en-US" altLang="en-US" sz="2400" dirty="0">
                <a:solidFill>
                  <a:schemeClr val="tx1"/>
                </a:solidFill>
                <a:latin typeface="+mn-lt"/>
              </a:rPr>
              <a:t>M</a:t>
            </a:r>
            <a:r>
              <a:rPr lang="en-US" altLang="en-US" sz="100" dirty="0">
                <a:solidFill>
                  <a:schemeClr val="tx1"/>
                </a:solidFill>
                <a:latin typeface="+mn-lt"/>
              </a:rPr>
              <a:t> </a:t>
            </a:r>
            <a:r>
              <a:rPr lang="en-US" altLang="en-US" sz="2400" dirty="0">
                <a:solidFill>
                  <a:schemeClr val="tx1"/>
                </a:solidFill>
                <a:latin typeface="+mn-lt"/>
              </a:rPr>
              <a:t>L </a:t>
            </a:r>
            <a:r>
              <a:rPr lang="en-US" altLang="en-US" sz="2400" dirty="0" smtClean="0">
                <a:solidFill>
                  <a:schemeClr val="tx1"/>
                </a:solidFill>
                <a:latin typeface="+mn-lt"/>
              </a:rPr>
              <a:t>attributes</a:t>
            </a:r>
            <a:endParaRPr lang="en-US" altLang="en-US" sz="2400" dirty="0">
              <a:solidFill>
                <a:schemeClr val="tx1"/>
              </a:solidFill>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9045</TotalTime>
  <Words>706</Words>
  <Application>Microsoft Office PowerPoint</Application>
  <PresentationFormat>On-screen Show (4:3)</PresentationFormat>
  <Paragraphs>115</Paragraphs>
  <Slides>23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(Body)</vt:lpstr>
      <vt:lpstr>Calibri</vt:lpstr>
      <vt:lpstr>Courier10PitchBT-Roman</vt:lpstr>
      <vt:lpstr>Noto Sans Symbols</vt:lpstr>
      <vt:lpstr>Times New Roman</vt:lpstr>
      <vt:lpstr>Verdana</vt:lpstr>
      <vt:lpstr>508 Lecture</vt:lpstr>
      <vt:lpstr>1_508 Lecture</vt:lpstr>
      <vt:lpstr>Web Development &amp; Design Foundations with H T M L 5</vt:lpstr>
      <vt:lpstr>Learning Objectives</vt:lpstr>
      <vt:lpstr>H T M L Table</vt:lpstr>
      <vt:lpstr>H T M L Table Elements</vt:lpstr>
      <vt:lpstr>H T M L Table Example 1 (1 of 2)</vt:lpstr>
      <vt:lpstr>H T M L Table Example 1 (2 of 2)</vt:lpstr>
      <vt:lpstr>H T M L Table Example 2 (1 of 2)</vt:lpstr>
      <vt:lpstr>H T M L Table Example 2 (2 of 2)</vt:lpstr>
      <vt:lpstr>H T M L Table Attributes</vt:lpstr>
      <vt:lpstr>H T M L Common Table Cell Attributes</vt:lpstr>
      <vt:lpstr>H T M L Colspan Attribute</vt:lpstr>
      <vt:lpstr>H T M L Rowspan Attribute</vt:lpstr>
      <vt:lpstr>Accessibility and Tables</vt:lpstr>
      <vt:lpstr>Table Captions</vt:lpstr>
      <vt:lpstr>Checkpoint 8.1</vt:lpstr>
      <vt:lpstr>Using C S S to Style a Table</vt:lpstr>
      <vt:lpstr>C S S Structural Pseudo-Classes</vt:lpstr>
      <vt:lpstr>Table Row Groups (1 of 2)</vt:lpstr>
      <vt:lpstr>Table Row Groups (2 of 2)</vt:lpstr>
      <vt:lpstr>Exercise</vt:lpstr>
      <vt:lpstr>Checkpoint 8.2</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Gupta, Anu</cp:lastModifiedBy>
  <cp:revision>1038</cp:revision>
  <dcterms:modified xsi:type="dcterms:W3CDTF">2020-10-09T19:28:02Z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