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0" r:id="rId14"/>
    <p:sldId id="299" r:id="rId15"/>
    <p:sldId id="294" r:id="rId16"/>
    <p:sldId id="301" r:id="rId17"/>
    <p:sldId id="293" r:id="rId18"/>
    <p:sldId id="270" r:id="rId19"/>
    <p:sldId id="271" r:id="rId20"/>
    <p:sldId id="272" r:id="rId21"/>
    <p:sldId id="30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3" r:id="rId31"/>
    <p:sldId id="285" r:id="rId32"/>
    <p:sldId id="305" r:id="rId33"/>
    <p:sldId id="306" r:id="rId34"/>
    <p:sldId id="304" r:id="rId35"/>
    <p:sldId id="286" r:id="rId36"/>
    <p:sldId id="288" r:id="rId37"/>
    <p:sldId id="309" r:id="rId38"/>
    <p:sldId id="307" r:id="rId39"/>
    <p:sldId id="298" r:id="rId40"/>
    <p:sldId id="31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FA514-01C5-4561-ACA2-149F63C575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C439-5D20-4D5A-822F-7C47549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32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good practice to use since it fires after a page has finished loading, it causes performance issues and sometimes, may not even fire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0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428BF-3132-4DAB-B353-2349B8742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6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CEDB1-748F-448F-8154-A89102921E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63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9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355213" y="4996934"/>
            <a:ext cx="5553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How a Web server processes a server-side script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017295" y="8011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Server-Side Scripting </a:t>
            </a:r>
            <a:r>
              <a:rPr lang="en-US" sz="3600" dirty="0">
                <a:latin typeface="Arial" charset="0"/>
              </a:rPr>
              <a:t>(cont’d.)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Screen Shot 2014-09-11 at 11 Sep   10.4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45" y="2308483"/>
            <a:ext cx="73533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Should You Use Client-Side or Server-Side Scripting?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rule of thumb</a:t>
            </a:r>
          </a:p>
          <a:p>
            <a:pPr lvl="1" eaLnBrk="1" hangingPunct="1"/>
            <a:r>
              <a:rPr lang="en-US" altLang="en-US" smtClean="0"/>
              <a:t>Allow client to handle user interface processing and light processing (data validation)</a:t>
            </a:r>
          </a:p>
          <a:p>
            <a:pPr lvl="1" eaLnBrk="1" hangingPunct="1"/>
            <a:r>
              <a:rPr lang="en-US" altLang="en-US" smtClean="0"/>
              <a:t>Have the Web server perform intensive calculations and data storage</a:t>
            </a:r>
          </a:p>
          <a:p>
            <a:pPr eaLnBrk="1" hangingPunct="1"/>
            <a:r>
              <a:rPr lang="en-US" altLang="en-US" smtClean="0"/>
              <a:t>Important to perform as much processing as possible on the client</a:t>
            </a:r>
          </a:p>
        </p:txBody>
      </p:sp>
    </p:spTree>
    <p:extLst>
      <p:ext uri="{BB962C8B-B14F-4D97-AF65-F5344CB8AC3E}">
        <p14:creationId xmlns:p14="http://schemas.microsoft.com/office/powerpoint/2010/main" val="852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Adding JavaScript to Your Web Pages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Scripts</a:t>
            </a:r>
          </a:p>
          <a:p>
            <a:pPr lvl="1"/>
            <a:r>
              <a:rPr lang="en-US" altLang="en-US" dirty="0"/>
              <a:t>JavaScript programs contained within a Web </a:t>
            </a:r>
            <a:r>
              <a:rPr lang="en-US" altLang="en-US" dirty="0" smtClean="0"/>
              <a:t>page</a:t>
            </a:r>
          </a:p>
          <a:p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>
                <a:latin typeface="Courier New" panose="02070309020205020404" pitchFamily="49" charset="0"/>
              </a:rPr>
              <a:t>script&gt;</a:t>
            </a:r>
            <a:r>
              <a:rPr lang="en-US" altLang="en-US" dirty="0"/>
              <a:t> </a:t>
            </a:r>
            <a:r>
              <a:rPr lang="en-US" altLang="en-US" dirty="0" smtClean="0"/>
              <a:t>element</a:t>
            </a:r>
          </a:p>
          <a:p>
            <a:pPr lvl="1"/>
            <a:r>
              <a:rPr lang="en-US" altLang="en-US" dirty="0" smtClean="0"/>
              <a:t>Tells </a:t>
            </a:r>
            <a:r>
              <a:rPr lang="en-US" altLang="en-US" dirty="0"/>
              <a:t>the browser that the scripting engine must interpret the commands it </a:t>
            </a:r>
            <a:r>
              <a:rPr lang="en-US" altLang="en-US" dirty="0" smtClean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19150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Adding JavaScript to Your Web Pages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Two </a:t>
            </a:r>
            <a:r>
              <a:rPr lang="en-US" altLang="en-US" dirty="0"/>
              <a:t>ways to add JavaScript to the webpage</a:t>
            </a:r>
          </a:p>
          <a:p>
            <a:pPr lvl="1"/>
            <a:r>
              <a:rPr lang="en-US" dirty="0"/>
              <a:t>External JavaScript</a:t>
            </a:r>
          </a:p>
          <a:p>
            <a:pPr marL="914400" lvl="2" indent="0">
              <a:buNone/>
            </a:pPr>
            <a:r>
              <a:rPr lang="en-US" dirty="0"/>
              <a:t>JavaScript code placed in a separate external file</a:t>
            </a:r>
          </a:p>
          <a:p>
            <a:pPr lvl="1"/>
            <a:r>
              <a:rPr lang="en-US" dirty="0"/>
              <a:t>Inline JavaScript</a:t>
            </a:r>
          </a:p>
          <a:p>
            <a:pPr marL="914400" lvl="2" indent="0">
              <a:buNone/>
            </a:pPr>
            <a:r>
              <a:rPr lang="en-US" dirty="0"/>
              <a:t>JavaScript code that is embedded with an HTML document </a:t>
            </a:r>
            <a:endParaRPr lang="en-US" altLang="en-US" dirty="0"/>
          </a:p>
          <a:p>
            <a:pPr marL="457200" lvl="1" indent="0">
              <a:buNone/>
            </a:pPr>
            <a:endParaRPr lang="en-US" dirty="0"/>
          </a:p>
          <a:p>
            <a:pPr marL="128016" lvl="1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6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script element in the head section of the HTML document.</a:t>
            </a:r>
          </a:p>
          <a:p>
            <a:pPr lvl="1"/>
            <a:r>
              <a:rPr lang="en-US" dirty="0" smtClean="0"/>
              <a:t>In the script element, the </a:t>
            </a:r>
            <a:r>
              <a:rPr lang="en-US" b="1" dirty="0" err="1" smtClean="0"/>
              <a:t>src</a:t>
            </a:r>
            <a:r>
              <a:rPr lang="en-US" dirty="0" smtClean="0"/>
              <a:t> attribute is used to refer to the external file.</a:t>
            </a:r>
          </a:p>
          <a:p>
            <a:pPr lvl="1"/>
            <a:r>
              <a:rPr lang="en-US" dirty="0" smtClean="0"/>
              <a:t>You can also code a </a:t>
            </a:r>
            <a:r>
              <a:rPr lang="en-US" b="1" dirty="0" smtClean="0"/>
              <a:t>type</a:t>
            </a:r>
            <a:r>
              <a:rPr lang="en-US" dirty="0" smtClean="0"/>
              <a:t> attribute with value “text/</a:t>
            </a:r>
            <a:r>
              <a:rPr lang="en-US" dirty="0" err="1" smtClean="0"/>
              <a:t>javascript</a:t>
            </a:r>
            <a:r>
              <a:rPr lang="en-US" dirty="0" smtClean="0"/>
              <a:t>” to tell the browser what kind of content the file contains. (Not needed with HTML5)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826533"/>
            <a:ext cx="4317002" cy="14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JavaScript Source File</a:t>
            </a:r>
          </a:p>
        </p:txBody>
      </p:sp>
      <p:sp>
        <p:nvSpPr>
          <p:cNvPr id="54277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External file containing JavaScript code</a:t>
            </a:r>
          </a:p>
          <a:p>
            <a:pPr lvl="1" eaLnBrk="1" hangingPunct="1"/>
            <a:r>
              <a:rPr lang="en-US" altLang="en-US" dirty="0" smtClean="0"/>
              <a:t>Usually designated by the .</a:t>
            </a:r>
            <a:r>
              <a:rPr lang="en-US" altLang="en-US" dirty="0" err="1" smtClean="0"/>
              <a:t>js</a:t>
            </a:r>
            <a:r>
              <a:rPr lang="en-US" altLang="en-US" dirty="0" smtClean="0"/>
              <a:t> file extension</a:t>
            </a:r>
          </a:p>
          <a:p>
            <a:pPr lvl="1" eaLnBrk="1" hangingPunct="1"/>
            <a:r>
              <a:rPr lang="en-US" altLang="en-US" dirty="0" smtClean="0"/>
              <a:t>Contains only JavaScript statements</a:t>
            </a:r>
          </a:p>
          <a:p>
            <a:pPr lvl="2" eaLnBrk="1" hangingPunct="1"/>
            <a:r>
              <a:rPr lang="en-US" altLang="en-US" dirty="0" smtClean="0"/>
              <a:t>No </a:t>
            </a:r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 and no XHTML elements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dirty="0" smtClean="0"/>
              <a:t> attribute of the </a:t>
            </a:r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</a:t>
            </a:r>
          </a:p>
          <a:p>
            <a:pPr eaLnBrk="1" hangingPunct="1"/>
            <a:r>
              <a:rPr lang="en-US" altLang="en-US" dirty="0" smtClean="0"/>
              <a:t>Advantages</a:t>
            </a:r>
          </a:p>
          <a:p>
            <a:pPr lvl="1" eaLnBrk="1" hangingPunct="1"/>
            <a:r>
              <a:rPr lang="en-US" altLang="en-US" dirty="0" smtClean="0"/>
              <a:t>Neater code; code sharing; ability to hide JavaScript code from incompatible browsers</a:t>
            </a:r>
          </a:p>
        </p:txBody>
      </p:sp>
    </p:spTree>
    <p:extLst>
      <p:ext uri="{BB962C8B-B14F-4D97-AF65-F5344CB8AC3E}">
        <p14:creationId xmlns:p14="http://schemas.microsoft.com/office/powerpoint/2010/main" val="23846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programs must start and end with the HTML </a:t>
            </a:r>
            <a:r>
              <a:rPr lang="en-US" i="1" dirty="0"/>
              <a:t>&lt;script&gt; </a:t>
            </a:r>
            <a:r>
              <a:rPr lang="en-US" dirty="0"/>
              <a:t>and </a:t>
            </a:r>
            <a:r>
              <a:rPr lang="en-US" i="1" dirty="0"/>
              <a:t>&lt;/script&gt; </a:t>
            </a:r>
            <a:r>
              <a:rPr lang="en-US" dirty="0"/>
              <a:t>tags, respectively. </a:t>
            </a:r>
          </a:p>
          <a:p>
            <a:r>
              <a:rPr lang="en-US" dirty="0" smtClean="0"/>
              <a:t>A </a:t>
            </a:r>
            <a:r>
              <a:rPr lang="en-US" dirty="0"/>
              <a:t>document can </a:t>
            </a:r>
            <a:r>
              <a:rPr lang="en-US" dirty="0" smtClean="0"/>
              <a:t>have multiple </a:t>
            </a:r>
            <a:r>
              <a:rPr lang="en-US" i="1" dirty="0"/>
              <a:t>&lt;script&gt; </a:t>
            </a:r>
            <a:r>
              <a:rPr lang="en-US" dirty="0"/>
              <a:t>tags, each enclosing any number of JavaScript statements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Statements in a script</a:t>
            </a:r>
          </a:p>
          <a:p>
            <a:pPr lvl="1"/>
            <a:r>
              <a:rPr lang="en-US" altLang="en-US" dirty="0"/>
              <a:t>Rendered in the order in which they appear in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Placing JavaScript in the Document Head or Document Body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 placement varies</a:t>
            </a:r>
          </a:p>
          <a:p>
            <a:r>
              <a:rPr lang="en-US" dirty="0"/>
              <a:t>The script tag can be placed </a:t>
            </a:r>
            <a:r>
              <a:rPr lang="en-US" dirty="0" smtClean="0"/>
              <a:t>HTML document head or document body. </a:t>
            </a:r>
            <a:endParaRPr lang="en-US" dirty="0"/>
          </a:p>
          <a:p>
            <a:pPr lvl="1"/>
            <a:r>
              <a:rPr lang="en-US" dirty="0"/>
              <a:t>If you want the Java-Script code to be executed before the page is displayed, it is placed between the </a:t>
            </a:r>
            <a:r>
              <a:rPr lang="en-US" i="1" dirty="0"/>
              <a:t>&lt;head&gt;</a:t>
            </a:r>
            <a:r>
              <a:rPr lang="en-US" dirty="0"/>
              <a:t>and </a:t>
            </a:r>
            <a:r>
              <a:rPr lang="en-US" i="1" dirty="0"/>
              <a:t>&lt;/head&gt; </a:t>
            </a:r>
            <a:r>
              <a:rPr lang="en-US" dirty="0"/>
              <a:t>tags. </a:t>
            </a:r>
          </a:p>
          <a:p>
            <a:pPr lvl="1"/>
            <a:r>
              <a:rPr lang="en-US" dirty="0"/>
              <a:t>If the script performs some action pertaining to the body of the document, then it is placed within the </a:t>
            </a:r>
            <a:r>
              <a:rPr lang="en-US" i="1" dirty="0"/>
              <a:t>&lt;body&gt; </a:t>
            </a:r>
            <a:r>
              <a:rPr lang="en-US" dirty="0"/>
              <a:t>and </a:t>
            </a:r>
            <a:r>
              <a:rPr lang="en-US" i="1" dirty="0"/>
              <a:t>&lt;/body&gt; </a:t>
            </a:r>
            <a:r>
              <a:rPr lang="en-US" dirty="0"/>
              <a:t>tags. </a:t>
            </a:r>
          </a:p>
        </p:txBody>
      </p:sp>
    </p:spTree>
    <p:extLst>
      <p:ext uri="{BB962C8B-B14F-4D97-AF65-F5344CB8AC3E}">
        <p14:creationId xmlns:p14="http://schemas.microsoft.com/office/powerpoint/2010/main" val="11945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JavaScript Objects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Object</a:t>
            </a:r>
          </a:p>
          <a:p>
            <a:pPr lvl="1" eaLnBrk="1" hangingPunct="1"/>
            <a:r>
              <a:rPr lang="en-US" altLang="en-US" smtClean="0"/>
              <a:t>Programming code and data</a:t>
            </a:r>
          </a:p>
          <a:p>
            <a:pPr lvl="2" eaLnBrk="1" hangingPunct="1"/>
            <a:r>
              <a:rPr lang="en-US" altLang="en-US" smtClean="0"/>
              <a:t>Treated as an individual unit or component</a:t>
            </a:r>
          </a:p>
          <a:p>
            <a:pPr eaLnBrk="1" hangingPunct="1"/>
            <a:r>
              <a:rPr lang="en-US" altLang="en-US" smtClean="0"/>
              <a:t>Procedures</a:t>
            </a:r>
          </a:p>
          <a:p>
            <a:pPr lvl="1" eaLnBrk="1" hangingPunct="1"/>
            <a:r>
              <a:rPr lang="en-US" altLang="en-US" smtClean="0"/>
              <a:t>Individual statements used in a computer program grouped into logical units</a:t>
            </a:r>
          </a:p>
          <a:p>
            <a:pPr lvl="1" eaLnBrk="1" hangingPunct="1"/>
            <a:r>
              <a:rPr lang="en-US" altLang="en-US" smtClean="0"/>
              <a:t>Used to perform specific tasks</a:t>
            </a:r>
          </a:p>
          <a:p>
            <a:pPr eaLnBrk="1" hangingPunct="1"/>
            <a:r>
              <a:rPr lang="en-US" altLang="en-US" smtClean="0"/>
              <a:t>Methods</a:t>
            </a:r>
          </a:p>
          <a:p>
            <a:pPr lvl="1" eaLnBrk="1" hangingPunct="1"/>
            <a:r>
              <a:rPr lang="en-US" altLang="en-US" smtClean="0"/>
              <a:t>Procedures associated with an object</a:t>
            </a:r>
          </a:p>
        </p:txBody>
      </p:sp>
    </p:spTree>
    <p:extLst>
      <p:ext uri="{BB962C8B-B14F-4D97-AF65-F5344CB8AC3E}">
        <p14:creationId xmlns:p14="http://schemas.microsoft.com/office/powerpoint/2010/main" val="40403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Understanding JavaScript Objects (cont’d.)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Property</a:t>
            </a:r>
          </a:p>
          <a:p>
            <a:pPr lvl="1" eaLnBrk="1" hangingPunct="1"/>
            <a:r>
              <a:rPr lang="en-US" altLang="en-US" smtClean="0"/>
              <a:t>Piece of data associated with an object</a:t>
            </a:r>
          </a:p>
          <a:p>
            <a:pPr lvl="1" eaLnBrk="1" hangingPunct="1"/>
            <a:r>
              <a:rPr lang="en-US" altLang="en-US" smtClean="0"/>
              <a:t>Assign value to a property using an equal sign</a:t>
            </a:r>
          </a:p>
          <a:p>
            <a:pPr eaLnBrk="1" hangingPunct="1"/>
            <a:r>
              <a:rPr lang="en-US" altLang="en-US" smtClean="0"/>
              <a:t>Argument</a:t>
            </a:r>
          </a:p>
          <a:p>
            <a:pPr lvl="1" eaLnBrk="1" hangingPunct="1"/>
            <a:r>
              <a:rPr lang="en-US" altLang="en-US" smtClean="0"/>
              <a:t>Information that must be provided to a method</a:t>
            </a:r>
          </a:p>
          <a:p>
            <a:pPr eaLnBrk="1" hangingPunct="1"/>
            <a:r>
              <a:rPr lang="en-US" altLang="en-US" smtClean="0"/>
              <a:t>Passing arguments</a:t>
            </a:r>
          </a:p>
          <a:p>
            <a:pPr lvl="1" eaLnBrk="1" hangingPunct="1"/>
            <a:r>
              <a:rPr lang="en-US" altLang="en-US" smtClean="0"/>
              <a:t>Providing an argument for a method</a:t>
            </a:r>
          </a:p>
        </p:txBody>
      </p:sp>
    </p:spTree>
    <p:extLst>
      <p:ext uri="{BB962C8B-B14F-4D97-AF65-F5344CB8AC3E}">
        <p14:creationId xmlns:p14="http://schemas.microsoft.com/office/powerpoint/2010/main" val="26306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In this lecture, you will:</a:t>
            </a:r>
          </a:p>
          <a:p>
            <a:pPr eaLnBrk="1" hangingPunct="1"/>
            <a:r>
              <a:rPr lang="en-US" altLang="en-US" dirty="0" smtClean="0"/>
              <a:t>Learn about client/server architecture</a:t>
            </a:r>
          </a:p>
          <a:p>
            <a:pPr eaLnBrk="1" hangingPunct="1"/>
            <a:r>
              <a:rPr lang="en-US" altLang="en-US" dirty="0" smtClean="0"/>
              <a:t>Add basic JavaScript code to your Web pages</a:t>
            </a:r>
          </a:p>
          <a:p>
            <a:pPr eaLnBrk="1" hangingPunct="1"/>
            <a:r>
              <a:rPr lang="en-US" altLang="en-US" dirty="0" smtClean="0"/>
              <a:t>Learn about the JavaScript programming language</a:t>
            </a:r>
          </a:p>
          <a:p>
            <a:pPr eaLnBrk="1" hangingPunct="1"/>
            <a:r>
              <a:rPr lang="en-US" altLang="en-US" dirty="0" smtClean="0"/>
              <a:t>Add structure to your JavaScript programs</a:t>
            </a:r>
          </a:p>
        </p:txBody>
      </p:sp>
    </p:spTree>
    <p:extLst>
      <p:ext uri="{BB962C8B-B14F-4D97-AF65-F5344CB8AC3E}">
        <p14:creationId xmlns:p14="http://schemas.microsoft.com/office/powerpoint/2010/main" val="3873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anose="02070309020205020404" pitchFamily="49" charset="0"/>
              </a:rPr>
              <a:t>write()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writeln()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Methods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Document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/>
              <a:t> Represents content of a browser’s window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urrent document (the HTML file that contains the script)</a:t>
            </a:r>
          </a:p>
          <a:p>
            <a:pPr eaLnBrk="1" hangingPunct="1"/>
            <a:r>
              <a:rPr lang="en-US" altLang="en-US" dirty="0" smtClean="0"/>
              <a:t>Create new Web page text with the </a:t>
            </a:r>
            <a:r>
              <a:rPr lang="en-US" altLang="en-US" dirty="0" smtClean="0">
                <a:latin typeface="Courier New" panose="02070309020205020404" pitchFamily="49" charset="0"/>
              </a:rPr>
              <a:t>write()</a:t>
            </a:r>
            <a:r>
              <a:rPr lang="en-US" altLang="en-US" dirty="0" smtClean="0"/>
              <a:t> method 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writeln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method of the </a:t>
            </a:r>
            <a:r>
              <a:rPr lang="en-US" altLang="en-US" dirty="0" smtClean="0">
                <a:latin typeface="Courier New" panose="02070309020205020404" pitchFamily="49" charset="0"/>
              </a:rPr>
              <a:t>Document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/>
              <a:t>Both methods require a text string as an argument</a:t>
            </a:r>
          </a:p>
          <a:p>
            <a:pPr lvl="1" eaLnBrk="1" hangingPunct="1"/>
            <a:r>
              <a:rPr lang="en-US" altLang="en-US" dirty="0" smtClean="0"/>
              <a:t>Text string or literal string</a:t>
            </a:r>
          </a:p>
          <a:p>
            <a:pPr lvl="2" eaLnBrk="1" hangingPunct="1"/>
            <a:r>
              <a:rPr lang="en-US" altLang="en-US" dirty="0" smtClean="0"/>
              <a:t>Text contained within double or single quotation marks</a:t>
            </a:r>
          </a:p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writeln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method adds a line break after the line of text</a:t>
            </a:r>
          </a:p>
        </p:txBody>
      </p:sp>
    </p:spTree>
    <p:extLst>
      <p:ext uri="{BB962C8B-B14F-4D97-AF65-F5344CB8AC3E}">
        <p14:creationId xmlns:p14="http://schemas.microsoft.com/office/powerpoint/2010/main" val="36422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8" y="2015732"/>
            <a:ext cx="5991225" cy="385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920917"/>
            <a:ext cx="4710363" cy="1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Sensitivity in JavaScript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JavaScript is case sensitive</a:t>
            </a:r>
          </a:p>
          <a:p>
            <a:pPr eaLnBrk="1" hangingPunct="1"/>
            <a:r>
              <a:rPr lang="en-US" altLang="en-US" smtClean="0"/>
              <a:t>Within JavaScript code:</a:t>
            </a:r>
          </a:p>
          <a:p>
            <a:pPr lvl="1" eaLnBrk="1" hangingPunct="1"/>
            <a:r>
              <a:rPr lang="en-US" altLang="en-US" smtClean="0"/>
              <a:t>Object names must always be all lowercase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0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Adding Comments to a JavaScript Program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>
          <a:xfrm>
            <a:off x="1451579" y="2028795"/>
            <a:ext cx="9603275" cy="34506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Comments</a:t>
            </a:r>
          </a:p>
          <a:p>
            <a:pPr lvl="1" eaLnBrk="1" hangingPunct="1"/>
            <a:r>
              <a:rPr lang="en-US" altLang="en-US" dirty="0" smtClean="0"/>
              <a:t>Nonprinting lines placed in code containing various types of remarks</a:t>
            </a:r>
          </a:p>
          <a:p>
            <a:pPr eaLnBrk="1" hangingPunct="1"/>
            <a:r>
              <a:rPr lang="en-US" altLang="en-US" dirty="0" smtClean="0"/>
              <a:t>Line comment</a:t>
            </a:r>
          </a:p>
          <a:p>
            <a:pPr lvl="1" eaLnBrk="1" hangingPunct="1"/>
            <a:r>
              <a:rPr lang="en-US" altLang="en-US" dirty="0" smtClean="0"/>
              <a:t>Hides a single line of code</a:t>
            </a:r>
          </a:p>
          <a:p>
            <a:pPr lvl="1" eaLnBrk="1" hangingPunct="1"/>
            <a:r>
              <a:rPr lang="en-US" altLang="en-US" dirty="0" smtClean="0"/>
              <a:t>Add two slashes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 smtClean="0"/>
              <a:t> before the comment text</a:t>
            </a:r>
          </a:p>
          <a:p>
            <a:pPr eaLnBrk="1" hangingPunct="1"/>
            <a:r>
              <a:rPr lang="en-US" altLang="en-US" dirty="0" smtClean="0"/>
              <a:t>Block comments</a:t>
            </a:r>
          </a:p>
          <a:p>
            <a:pPr lvl="1" eaLnBrk="1" hangingPunct="1"/>
            <a:r>
              <a:rPr lang="en-US" altLang="en-US" dirty="0" smtClean="0"/>
              <a:t>Hide multiple lines of code</a:t>
            </a:r>
          </a:p>
          <a:p>
            <a:pPr lvl="1" eaLnBrk="1" hangingPunct="1"/>
            <a:r>
              <a:rPr lang="en-US" altLang="en-US" dirty="0" smtClean="0"/>
              <a:t>Add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dirty="0" smtClean="0"/>
              <a:t> before the first character included in the block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altLang="en-US" dirty="0" smtClean="0"/>
              <a:t> after the last character in the block</a:t>
            </a:r>
          </a:p>
        </p:txBody>
      </p:sp>
    </p:spTree>
    <p:extLst>
      <p:ext uri="{BB962C8B-B14F-4D97-AF65-F5344CB8AC3E}">
        <p14:creationId xmlns:p14="http://schemas.microsoft.com/office/powerpoint/2010/main" val="40580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Basic JavaScript Code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 how to write basic JavaScript code</a:t>
            </a:r>
          </a:p>
          <a:p>
            <a:pPr lvl="1" eaLnBrk="1" hangingPunct="1"/>
            <a:r>
              <a:rPr lang="en-US" altLang="en-US" smtClean="0"/>
              <a:t>Start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2000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Variables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  <a:p>
            <a:pPr lvl="1" eaLnBrk="1" hangingPunct="1"/>
            <a:r>
              <a:rPr lang="en-US" altLang="en-US" smtClean="0"/>
              <a:t>Values a program stores in computer memory</a:t>
            </a:r>
          </a:p>
          <a:p>
            <a:pPr eaLnBrk="1" hangingPunct="1"/>
            <a:r>
              <a:rPr lang="en-US" altLang="en-US" smtClean="0"/>
              <a:t>Assigning a value to a variable</a:t>
            </a:r>
          </a:p>
          <a:p>
            <a:pPr lvl="1" eaLnBrk="1" hangingPunct="1"/>
            <a:r>
              <a:rPr lang="en-US" altLang="en-US" smtClean="0"/>
              <a:t>Same as storing a value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1649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Variable Names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Identifier</a:t>
            </a:r>
          </a:p>
          <a:p>
            <a:pPr lvl="1" eaLnBrk="1" hangingPunct="1"/>
            <a:r>
              <a:rPr lang="en-US" altLang="en-US" dirty="0" smtClean="0"/>
              <a:t>Name assigned to a variable</a:t>
            </a:r>
          </a:p>
          <a:p>
            <a:pPr lvl="1" eaLnBrk="1" hangingPunct="1"/>
            <a:r>
              <a:rPr lang="en-US" altLang="en-US" dirty="0" smtClean="0"/>
              <a:t>Rules and conventions</a:t>
            </a:r>
          </a:p>
          <a:p>
            <a:pPr lvl="2" eaLnBrk="1" hangingPunct="1"/>
            <a:r>
              <a:rPr lang="en-US" altLang="en-US" dirty="0" smtClean="0"/>
              <a:t>Must begin with an uppercase or lowercase ASCII letter, dollar sign 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smtClean="0"/>
              <a:t>), or underscore (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Can use numbers in an identifier: not as the first character</a:t>
            </a:r>
          </a:p>
          <a:p>
            <a:pPr lvl="2" eaLnBrk="1" hangingPunct="1"/>
            <a:r>
              <a:rPr lang="en-US" altLang="en-US" dirty="0" smtClean="0"/>
              <a:t>Cannot include spaces in an identifier</a:t>
            </a:r>
          </a:p>
          <a:p>
            <a:pPr lvl="2" eaLnBrk="1" hangingPunct="1"/>
            <a:r>
              <a:rPr lang="en-US" altLang="en-US" dirty="0" smtClean="0"/>
              <a:t>Cannot use reserved words for identifiers</a:t>
            </a:r>
          </a:p>
          <a:p>
            <a:pPr eaLnBrk="1" hangingPunct="1"/>
            <a:r>
              <a:rPr lang="en-US" altLang="en-US" dirty="0" smtClean="0"/>
              <a:t>Use descriptive names</a:t>
            </a:r>
          </a:p>
          <a:p>
            <a:pPr eaLnBrk="1" hangingPunct="1"/>
            <a:r>
              <a:rPr lang="en-US" altLang="en-US" dirty="0" smtClean="0"/>
              <a:t>Reserved words (keywords)</a:t>
            </a:r>
          </a:p>
          <a:p>
            <a:pPr lvl="1" eaLnBrk="1" hangingPunct="1"/>
            <a:r>
              <a:rPr lang="en-US" altLang="en-US" dirty="0" smtClean="0"/>
              <a:t>Special words: part of the JavaScript language syntax</a:t>
            </a:r>
          </a:p>
        </p:txBody>
      </p:sp>
    </p:spTree>
    <p:extLst>
      <p:ext uri="{BB962C8B-B14F-4D97-AF65-F5344CB8AC3E}">
        <p14:creationId xmlns:p14="http://schemas.microsoft.com/office/powerpoint/2010/main" val="41755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239460" y="5408446"/>
            <a:ext cx="3121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JavaScript </a:t>
            </a:r>
            <a:r>
              <a:rPr lang="en-US" altLang="en-US" b="1" dirty="0"/>
              <a:t>reserved words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Assigning Variable Names (cont’d.)</a:t>
            </a:r>
          </a:p>
        </p:txBody>
      </p:sp>
      <p:pic>
        <p:nvPicPr>
          <p:cNvPr id="8" name="Picture 2" descr="Screen Shot 2014-09-11 at 11 Sep   10.5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108910"/>
            <a:ext cx="6756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4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Variable Names (cont’d.)</a:t>
            </a:r>
          </a:p>
        </p:txBody>
      </p:sp>
      <p:sp>
        <p:nvSpPr>
          <p:cNvPr id="3994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ヒラギノ角ゴ Pro W3" pitchFamily="127" charset="-128"/>
              </a:rPr>
              <a:t>Declaring and initializing variables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Use reserved keyword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to create variables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Example: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curTime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;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Initialize variable using the following syntax: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  <a:ea typeface="ヒラギノ角ゴ Pro W3" pitchFamily="127" charset="-128"/>
              </a:rPr>
              <a:t>variable_name</a:t>
            </a:r>
            <a:r>
              <a:rPr lang="en-US" altLang="en-US" i="1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=</a:t>
            </a:r>
            <a:r>
              <a:rPr lang="en-US" altLang="en-US" i="1" dirty="0">
                <a:latin typeface="Courier New" panose="02070309020205020404" pitchFamily="49" charset="0"/>
                <a:ea typeface="ヒラギノ角ゴ Pro W3" pitchFamily="127" charset="-128"/>
              </a:rPr>
              <a:t> value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;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Assignment operator: equal sign (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=</a:t>
            </a:r>
            <a:r>
              <a:rPr lang="en-US" altLang="en-US" dirty="0">
                <a:ea typeface="ヒラギノ角ゴ Pro W3" pitchFamily="127" charset="-128"/>
              </a:rPr>
              <a:t>)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Assigns value on the right side of the expression to the variable on the left side of the expression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Assigning a literal string value to a variable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Enclose text in quotation marks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Can assign the value of one variable to another</a:t>
            </a:r>
          </a:p>
        </p:txBody>
      </p:sp>
    </p:spTree>
    <p:extLst>
      <p:ext uri="{BB962C8B-B14F-4D97-AF65-F5344CB8AC3E}">
        <p14:creationId xmlns:p14="http://schemas.microsoft.com/office/powerpoint/2010/main" val="12792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Assigning</a:t>
            </a:r>
            <a:r>
              <a:rPr lang="en-US" altLang="en-US" i="1" dirty="0" smtClean="0"/>
              <a:t> Variable </a:t>
            </a:r>
            <a:r>
              <a:rPr lang="en-US" altLang="en-US" dirty="0" smtClean="0"/>
              <a:t>Names (cont’d.)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1728536" y="2352452"/>
            <a:ext cx="9196137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Displaying variables: print a variable</a:t>
            </a:r>
          </a:p>
          <a:p>
            <a:pPr lvl="1" eaLnBrk="1" hangingPunct="1"/>
            <a:r>
              <a:rPr lang="en-US" altLang="en-US" dirty="0" smtClean="0"/>
              <a:t>Do not enclose it in quotation marks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P</a:t>
            </a:r>
            <a:r>
              <a:rPr lang="en-US" altLang="en-US" dirty="0" smtClean="0">
                <a:ea typeface="ヒラギノ角ゴ Pro W3" pitchFamily="127" charset="-128"/>
              </a:rPr>
              <a:t>erform </a:t>
            </a:r>
            <a:r>
              <a:rPr lang="en-US" altLang="en-US" dirty="0">
                <a:ea typeface="ヒラギノ角ゴ Pro W3" pitchFamily="127" charset="-128"/>
              </a:rPr>
              <a:t>arithmetic operations involving variables containing numeric values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Understanding Client/Server Architecture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Two-tier system</a:t>
            </a:r>
          </a:p>
          <a:p>
            <a:pPr lvl="1" eaLnBrk="1" hangingPunct="1"/>
            <a:r>
              <a:rPr lang="en-US" altLang="en-US" dirty="0" smtClean="0"/>
              <a:t>Client and server</a:t>
            </a:r>
          </a:p>
          <a:p>
            <a:pPr eaLnBrk="1" hangingPunct="1"/>
            <a:r>
              <a:rPr lang="en-US" altLang="en-US" dirty="0" smtClean="0"/>
              <a:t>Client or front end</a:t>
            </a:r>
          </a:p>
          <a:p>
            <a:pPr lvl="1" eaLnBrk="1" hangingPunct="1"/>
            <a:r>
              <a:rPr lang="en-US" altLang="en-US" dirty="0" smtClean="0"/>
              <a:t>Responsible for user interface</a:t>
            </a:r>
          </a:p>
          <a:p>
            <a:pPr lvl="1" eaLnBrk="1" hangingPunct="1"/>
            <a:r>
              <a:rPr lang="en-US" altLang="en-US" dirty="0" smtClean="0"/>
              <a:t>Gathers information from user</a:t>
            </a:r>
          </a:p>
          <a:p>
            <a:pPr lvl="2" eaLnBrk="1" hangingPunct="1"/>
            <a:r>
              <a:rPr lang="en-US" altLang="en-US" dirty="0" smtClean="0"/>
              <a:t>Submits information to server</a:t>
            </a:r>
          </a:p>
          <a:p>
            <a:pPr lvl="2" eaLnBrk="1" hangingPunct="1"/>
            <a:r>
              <a:rPr lang="en-US" altLang="en-US" dirty="0" smtClean="0"/>
              <a:t>Receives, formats, presents results returned from the server</a:t>
            </a:r>
          </a:p>
          <a:p>
            <a:r>
              <a:rPr lang="en-US" altLang="en-US" dirty="0"/>
              <a:t>Server or back end</a:t>
            </a:r>
          </a:p>
          <a:p>
            <a:pPr lvl="1"/>
            <a:r>
              <a:rPr lang="en-US" altLang="en-US" dirty="0"/>
              <a:t>Usually a database: client requests information</a:t>
            </a:r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75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2" y="2583750"/>
            <a:ext cx="634365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60" y="3069306"/>
            <a:ext cx="3076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1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Expressions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mtClean="0"/>
              <a:t>Expression</a:t>
            </a:r>
          </a:p>
          <a:p>
            <a:pPr lvl="1" eaLnBrk="1" hangingPunct="1"/>
            <a:r>
              <a:rPr lang="en-US" altLang="en-US" smtClean="0"/>
              <a:t>Literal value or variable or a combination of literal values, variables, operators, and other expressions</a:t>
            </a:r>
          </a:p>
          <a:p>
            <a:pPr lvl="2" eaLnBrk="1" hangingPunct="1"/>
            <a:r>
              <a:rPr lang="en-US" altLang="en-US" smtClean="0"/>
              <a:t>Evaluated by JavaScript interpreter to produce a result</a:t>
            </a:r>
          </a:p>
          <a:p>
            <a:pPr eaLnBrk="1" hangingPunct="1"/>
            <a:r>
              <a:rPr lang="en-US" altLang="en-US" smtClean="0"/>
              <a:t>Operands</a:t>
            </a:r>
          </a:p>
          <a:p>
            <a:pPr lvl="1" eaLnBrk="1" hangingPunct="1"/>
            <a:r>
              <a:rPr lang="en-US" altLang="en-US" smtClean="0"/>
              <a:t>Variables and literals contained in an expression</a:t>
            </a:r>
          </a:p>
          <a:p>
            <a:pPr eaLnBrk="1" hangingPunct="1"/>
            <a:r>
              <a:rPr lang="en-US" altLang="en-US" smtClean="0"/>
              <a:t>Literal</a:t>
            </a:r>
          </a:p>
          <a:p>
            <a:pPr lvl="1" eaLnBrk="1" hangingPunct="1"/>
            <a:r>
              <a:rPr lang="en-US" altLang="en-US" smtClean="0"/>
              <a:t>Value such as a literal string or a number</a:t>
            </a:r>
          </a:p>
          <a:p>
            <a:pPr eaLnBrk="1" hangingPunct="1"/>
            <a:r>
              <a:rPr lang="en-US" altLang="en-US" smtClean="0"/>
              <a:t>Operators</a:t>
            </a:r>
          </a:p>
          <a:p>
            <a:pPr lvl="1" eaLnBrk="1" hangingPunct="1"/>
            <a:r>
              <a:rPr lang="en-US" altLang="en-US" smtClean="0"/>
              <a:t>Symbols used in expressions to manipulate operands</a:t>
            </a:r>
          </a:p>
        </p:txBody>
      </p:sp>
    </p:spTree>
    <p:extLst>
      <p:ext uri="{BB962C8B-B14F-4D97-AF65-F5344CB8AC3E}">
        <p14:creationId xmlns:p14="http://schemas.microsoft.com/office/powerpoint/2010/main" val="32558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and DOCUMENT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 </a:t>
            </a:r>
            <a:r>
              <a:rPr lang="en-US" dirty="0"/>
              <a:t>is the main JavaScript </a:t>
            </a:r>
            <a:r>
              <a:rPr lang="en-US" dirty="0" smtClean="0"/>
              <a:t>object, also called the global object.</a:t>
            </a:r>
          </a:p>
          <a:p>
            <a:pPr lvl="1"/>
            <a:r>
              <a:rPr lang="en-US" dirty="0" smtClean="0"/>
              <a:t>The root </a:t>
            </a:r>
            <a:r>
              <a:rPr lang="en-US" dirty="0"/>
              <a:t>of the document object </a:t>
            </a: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(DOM)</a:t>
            </a:r>
            <a:endParaRPr lang="en-US" dirty="0"/>
          </a:p>
          <a:p>
            <a:r>
              <a:rPr lang="en-US" dirty="0"/>
              <a:t>Since window is the global object you can reference any properties of it with just the property name</a:t>
            </a:r>
          </a:p>
          <a:p>
            <a:r>
              <a:rPr lang="en-US" b="1" dirty="0" smtClean="0"/>
              <a:t>Document</a:t>
            </a:r>
            <a:r>
              <a:rPr lang="en-US" dirty="0" smtClean="0"/>
              <a:t> </a:t>
            </a:r>
            <a:r>
              <a:rPr lang="en-US" dirty="0"/>
              <a:t>is the main object of the potentially visible </a:t>
            </a:r>
            <a:r>
              <a:rPr lang="en-US" dirty="0" smtClean="0"/>
              <a:t>document </a:t>
            </a:r>
            <a:r>
              <a:rPr lang="en-US" dirty="0"/>
              <a:t>object </a:t>
            </a:r>
            <a:r>
              <a:rPr lang="en-US" dirty="0" smtClean="0"/>
              <a:t>model (DOM).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and Alert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window.prompt</a:t>
            </a:r>
            <a:r>
              <a:rPr lang="en-US" dirty="0"/>
              <a:t>() displays a dialog with an optional message prompting the user to input some 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return a string entered by user or null if user clicks cancel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result </a:t>
            </a:r>
            <a:r>
              <a:rPr lang="en-US" dirty="0"/>
              <a:t>= </a:t>
            </a:r>
            <a:r>
              <a:rPr lang="en-US" dirty="0" err="1"/>
              <a:t>window.prompt</a:t>
            </a:r>
            <a:r>
              <a:rPr lang="en-US" dirty="0"/>
              <a:t>(message, default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</a:t>
            </a:r>
            <a:r>
              <a:rPr lang="en-US" dirty="0" err="1"/>
              <a:t>w</a:t>
            </a:r>
            <a:r>
              <a:rPr lang="en-US" dirty="0" err="1" smtClean="0"/>
              <a:t>indow.alert</a:t>
            </a:r>
            <a:r>
              <a:rPr lang="en-US" dirty="0"/>
              <a:t>() </a:t>
            </a:r>
            <a:r>
              <a:rPr lang="en-US" dirty="0" smtClean="0"/>
              <a:t>method </a:t>
            </a:r>
            <a:r>
              <a:rPr lang="en-US" dirty="0"/>
              <a:t>displays an alert box with a specified </a:t>
            </a:r>
            <a:r>
              <a:rPr lang="en-US" dirty="0" smtClean="0"/>
              <a:t>message.</a:t>
            </a:r>
          </a:p>
          <a:p>
            <a:pPr marL="0" indent="0">
              <a:buNone/>
            </a:pPr>
            <a:r>
              <a:rPr lang="en-US" dirty="0" smtClean="0"/>
              <a:t>	alert(</a:t>
            </a:r>
            <a:r>
              <a:rPr lang="en-US" i="1" dirty="0" smtClean="0"/>
              <a:t>message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26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the test score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application that asks the user to enter the test scores.</a:t>
            </a:r>
          </a:p>
          <a:p>
            <a:r>
              <a:rPr lang="en-US" dirty="0" smtClean="0"/>
              <a:t>Calculate the total score and average score and display using alert.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Events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</a:t>
            </a:r>
          </a:p>
          <a:p>
            <a:pPr lvl="1" eaLnBrk="1" hangingPunct="1"/>
            <a:r>
              <a:rPr lang="en-US" altLang="en-US" smtClean="0"/>
              <a:t>Specific circumstance monitored by JavaScript</a:t>
            </a:r>
          </a:p>
          <a:p>
            <a:pPr lvl="1" eaLnBrk="1" hangingPunct="1"/>
            <a:r>
              <a:rPr lang="en-US" altLang="en-US" smtClean="0"/>
              <a:t>Script can respond to in some way</a:t>
            </a:r>
          </a:p>
          <a:p>
            <a:pPr lvl="1" eaLnBrk="1" hangingPunct="1"/>
            <a:r>
              <a:rPr lang="en-US" altLang="en-US" smtClean="0"/>
              <a:t>Allows users to interact with Web pages</a:t>
            </a:r>
          </a:p>
          <a:p>
            <a:pPr eaLnBrk="1" hangingPunct="1"/>
            <a:r>
              <a:rPr lang="en-US" altLang="en-US" smtClean="0"/>
              <a:t>Common events: actions users perform</a:t>
            </a:r>
          </a:p>
          <a:p>
            <a:pPr eaLnBrk="1" hangingPunct="1"/>
            <a:r>
              <a:rPr lang="en-US" altLang="en-US" smtClean="0"/>
              <a:t>Can also monitor events not resulting from user actions</a:t>
            </a:r>
          </a:p>
        </p:txBody>
      </p:sp>
    </p:spTree>
    <p:extLst>
      <p:ext uri="{BB962C8B-B14F-4D97-AF65-F5344CB8AC3E}">
        <p14:creationId xmlns:p14="http://schemas.microsoft.com/office/powerpoint/2010/main" val="2282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Events (cont’d.)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elements and events</a:t>
            </a:r>
          </a:p>
          <a:p>
            <a:pPr lvl="1" eaLnBrk="1" hangingPunct="1"/>
            <a:r>
              <a:rPr lang="en-US" altLang="en-US" dirty="0" smtClean="0"/>
              <a:t>Events: associated with HTML elements</a:t>
            </a:r>
          </a:p>
          <a:p>
            <a:pPr lvl="1" eaLnBrk="1" hangingPunct="1"/>
            <a:r>
              <a:rPr lang="en-US" altLang="en-US" dirty="0" smtClean="0"/>
              <a:t>Event handler</a:t>
            </a:r>
          </a:p>
          <a:p>
            <a:pPr lvl="2" eaLnBrk="1" hangingPunct="1"/>
            <a:r>
              <a:rPr lang="en-US" altLang="en-US" dirty="0" smtClean="0"/>
              <a:t>Code that executes in response to a specific event</a:t>
            </a:r>
          </a:p>
          <a:p>
            <a:pPr lvl="1"/>
            <a:r>
              <a:rPr lang="en-US" dirty="0"/>
              <a:t>HTML allows event handler </a:t>
            </a:r>
            <a:r>
              <a:rPr lang="en-US" dirty="0" smtClean="0"/>
              <a:t>attributes (e.g., </a:t>
            </a:r>
            <a:r>
              <a:rPr lang="en-US" dirty="0" err="1" smtClean="0"/>
              <a:t>onclick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JavaScript code for an event handler</a:t>
            </a:r>
          </a:p>
          <a:p>
            <a:pPr lvl="2" eaLnBrk="1" hangingPunct="1"/>
            <a:r>
              <a:rPr lang="en-US" altLang="en-US" dirty="0" smtClean="0"/>
              <a:t>Contained within the quotation marks following the name of the JavaScript event handler</a:t>
            </a:r>
          </a:p>
        </p:txBody>
      </p:sp>
    </p:spTree>
    <p:extLst>
      <p:ext uri="{BB962C8B-B14F-4D97-AF65-F5344CB8AC3E}">
        <p14:creationId xmlns:p14="http://schemas.microsoft.com/office/powerpoint/2010/main" val="38303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Events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127" charset="-128"/>
              </a:rPr>
              <a:t>Referencing web page elements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Use the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getElementById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()</a:t>
            </a:r>
            <a:r>
              <a:rPr lang="en-US" altLang="en-US" dirty="0">
                <a:ea typeface="ヒラギノ角ゴ Pro W3" pitchFamily="127" charset="-128"/>
              </a:rPr>
              <a:t> method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Method of the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Document</a:t>
            </a:r>
            <a:r>
              <a:rPr lang="en-US" altLang="en-US" dirty="0">
                <a:ea typeface="ヒラギノ角ゴ Pro W3" pitchFamily="127" charset="-128"/>
              </a:rPr>
              <a:t> object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Uses element's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id</a:t>
            </a:r>
            <a:r>
              <a:rPr lang="en-US" altLang="en-US" dirty="0">
                <a:ea typeface="ヒラギノ角ゴ Pro W3" pitchFamily="127" charset="-128"/>
              </a:rPr>
              <a:t> value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an Element object representing the element whose id property matches the specified string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Allows </a:t>
            </a:r>
            <a:r>
              <a:rPr lang="en-US" altLang="en-US" dirty="0">
                <a:ea typeface="ヒラギノ角ゴ Pro W3" pitchFamily="127" charset="-128"/>
              </a:rPr>
              <a:t>for the retrieval of information about an element or the ability to change the values assigned to its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4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set of web developer tools built right into the web browser that help you </a:t>
            </a:r>
          </a:p>
          <a:p>
            <a:pPr lvl="1"/>
            <a:r>
              <a:rPr lang="en-US" dirty="0" smtClean="0"/>
              <a:t>Debug your code </a:t>
            </a:r>
          </a:p>
          <a:p>
            <a:pPr lvl="1"/>
            <a:r>
              <a:rPr lang="en-US" dirty="0" smtClean="0"/>
              <a:t>Diagnose problems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4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Web built on a two-tier client/server system</a:t>
            </a:r>
          </a:p>
          <a:p>
            <a:pPr eaLnBrk="1" hangingPunct="1"/>
            <a:r>
              <a:rPr lang="en-US" altLang="en-US" dirty="0" smtClean="0"/>
              <a:t>JavaScript programming language allows for interactive Web pages and sites</a:t>
            </a: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 tells Web browser to interpret the commands it contains</a:t>
            </a:r>
          </a:p>
          <a:p>
            <a:pPr lvl="1" eaLnBrk="1" hangingPunct="1"/>
            <a:r>
              <a:rPr lang="en-US" altLang="en-US" dirty="0" smtClean="0"/>
              <a:t>Can save JavaScript code in a source file</a:t>
            </a:r>
          </a:p>
          <a:p>
            <a:r>
              <a:rPr lang="en-US" altLang="en-US" dirty="0" smtClean="0"/>
              <a:t>Writing comments</a:t>
            </a:r>
          </a:p>
          <a:p>
            <a:r>
              <a:rPr lang="en-US" altLang="en-US" dirty="0" smtClean="0"/>
              <a:t>Use of variables</a:t>
            </a:r>
          </a:p>
          <a:p>
            <a:r>
              <a:rPr lang="en-US" altLang="en-US" smtClean="0"/>
              <a:t>Understanding Events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4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Client/Server Architecture (cont’d.)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038600"/>
            <a:ext cx="8229600" cy="1957388"/>
          </a:xfrm>
        </p:spPr>
        <p:txBody>
          <a:bodyPr/>
          <a:lstStyle/>
          <a:p>
            <a:pPr eaLnBrk="1" hangingPunct="1"/>
            <a:r>
              <a:rPr lang="en-US" altLang="en-US" smtClean="0"/>
              <a:t>Web built on a two-tier client/server system</a:t>
            </a:r>
          </a:p>
          <a:p>
            <a:pPr lvl="1" eaLnBrk="1" hangingPunct="1"/>
            <a:r>
              <a:rPr lang="en-US" altLang="en-US" smtClean="0"/>
              <a:t>Requests and responses through which a Web browser and Web server communicate happen with HTTP</a:t>
            </a:r>
            <a:endParaRPr lang="en-US" altLang="en-US" sz="22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C6B4BD-E725-469C-B278-191EC8D27C2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3200401" y="3352800"/>
            <a:ext cx="5057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The design of a two-tier client/server system</a:t>
            </a:r>
          </a:p>
        </p:txBody>
      </p:sp>
      <p:pic>
        <p:nvPicPr>
          <p:cNvPr id="8" name="Content Placeholder 2" descr="Screen Shot 2014-09-11 at 11 Sep   10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0" b="11751"/>
          <a:stretch>
            <a:fillRect/>
          </a:stretch>
        </p:blipFill>
        <p:spPr>
          <a:xfrm>
            <a:off x="2229853" y="1302551"/>
            <a:ext cx="6817895" cy="17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6</a:t>
            </a:r>
            <a:r>
              <a:rPr lang="en-US" baseline="30000" dirty="0" smtClean="0"/>
              <a:t>th</a:t>
            </a:r>
            <a:r>
              <a:rPr lang="en-US" dirty="0" smtClean="0"/>
              <a:t> Edition by Sasha </a:t>
            </a:r>
            <a:r>
              <a:rPr lang="en-US" dirty="0" err="1" smtClean="0"/>
              <a:t>Vodnik</a:t>
            </a:r>
            <a:r>
              <a:rPr lang="en-US" dirty="0" smtClean="0"/>
              <a:t> and Don Gosselin</a:t>
            </a:r>
          </a:p>
          <a:p>
            <a:r>
              <a:rPr lang="en-US" dirty="0" smtClean="0"/>
              <a:t>Web Programming with HTML5, CSS and JavaScript by </a:t>
            </a:r>
            <a:r>
              <a:rPr lang="en-US" smtClean="0"/>
              <a:t>John Dean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 Understanding Client/Server Architecture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214814"/>
            <a:ext cx="8229600" cy="19573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Three-tier, multitier, client/server system</a:t>
            </a:r>
          </a:p>
          <a:p>
            <a:pPr lvl="1" eaLnBrk="1" hangingPunct="1"/>
            <a:r>
              <a:rPr lang="en-US" altLang="en-US" dirty="0" smtClean="0"/>
              <a:t>Client tier</a:t>
            </a:r>
          </a:p>
          <a:p>
            <a:pPr lvl="1" eaLnBrk="1" hangingPunct="1"/>
            <a:r>
              <a:rPr lang="en-US" altLang="en-US" dirty="0" smtClean="0"/>
              <a:t>Processing tier</a:t>
            </a:r>
          </a:p>
          <a:p>
            <a:pPr lvl="1" eaLnBrk="1" hangingPunct="1"/>
            <a:r>
              <a:rPr lang="en-US" altLang="en-US" dirty="0" smtClean="0"/>
              <a:t>Data storage tier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98CB84-7D0E-449D-AF11-1E0E3EBB058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3746857" y="3624100"/>
            <a:ext cx="5224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The design of a three-tier client/server system</a:t>
            </a:r>
          </a:p>
        </p:txBody>
      </p:sp>
      <p:pic>
        <p:nvPicPr>
          <p:cNvPr id="8" name="Picture 1" descr="Screen Shot 2014-09-11 at 11 Sep   10.4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39" y="1050762"/>
            <a:ext cx="528320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JavaScript and Client-Side Scripting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Static Web pages</a:t>
            </a:r>
          </a:p>
          <a:p>
            <a:pPr lvl="1" eaLnBrk="1" hangingPunct="1"/>
            <a:r>
              <a:rPr lang="en-US" altLang="en-US" dirty="0" smtClean="0"/>
              <a:t>Cannot change after browser renders them</a:t>
            </a:r>
          </a:p>
          <a:p>
            <a:pPr eaLnBrk="1" hangingPunct="1"/>
            <a:r>
              <a:rPr lang="en-US" altLang="en-US" dirty="0" smtClean="0"/>
              <a:t>HTML produced static documents</a:t>
            </a:r>
          </a:p>
          <a:p>
            <a:pPr eaLnBrk="1" hangingPunct="1"/>
            <a:r>
              <a:rPr lang="en-US" altLang="en-US" dirty="0" smtClean="0"/>
              <a:t>JavaScript</a:t>
            </a:r>
          </a:p>
          <a:p>
            <a:pPr lvl="1" eaLnBrk="1" hangingPunct="1"/>
            <a:r>
              <a:rPr lang="en-US" altLang="en-US" dirty="0" smtClean="0"/>
              <a:t>Allows Web page authors to develop interactive Web pages and sites</a:t>
            </a:r>
          </a:p>
          <a:p>
            <a:pPr lvl="1" eaLnBrk="1" hangingPunct="1"/>
            <a:r>
              <a:rPr lang="en-US" altLang="en-US" dirty="0" smtClean="0"/>
              <a:t>Client-side scripting language: runs on local browser</a:t>
            </a:r>
          </a:p>
          <a:p>
            <a:pPr eaLnBrk="1" hangingPunct="1"/>
            <a:r>
              <a:rPr lang="en-US" altLang="en-US" dirty="0" smtClean="0"/>
              <a:t>Scripting engine executes scripting language code</a:t>
            </a:r>
          </a:p>
          <a:p>
            <a:pPr eaLnBrk="1" hangingPunct="1"/>
            <a:r>
              <a:rPr lang="en-US" altLang="en-US" dirty="0" smtClean="0"/>
              <a:t>Scripting host</a:t>
            </a:r>
          </a:p>
          <a:p>
            <a:pPr lvl="1" eaLnBrk="1" hangingPunct="1"/>
            <a:r>
              <a:rPr lang="en-US" altLang="en-US" dirty="0" smtClean="0"/>
              <a:t>Web browser containing scripting engine</a:t>
            </a:r>
          </a:p>
        </p:txBody>
      </p:sp>
    </p:spTree>
    <p:extLst>
      <p:ext uri="{BB962C8B-B14F-4D97-AF65-F5344CB8AC3E}">
        <p14:creationId xmlns:p14="http://schemas.microsoft.com/office/powerpoint/2010/main" val="40376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JavaScript and Client-Side Scripting (cont’d.)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JavaScript history</a:t>
            </a:r>
          </a:p>
          <a:p>
            <a:pPr lvl="1" eaLnBrk="1" hangingPunct="1"/>
            <a:r>
              <a:rPr lang="en-US" altLang="en-US" dirty="0" smtClean="0"/>
              <a:t>First introduced in Navigator (Mocha, </a:t>
            </a:r>
            <a:r>
              <a:rPr lang="en-US" altLang="en-US" dirty="0" err="1" smtClean="0"/>
              <a:t>LiveScript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Navigator 2.0: name changed to JavaScript 1.0</a:t>
            </a:r>
          </a:p>
          <a:p>
            <a:pPr lvl="1" eaLnBrk="1" hangingPunct="1"/>
            <a:r>
              <a:rPr lang="en-US" altLang="en-US" dirty="0" smtClean="0"/>
              <a:t>Microsoft released Internet Explorer 4.0 version of JavaScript (Jscript)</a:t>
            </a:r>
          </a:p>
          <a:p>
            <a:pPr eaLnBrk="1" hangingPunct="1"/>
            <a:r>
              <a:rPr lang="en-US" altLang="en-US" dirty="0" smtClean="0"/>
              <a:t>ECMAScript</a:t>
            </a:r>
          </a:p>
          <a:p>
            <a:pPr lvl="1" eaLnBrk="1" hangingPunct="1"/>
            <a:r>
              <a:rPr lang="en-US" altLang="en-US" dirty="0" smtClean="0"/>
              <a:t>International, standardized version of JavaScript</a:t>
            </a:r>
          </a:p>
          <a:p>
            <a:pPr lvl="1" eaLnBrk="1" hangingPunct="1"/>
            <a:r>
              <a:rPr lang="en-US" altLang="en-US" dirty="0" smtClean="0"/>
              <a:t>Recent versions ES7, ES8, ES9, ES10</a:t>
            </a:r>
          </a:p>
        </p:txBody>
      </p:sp>
    </p:spTree>
    <p:extLst>
      <p:ext uri="{BB962C8B-B14F-4D97-AF65-F5344CB8AC3E}">
        <p14:creationId xmlns:p14="http://schemas.microsoft.com/office/powerpoint/2010/main" val="36188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JavaScript and Client-Side Scripting (cont’d.)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Limitations of JavaScript</a:t>
            </a:r>
          </a:p>
          <a:p>
            <a:pPr lvl="1" eaLnBrk="1" hangingPunct="1"/>
            <a:r>
              <a:rPr lang="en-US" altLang="en-US" smtClean="0"/>
              <a:t>Cannot be used outside the Web browser</a:t>
            </a:r>
          </a:p>
          <a:p>
            <a:pPr lvl="1" eaLnBrk="1" hangingPunct="1"/>
            <a:r>
              <a:rPr lang="en-US" altLang="en-US" smtClean="0"/>
              <a:t>No mechanism for creating a network connection or accessing a database</a:t>
            </a:r>
          </a:p>
          <a:p>
            <a:pPr lvl="1" eaLnBrk="1" hangingPunct="1"/>
            <a:r>
              <a:rPr lang="en-US" altLang="en-US" smtClean="0"/>
              <a:t>Cannot run system commands or execute programs on a client</a:t>
            </a:r>
          </a:p>
        </p:txBody>
      </p:sp>
    </p:spTree>
    <p:extLst>
      <p:ext uri="{BB962C8B-B14F-4D97-AF65-F5344CB8AC3E}">
        <p14:creationId xmlns:p14="http://schemas.microsoft.com/office/powerpoint/2010/main" val="26114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Server-Side Scripting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Server-side scripting</a:t>
            </a:r>
          </a:p>
          <a:p>
            <a:pPr lvl="1" eaLnBrk="1" hangingPunct="1"/>
            <a:r>
              <a:rPr lang="en-US" altLang="en-US" dirty="0" smtClean="0"/>
              <a:t>Scripting language executed from a Web server</a:t>
            </a:r>
          </a:p>
          <a:p>
            <a:pPr lvl="1" eaLnBrk="1" hangingPunct="1"/>
            <a:r>
              <a:rPr lang="en-US" altLang="en-US" dirty="0" smtClean="0"/>
              <a:t>Popular languages: PHP, ASP, JSP, Python, Ruby</a:t>
            </a:r>
          </a:p>
          <a:p>
            <a:pPr eaLnBrk="1" hangingPunct="1"/>
            <a:r>
              <a:rPr lang="en-US" altLang="en-US" dirty="0" smtClean="0"/>
              <a:t>Can develop interactive Web sites to communicate with a database</a:t>
            </a:r>
          </a:p>
          <a:p>
            <a:pPr eaLnBrk="1" hangingPunct="1"/>
            <a:r>
              <a:rPr lang="en-US" altLang="en-US" dirty="0" smtClean="0"/>
              <a:t>Server-side scripting language limitations</a:t>
            </a:r>
          </a:p>
          <a:p>
            <a:pPr lvl="1" eaLnBrk="1" hangingPunct="1"/>
            <a:r>
              <a:rPr lang="en-US" altLang="en-US" dirty="0" smtClean="0"/>
              <a:t>Cannot access or manipulate a Web browser</a:t>
            </a:r>
          </a:p>
          <a:p>
            <a:pPr lvl="1" eaLnBrk="1" hangingPunct="1"/>
            <a:r>
              <a:rPr lang="en-US" altLang="en-US" dirty="0" smtClean="0"/>
              <a:t>Cannot run on a client tier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611</TotalTime>
  <Words>1679</Words>
  <Application>Microsoft Office PowerPoint</Application>
  <PresentationFormat>Widescreen</PresentationFormat>
  <Paragraphs>240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Gill Sans MT</vt:lpstr>
      <vt:lpstr>ヒラギノ角ゴ Pro W3</vt:lpstr>
      <vt:lpstr>Gallery</vt:lpstr>
      <vt:lpstr>Introduction to JavaScript</vt:lpstr>
      <vt:lpstr>Objectives</vt:lpstr>
      <vt:lpstr>Understanding Client/Server Architecture</vt:lpstr>
      <vt:lpstr>Understanding Client/Server Architecture (cont’d.)</vt:lpstr>
      <vt:lpstr> Understanding Client/Server Architecture (cont’d.)</vt:lpstr>
      <vt:lpstr>JavaScript and Client-Side Scripting</vt:lpstr>
      <vt:lpstr>JavaScript and Client-Side Scripting (cont’d.)</vt:lpstr>
      <vt:lpstr>JavaScript and Client-Side Scripting (cont’d.)</vt:lpstr>
      <vt:lpstr>Understanding Server-Side Scripting</vt:lpstr>
      <vt:lpstr>PowerPoint Presentation</vt:lpstr>
      <vt:lpstr>Should You Use Client-Side or Server-Side Scripting?</vt:lpstr>
      <vt:lpstr>Adding JavaScript to Your Web Pages</vt:lpstr>
      <vt:lpstr>Adding JavaScript to Your Web Pages</vt:lpstr>
      <vt:lpstr>External JavaScript</vt:lpstr>
      <vt:lpstr>Creating a JavaScript Source File</vt:lpstr>
      <vt:lpstr>Internal JavaScript</vt:lpstr>
      <vt:lpstr>Placing JavaScript in the Document Head or Document Body</vt:lpstr>
      <vt:lpstr>Understanding JavaScript Objects</vt:lpstr>
      <vt:lpstr>Understanding JavaScript Objects (cont’d.)</vt:lpstr>
      <vt:lpstr>Using the write() and writeln() Methods</vt:lpstr>
      <vt:lpstr>Example</vt:lpstr>
      <vt:lpstr>Case Sensitivity in JavaScript</vt:lpstr>
      <vt:lpstr>Adding Comments to a JavaScript Program</vt:lpstr>
      <vt:lpstr>Writing Basic JavaScript Code</vt:lpstr>
      <vt:lpstr>Using Variables</vt:lpstr>
      <vt:lpstr>Assigning Variable Names</vt:lpstr>
      <vt:lpstr>PowerPoint Presentation</vt:lpstr>
      <vt:lpstr>Assigning Variable Names (cont’d.)</vt:lpstr>
      <vt:lpstr>Assigning Variable Names (cont’d.)</vt:lpstr>
      <vt:lpstr>Example</vt:lpstr>
      <vt:lpstr>Building Expressions</vt:lpstr>
      <vt:lpstr>Window and DOCUMENT OBJECTS</vt:lpstr>
      <vt:lpstr>Prompt and Alert methods</vt:lpstr>
      <vt:lpstr>Example – the test score application</vt:lpstr>
      <vt:lpstr>Understanding Events</vt:lpstr>
      <vt:lpstr>Understanding Events (cont’d.)</vt:lpstr>
      <vt:lpstr>Understanding Events (cont’d.)</vt:lpstr>
      <vt:lpstr>Developer tools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Gupta, Anu</dc:creator>
  <cp:lastModifiedBy>Gupta, Anu</cp:lastModifiedBy>
  <cp:revision>45</cp:revision>
  <dcterms:created xsi:type="dcterms:W3CDTF">2020-11-05T22:57:42Z</dcterms:created>
  <dcterms:modified xsi:type="dcterms:W3CDTF">2020-11-06T23:38:31Z</dcterms:modified>
</cp:coreProperties>
</file>