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726" r:id="rId1"/>
  </p:sldMasterIdLst>
  <p:notesMasterIdLst>
    <p:notesMasterId r:id="rId52"/>
  </p:notesMasterIdLst>
  <p:handoutMasterIdLst>
    <p:handoutMasterId r:id="rId53"/>
  </p:handoutMasterIdLst>
  <p:sldIdLst>
    <p:sldId id="260" r:id="rId2"/>
    <p:sldId id="403" r:id="rId3"/>
    <p:sldId id="404" r:id="rId4"/>
    <p:sldId id="333" r:id="rId5"/>
    <p:sldId id="355" r:id="rId6"/>
    <p:sldId id="334" r:id="rId7"/>
    <p:sldId id="357" r:id="rId8"/>
    <p:sldId id="356" r:id="rId9"/>
    <p:sldId id="335" r:id="rId10"/>
    <p:sldId id="371" r:id="rId11"/>
    <p:sldId id="337" r:id="rId12"/>
    <p:sldId id="405" r:id="rId13"/>
    <p:sldId id="406" r:id="rId14"/>
    <p:sldId id="338" r:id="rId15"/>
    <p:sldId id="372" r:id="rId16"/>
    <p:sldId id="373" r:id="rId17"/>
    <p:sldId id="391" r:id="rId18"/>
    <p:sldId id="340" r:id="rId19"/>
    <p:sldId id="342" r:id="rId20"/>
    <p:sldId id="344" r:id="rId21"/>
    <p:sldId id="360" r:id="rId22"/>
    <p:sldId id="345" r:id="rId23"/>
    <p:sldId id="407" r:id="rId24"/>
    <p:sldId id="374" r:id="rId25"/>
    <p:sldId id="392" r:id="rId26"/>
    <p:sldId id="362" r:id="rId27"/>
    <p:sldId id="363" r:id="rId28"/>
    <p:sldId id="364" r:id="rId29"/>
    <p:sldId id="367" r:id="rId30"/>
    <p:sldId id="349" r:id="rId31"/>
    <p:sldId id="368" r:id="rId32"/>
    <p:sldId id="350" r:id="rId33"/>
    <p:sldId id="351" r:id="rId34"/>
    <p:sldId id="369" r:id="rId35"/>
    <p:sldId id="375" r:id="rId36"/>
    <p:sldId id="376" r:id="rId37"/>
    <p:sldId id="352" r:id="rId38"/>
    <p:sldId id="393" r:id="rId39"/>
    <p:sldId id="353" r:id="rId40"/>
    <p:sldId id="394" r:id="rId41"/>
    <p:sldId id="395" r:id="rId42"/>
    <p:sldId id="396" r:id="rId43"/>
    <p:sldId id="397" r:id="rId44"/>
    <p:sldId id="401" r:id="rId45"/>
    <p:sldId id="399" r:id="rId46"/>
    <p:sldId id="402" r:id="rId47"/>
    <p:sldId id="400" r:id="rId48"/>
    <p:sldId id="408" r:id="rId49"/>
    <p:sldId id="409" r:id="rId50"/>
    <p:sldId id="383"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125"/>
    <a:srgbClr val="CFCB28"/>
    <a:srgbClr val="99C267"/>
    <a:srgbClr val="B4B568"/>
    <a:srgbClr val="FFCC00"/>
    <a:srgbClr val="006699"/>
    <a:srgbClr val="BAB568"/>
    <a:srgbClr val="99CD8A"/>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73" d="100"/>
          <a:sy n="73" d="100"/>
        </p:scale>
        <p:origin x="1272"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52" d="100"/>
        <a:sy n="52" d="100"/>
      </p:scale>
      <p:origin x="0" y="-2040"/>
    </p:cViewPr>
  </p:sorterViewPr>
  <p:notesViewPr>
    <p:cSldViewPr snapToGrid="0">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6CC10384-E75A-4811-98EA-AC4C2736F914}" type="datetimeFigureOut">
              <a:rPr lang="en-US"/>
              <a:pPr>
                <a:defRPr/>
              </a:pPr>
              <a:t>3/9/2020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07D51AA-8562-4DF3-BA3E-3E0DCA52607E}" type="slidenum">
              <a:rPr lang="en-US" altLang="en-US"/>
              <a:pPr>
                <a:defRPr/>
              </a:pPr>
              <a:t>‹#›</a:t>
            </a:fld>
            <a:endParaRPr lang="en-US" altLang="en-US" dirty="0"/>
          </a:p>
        </p:txBody>
      </p:sp>
    </p:spTree>
    <p:extLst>
      <p:ext uri="{BB962C8B-B14F-4D97-AF65-F5344CB8AC3E}">
        <p14:creationId xmlns:p14="http://schemas.microsoft.com/office/powerpoint/2010/main" val="3023203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549C9CD-588C-47DD-A4AF-A6679B79F5EE}" type="slidenum">
              <a:rPr lang="en-US" altLang="en-US"/>
              <a:pPr>
                <a:defRPr/>
              </a:pPr>
              <a:t>‹#›</a:t>
            </a:fld>
            <a:endParaRPr lang="en-US" altLang="en-US" dirty="0"/>
          </a:p>
        </p:txBody>
      </p:sp>
    </p:spTree>
    <p:extLst>
      <p:ext uri="{BB962C8B-B14F-4D97-AF65-F5344CB8AC3E}">
        <p14:creationId xmlns:p14="http://schemas.microsoft.com/office/powerpoint/2010/main" val="3167177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A9168C-DC4C-4C4F-A273-8047E2CE8071}" type="slidenum">
              <a:rPr kumimoji="0" lang="en-US" altLang="en-US" smtClean="0"/>
              <a:pPr>
                <a:spcBef>
                  <a:spcPct val="0"/>
                </a:spcBef>
              </a:pPr>
              <a:t>1</a:t>
            </a:fld>
            <a:endParaRPr kumimoji="0" lang="en-US" altLang="en-US"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61981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16000A-1A00-4013-ABC2-687E39A52398}" type="slidenum">
              <a:rPr kumimoji="0" lang="en-US" altLang="en-US" smtClean="0"/>
              <a:pPr>
                <a:spcBef>
                  <a:spcPct val="0"/>
                </a:spcBef>
              </a:pPr>
              <a:t>13</a:t>
            </a:fld>
            <a:endParaRPr kumimoji="0" lang="en-US" altLang="en-US" dirty="0"/>
          </a:p>
        </p:txBody>
      </p:sp>
    </p:spTree>
    <p:extLst>
      <p:ext uri="{BB962C8B-B14F-4D97-AF65-F5344CB8AC3E}">
        <p14:creationId xmlns:p14="http://schemas.microsoft.com/office/powerpoint/2010/main" val="3531464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175AA05-2035-48D5-A6A8-7D0998209EC6}" type="slidenum">
              <a:rPr kumimoji="0" lang="en-US" altLang="en-US" smtClean="0"/>
              <a:pPr>
                <a:spcBef>
                  <a:spcPct val="0"/>
                </a:spcBef>
              </a:pPr>
              <a:t>14</a:t>
            </a:fld>
            <a:endParaRPr kumimoji="0" lang="en-US" altLang="en-US" dirty="0"/>
          </a:p>
        </p:txBody>
      </p:sp>
    </p:spTree>
    <p:extLst>
      <p:ext uri="{BB962C8B-B14F-4D97-AF65-F5344CB8AC3E}">
        <p14:creationId xmlns:p14="http://schemas.microsoft.com/office/powerpoint/2010/main" val="1159750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CA06CBA-6444-4A63-A972-57B7A4AA8B98}" type="slidenum">
              <a:rPr kumimoji="0" lang="en-US" altLang="en-US" smtClean="0"/>
              <a:pPr>
                <a:spcBef>
                  <a:spcPct val="0"/>
                </a:spcBef>
              </a:pPr>
              <a:t>15</a:t>
            </a:fld>
            <a:endParaRPr kumimoji="0" lang="en-US" altLang="en-US" dirty="0"/>
          </a:p>
        </p:txBody>
      </p:sp>
    </p:spTree>
    <p:extLst>
      <p:ext uri="{BB962C8B-B14F-4D97-AF65-F5344CB8AC3E}">
        <p14:creationId xmlns:p14="http://schemas.microsoft.com/office/powerpoint/2010/main" val="2928293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5AF5BA9-DC17-40CE-8D98-4C55952FAF13}" type="slidenum">
              <a:rPr kumimoji="0" lang="en-US" altLang="en-US" smtClean="0"/>
              <a:pPr>
                <a:spcBef>
                  <a:spcPct val="0"/>
                </a:spcBef>
              </a:pPr>
              <a:t>16</a:t>
            </a:fld>
            <a:endParaRPr kumimoji="0" lang="en-US" altLang="en-US" dirty="0"/>
          </a:p>
        </p:txBody>
      </p:sp>
    </p:spTree>
    <p:extLst>
      <p:ext uri="{BB962C8B-B14F-4D97-AF65-F5344CB8AC3E}">
        <p14:creationId xmlns:p14="http://schemas.microsoft.com/office/powerpoint/2010/main" val="871324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5AF5BA9-DC17-40CE-8D98-4C55952FAF13}" type="slidenum">
              <a:rPr kumimoji="0" lang="en-US" altLang="en-US" smtClean="0"/>
              <a:pPr>
                <a:spcBef>
                  <a:spcPct val="0"/>
                </a:spcBef>
              </a:pPr>
              <a:t>17</a:t>
            </a:fld>
            <a:endParaRPr kumimoji="0" lang="en-US" altLang="en-US" dirty="0"/>
          </a:p>
        </p:txBody>
      </p:sp>
    </p:spTree>
    <p:extLst>
      <p:ext uri="{BB962C8B-B14F-4D97-AF65-F5344CB8AC3E}">
        <p14:creationId xmlns:p14="http://schemas.microsoft.com/office/powerpoint/2010/main" val="712723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F67F37D-C2E1-44B1-8A0F-A553B7BFD2B3}" type="slidenum">
              <a:rPr kumimoji="0" lang="en-US" altLang="en-US" smtClean="0"/>
              <a:pPr>
                <a:spcBef>
                  <a:spcPct val="0"/>
                </a:spcBef>
              </a:pPr>
              <a:t>18</a:t>
            </a:fld>
            <a:endParaRPr kumimoji="0" lang="en-US" altLang="en-US" dirty="0"/>
          </a:p>
        </p:txBody>
      </p:sp>
    </p:spTree>
    <p:extLst>
      <p:ext uri="{BB962C8B-B14F-4D97-AF65-F5344CB8AC3E}">
        <p14:creationId xmlns:p14="http://schemas.microsoft.com/office/powerpoint/2010/main" val="2490508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4F4A5EE-357D-4B09-A637-B474C9A7A0ED}" type="slidenum">
              <a:rPr kumimoji="0" lang="en-US" altLang="en-US" smtClean="0"/>
              <a:pPr>
                <a:spcBef>
                  <a:spcPct val="0"/>
                </a:spcBef>
              </a:pPr>
              <a:t>19</a:t>
            </a:fld>
            <a:endParaRPr kumimoji="0" lang="en-US" altLang="en-US" dirty="0"/>
          </a:p>
        </p:txBody>
      </p:sp>
    </p:spTree>
    <p:extLst>
      <p:ext uri="{BB962C8B-B14F-4D97-AF65-F5344CB8AC3E}">
        <p14:creationId xmlns:p14="http://schemas.microsoft.com/office/powerpoint/2010/main" val="327473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6DF4901-E45E-4BBF-8596-72E66EE5914A}" type="slidenum">
              <a:rPr kumimoji="0" lang="en-US" altLang="en-US" smtClean="0"/>
              <a:pPr>
                <a:spcBef>
                  <a:spcPct val="0"/>
                </a:spcBef>
              </a:pPr>
              <a:t>20</a:t>
            </a:fld>
            <a:endParaRPr kumimoji="0" lang="en-US" altLang="en-US" dirty="0"/>
          </a:p>
        </p:txBody>
      </p:sp>
    </p:spTree>
    <p:extLst>
      <p:ext uri="{BB962C8B-B14F-4D97-AF65-F5344CB8AC3E}">
        <p14:creationId xmlns:p14="http://schemas.microsoft.com/office/powerpoint/2010/main" val="3695290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1658E70-06B0-43E8-9153-71A06EFD984E}" type="slidenum">
              <a:rPr kumimoji="0" lang="en-US" altLang="en-US" smtClean="0"/>
              <a:pPr>
                <a:spcBef>
                  <a:spcPct val="0"/>
                </a:spcBef>
              </a:pPr>
              <a:t>21</a:t>
            </a:fld>
            <a:endParaRPr kumimoji="0" lang="en-US" altLang="en-US" dirty="0"/>
          </a:p>
        </p:txBody>
      </p:sp>
    </p:spTree>
    <p:extLst>
      <p:ext uri="{BB962C8B-B14F-4D97-AF65-F5344CB8AC3E}">
        <p14:creationId xmlns:p14="http://schemas.microsoft.com/office/powerpoint/2010/main" val="3378923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5D52FA7-798B-4B87-9B95-7F9F5BDED2FB}" type="slidenum">
              <a:rPr kumimoji="0" lang="en-US" altLang="en-US" smtClean="0"/>
              <a:pPr>
                <a:spcBef>
                  <a:spcPct val="0"/>
                </a:spcBef>
              </a:pPr>
              <a:t>22</a:t>
            </a:fld>
            <a:endParaRPr kumimoji="0" lang="en-US" altLang="en-US" dirty="0"/>
          </a:p>
        </p:txBody>
      </p:sp>
    </p:spTree>
    <p:extLst>
      <p:ext uri="{BB962C8B-B14F-4D97-AF65-F5344CB8AC3E}">
        <p14:creationId xmlns:p14="http://schemas.microsoft.com/office/powerpoint/2010/main" val="35858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90370DF-7411-47F2-BC5E-D13889CE19BC}" type="slidenum">
              <a:rPr kumimoji="0" lang="en-US" altLang="en-US" smtClean="0"/>
              <a:pPr>
                <a:spcBef>
                  <a:spcPct val="0"/>
                </a:spcBef>
              </a:pPr>
              <a:t>4</a:t>
            </a:fld>
            <a:endParaRPr kumimoji="0" lang="en-US" altLang="en-US" dirty="0"/>
          </a:p>
        </p:txBody>
      </p:sp>
    </p:spTree>
    <p:extLst>
      <p:ext uri="{BB962C8B-B14F-4D97-AF65-F5344CB8AC3E}">
        <p14:creationId xmlns:p14="http://schemas.microsoft.com/office/powerpoint/2010/main" val="3571847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95DFA40-848E-4EFB-8A65-581FF8F41FCF}" type="slidenum">
              <a:rPr kumimoji="0" lang="en-US" altLang="en-US" smtClean="0"/>
              <a:pPr>
                <a:spcBef>
                  <a:spcPct val="0"/>
                </a:spcBef>
              </a:pPr>
              <a:t>24</a:t>
            </a:fld>
            <a:endParaRPr kumimoji="0" lang="en-US" altLang="en-US" dirty="0"/>
          </a:p>
        </p:txBody>
      </p:sp>
    </p:spTree>
    <p:extLst>
      <p:ext uri="{BB962C8B-B14F-4D97-AF65-F5344CB8AC3E}">
        <p14:creationId xmlns:p14="http://schemas.microsoft.com/office/powerpoint/2010/main" val="2991608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350000E-BE6D-44AF-8F53-E7ADE166A448}" type="slidenum">
              <a:rPr kumimoji="0" lang="en-US" altLang="en-US" smtClean="0"/>
              <a:pPr>
                <a:spcBef>
                  <a:spcPct val="0"/>
                </a:spcBef>
              </a:pPr>
              <a:t>25</a:t>
            </a:fld>
            <a:endParaRPr kumimoji="0" lang="en-US" altLang="en-US" dirty="0"/>
          </a:p>
        </p:txBody>
      </p:sp>
    </p:spTree>
    <p:extLst>
      <p:ext uri="{BB962C8B-B14F-4D97-AF65-F5344CB8AC3E}">
        <p14:creationId xmlns:p14="http://schemas.microsoft.com/office/powerpoint/2010/main" val="3159328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FD40520-6630-42E4-A95E-7256DAD88B30}" type="slidenum">
              <a:rPr kumimoji="0" lang="en-US" altLang="en-US" smtClean="0"/>
              <a:pPr>
                <a:spcBef>
                  <a:spcPct val="0"/>
                </a:spcBef>
              </a:pPr>
              <a:t>26</a:t>
            </a:fld>
            <a:endParaRPr kumimoji="0" lang="en-US" altLang="en-US" dirty="0"/>
          </a:p>
        </p:txBody>
      </p:sp>
    </p:spTree>
    <p:extLst>
      <p:ext uri="{BB962C8B-B14F-4D97-AF65-F5344CB8AC3E}">
        <p14:creationId xmlns:p14="http://schemas.microsoft.com/office/powerpoint/2010/main" val="3072483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40623E3-BFE6-43A3-8764-4AFE7ADC2F99}" type="slidenum">
              <a:rPr kumimoji="0" lang="en-US" altLang="en-US" smtClean="0"/>
              <a:pPr>
                <a:spcBef>
                  <a:spcPct val="0"/>
                </a:spcBef>
              </a:pPr>
              <a:t>27</a:t>
            </a:fld>
            <a:endParaRPr kumimoji="0" lang="en-US" altLang="en-US" dirty="0"/>
          </a:p>
        </p:txBody>
      </p:sp>
    </p:spTree>
    <p:extLst>
      <p:ext uri="{BB962C8B-B14F-4D97-AF65-F5344CB8AC3E}">
        <p14:creationId xmlns:p14="http://schemas.microsoft.com/office/powerpoint/2010/main" val="2068150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62D14A2-CC21-468F-9DB6-6576EF878C90}" type="slidenum">
              <a:rPr kumimoji="0" lang="en-US" altLang="en-US" smtClean="0"/>
              <a:pPr>
                <a:spcBef>
                  <a:spcPct val="0"/>
                </a:spcBef>
              </a:pPr>
              <a:t>28</a:t>
            </a:fld>
            <a:endParaRPr kumimoji="0" lang="en-US" altLang="en-US" dirty="0"/>
          </a:p>
        </p:txBody>
      </p:sp>
    </p:spTree>
    <p:extLst>
      <p:ext uri="{BB962C8B-B14F-4D97-AF65-F5344CB8AC3E}">
        <p14:creationId xmlns:p14="http://schemas.microsoft.com/office/powerpoint/2010/main" val="124060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9FA33C7-52EA-4D25-892B-59560B83B65C}" type="slidenum">
              <a:rPr kumimoji="0" lang="en-US" altLang="en-US" smtClean="0"/>
              <a:pPr>
                <a:spcBef>
                  <a:spcPct val="0"/>
                </a:spcBef>
              </a:pPr>
              <a:t>29</a:t>
            </a:fld>
            <a:endParaRPr kumimoji="0" lang="en-US" altLang="en-US" dirty="0"/>
          </a:p>
        </p:txBody>
      </p:sp>
    </p:spTree>
    <p:extLst>
      <p:ext uri="{BB962C8B-B14F-4D97-AF65-F5344CB8AC3E}">
        <p14:creationId xmlns:p14="http://schemas.microsoft.com/office/powerpoint/2010/main" val="3805332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733D48-332E-4E12-82D1-FC5BA87DC89F}" type="slidenum">
              <a:rPr kumimoji="0" lang="en-US" altLang="en-US" smtClean="0"/>
              <a:pPr>
                <a:spcBef>
                  <a:spcPct val="0"/>
                </a:spcBef>
              </a:pPr>
              <a:t>30</a:t>
            </a:fld>
            <a:endParaRPr kumimoji="0" lang="en-US" altLang="en-US" dirty="0"/>
          </a:p>
        </p:txBody>
      </p:sp>
    </p:spTree>
    <p:extLst>
      <p:ext uri="{BB962C8B-B14F-4D97-AF65-F5344CB8AC3E}">
        <p14:creationId xmlns:p14="http://schemas.microsoft.com/office/powerpoint/2010/main" val="63239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A54005A-8816-4BD3-87C9-7A2AACBA4476}" type="slidenum">
              <a:rPr kumimoji="0" lang="en-US" altLang="en-US" smtClean="0"/>
              <a:pPr>
                <a:spcBef>
                  <a:spcPct val="0"/>
                </a:spcBef>
              </a:pPr>
              <a:t>31</a:t>
            </a:fld>
            <a:endParaRPr kumimoji="0" lang="en-US" altLang="en-US" dirty="0"/>
          </a:p>
        </p:txBody>
      </p:sp>
    </p:spTree>
    <p:extLst>
      <p:ext uri="{BB962C8B-B14F-4D97-AF65-F5344CB8AC3E}">
        <p14:creationId xmlns:p14="http://schemas.microsoft.com/office/powerpoint/2010/main" val="464757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01D644B-A98B-4282-844D-2837C73573ED}" type="slidenum">
              <a:rPr kumimoji="0" lang="en-US" altLang="en-US" smtClean="0"/>
              <a:pPr>
                <a:spcBef>
                  <a:spcPct val="0"/>
                </a:spcBef>
              </a:pPr>
              <a:t>32</a:t>
            </a:fld>
            <a:endParaRPr kumimoji="0" lang="en-US" altLang="en-US" dirty="0"/>
          </a:p>
        </p:txBody>
      </p:sp>
    </p:spTree>
    <p:extLst>
      <p:ext uri="{BB962C8B-B14F-4D97-AF65-F5344CB8AC3E}">
        <p14:creationId xmlns:p14="http://schemas.microsoft.com/office/powerpoint/2010/main" val="2923664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EB3BEFE-70DB-416F-A552-E3D699C523A8}" type="slidenum">
              <a:rPr kumimoji="0" lang="en-US" altLang="en-US" smtClean="0"/>
              <a:pPr>
                <a:spcBef>
                  <a:spcPct val="0"/>
                </a:spcBef>
              </a:pPr>
              <a:t>33</a:t>
            </a:fld>
            <a:endParaRPr kumimoji="0" lang="en-US" altLang="en-US" dirty="0"/>
          </a:p>
        </p:txBody>
      </p:sp>
    </p:spTree>
    <p:extLst>
      <p:ext uri="{BB962C8B-B14F-4D97-AF65-F5344CB8AC3E}">
        <p14:creationId xmlns:p14="http://schemas.microsoft.com/office/powerpoint/2010/main" val="980034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CB889FB-9D60-4FED-8B17-D53759CF1748}" type="slidenum">
              <a:rPr kumimoji="0" lang="en-US" altLang="en-US" smtClean="0"/>
              <a:pPr>
                <a:spcBef>
                  <a:spcPct val="0"/>
                </a:spcBef>
              </a:pPr>
              <a:t>5</a:t>
            </a:fld>
            <a:endParaRPr kumimoji="0" lang="en-US" altLang="en-US" dirty="0"/>
          </a:p>
        </p:txBody>
      </p:sp>
    </p:spTree>
    <p:extLst>
      <p:ext uri="{BB962C8B-B14F-4D97-AF65-F5344CB8AC3E}">
        <p14:creationId xmlns:p14="http://schemas.microsoft.com/office/powerpoint/2010/main" val="462030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8244A96-21B0-4349-BC1C-F5D1AD9D0464}" type="slidenum">
              <a:rPr kumimoji="0" lang="en-US" altLang="en-US" smtClean="0"/>
              <a:pPr>
                <a:spcBef>
                  <a:spcPct val="0"/>
                </a:spcBef>
              </a:pPr>
              <a:t>34</a:t>
            </a:fld>
            <a:endParaRPr kumimoji="0" lang="en-US" altLang="en-US" dirty="0"/>
          </a:p>
        </p:txBody>
      </p:sp>
    </p:spTree>
    <p:extLst>
      <p:ext uri="{BB962C8B-B14F-4D97-AF65-F5344CB8AC3E}">
        <p14:creationId xmlns:p14="http://schemas.microsoft.com/office/powerpoint/2010/main" val="3482818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F9053E8-BCD6-4A78-A43B-A7FEAA70631C}" type="slidenum">
              <a:rPr kumimoji="0" lang="en-US" altLang="en-US" smtClean="0"/>
              <a:pPr>
                <a:spcBef>
                  <a:spcPct val="0"/>
                </a:spcBef>
              </a:pPr>
              <a:t>35</a:t>
            </a:fld>
            <a:endParaRPr kumimoji="0" lang="en-US" altLang="en-US" dirty="0"/>
          </a:p>
        </p:txBody>
      </p:sp>
    </p:spTree>
    <p:extLst>
      <p:ext uri="{BB962C8B-B14F-4D97-AF65-F5344CB8AC3E}">
        <p14:creationId xmlns:p14="http://schemas.microsoft.com/office/powerpoint/2010/main" val="2175179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9BF8CE9-6A02-4A86-8C2F-D3A33F15A0AF}" type="slidenum">
              <a:rPr kumimoji="0" lang="en-US" altLang="en-US" smtClean="0"/>
              <a:pPr>
                <a:spcBef>
                  <a:spcPct val="0"/>
                </a:spcBef>
              </a:pPr>
              <a:t>36</a:t>
            </a:fld>
            <a:endParaRPr kumimoji="0" lang="en-US" altLang="en-US" dirty="0"/>
          </a:p>
        </p:txBody>
      </p:sp>
    </p:spTree>
    <p:extLst>
      <p:ext uri="{BB962C8B-B14F-4D97-AF65-F5344CB8AC3E}">
        <p14:creationId xmlns:p14="http://schemas.microsoft.com/office/powerpoint/2010/main" val="1296164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B05F027-A3FC-4493-893E-BF9ADFCD2F14}" type="slidenum">
              <a:rPr kumimoji="0" lang="en-US" altLang="en-US" smtClean="0"/>
              <a:pPr>
                <a:spcBef>
                  <a:spcPct val="0"/>
                </a:spcBef>
              </a:pPr>
              <a:t>37</a:t>
            </a:fld>
            <a:endParaRPr kumimoji="0" lang="en-US" altLang="en-US" dirty="0"/>
          </a:p>
        </p:txBody>
      </p:sp>
    </p:spTree>
    <p:extLst>
      <p:ext uri="{BB962C8B-B14F-4D97-AF65-F5344CB8AC3E}">
        <p14:creationId xmlns:p14="http://schemas.microsoft.com/office/powerpoint/2010/main" val="3101204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B05F027-A3FC-4493-893E-BF9ADFCD2F14}" type="slidenum">
              <a:rPr kumimoji="0" lang="en-US" altLang="en-US" smtClean="0"/>
              <a:pPr>
                <a:spcBef>
                  <a:spcPct val="0"/>
                </a:spcBef>
              </a:pPr>
              <a:t>38</a:t>
            </a:fld>
            <a:endParaRPr kumimoji="0" lang="en-US" altLang="en-US" dirty="0"/>
          </a:p>
        </p:txBody>
      </p:sp>
    </p:spTree>
    <p:extLst>
      <p:ext uri="{BB962C8B-B14F-4D97-AF65-F5344CB8AC3E}">
        <p14:creationId xmlns:p14="http://schemas.microsoft.com/office/powerpoint/2010/main" val="3904109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3CF74CB-6755-45EA-8ADF-FA47751A99A5}" type="slidenum">
              <a:rPr kumimoji="0" lang="en-US" altLang="en-US" smtClean="0"/>
              <a:pPr>
                <a:spcBef>
                  <a:spcPct val="0"/>
                </a:spcBef>
              </a:pPr>
              <a:t>39</a:t>
            </a:fld>
            <a:endParaRPr kumimoji="0" lang="en-US" altLang="en-US" dirty="0"/>
          </a:p>
        </p:txBody>
      </p:sp>
    </p:spTree>
    <p:extLst>
      <p:ext uri="{BB962C8B-B14F-4D97-AF65-F5344CB8AC3E}">
        <p14:creationId xmlns:p14="http://schemas.microsoft.com/office/powerpoint/2010/main" val="4959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5EA8494-5F6C-41D3-87C4-49B4D3BD0E66}" type="slidenum">
              <a:rPr kumimoji="0" lang="en-US" altLang="en-US" smtClean="0"/>
              <a:pPr>
                <a:spcBef>
                  <a:spcPct val="0"/>
                </a:spcBef>
              </a:pPr>
              <a:t>6</a:t>
            </a:fld>
            <a:endParaRPr kumimoji="0" lang="en-US" altLang="en-US" dirty="0"/>
          </a:p>
        </p:txBody>
      </p:sp>
    </p:spTree>
    <p:extLst>
      <p:ext uri="{BB962C8B-B14F-4D97-AF65-F5344CB8AC3E}">
        <p14:creationId xmlns:p14="http://schemas.microsoft.com/office/powerpoint/2010/main" val="419469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B30AB1B-E3C3-4118-8D8B-2BB73909CB56}" type="slidenum">
              <a:rPr kumimoji="0" lang="en-US" altLang="en-US" smtClean="0"/>
              <a:pPr>
                <a:spcBef>
                  <a:spcPct val="0"/>
                </a:spcBef>
              </a:pPr>
              <a:t>7</a:t>
            </a:fld>
            <a:endParaRPr kumimoji="0" lang="en-US" altLang="en-US" dirty="0"/>
          </a:p>
        </p:txBody>
      </p:sp>
    </p:spTree>
    <p:extLst>
      <p:ext uri="{BB962C8B-B14F-4D97-AF65-F5344CB8AC3E}">
        <p14:creationId xmlns:p14="http://schemas.microsoft.com/office/powerpoint/2010/main" val="3818365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2B65976-7FEC-4561-913A-5224EAF0553D}" type="slidenum">
              <a:rPr kumimoji="0" lang="en-US" altLang="en-US" smtClean="0"/>
              <a:pPr>
                <a:spcBef>
                  <a:spcPct val="0"/>
                </a:spcBef>
              </a:pPr>
              <a:t>8</a:t>
            </a:fld>
            <a:endParaRPr kumimoji="0" lang="en-US" altLang="en-US" dirty="0"/>
          </a:p>
        </p:txBody>
      </p:sp>
    </p:spTree>
    <p:extLst>
      <p:ext uri="{BB962C8B-B14F-4D97-AF65-F5344CB8AC3E}">
        <p14:creationId xmlns:p14="http://schemas.microsoft.com/office/powerpoint/2010/main" val="82919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4280FFF-00DD-4F7A-8710-A3A1456E78BD}" type="slidenum">
              <a:rPr kumimoji="0" lang="en-US" altLang="en-US" smtClean="0"/>
              <a:pPr>
                <a:spcBef>
                  <a:spcPct val="0"/>
                </a:spcBef>
              </a:pPr>
              <a:t>9</a:t>
            </a:fld>
            <a:endParaRPr kumimoji="0" lang="en-US" altLang="en-US" dirty="0"/>
          </a:p>
        </p:txBody>
      </p:sp>
    </p:spTree>
    <p:extLst>
      <p:ext uri="{BB962C8B-B14F-4D97-AF65-F5344CB8AC3E}">
        <p14:creationId xmlns:p14="http://schemas.microsoft.com/office/powerpoint/2010/main" val="220931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16000A-1A00-4013-ABC2-687E39A52398}" type="slidenum">
              <a:rPr kumimoji="0" lang="en-US" altLang="en-US" smtClean="0"/>
              <a:pPr>
                <a:spcBef>
                  <a:spcPct val="0"/>
                </a:spcBef>
              </a:pPr>
              <a:t>11</a:t>
            </a:fld>
            <a:endParaRPr kumimoji="0" lang="en-US" altLang="en-US" dirty="0"/>
          </a:p>
        </p:txBody>
      </p:sp>
    </p:spTree>
    <p:extLst>
      <p:ext uri="{BB962C8B-B14F-4D97-AF65-F5344CB8AC3E}">
        <p14:creationId xmlns:p14="http://schemas.microsoft.com/office/powerpoint/2010/main" val="1547677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16000A-1A00-4013-ABC2-687E39A52398}" type="slidenum">
              <a:rPr kumimoji="0" lang="en-US" altLang="en-US" smtClean="0"/>
              <a:pPr>
                <a:spcBef>
                  <a:spcPct val="0"/>
                </a:spcBef>
              </a:pPr>
              <a:t>12</a:t>
            </a:fld>
            <a:endParaRPr kumimoji="0" lang="en-US" altLang="en-US" dirty="0"/>
          </a:p>
        </p:txBody>
      </p:sp>
    </p:spTree>
    <p:extLst>
      <p:ext uri="{BB962C8B-B14F-4D97-AF65-F5344CB8AC3E}">
        <p14:creationId xmlns:p14="http://schemas.microsoft.com/office/powerpoint/2010/main" val="3842794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3" name="Rectangle 2"/>
          <p:cNvSpPr/>
          <p:nvPr userDrawn="1"/>
        </p:nvSpPr>
        <p:spPr>
          <a:xfrm>
            <a:off x="-9939" y="160020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TextBox 4"/>
          <p:cNvSpPr txBox="1">
            <a:spLocks noChangeArrowheads="1"/>
          </p:cNvSpPr>
          <p:nvPr userDrawn="1"/>
        </p:nvSpPr>
        <p:spPr bwMode="auto">
          <a:xfrm>
            <a:off x="5230810" y="1768496"/>
            <a:ext cx="33035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FFFFFF"/>
                </a:solidFill>
                <a:effectLst/>
                <a:uLnTx/>
                <a:uFillTx/>
                <a:latin typeface="Franklin Gothic Medium" panose="020B0603020102020204" pitchFamily="34" charset="0"/>
                <a:ea typeface="DINPro-CondBlack"/>
                <a:cs typeface="DINPro-CondBlack"/>
              </a:rPr>
              <a:t>8</a:t>
            </a:r>
          </a:p>
        </p:txBody>
      </p:sp>
      <p:sp>
        <p:nvSpPr>
          <p:cNvPr id="9"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21" y="645912"/>
            <a:ext cx="4291840" cy="5485139"/>
          </a:xfrm>
          <a:prstGeom prst="rect">
            <a:avLst/>
          </a:prstGeom>
        </p:spPr>
      </p:pic>
      <p:sp>
        <p:nvSpPr>
          <p:cNvPr id="12" name="Rectangle 11"/>
          <p:cNvSpPr/>
          <p:nvPr userDrawn="1"/>
        </p:nvSpPr>
        <p:spPr>
          <a:xfrm>
            <a:off x="1302266" y="6402213"/>
            <a:ext cx="667279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2" name="Rectangle 1"/>
          <p:cNvSpPr/>
          <p:nvPr userDrawn="1"/>
        </p:nvSpPr>
        <p:spPr>
          <a:xfrm>
            <a:off x="5230810" y="3138956"/>
            <a:ext cx="2426883" cy="584775"/>
          </a:xfrm>
          <a:prstGeom prst="rect">
            <a:avLst/>
          </a:prstGeom>
        </p:spPr>
        <p:txBody>
          <a:bodyPr wrap="none">
            <a:spAutoFit/>
          </a:bodyPr>
          <a:lstStyle/>
          <a:p>
            <a:r>
              <a:rPr lang="en-US" sz="3200" dirty="0">
                <a:solidFill>
                  <a:schemeClr val="tx2"/>
                </a:solidFill>
                <a:latin typeface="Franklin Gothic Medium" panose="020B0603020102020204" pitchFamily="34" charset="0"/>
              </a:rPr>
              <a:t>E-Commerce</a:t>
            </a:r>
          </a:p>
        </p:txBody>
      </p:sp>
    </p:spTree>
    <p:extLst>
      <p:ext uri="{BB962C8B-B14F-4D97-AF65-F5344CB8AC3E}">
        <p14:creationId xmlns:p14="http://schemas.microsoft.com/office/powerpoint/2010/main" val="22251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Summary (1 of 2)</a:t>
            </a:r>
          </a:p>
        </p:txBody>
      </p:sp>
      <p:sp>
        <p:nvSpPr>
          <p:cNvPr id="26" name="Content Placeholder 2"/>
          <p:cNvSpPr>
            <a:spLocks noGrp="1"/>
          </p:cNvSpPr>
          <p:nvPr>
            <p:ph idx="1"/>
          </p:nvPr>
        </p:nvSpPr>
        <p:spPr>
          <a:xfrm>
            <a:off x="994500" y="1532988"/>
            <a:ext cx="7681188"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7285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7344C52-5D9B-490E-AA6B-CCF6913FB041}"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24"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Summary (2 of 2) </a:t>
            </a:r>
            <a:endParaRPr kumimoji="0" lang="en-US" sz="3200" b="1" i="1" u="none" strike="noStrike" kern="1200" cap="none" spc="0" normalizeH="0" baseline="0" noProof="0" dirty="0">
              <a:ln>
                <a:noFill/>
              </a:ln>
              <a:solidFill>
                <a:srgbClr val="000000"/>
              </a:solidFill>
              <a:effectLst/>
              <a:uLnTx/>
              <a:uFillTx/>
              <a:latin typeface="Folio Std Medium"/>
              <a:ea typeface="+mj-ea"/>
              <a:cs typeface="Franklin Gothic Medium"/>
            </a:endParaRPr>
          </a:p>
        </p:txBody>
      </p:sp>
      <p:sp>
        <p:nvSpPr>
          <p:cNvPr id="26" name="Content Placeholder 2"/>
          <p:cNvSpPr>
            <a:spLocks noGrp="1"/>
          </p:cNvSpPr>
          <p:nvPr>
            <p:ph idx="1"/>
          </p:nvPr>
        </p:nvSpPr>
        <p:spPr>
          <a:xfrm>
            <a:off x="994500" y="1532988"/>
            <a:ext cx="7681188"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51506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3" y="-1175608"/>
            <a:ext cx="6968333" cy="9144001"/>
          </a:xfrm>
          <a:prstGeom prst="rect">
            <a:avLst/>
          </a:prstGeom>
        </p:spPr>
      </p:pic>
      <p:sp>
        <p:nvSpPr>
          <p:cNvPr id="6"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8"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95600" y="1488338"/>
            <a:ext cx="3252724" cy="3391020"/>
          </a:xfrm>
          <a:prstGeom prst="rect">
            <a:avLst/>
          </a:prstGeom>
        </p:spPr>
      </p:pic>
    </p:spTree>
    <p:extLst>
      <p:ext uri="{BB962C8B-B14F-4D97-AF65-F5344CB8AC3E}">
        <p14:creationId xmlns:p14="http://schemas.microsoft.com/office/powerpoint/2010/main" val="1394920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34681"/>
            <a:ext cx="6968333" cy="9144001"/>
          </a:xfrm>
          <a:prstGeom prst="rect">
            <a:avLst/>
          </a:prstGeom>
        </p:spPr>
      </p:pic>
      <p:sp>
        <p:nvSpPr>
          <p:cNvPr id="15" name="Rectangle 14"/>
          <p:cNvSpPr/>
          <p:nvPr userDrawn="1"/>
        </p:nvSpPr>
        <p:spPr>
          <a:xfrm>
            <a:off x="-15124" y="381000"/>
            <a:ext cx="9159123" cy="10414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kern="700" spc="50" dirty="0">
                <a:solidFill>
                  <a:schemeClr val="tx2"/>
                </a:solidFill>
                <a:latin typeface="Arial Narrow"/>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a:xfrm>
            <a:off x="457200" y="6356350"/>
            <a:ext cx="2133600" cy="492125"/>
          </a:xfrm>
        </p:spPr>
        <p:txBody>
          <a:bodyPr/>
          <a:lstStyle>
            <a:lvl1pPr>
              <a:defRPr/>
            </a:lvl1pPr>
          </a:lstStyle>
          <a:p>
            <a:pPr>
              <a:defRPr/>
            </a:pPr>
            <a:endParaRPr lang="en-US" dirty="0"/>
          </a:p>
        </p:txBody>
      </p:sp>
      <p:sp>
        <p:nvSpPr>
          <p:cNvPr id="10" name="Footer Placeholder 4"/>
          <p:cNvSpPr>
            <a:spLocks noGrp="1"/>
          </p:cNvSpPr>
          <p:nvPr>
            <p:ph type="ftr" sz="quarter" idx="11"/>
          </p:nvPr>
        </p:nvSpPr>
        <p:spPr>
          <a:xfrm>
            <a:off x="1762540" y="6356350"/>
            <a:ext cx="4257260" cy="45719"/>
          </a:xfrm>
        </p:spPr>
        <p:txBody>
          <a:bodyPr/>
          <a:lstStyle>
            <a:lvl1pPr>
              <a:defRPr/>
            </a:lvl1pPr>
          </a:lstStyle>
          <a:p>
            <a:pPr>
              <a:defRPr/>
            </a:pPr>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6D4676F9-E84E-4676-B12B-6991BF6EA452}" type="slidenum">
              <a:rPr lang="en-US" altLang="en-US"/>
              <a:pPr>
                <a:defRPr/>
              </a:pPr>
              <a:t>‹#›</a:t>
            </a:fld>
            <a:endParaRPr lang="en-US" altLang="en-US" dirty="0"/>
          </a:p>
        </p:txBody>
      </p:sp>
      <p:sp>
        <p:nvSpPr>
          <p:cNvPr id="12" name="Rectangle 11"/>
          <p:cNvSpPr/>
          <p:nvPr userDrawn="1"/>
        </p:nvSpPr>
        <p:spPr>
          <a:xfrm>
            <a:off x="-15122" y="381000"/>
            <a:ext cx="1777662" cy="10414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itle 1"/>
          <p:cNvSpPr txBox="1">
            <a:spLocks/>
          </p:cNvSpPr>
          <p:nvPr userDrawn="1"/>
        </p:nvSpPr>
        <p:spPr bwMode="auto">
          <a:xfrm>
            <a:off x="152400" y="439199"/>
            <a:ext cx="2438400"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dirty="0"/>
              <a:t>Table</a:t>
            </a:r>
          </a:p>
        </p:txBody>
      </p:sp>
      <p:sp>
        <p:nvSpPr>
          <p:cNvPr id="2" name="Title 1"/>
          <p:cNvSpPr>
            <a:spLocks noGrp="1"/>
          </p:cNvSpPr>
          <p:nvPr>
            <p:ph type="title" hasCustomPrompt="1"/>
          </p:nvPr>
        </p:nvSpPr>
        <p:spPr>
          <a:xfrm>
            <a:off x="1143000" y="464599"/>
            <a:ext cx="7693863" cy="983201"/>
          </a:xfrm>
        </p:spPr>
        <p:txBody>
          <a:bodyPr anchor="t">
            <a:normAutofit/>
          </a:bodyPr>
          <a:lstStyle>
            <a:lvl1pPr marL="1280160" indent="-1280160" algn="l">
              <a:defRPr sz="2800" b="0"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6.1  Click to edit Master title style</a:t>
            </a:r>
          </a:p>
        </p:txBody>
      </p:sp>
    </p:spTree>
    <p:extLst>
      <p:ext uri="{BB962C8B-B14F-4D97-AF65-F5344CB8AC3E}">
        <p14:creationId xmlns:p14="http://schemas.microsoft.com/office/powerpoint/2010/main" val="420522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14750" y="-1356127"/>
            <a:ext cx="7284252" cy="9144001"/>
          </a:xfrm>
          <a:prstGeom prst="rect">
            <a:avLst/>
          </a:prstGeom>
        </p:spPr>
      </p:pic>
      <p:sp>
        <p:nvSpPr>
          <p:cNvPr id="5"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8" name="Footer Placeholder 1"/>
          <p:cNvSpPr txBox="1">
            <a:spLocks/>
          </p:cNvSpPr>
          <p:nvPr userDrawn="1"/>
        </p:nvSpPr>
        <p:spPr>
          <a:xfrm>
            <a:off x="1279826" y="6542081"/>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4" name="Rectangle 13"/>
          <p:cNvSpPr/>
          <p:nvPr userDrawn="1"/>
        </p:nvSpPr>
        <p:spPr>
          <a:xfrm>
            <a:off x="-15123" y="27124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Title 1"/>
          <p:cNvSpPr>
            <a:spLocks noGrp="1"/>
          </p:cNvSpPr>
          <p:nvPr>
            <p:ph type="title"/>
          </p:nvPr>
        </p:nvSpPr>
        <p:spPr>
          <a:xfrm>
            <a:off x="525764" y="457201"/>
            <a:ext cx="8229600" cy="881752"/>
          </a:xfrm>
        </p:spPr>
        <p:txBody>
          <a:bodyPr>
            <a:normAutofit/>
          </a:bodyPr>
          <a:lstStyle>
            <a:lvl1pPr algn="l">
              <a:defRPr sz="3200" b="1" baseline="0">
                <a:solidFill>
                  <a:schemeClr val="bg1"/>
                </a:solidFill>
                <a:latin typeface="Folio Std Medium"/>
                <a:cs typeface="Folio Std Medium"/>
              </a:defRPr>
            </a:lvl1pPr>
          </a:lstStyle>
          <a:p>
            <a:r>
              <a:rPr lang="en-US" dirty="0"/>
              <a:t>Click to edit Master title style</a:t>
            </a:r>
          </a:p>
        </p:txBody>
      </p:sp>
      <p:sp>
        <p:nvSpPr>
          <p:cNvPr id="3" name="Content Placeholder 2"/>
          <p:cNvSpPr>
            <a:spLocks noGrp="1"/>
          </p:cNvSpPr>
          <p:nvPr>
            <p:ph idx="1"/>
          </p:nvPr>
        </p:nvSpPr>
        <p:spPr>
          <a:xfrm>
            <a:off x="994500" y="1652575"/>
            <a:ext cx="7821824" cy="4022416"/>
          </a:xfrm>
        </p:spPr>
        <p:txBody>
          <a:bodyPr/>
          <a:lstStyle>
            <a:lvl1pPr marL="342900" indent="-342900">
              <a:lnSpc>
                <a:spcPct val="90000"/>
              </a:lnSpc>
              <a:buClr>
                <a:schemeClr val="tx2"/>
              </a:buClr>
              <a:buFont typeface="Arial" charset="0"/>
              <a:buChar char="•"/>
              <a:defRPr baseline="0">
                <a:solidFill>
                  <a:schemeClr val="tx2"/>
                </a:solidFill>
                <a:latin typeface="Folio Std Medium" charset="0"/>
              </a:defRPr>
            </a:lvl1pPr>
            <a:lvl2pPr marL="640080" indent="-274320">
              <a:lnSpc>
                <a:spcPct val="90000"/>
              </a:lnSpc>
              <a:buClr>
                <a:schemeClr val="tx2"/>
              </a:buClr>
              <a:buSzPct val="80000"/>
              <a:buFont typeface="Arial" charset="0"/>
              <a:buChar char="•"/>
              <a:defRPr b="0" i="0" baseline="0">
                <a:solidFill>
                  <a:schemeClr val="tx2"/>
                </a:solidFill>
                <a:latin typeface="Folio Std Light" charset="0"/>
              </a:defRPr>
            </a:lvl2pPr>
            <a:lvl3pPr marL="960120" indent="-320040">
              <a:lnSpc>
                <a:spcPct val="90000"/>
              </a:lnSpc>
              <a:buClr>
                <a:schemeClr val="tx2"/>
              </a:buClr>
              <a:buSzPct val="80000"/>
              <a:buFont typeface="Arial" panose="020B0604020202020204" pitchFamily="34" charset="0"/>
              <a:buChar char="•"/>
              <a:defRPr sz="2800" i="0" baseline="0">
                <a:solidFill>
                  <a:schemeClr val="tx2"/>
                </a:solidFill>
                <a:latin typeface="Folio Std Light" charset="0"/>
              </a:defRPr>
            </a:lvl3pPr>
            <a:lvl4pPr marL="1234440" indent="-228600">
              <a:lnSpc>
                <a:spcPct val="90000"/>
              </a:lnSpc>
              <a:buClr>
                <a:schemeClr val="tx1"/>
              </a:buClr>
              <a:buSzPct val="79000"/>
              <a:buFont typeface="Arial" panose="020B0604020202020204" pitchFamily="34" charset="0"/>
              <a:buChar char="•"/>
              <a:defRPr sz="2400" i="0" baseline="0">
                <a:solidFill>
                  <a:schemeClr val="tx2"/>
                </a:solidFill>
                <a:latin typeface="Folio Std Light" charset="0"/>
              </a:defRPr>
            </a:lvl4pPr>
            <a:lvl5pPr marL="1508760" indent="-228600">
              <a:buClr>
                <a:schemeClr val="tx1"/>
              </a:buClr>
              <a:buSzPct val="79000"/>
              <a:buFont typeface="Arial" panose="020B0604020202020204" pitchFamily="34" charset="0"/>
              <a:buChar char="•"/>
              <a:defRPr i="0" baseline="0">
                <a:solidFill>
                  <a:schemeClr val="tx2"/>
                </a:solidFill>
                <a:latin typeface="Folio Std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711BE30-F6B7-41BA-9B5E-8D0952562DE9}"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3577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4" name="Rectangle 13"/>
          <p:cNvSpPr/>
          <p:nvPr userDrawn="1"/>
        </p:nvSpPr>
        <p:spPr>
          <a:xfrm>
            <a:off x="-15123" y="381000"/>
            <a:ext cx="9144000" cy="5842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Rectangle 14"/>
          <p:cNvSpPr/>
          <p:nvPr userDrawn="1"/>
        </p:nvSpPr>
        <p:spPr>
          <a:xfrm>
            <a:off x="-15123" y="381000"/>
            <a:ext cx="2042706" cy="584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cs typeface="Franklin Gothic Medium"/>
              </a:rPr>
              <a:t>Exhibit</a:t>
            </a:r>
          </a:p>
        </p:txBody>
      </p:sp>
      <p:sp>
        <p:nvSpPr>
          <p:cNvPr id="7" name="Footer Placeholder 1"/>
          <p:cNvSpPr txBox="1">
            <a:spLocks/>
          </p:cNvSpPr>
          <p:nvPr userDrawn="1"/>
        </p:nvSpPr>
        <p:spPr>
          <a:xfrm>
            <a:off x="1289049"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F46A02-5E75-4C48-8D4F-C9D06E623B32}"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2" name="Content Placeholder 2" descr="The image shows George Washington on a horse. Surrounding him are soldiers on  horses. And there are soldiers, walking, on the right side of the image. There is snow all over the ground. &#10;"/>
          <p:cNvSpPr>
            <a:spLocks noGrp="1"/>
          </p:cNvSpPr>
          <p:nvPr>
            <p:ph idx="1"/>
          </p:nvPr>
        </p:nvSpPr>
        <p:spPr>
          <a:xfrm>
            <a:off x="993775" y="1533525"/>
            <a:ext cx="7823200" cy="4227513"/>
          </a:xfrm>
        </p:spPr>
        <p:txBody>
          <a:bodyPr/>
          <a:lstStyle>
            <a:lvl1pPr marL="0" marR="0" indent="0" algn="l" defTabSz="457200" rtl="0" eaLnBrk="0" fontAlgn="base" latinLnBrk="0" hangingPunct="0">
              <a:lnSpc>
                <a:spcPct val="100000"/>
              </a:lnSpc>
              <a:spcBef>
                <a:spcPct val="20000"/>
              </a:spcBef>
              <a:spcAft>
                <a:spcPct val="0"/>
              </a:spcAft>
              <a:buClrTx/>
              <a:buSzTx/>
              <a:buFont typeface="Arial" panose="020B0604020202020204" pitchFamily="34" charset="0"/>
              <a:buNone/>
              <a:tabLst/>
              <a:defRPr baseline="0">
                <a:solidFill>
                  <a:schemeClr val="tx2"/>
                </a:solidFill>
                <a:latin typeface="Folio Std Medium" charset="0"/>
              </a:defRPr>
            </a:lvl1pPr>
          </a:lstStyle>
          <a:p>
            <a:endParaRPr lang="en-US" altLang="en-US" dirty="0"/>
          </a:p>
        </p:txBody>
      </p:sp>
      <p:sp>
        <p:nvSpPr>
          <p:cNvPr id="17" name="Title 1"/>
          <p:cNvSpPr>
            <a:spLocks noGrp="1"/>
          </p:cNvSpPr>
          <p:nvPr>
            <p:ph type="title"/>
          </p:nvPr>
        </p:nvSpPr>
        <p:spPr>
          <a:xfrm>
            <a:off x="2027583" y="464599"/>
            <a:ext cx="6809280"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221630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6C0AF5B-E16F-46C5-8988-DDAC7BD46335}"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 name="Rectangle 12"/>
          <p:cNvSpPr/>
          <p:nvPr userDrawn="1"/>
        </p:nvSpPr>
        <p:spPr>
          <a:xfrm>
            <a:off x="-15124" y="380999"/>
            <a:ext cx="9159123" cy="1018023"/>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p:cNvSpPr/>
          <p:nvPr userDrawn="1"/>
        </p:nvSpPr>
        <p:spPr>
          <a:xfrm>
            <a:off x="-15123" y="381000"/>
            <a:ext cx="2029453" cy="101802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cs typeface="Franklin Gothic Medium"/>
              </a:rPr>
              <a:t>Exhibit</a:t>
            </a:r>
          </a:p>
        </p:txBody>
      </p:sp>
      <p:sp>
        <p:nvSpPr>
          <p:cNvPr id="15" name="Title 1"/>
          <p:cNvSpPr>
            <a:spLocks noGrp="1"/>
          </p:cNvSpPr>
          <p:nvPr>
            <p:ph type="title"/>
          </p:nvPr>
        </p:nvSpPr>
        <p:spPr>
          <a:xfrm>
            <a:off x="2014330" y="464599"/>
            <a:ext cx="6822534"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2093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5" name="Oval 4"/>
          <p:cNvSpPr/>
          <p:nvPr userDrawn="1"/>
        </p:nvSpPr>
        <p:spPr>
          <a:xfrm>
            <a:off x="-350520" y="-838200"/>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TextBox 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(1 of 3)</a:t>
            </a:r>
          </a:p>
        </p:txBody>
      </p:sp>
      <p:sp>
        <p:nvSpPr>
          <p:cNvPr id="10"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3"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
        <p:nvSpPr>
          <p:cNvPr id="14"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3" name="Date Placeholder 3"/>
          <p:cNvSpPr>
            <a:spLocks noGrp="1"/>
          </p:cNvSpPr>
          <p:nvPr>
            <p:ph type="dt" sz="half" idx="10"/>
          </p:nvPr>
        </p:nvSpPr>
        <p:spPr>
          <a:xfrm>
            <a:off x="531336" y="6340282"/>
            <a:ext cx="2133600" cy="365125"/>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a:xfrm>
            <a:off x="3513666" y="6299897"/>
            <a:ext cx="2988733" cy="445895"/>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cxnSp>
        <p:nvCxnSpPr>
          <p:cNvPr id="17" name="Straight Connector 16"/>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20" name="Straight Connector 19"/>
          <p:cNvCxnSpPr/>
          <p:nvPr userDrawn="1"/>
        </p:nvCxnSpPr>
        <p:spPr>
          <a:xfrm flipH="1">
            <a:off x="6721475" y="609600"/>
            <a:ext cx="2498726"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462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243723"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(2 of 3)</a:t>
            </a: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4"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223844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304800"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(3 of 3)</a:t>
            </a: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4" name="Footer Placeholder 4"/>
          <p:cNvSpPr>
            <a:spLocks noGrp="1"/>
          </p:cNvSpPr>
          <p:nvPr>
            <p:ph type="ftr" sz="quarter" idx="11"/>
          </p:nvPr>
        </p:nvSpPr>
        <p:spPr>
          <a:xfrm>
            <a:off x="3201987" y="6340282"/>
            <a:ext cx="2895600" cy="365125"/>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314032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HIST4 | CH6</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Key Terms (1 of 2)</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79484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283FA080-7EC3-4AB1-9972-F7D16DE30438}"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HIST4 | CH6</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5" name="Date Placeholder 3"/>
          <p:cNvSpPr>
            <a:spLocks noGrp="1"/>
          </p:cNvSpPr>
          <p:nvPr>
            <p:ph type="dt" sz="half" idx="13"/>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Footer Placeholder 4"/>
          <p:cNvSpPr>
            <a:spLocks noGrp="1"/>
          </p:cNvSpPr>
          <p:nvPr>
            <p:ph type="ftr" sz="quarter" idx="14"/>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7" name="Rectangle 16"/>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9"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20"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HIST4 | CH6</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21" name="Rectangle 20"/>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Rectangle 23"/>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6" name="Rectangle 25"/>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7" name="Rectangle 26"/>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0"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Key Terms (2 of 2)</a:t>
            </a:r>
          </a:p>
        </p:txBody>
      </p:sp>
      <p:sp>
        <p:nvSpPr>
          <p:cNvPr id="33"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13602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EACB8"/>
                </a:solidFill>
                <a:ea typeface="ＭＳ Ｐゴシック" panose="020B0600070205080204" pitchFamily="34" charset="-128"/>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9D8B14E-E5F5-4BA9-9544-0E43EE23F623}"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37478511"/>
      </p:ext>
    </p:extLst>
  </p:cSld>
  <p:clrMap bg1="lt1" tx1="dk1" bg2="lt2" tx2="dk2" accent1="accent1" accent2="accent2" accent3="accent3" accent4="accent4" accent5="accent5" accent6="accent6" hlink="hlink" folHlink="folHlink"/>
  <p:sldLayoutIdLst>
    <p:sldLayoutId id="2147484727" r:id="rId1"/>
    <p:sldLayoutId id="2147484728" r:id="rId2"/>
    <p:sldLayoutId id="2147484729" r:id="rId3"/>
    <p:sldLayoutId id="2147484730" r:id="rId4"/>
    <p:sldLayoutId id="2147484731" r:id="rId5"/>
    <p:sldLayoutId id="2147484732" r:id="rId6"/>
    <p:sldLayoutId id="2147484733" r:id="rId7"/>
    <p:sldLayoutId id="2147484734" r:id="rId8"/>
    <p:sldLayoutId id="2147484735" r:id="rId9"/>
    <p:sldLayoutId id="2147484736" r:id="rId10"/>
    <p:sldLayoutId id="2147484737" r:id="rId11"/>
    <p:sldLayoutId id="2147484738" r:id="rId12"/>
    <p:sldLayoutId id="2147484740" r:id="rId13"/>
  </p:sldLayoutIdLst>
  <p:txStyles>
    <p:titleStyle>
      <a:lvl1pPr algn="ctr" defTabSz="457200" rtl="0" eaLnBrk="0" fontAlgn="base" hangingPunct="0">
        <a:spcBef>
          <a:spcPct val="0"/>
        </a:spcBef>
        <a:spcAft>
          <a:spcPct val="0"/>
        </a:spcAft>
        <a:defRPr sz="3200" b="1" kern="1200">
          <a:solidFill>
            <a:schemeClr val="tx1"/>
          </a:solidFill>
          <a:latin typeface="Folio Std Medium"/>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i="0" kern="1200">
          <a:solidFill>
            <a:schemeClr val="tx1"/>
          </a:solidFill>
          <a:latin typeface="Folio Std Medium"/>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781630" y="406541"/>
            <a:ext cx="7231742" cy="983201"/>
          </a:xfrm>
        </p:spPr>
        <p:txBody>
          <a:bodyPr/>
          <a:lstStyle/>
          <a:p>
            <a:r>
              <a:rPr lang="en-US" altLang="en-US" dirty="0"/>
              <a:t>8.1        </a:t>
            </a:r>
            <a:r>
              <a:rPr lang="en-US" altLang="en-US" b="1" dirty="0"/>
              <a:t>E-Commerce vs. Traditional Commerce (2 of 2)</a:t>
            </a:r>
          </a:p>
        </p:txBody>
      </p:sp>
      <p:graphicFrame>
        <p:nvGraphicFramePr>
          <p:cNvPr id="4" name="Table 3" descr="This table provides information regarding the comparison between e-commerce and traditional commerce. It has three columns and seven rows. The header of column one reads activity, the header of column two reads traditional commerce, and the header of column three reads e-commerce.&#10;In row two, column one reads product information; column two reads magazines, flyers; and column three reads Web sites, online catalogs.&#10;In row three, column one reads business communication; column two reads regular mail, phone calls; and column three reads e-mail.&#10;In row four, column one reads check product availability; column two reads phone calls, faxes, and letters; and column three reads e-mail, Web sites, and extranets.&#10;In row five, column one reads order generation; column two reads printed forms; and column three reads e-mail, Web sites.&#10;In row six, column one reads product acknowledgments; column two reads phone calls, faxes; and column three reads e-mail, Web sites, and electronic data interchange or E D I.&#10;In row seven, column one reads invoice generation; column two reads printed forms; and column three reads Web sites.&#10;" title="Table 8.1 - E-Commerce versus Traditional Commerce">
            <a:extLst>
              <a:ext uri="{FF2B5EF4-FFF2-40B4-BE49-F238E27FC236}">
                <a16:creationId xmlns:a16="http://schemas.microsoft.com/office/drawing/2014/main" id="{5AD45EAF-1576-4536-8F33-341F0A9EA508}"/>
              </a:ext>
            </a:extLst>
          </p:cNvPr>
          <p:cNvGraphicFramePr>
            <a:graphicFrameLocks noGrp="1"/>
          </p:cNvGraphicFramePr>
          <p:nvPr>
            <p:extLst>
              <p:ext uri="{D42A27DB-BD31-4B8C-83A1-F6EECF244321}">
                <p14:modId xmlns:p14="http://schemas.microsoft.com/office/powerpoint/2010/main" val="4207499953"/>
              </p:ext>
            </p:extLst>
          </p:nvPr>
        </p:nvGraphicFramePr>
        <p:xfrm>
          <a:off x="1030185" y="1985683"/>
          <a:ext cx="7176540" cy="4026498"/>
        </p:xfrm>
        <a:graphic>
          <a:graphicData uri="http://schemas.openxmlformats.org/drawingml/2006/table">
            <a:tbl>
              <a:tblPr firstRow="1" bandRow="1">
                <a:tableStyleId>{91EBBBCC-DAD2-459C-BE2E-F6DE35CF9A28}</a:tableStyleId>
              </a:tblPr>
              <a:tblGrid>
                <a:gridCol w="2266122">
                  <a:extLst>
                    <a:ext uri="{9D8B030D-6E8A-4147-A177-3AD203B41FA5}">
                      <a16:colId xmlns:a16="http://schemas.microsoft.com/office/drawing/2014/main" val="20001"/>
                    </a:ext>
                  </a:extLst>
                </a:gridCol>
                <a:gridCol w="2451652">
                  <a:extLst>
                    <a:ext uri="{9D8B030D-6E8A-4147-A177-3AD203B41FA5}">
                      <a16:colId xmlns:a16="http://schemas.microsoft.com/office/drawing/2014/main" val="20002"/>
                    </a:ext>
                  </a:extLst>
                </a:gridCol>
                <a:gridCol w="2458766">
                  <a:extLst>
                    <a:ext uri="{9D8B030D-6E8A-4147-A177-3AD203B41FA5}">
                      <a16:colId xmlns:a16="http://schemas.microsoft.com/office/drawing/2014/main" val="20003"/>
                    </a:ext>
                  </a:extLst>
                </a:gridCol>
              </a:tblGrid>
              <a:tr h="459149">
                <a:tc>
                  <a:txBody>
                    <a:bodyPr/>
                    <a:lstStyle/>
                    <a:p>
                      <a:pPr algn="l"/>
                      <a:r>
                        <a:rPr lang="en-US" dirty="0"/>
                        <a:t>Activity</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a:txBody>
                    <a:bodyPr/>
                    <a:lstStyle/>
                    <a:p>
                      <a:pPr algn="l"/>
                      <a:r>
                        <a:rPr lang="en-US" dirty="0"/>
                        <a:t>Traditional Commerce</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a:txBody>
                    <a:bodyPr/>
                    <a:lstStyle/>
                    <a:p>
                      <a:pPr algn="l"/>
                      <a:r>
                        <a:rPr lang="en-US" dirty="0"/>
                        <a:t>E-Commerce</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49877">
                <a:tc>
                  <a:txBody>
                    <a:bodyPr/>
                    <a:lstStyle/>
                    <a:p>
                      <a:pPr algn="l"/>
                      <a:r>
                        <a:rPr lang="en-US" dirty="0">
                          <a:solidFill>
                            <a:schemeClr val="tx2"/>
                          </a:solidFill>
                        </a:rPr>
                        <a:t>Product information</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Magazines, flyers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Web sites, online catalogs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349877">
                <a:tc>
                  <a:txBody>
                    <a:bodyPr/>
                    <a:lstStyle/>
                    <a:p>
                      <a:pPr algn="l"/>
                      <a:r>
                        <a:rPr lang="en-US" dirty="0">
                          <a:solidFill>
                            <a:schemeClr val="tx2"/>
                          </a:solidFill>
                        </a:rPr>
                        <a:t>Business communication</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Regular mail, phone calls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E-mail</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349877">
                <a:tc>
                  <a:txBody>
                    <a:bodyPr/>
                    <a:lstStyle/>
                    <a:p>
                      <a:pPr algn="l"/>
                      <a:r>
                        <a:rPr lang="en-US" dirty="0">
                          <a:solidFill>
                            <a:schemeClr val="tx2"/>
                          </a:solidFill>
                        </a:rPr>
                        <a:t>Check product availability</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IN" dirty="0">
                          <a:solidFill>
                            <a:schemeClr val="tx2"/>
                          </a:solidFill>
                        </a:rPr>
                        <a:t>Phone calls, faxes, and letters</a:t>
                      </a:r>
                      <a:endParaRPr lang="en-US"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IN" dirty="0">
                          <a:solidFill>
                            <a:schemeClr val="tx2"/>
                          </a:solidFill>
                        </a:rPr>
                        <a:t>E-mail, Web sites, and extranets</a:t>
                      </a:r>
                      <a:endParaRPr lang="en-US"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349877">
                <a:tc>
                  <a:txBody>
                    <a:bodyPr/>
                    <a:lstStyle/>
                    <a:p>
                      <a:pPr algn="l"/>
                      <a:r>
                        <a:rPr lang="en-US" dirty="0">
                          <a:solidFill>
                            <a:schemeClr val="tx2"/>
                          </a:solidFill>
                        </a:rPr>
                        <a:t>Order generation</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Printed forms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E-mail, Web sites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349877">
                <a:tc>
                  <a:txBody>
                    <a:bodyPr/>
                    <a:lstStyle/>
                    <a:p>
                      <a:pPr algn="l"/>
                      <a:r>
                        <a:rPr lang="en-US" dirty="0">
                          <a:solidFill>
                            <a:schemeClr val="tx2"/>
                          </a:solidFill>
                        </a:rPr>
                        <a:t>Product acknowledgments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Phone calls, faxes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IN" dirty="0">
                          <a:solidFill>
                            <a:schemeClr val="tx2"/>
                          </a:solidFill>
                        </a:rPr>
                        <a:t>E-mail, Web sites, and electronic data interchange (EDI)</a:t>
                      </a:r>
                      <a:endParaRPr lang="en-US"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5"/>
                  </a:ext>
                </a:extLst>
              </a:tr>
              <a:tr h="366949">
                <a:tc>
                  <a:txBody>
                    <a:bodyPr/>
                    <a:lstStyle/>
                    <a:p>
                      <a:pPr algn="l"/>
                      <a:r>
                        <a:rPr lang="en-US" dirty="0">
                          <a:solidFill>
                            <a:schemeClr val="tx2"/>
                          </a:solidFill>
                        </a:rPr>
                        <a:t>Invoice generation</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Printed forms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Web sites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Autofit/>
          </a:bodyPr>
          <a:lstStyle/>
          <a:p>
            <a:r>
              <a:rPr lang="en-US" altLang="en-US" dirty="0"/>
              <a:t>Advantages and Disadvantages of E-Commerce (1 of 3)</a:t>
            </a:r>
          </a:p>
        </p:txBody>
      </p:sp>
      <p:sp>
        <p:nvSpPr>
          <p:cNvPr id="36867" name="Content Placeholder 2"/>
          <p:cNvSpPr>
            <a:spLocks noGrp="1"/>
          </p:cNvSpPr>
          <p:nvPr>
            <p:ph idx="1"/>
          </p:nvPr>
        </p:nvSpPr>
        <p:spPr/>
        <p:txBody>
          <a:bodyPr/>
          <a:lstStyle/>
          <a:p>
            <a:r>
              <a:rPr lang="en-US" altLang="en-US" dirty="0"/>
              <a:t>Advantages</a:t>
            </a:r>
          </a:p>
          <a:p>
            <a:pPr lvl="1"/>
            <a:r>
              <a:rPr lang="en-US" altLang="en-US" dirty="0"/>
              <a:t>Enhances relationships with suppliers, customers, and business partners</a:t>
            </a:r>
          </a:p>
          <a:p>
            <a:pPr lvl="1"/>
            <a:r>
              <a:rPr lang="en-US" altLang="en-US" dirty="0"/>
              <a:t>Creates price transparency</a:t>
            </a:r>
          </a:p>
          <a:p>
            <a:pPr lvl="1"/>
            <a:r>
              <a:rPr lang="en-US" altLang="en-US" dirty="0"/>
              <a:t>Operates around the clock and globe</a:t>
            </a:r>
          </a:p>
          <a:p>
            <a:pPr lvl="1"/>
            <a:r>
              <a:rPr lang="en-US" altLang="en-US" dirty="0"/>
              <a:t>Gathers more information on potential customers</a:t>
            </a:r>
          </a:p>
          <a:p>
            <a:pPr lvl="1"/>
            <a:r>
              <a:rPr lang="en-US" altLang="en-US" dirty="0"/>
              <a:t>Increases customer involvement</a:t>
            </a:r>
          </a:p>
          <a:p>
            <a:pPr lvl="1"/>
            <a:r>
              <a:rPr lang="en-US" altLang="en-US" dirty="0"/>
              <a:t>Improves customer service</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Autofit/>
          </a:bodyPr>
          <a:lstStyle/>
          <a:p>
            <a:r>
              <a:rPr lang="en-US" altLang="en-US" dirty="0"/>
              <a:t>Advantages and Disadvantages of E-Commerce (2 of 3)</a:t>
            </a:r>
          </a:p>
        </p:txBody>
      </p:sp>
      <p:sp>
        <p:nvSpPr>
          <p:cNvPr id="36867" name="Content Placeholder 2"/>
          <p:cNvSpPr>
            <a:spLocks noGrp="1"/>
          </p:cNvSpPr>
          <p:nvPr>
            <p:ph idx="1"/>
          </p:nvPr>
        </p:nvSpPr>
        <p:spPr/>
        <p:txBody>
          <a:bodyPr/>
          <a:lstStyle/>
          <a:p>
            <a:pPr lvl="1"/>
            <a:r>
              <a:rPr lang="en-US" altLang="en-US" dirty="0"/>
              <a:t>Increases flexibility, ease of shopping, number of customers, opportunities for collaboration with business partners, and return on investment</a:t>
            </a:r>
          </a:p>
          <a:p>
            <a:pPr lvl="1"/>
            <a:r>
              <a:rPr lang="en-US" altLang="en-US" dirty="0"/>
              <a:t>Offers personalized services and product customization </a:t>
            </a:r>
          </a:p>
          <a:p>
            <a:pPr lvl="1"/>
            <a:r>
              <a:rPr lang="en-US" altLang="en-US" dirty="0"/>
              <a:t>Reduces administrative and transaction costs </a:t>
            </a:r>
          </a:p>
          <a:p>
            <a:endParaRPr lang="en-US" altLang="en-US" dirty="0"/>
          </a:p>
          <a:p>
            <a:pPr lvl="1"/>
            <a:endParaRPr lang="en-US" altLang="en-US" dirty="0"/>
          </a:p>
        </p:txBody>
      </p:sp>
    </p:spTree>
    <p:extLst>
      <p:ext uri="{BB962C8B-B14F-4D97-AF65-F5344CB8AC3E}">
        <p14:creationId xmlns:p14="http://schemas.microsoft.com/office/powerpoint/2010/main" val="177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Autofit/>
          </a:bodyPr>
          <a:lstStyle/>
          <a:p>
            <a:r>
              <a:rPr lang="en-US" altLang="en-US" dirty="0"/>
              <a:t>Advantages and Disadvantages of E-Commerce (3 of 3)</a:t>
            </a:r>
          </a:p>
        </p:txBody>
      </p:sp>
      <p:sp>
        <p:nvSpPr>
          <p:cNvPr id="36867" name="Content Placeholder 2"/>
          <p:cNvSpPr>
            <a:spLocks noGrp="1"/>
          </p:cNvSpPr>
          <p:nvPr>
            <p:ph idx="1"/>
          </p:nvPr>
        </p:nvSpPr>
        <p:spPr/>
        <p:txBody>
          <a:bodyPr/>
          <a:lstStyle/>
          <a:p>
            <a:r>
              <a:rPr lang="en-US" altLang="en-US" dirty="0"/>
              <a:t>Disadvantages</a:t>
            </a:r>
          </a:p>
          <a:p>
            <a:pPr lvl="1"/>
            <a:r>
              <a:rPr lang="en-US" altLang="en-US" dirty="0"/>
              <a:t>Bandwidth capacity problems</a:t>
            </a:r>
          </a:p>
          <a:p>
            <a:pPr lvl="1"/>
            <a:r>
              <a:rPr lang="en-US" altLang="en-US" dirty="0"/>
              <a:t>Security and privacy issues </a:t>
            </a:r>
          </a:p>
          <a:p>
            <a:pPr lvl="1"/>
            <a:r>
              <a:rPr lang="en-US" altLang="en-US" dirty="0"/>
              <a:t>Accessibility</a:t>
            </a:r>
          </a:p>
          <a:p>
            <a:pPr lvl="1"/>
            <a:r>
              <a:rPr lang="en-US" altLang="en-US" dirty="0"/>
              <a:t>Acceptance</a:t>
            </a:r>
          </a:p>
          <a:p>
            <a:pPr lvl="1"/>
            <a:endParaRPr lang="en-US" altLang="en-US" dirty="0"/>
          </a:p>
        </p:txBody>
      </p:sp>
    </p:spTree>
    <p:extLst>
      <p:ext uri="{BB962C8B-B14F-4D97-AF65-F5344CB8AC3E}">
        <p14:creationId xmlns:p14="http://schemas.microsoft.com/office/powerpoint/2010/main" val="6645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E-Commerce Business Models (1 of 4)</a:t>
            </a:r>
          </a:p>
        </p:txBody>
      </p:sp>
      <p:sp>
        <p:nvSpPr>
          <p:cNvPr id="43011" name="Content Placeholder 2"/>
          <p:cNvSpPr>
            <a:spLocks noGrp="1"/>
          </p:cNvSpPr>
          <p:nvPr>
            <p:ph idx="1"/>
          </p:nvPr>
        </p:nvSpPr>
        <p:spPr/>
        <p:txBody>
          <a:bodyPr/>
          <a:lstStyle/>
          <a:p>
            <a:r>
              <a:rPr lang="en-US" altLang="en-US" dirty="0"/>
              <a:t>E-commerce companies focus their operations in different parts of the value chain to achieve profitability</a:t>
            </a:r>
          </a:p>
          <a:p>
            <a:pPr lvl="1"/>
            <a:r>
              <a:rPr lang="en-IN" altLang="en-US" dirty="0"/>
              <a:t>Traditional e-commerce models are an extension or revision of traditional business models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E-Commerce Business Models (2 of 4)</a:t>
            </a:r>
          </a:p>
        </p:txBody>
      </p:sp>
      <p:sp>
        <p:nvSpPr>
          <p:cNvPr id="45059" name="Content Placeholder 2"/>
          <p:cNvSpPr>
            <a:spLocks noGrp="1"/>
          </p:cNvSpPr>
          <p:nvPr>
            <p:ph idx="1"/>
          </p:nvPr>
        </p:nvSpPr>
        <p:spPr/>
        <p:txBody>
          <a:bodyPr/>
          <a:lstStyle/>
          <a:p>
            <a:r>
              <a:rPr lang="en-US" altLang="en-US" dirty="0"/>
              <a:t>Merchant model</a:t>
            </a:r>
          </a:p>
          <a:p>
            <a:pPr lvl="1"/>
            <a:r>
              <a:rPr lang="en-US" altLang="en-US" dirty="0"/>
              <a:t>Transfers the old retail model to the e-commerce world by using the Internet</a:t>
            </a:r>
          </a:p>
          <a:p>
            <a:r>
              <a:rPr lang="en-US" altLang="en-US" dirty="0"/>
              <a:t>Brokerage model</a:t>
            </a:r>
          </a:p>
          <a:p>
            <a:pPr lvl="1"/>
            <a:r>
              <a:rPr lang="en-US" altLang="en-US" dirty="0"/>
              <a:t>Brings sellers and buyers together on the Web and collects commissions on transactions between them</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E-Commerce Business Models (3 of 4)</a:t>
            </a:r>
          </a:p>
        </p:txBody>
      </p:sp>
      <p:sp>
        <p:nvSpPr>
          <p:cNvPr id="47107" name="Content Placeholder 2"/>
          <p:cNvSpPr>
            <a:spLocks noGrp="1"/>
          </p:cNvSpPr>
          <p:nvPr>
            <p:ph idx="1"/>
          </p:nvPr>
        </p:nvSpPr>
        <p:spPr/>
        <p:txBody>
          <a:bodyPr/>
          <a:lstStyle/>
          <a:p>
            <a:pPr lvl="0"/>
            <a:r>
              <a:rPr lang="en-US" altLang="en-US" dirty="0"/>
              <a:t>Advertising model</a:t>
            </a:r>
          </a:p>
          <a:p>
            <a:pPr lvl="1"/>
            <a:r>
              <a:rPr lang="en-US" altLang="en-US" dirty="0"/>
              <a:t>Extension of traditional advertising media</a:t>
            </a:r>
          </a:p>
          <a:p>
            <a:pPr lvl="1"/>
            <a:r>
              <a:rPr lang="en-US" altLang="en-US" dirty="0"/>
              <a:t>Directories such as Yahoo! provide content to users for free</a:t>
            </a:r>
          </a:p>
          <a:p>
            <a:r>
              <a:rPr lang="en-US" altLang="en-US" dirty="0"/>
              <a:t>Mixed model</a:t>
            </a:r>
          </a:p>
          <a:p>
            <a:pPr lvl="1"/>
            <a:r>
              <a:rPr lang="en-US" altLang="en-US" dirty="0"/>
              <a:t>Generating revenue from more than one source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E-Commerce Business Models (4 of 4)</a:t>
            </a:r>
          </a:p>
        </p:txBody>
      </p:sp>
      <p:sp>
        <p:nvSpPr>
          <p:cNvPr id="47107" name="Content Placeholder 2"/>
          <p:cNvSpPr>
            <a:spLocks noGrp="1"/>
          </p:cNvSpPr>
          <p:nvPr>
            <p:ph idx="1"/>
          </p:nvPr>
        </p:nvSpPr>
        <p:spPr/>
        <p:txBody>
          <a:bodyPr/>
          <a:lstStyle/>
          <a:p>
            <a:r>
              <a:rPr lang="en-US" altLang="en-US" dirty="0"/>
              <a:t>Infomediary model</a:t>
            </a:r>
          </a:p>
          <a:p>
            <a:pPr lvl="1"/>
            <a:r>
              <a:rPr lang="en-US" altLang="en-US" dirty="0"/>
              <a:t>E-commerce sites collect information on consumers and businesses and then sell this information to other companies for marketing purpose</a:t>
            </a:r>
          </a:p>
          <a:p>
            <a:r>
              <a:rPr lang="en-US" altLang="en-US" dirty="0"/>
              <a:t>Subscription model</a:t>
            </a:r>
          </a:p>
          <a:p>
            <a:pPr lvl="1"/>
            <a:r>
              <a:rPr lang="en-US" altLang="en-US" dirty="0"/>
              <a:t>E-commerce sites sell digital products or services to customers</a:t>
            </a:r>
          </a:p>
        </p:txBody>
      </p:sp>
    </p:spTree>
    <p:extLst>
      <p:ext uri="{BB962C8B-B14F-4D97-AF65-F5344CB8AC3E}">
        <p14:creationId xmlns:p14="http://schemas.microsoft.com/office/powerpoint/2010/main" val="183252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t>Major Categories of E-Commerce (1 of 4)</a:t>
            </a:r>
          </a:p>
        </p:txBody>
      </p:sp>
      <p:sp>
        <p:nvSpPr>
          <p:cNvPr id="49155" name="Content Placeholder 2"/>
          <p:cNvSpPr>
            <a:spLocks noGrp="1"/>
          </p:cNvSpPr>
          <p:nvPr>
            <p:ph idx="1"/>
          </p:nvPr>
        </p:nvSpPr>
        <p:spPr/>
        <p:txBody>
          <a:bodyPr/>
          <a:lstStyle/>
          <a:p>
            <a:r>
              <a:rPr lang="en-US" altLang="en-US" dirty="0"/>
              <a:t>Business-to-consumer (B2C)</a:t>
            </a:r>
          </a:p>
          <a:p>
            <a:pPr lvl="1"/>
            <a:r>
              <a:rPr lang="en-US" altLang="en-US" dirty="0"/>
              <a:t>Companies sell directly to consumers and supplement traditional commerce with e-commerce</a:t>
            </a:r>
          </a:p>
          <a:p>
            <a:r>
              <a:rPr lang="en-US" altLang="en-US" dirty="0"/>
              <a:t>Business-to-business (B2B)</a:t>
            </a:r>
          </a:p>
          <a:p>
            <a:pPr lvl="1"/>
            <a:r>
              <a:rPr lang="en-US" altLang="en-US" dirty="0"/>
              <a:t>Involves electronic transactions between businesses, such as electronic data interchange (EDI) and electronic funds transfer (EFT)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a:t>Major Categories of E-Commerce (2 of 4)</a:t>
            </a:r>
          </a:p>
        </p:txBody>
      </p:sp>
      <p:sp>
        <p:nvSpPr>
          <p:cNvPr id="51203" name="Content Placeholder 2"/>
          <p:cNvSpPr>
            <a:spLocks noGrp="1"/>
          </p:cNvSpPr>
          <p:nvPr>
            <p:ph idx="1"/>
          </p:nvPr>
        </p:nvSpPr>
        <p:spPr/>
        <p:txBody>
          <a:bodyPr/>
          <a:lstStyle/>
          <a:p>
            <a:r>
              <a:rPr lang="en-US" altLang="en-US" dirty="0"/>
              <a:t>Consumer-to-consumer (C2C)</a:t>
            </a:r>
          </a:p>
          <a:p>
            <a:pPr lvl="1"/>
            <a:r>
              <a:rPr lang="en-US" altLang="en-US" dirty="0"/>
              <a:t>Involves business transactions between users</a:t>
            </a:r>
          </a:p>
          <a:p>
            <a:pPr lvl="1"/>
            <a:r>
              <a:rPr lang="en-US" altLang="en-US" dirty="0"/>
              <a:t>Includes the use of online classified ads or online auction sites</a:t>
            </a:r>
          </a:p>
          <a:p>
            <a:r>
              <a:rPr lang="en-US" altLang="en-US" dirty="0"/>
              <a:t>Consumer-to-business (C2B)</a:t>
            </a:r>
          </a:p>
          <a:p>
            <a:pPr lvl="1"/>
            <a:r>
              <a:rPr lang="en-US" altLang="en-US" dirty="0"/>
              <a:t>Involves people selling products or services to businesses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(1 of 2)</a:t>
            </a:r>
          </a:p>
        </p:txBody>
      </p:sp>
      <p:sp>
        <p:nvSpPr>
          <p:cNvPr id="3" name="Content Placeholder 2"/>
          <p:cNvSpPr>
            <a:spLocks noGrp="1"/>
          </p:cNvSpPr>
          <p:nvPr>
            <p:ph idx="1"/>
          </p:nvPr>
        </p:nvSpPr>
        <p:spPr/>
        <p:txBody>
          <a:bodyPr/>
          <a:lstStyle/>
          <a:p>
            <a:r>
              <a:rPr lang="en-US" dirty="0"/>
              <a:t>Define e-commerce and describe its advantages, disadvantages, and business models</a:t>
            </a:r>
          </a:p>
          <a:p>
            <a:r>
              <a:rPr lang="en-US" dirty="0"/>
              <a:t>Explain the major categories of e-commerce</a:t>
            </a:r>
          </a:p>
          <a:p>
            <a:r>
              <a:rPr lang="en-US" dirty="0"/>
              <a:t>Describe the business-to-consumer e-commerce cycle</a:t>
            </a:r>
          </a:p>
          <a:p>
            <a:r>
              <a:rPr lang="en-US" dirty="0"/>
              <a:t>Summarize the major models of business-to-business e-commerce</a:t>
            </a:r>
          </a:p>
        </p:txBody>
      </p:sp>
    </p:spTree>
    <p:extLst>
      <p:ext uri="{BB962C8B-B14F-4D97-AF65-F5344CB8AC3E}">
        <p14:creationId xmlns:p14="http://schemas.microsoft.com/office/powerpoint/2010/main" val="2925651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Major Categories of E-Commerce (3 of 4)</a:t>
            </a:r>
          </a:p>
        </p:txBody>
      </p:sp>
      <p:sp>
        <p:nvSpPr>
          <p:cNvPr id="53251" name="Content Placeholder 2"/>
          <p:cNvSpPr>
            <a:spLocks noGrp="1"/>
          </p:cNvSpPr>
          <p:nvPr>
            <p:ph idx="1"/>
          </p:nvPr>
        </p:nvSpPr>
        <p:spPr/>
        <p:txBody>
          <a:bodyPr/>
          <a:lstStyle/>
          <a:p>
            <a:r>
              <a:rPr lang="en-IN" altLang="en-US" dirty="0"/>
              <a:t>Government and nonbusiness e-commerce </a:t>
            </a:r>
          </a:p>
          <a:p>
            <a:pPr lvl="1"/>
            <a:r>
              <a:rPr lang="en-IN" altLang="en-US" dirty="0"/>
              <a:t>Government-to-citizen (G2C): tax filing</a:t>
            </a:r>
          </a:p>
          <a:p>
            <a:pPr lvl="1"/>
            <a:r>
              <a:rPr lang="en-IN" altLang="en-US" dirty="0"/>
              <a:t>Government-to-business (G2B): license applications and renewals</a:t>
            </a:r>
          </a:p>
          <a:p>
            <a:pPr lvl="1"/>
            <a:r>
              <a:rPr lang="en-IN" altLang="en-US" dirty="0"/>
              <a:t>Government-to-government (G2G): disaster assistance</a:t>
            </a:r>
          </a:p>
          <a:p>
            <a:pPr lvl="1"/>
            <a:r>
              <a:rPr lang="en-IN" altLang="en-US" dirty="0"/>
              <a:t>Government-to-employee (G2E): e-training</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4"/>
          <p:cNvSpPr>
            <a:spLocks noGrp="1"/>
          </p:cNvSpPr>
          <p:nvPr>
            <p:ph type="title"/>
          </p:nvPr>
        </p:nvSpPr>
        <p:spPr/>
        <p:txBody>
          <a:bodyPr/>
          <a:lstStyle/>
          <a:p>
            <a:r>
              <a:rPr lang="en-US" altLang="en-US" dirty="0"/>
              <a:t>Major Categories of E-Commerce (4 of 4)</a:t>
            </a:r>
          </a:p>
        </p:txBody>
      </p:sp>
      <p:sp>
        <p:nvSpPr>
          <p:cNvPr id="52227" name="Content Placeholder 2"/>
          <p:cNvSpPr>
            <a:spLocks noGrp="1"/>
          </p:cNvSpPr>
          <p:nvPr>
            <p:ph idx="1"/>
          </p:nvPr>
        </p:nvSpPr>
        <p:spPr/>
        <p:txBody>
          <a:bodyPr/>
          <a:lstStyle/>
          <a:p>
            <a:r>
              <a:rPr lang="en-IN" altLang="en-US" dirty="0"/>
              <a:t>Nonbusiness organizations that use e-commerce applications</a:t>
            </a:r>
            <a:endParaRPr lang="en-US" altLang="en-US" dirty="0"/>
          </a:p>
          <a:p>
            <a:pPr lvl="1"/>
            <a:r>
              <a:rPr lang="en-IN" altLang="en-US" dirty="0"/>
              <a:t>Universities</a:t>
            </a:r>
          </a:p>
          <a:p>
            <a:pPr lvl="1"/>
            <a:r>
              <a:rPr lang="en-IN" altLang="en-US" dirty="0"/>
              <a:t>Nonprofit organizations</a:t>
            </a:r>
          </a:p>
          <a:p>
            <a:pPr lvl="1"/>
            <a:r>
              <a:rPr lang="en-IN" altLang="en-US" dirty="0"/>
              <a:t>Political and social organizations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Autofit/>
          </a:bodyPr>
          <a:lstStyle/>
          <a:p>
            <a:r>
              <a:rPr lang="en-US" altLang="en-US" dirty="0"/>
              <a:t>Organizational or Intrabusiness E-Commerce</a:t>
            </a:r>
          </a:p>
        </p:txBody>
      </p:sp>
      <p:sp>
        <p:nvSpPr>
          <p:cNvPr id="57347" name="Content Placeholder 2"/>
          <p:cNvSpPr>
            <a:spLocks noGrp="1"/>
          </p:cNvSpPr>
          <p:nvPr>
            <p:ph idx="1"/>
          </p:nvPr>
        </p:nvSpPr>
        <p:spPr/>
        <p:txBody>
          <a:bodyPr/>
          <a:lstStyle/>
          <a:p>
            <a:r>
              <a:rPr lang="en-US" altLang="en-US" dirty="0"/>
              <a:t>Involves e-commerce activities that take place inside an organization via the organization’s intranet</a:t>
            </a:r>
          </a:p>
          <a:p>
            <a:pPr lvl="1"/>
            <a:r>
              <a:rPr lang="en-US" altLang="en-US" dirty="0"/>
              <a:t>Exchange of goods, services, or information among employees </a:t>
            </a:r>
          </a:p>
          <a:p>
            <a:pPr lvl="1"/>
            <a:r>
              <a:rPr lang="en-US" altLang="en-US" dirty="0"/>
              <a:t>Conducting training programs and offering human resource services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sz="3600" dirty="0"/>
              <a:t>B2C E-Commerce Cycle</a:t>
            </a:r>
            <a:r>
              <a:rPr lang="en-US" dirty="0"/>
              <a:t/>
            </a:r>
            <a:br>
              <a:rPr lang="en-US" dirty="0"/>
            </a:br>
            <a:endParaRPr lang="en-US" dirty="0"/>
          </a:p>
        </p:txBody>
      </p:sp>
      <p:sp>
        <p:nvSpPr>
          <p:cNvPr id="7" name="Content Placeholder 6"/>
          <p:cNvSpPr>
            <a:spLocks noGrp="1"/>
          </p:cNvSpPr>
          <p:nvPr>
            <p:ph idx="1"/>
          </p:nvPr>
        </p:nvSpPr>
        <p:spPr/>
        <p:txBody>
          <a:bodyPr/>
          <a:lstStyle/>
          <a:p>
            <a:r>
              <a:rPr lang="en-US" dirty="0"/>
              <a:t>Five major activities </a:t>
            </a:r>
          </a:p>
          <a:p>
            <a:pPr lvl="1"/>
            <a:r>
              <a:rPr lang="en-US" dirty="0"/>
              <a:t>Information sharing</a:t>
            </a:r>
          </a:p>
          <a:p>
            <a:pPr lvl="1"/>
            <a:r>
              <a:rPr lang="en-US" dirty="0"/>
              <a:t>Ordering</a:t>
            </a:r>
          </a:p>
          <a:p>
            <a:pPr lvl="1"/>
            <a:r>
              <a:rPr lang="en-US" dirty="0"/>
              <a:t>Payment</a:t>
            </a:r>
          </a:p>
          <a:p>
            <a:pPr lvl="1"/>
            <a:r>
              <a:rPr lang="en-US" dirty="0"/>
              <a:t>Fulfillment</a:t>
            </a:r>
          </a:p>
          <a:p>
            <a:pPr lvl="1"/>
            <a:r>
              <a:rPr lang="en-US" dirty="0"/>
              <a:t>Service and support</a:t>
            </a:r>
          </a:p>
        </p:txBody>
      </p:sp>
    </p:spTree>
    <p:extLst>
      <p:ext uri="{BB962C8B-B14F-4D97-AF65-F5344CB8AC3E}">
        <p14:creationId xmlns:p14="http://schemas.microsoft.com/office/powerpoint/2010/main" val="41183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a:t>B2B E-Commerce: A Second Look </a:t>
            </a:r>
          </a:p>
        </p:txBody>
      </p:sp>
      <p:sp>
        <p:nvSpPr>
          <p:cNvPr id="61443" name="Content Placeholder 2"/>
          <p:cNvSpPr>
            <a:spLocks noGrp="1"/>
          </p:cNvSpPr>
          <p:nvPr>
            <p:ph idx="1"/>
          </p:nvPr>
        </p:nvSpPr>
        <p:spPr/>
        <p:txBody>
          <a:bodyPr/>
          <a:lstStyle/>
          <a:p>
            <a:r>
              <a:rPr lang="en-US" altLang="en-US" dirty="0"/>
              <a:t>Technologies use</a:t>
            </a:r>
          </a:p>
          <a:p>
            <a:pPr lvl="1"/>
            <a:r>
              <a:rPr lang="en-US" altLang="en-US" dirty="0"/>
              <a:t>Intranets and extranets</a:t>
            </a:r>
          </a:p>
          <a:p>
            <a:pPr lvl="1"/>
            <a:r>
              <a:rPr lang="en-US" altLang="en-US" dirty="0"/>
              <a:t>Virtual private networks</a:t>
            </a:r>
          </a:p>
          <a:p>
            <a:pPr lvl="1"/>
            <a:r>
              <a:rPr lang="en-US" altLang="en-US" dirty="0"/>
              <a:t>Electronic data interchange (EDI)</a:t>
            </a:r>
          </a:p>
          <a:p>
            <a:pPr lvl="1"/>
            <a:r>
              <a:rPr lang="en-US" altLang="en-US" dirty="0"/>
              <a:t>Electronic funds transfer (EFT)</a:t>
            </a:r>
          </a:p>
          <a:p>
            <a:r>
              <a:rPr lang="en-US" altLang="en-US" dirty="0"/>
              <a:t>Advantages</a:t>
            </a:r>
          </a:p>
          <a:p>
            <a:pPr lvl="1"/>
            <a:r>
              <a:rPr lang="en-US" altLang="en-US" dirty="0"/>
              <a:t>Reduces delivery time and costs</a:t>
            </a:r>
          </a:p>
          <a:p>
            <a:pPr lvl="1"/>
            <a:r>
              <a:rPr lang="en-US" altLang="en-US" dirty="0"/>
              <a:t>Improves communication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dirty="0"/>
              <a:t>Major Models of B2B E-Commerce</a:t>
            </a:r>
          </a:p>
        </p:txBody>
      </p:sp>
      <p:sp>
        <p:nvSpPr>
          <p:cNvPr id="65539" name="Content Placeholder 2"/>
          <p:cNvSpPr>
            <a:spLocks noGrp="1"/>
          </p:cNvSpPr>
          <p:nvPr>
            <p:ph idx="1"/>
          </p:nvPr>
        </p:nvSpPr>
        <p:spPr/>
        <p:txBody>
          <a:bodyPr/>
          <a:lstStyle/>
          <a:p>
            <a:r>
              <a:rPr lang="en-US" altLang="en-US" dirty="0"/>
              <a:t>Models based on who controls the marketplace</a:t>
            </a:r>
          </a:p>
          <a:p>
            <a:pPr lvl="1"/>
            <a:r>
              <a:rPr lang="en-US" altLang="en-US" dirty="0"/>
              <a:t>Seller</a:t>
            </a:r>
          </a:p>
          <a:p>
            <a:pPr lvl="1"/>
            <a:r>
              <a:rPr lang="en-US" altLang="en-US" dirty="0"/>
              <a:t>Buyer</a:t>
            </a:r>
          </a:p>
          <a:p>
            <a:pPr lvl="1"/>
            <a:r>
              <a:rPr lang="en-US" altLang="en-US" dirty="0"/>
              <a:t>Intermediary (third party)</a:t>
            </a:r>
          </a:p>
          <a:p>
            <a:pPr lvl="1"/>
            <a:r>
              <a:rPr lang="en-US" altLang="en-US" dirty="0"/>
              <a:t>Trading partner agreements</a:t>
            </a:r>
          </a:p>
        </p:txBody>
      </p:sp>
    </p:spTree>
    <p:extLst>
      <p:ext uri="{BB962C8B-B14F-4D97-AF65-F5344CB8AC3E}">
        <p14:creationId xmlns:p14="http://schemas.microsoft.com/office/powerpoint/2010/main" val="33471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a:t>Seller-Side Marketplace </a:t>
            </a:r>
          </a:p>
        </p:txBody>
      </p:sp>
      <p:sp>
        <p:nvSpPr>
          <p:cNvPr id="67587" name="Content Placeholder 2"/>
          <p:cNvSpPr>
            <a:spLocks noGrp="1"/>
          </p:cNvSpPr>
          <p:nvPr>
            <p:ph idx="1"/>
          </p:nvPr>
        </p:nvSpPr>
        <p:spPr/>
        <p:txBody>
          <a:bodyPr/>
          <a:lstStyle/>
          <a:p>
            <a:r>
              <a:rPr lang="en-US" altLang="en-US" dirty="0"/>
              <a:t>Sellers who cater to specialized markets come together to create a common marketplace for buyers</a:t>
            </a:r>
          </a:p>
          <a:p>
            <a:r>
              <a:rPr lang="en-US" altLang="en-US" dirty="0"/>
              <a:t>E-procurement </a:t>
            </a:r>
          </a:p>
          <a:p>
            <a:pPr lvl="1"/>
            <a:r>
              <a:rPr lang="en-US" altLang="en-US" dirty="0"/>
              <a:t>Enables employees to order and receive supplies and services directly from suppliers </a:t>
            </a:r>
          </a:p>
          <a:p>
            <a:pPr lvl="1"/>
            <a:r>
              <a:rPr lang="en-US" altLang="en-US" dirty="0"/>
              <a:t>Prevents purchases from suppliers that are not on the approved list of sellers</a:t>
            </a:r>
          </a:p>
          <a:p>
            <a:pPr lvl="1"/>
            <a:r>
              <a:rPr lang="en-US" altLang="en-US" dirty="0"/>
              <a:t>Eliminates the processing costs of purchases</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a:t>Buyer-Side Marketplace </a:t>
            </a:r>
          </a:p>
        </p:txBody>
      </p:sp>
      <p:sp>
        <p:nvSpPr>
          <p:cNvPr id="69635" name="Content Placeholder 2"/>
          <p:cNvSpPr>
            <a:spLocks noGrp="1"/>
          </p:cNvSpPr>
          <p:nvPr>
            <p:ph idx="1"/>
          </p:nvPr>
        </p:nvSpPr>
        <p:spPr/>
        <p:txBody>
          <a:bodyPr/>
          <a:lstStyle/>
          <a:p>
            <a:r>
              <a:rPr lang="en-US" altLang="en-US" dirty="0"/>
              <a:t>Buyer, or a group of buyers, opens an electronic marketplace and invites sellers to bid</a:t>
            </a:r>
          </a:p>
          <a:p>
            <a:pPr lvl="1"/>
            <a:r>
              <a:rPr lang="en-US" altLang="en-US" dirty="0"/>
              <a:t>Helps buyers manage the procurement process more efficiently, lower administrative costs, and implement uniform pricing</a:t>
            </a:r>
          </a:p>
          <a:p>
            <a:pPr lvl="1"/>
            <a:r>
              <a:rPr lang="en-US" altLang="en-US" dirty="0"/>
              <a:t>Involves the goal of establishing new sales channels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a:t>Third-Party Exchange Marketplace </a:t>
            </a:r>
          </a:p>
        </p:txBody>
      </p:sp>
      <p:sp>
        <p:nvSpPr>
          <p:cNvPr id="71683" name="Content Placeholder 2"/>
          <p:cNvSpPr>
            <a:spLocks noGrp="1"/>
          </p:cNvSpPr>
          <p:nvPr>
            <p:ph idx="1"/>
          </p:nvPr>
        </p:nvSpPr>
        <p:spPr/>
        <p:txBody>
          <a:bodyPr/>
          <a:lstStyle/>
          <a:p>
            <a:r>
              <a:rPr lang="en-US" altLang="en-US" dirty="0"/>
              <a:t>Marketplace generates revenue from the fees charged for matching buyers and sellers </a:t>
            </a:r>
          </a:p>
          <a:p>
            <a:pPr lvl="1"/>
            <a:r>
              <a:rPr lang="en-US" altLang="en-US" dirty="0"/>
              <a:t>Vertical market: concentrates on a specific industry or market</a:t>
            </a:r>
          </a:p>
          <a:p>
            <a:pPr lvl="1"/>
            <a:r>
              <a:rPr lang="en-US" altLang="en-US" dirty="0"/>
              <a:t>Horizontal market: concentrates on a specific function or business process and automates it for different industries</a:t>
            </a:r>
          </a:p>
          <a:p>
            <a:r>
              <a:rPr lang="en-US" altLang="en-US" dirty="0"/>
              <a:t>Offers suppliers a direct channel of communication to buyers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dirty="0"/>
              <a:t>Trading Partner Agreements </a:t>
            </a:r>
          </a:p>
        </p:txBody>
      </p:sp>
      <p:sp>
        <p:nvSpPr>
          <p:cNvPr id="73731" name="Content Placeholder 2"/>
          <p:cNvSpPr>
            <a:spLocks noGrp="1"/>
          </p:cNvSpPr>
          <p:nvPr>
            <p:ph idx="1"/>
          </p:nvPr>
        </p:nvSpPr>
        <p:spPr/>
        <p:txBody>
          <a:bodyPr/>
          <a:lstStyle/>
          <a:p>
            <a:r>
              <a:rPr lang="en-US" altLang="en-US" dirty="0"/>
              <a:t>Automate negotiating processes and enforce contracts between participating businesses</a:t>
            </a:r>
          </a:p>
          <a:p>
            <a:pPr lvl="1"/>
            <a:r>
              <a:rPr lang="en-US" altLang="en-US" dirty="0"/>
              <a:t>Allow business partners to send and receive bids, contracts, and information needed</a:t>
            </a:r>
          </a:p>
          <a:p>
            <a:pPr lvl="1"/>
            <a:r>
              <a:rPr lang="en-US" altLang="en-US" dirty="0"/>
              <a:t>Enable customers to submit documents via the Internet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lstStyle/>
          <a:p>
            <a:r>
              <a:rPr lang="en-US" dirty="0"/>
              <a:t>Describe mobile-based and voice-based e-commerce</a:t>
            </a:r>
          </a:p>
          <a:p>
            <a:r>
              <a:rPr lang="en-US" dirty="0"/>
              <a:t>Explain four supporting technologies for e-commerce</a:t>
            </a:r>
          </a:p>
          <a:p>
            <a:r>
              <a:rPr lang="en-US" dirty="0"/>
              <a:t>Explain social commerce and the reasons for its popularity</a:t>
            </a:r>
          </a:p>
          <a:p>
            <a:r>
              <a:rPr lang="en-US" dirty="0"/>
              <a:t>Explain hyper-social organizations and their growing popularity</a:t>
            </a:r>
          </a:p>
          <a:p>
            <a:r>
              <a:rPr lang="en-US" dirty="0"/>
              <a:t>Explain social media information systems</a:t>
            </a:r>
          </a:p>
        </p:txBody>
      </p:sp>
    </p:spTree>
    <p:extLst>
      <p:ext uri="{BB962C8B-B14F-4D97-AF65-F5344CB8AC3E}">
        <p14:creationId xmlns:p14="http://schemas.microsoft.com/office/powerpoint/2010/main" val="268278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normAutofit fontScale="90000"/>
          </a:bodyPr>
          <a:lstStyle/>
          <a:p>
            <a:r>
              <a:rPr lang="en-US" altLang="en-US" dirty="0"/>
              <a:t/>
            </a:r>
            <a:br>
              <a:rPr lang="en-US" altLang="en-US" dirty="0"/>
            </a:br>
            <a:r>
              <a:rPr lang="en-US" altLang="en-US" sz="3600" dirty="0"/>
              <a:t>Mobile and Voice-Based E-Commerce (1 of 2)</a:t>
            </a:r>
            <a:br>
              <a:rPr lang="en-US" altLang="en-US" sz="3600" dirty="0"/>
            </a:br>
            <a:endParaRPr lang="en-US" altLang="en-US" sz="3600" dirty="0"/>
          </a:p>
        </p:txBody>
      </p:sp>
      <p:sp>
        <p:nvSpPr>
          <p:cNvPr id="75779" name="Content Placeholder 2"/>
          <p:cNvSpPr>
            <a:spLocks noGrp="1"/>
          </p:cNvSpPr>
          <p:nvPr>
            <p:ph idx="1"/>
          </p:nvPr>
        </p:nvSpPr>
        <p:spPr/>
        <p:txBody>
          <a:bodyPr/>
          <a:lstStyle/>
          <a:p>
            <a:r>
              <a:rPr lang="en-US" altLang="en-US" dirty="0"/>
              <a:t>Mobile commerce (m-commerce): using handheld devices to conduct business transactions</a:t>
            </a:r>
          </a:p>
          <a:p>
            <a:pPr lvl="1"/>
            <a:r>
              <a:rPr lang="en-US" altLang="en-US" dirty="0"/>
              <a:t>Based on the Wireless Application Protocol (WAP)</a:t>
            </a:r>
          </a:p>
          <a:p>
            <a:r>
              <a:rPr lang="en-US" altLang="en-US" dirty="0"/>
              <a:t>Technologies supported</a:t>
            </a:r>
          </a:p>
          <a:p>
            <a:pPr lvl="1"/>
            <a:r>
              <a:rPr lang="en-US" altLang="en-US" dirty="0"/>
              <a:t>Wireless wide-area networks and 3G and 4G networks </a:t>
            </a:r>
          </a:p>
          <a:p>
            <a:pPr lvl="1"/>
            <a:r>
              <a:rPr lang="en-US" altLang="en-US" dirty="0"/>
              <a:t>Short-range wireless communication technologies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4"/>
          <p:cNvSpPr>
            <a:spLocks noGrp="1"/>
          </p:cNvSpPr>
          <p:nvPr>
            <p:ph type="title"/>
          </p:nvPr>
        </p:nvSpPr>
        <p:spPr/>
        <p:txBody>
          <a:bodyPr>
            <a:noAutofit/>
          </a:bodyPr>
          <a:lstStyle/>
          <a:p>
            <a:r>
              <a:rPr lang="en-US" altLang="en-US" dirty="0"/>
              <a:t>Mobile and Voice-Based E-Commerce (2 of 2)</a:t>
            </a:r>
          </a:p>
        </p:txBody>
      </p:sp>
      <p:sp>
        <p:nvSpPr>
          <p:cNvPr id="77827" name="Content Placeholder 2"/>
          <p:cNvSpPr>
            <a:spLocks noGrp="1"/>
          </p:cNvSpPr>
          <p:nvPr>
            <p:ph idx="1"/>
          </p:nvPr>
        </p:nvSpPr>
        <p:spPr/>
        <p:txBody>
          <a:bodyPr/>
          <a:lstStyle/>
          <a:p>
            <a:r>
              <a:rPr lang="en-US" altLang="en-US" dirty="0"/>
              <a:t>Voice-based e-commerce: relies on voice recognition and text-to-speech technologies </a:t>
            </a:r>
          </a:p>
          <a:p>
            <a:pPr lvl="1"/>
            <a:r>
              <a:rPr lang="en-US" altLang="en-US" dirty="0"/>
              <a:t>Method involves using e-wallets</a:t>
            </a:r>
          </a:p>
          <a:p>
            <a:pPr lvl="2"/>
            <a:r>
              <a:rPr lang="en-US" altLang="en-US" dirty="0"/>
              <a:t>Virtual wallets</a:t>
            </a:r>
          </a:p>
          <a:p>
            <a:pPr lvl="1"/>
            <a:r>
              <a:rPr lang="en-US" altLang="en-US" dirty="0"/>
              <a:t>Security features</a:t>
            </a:r>
          </a:p>
          <a:p>
            <a:pPr lvl="2"/>
            <a:r>
              <a:rPr lang="en-US" altLang="en-US" dirty="0"/>
              <a:t>Call and voice recognition</a:t>
            </a:r>
          </a:p>
          <a:p>
            <a:pPr lvl="2"/>
            <a:r>
              <a:rPr lang="en-US" altLang="en-US" dirty="0"/>
              <a:t>Shipping to a set address that cannot be changed by voice commands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dirty="0"/>
              <a:t>E-Commerce Supporting Technologies </a:t>
            </a:r>
          </a:p>
        </p:txBody>
      </p:sp>
      <p:sp>
        <p:nvSpPr>
          <p:cNvPr id="79875" name="Content Placeholder 2"/>
          <p:cNvSpPr>
            <a:spLocks noGrp="1"/>
          </p:cNvSpPr>
          <p:nvPr>
            <p:ph idx="1"/>
          </p:nvPr>
        </p:nvSpPr>
        <p:spPr/>
        <p:txBody>
          <a:bodyPr/>
          <a:lstStyle/>
          <a:p>
            <a:r>
              <a:rPr lang="en-US" altLang="en-US" dirty="0"/>
              <a:t>Several technologies and applications support e-commerce activities</a:t>
            </a:r>
          </a:p>
          <a:p>
            <a:pPr lvl="1"/>
            <a:r>
              <a:rPr lang="en-US" altLang="en-US" dirty="0"/>
              <a:t>Electronic payment systems</a:t>
            </a:r>
          </a:p>
          <a:p>
            <a:pPr lvl="1"/>
            <a:r>
              <a:rPr lang="en-US" altLang="en-US" dirty="0"/>
              <a:t>Web marketing</a:t>
            </a:r>
          </a:p>
          <a:p>
            <a:pPr lvl="1"/>
            <a:r>
              <a:rPr lang="en-US" altLang="en-US" dirty="0"/>
              <a:t>Mobile marketing</a:t>
            </a:r>
          </a:p>
          <a:p>
            <a:pPr lvl="1"/>
            <a:r>
              <a:rPr lang="en-US" altLang="en-US" dirty="0"/>
              <a:t>Search engine optimization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dirty="0"/>
              <a:t>Electronic Payment Systems (1 of 4)</a:t>
            </a:r>
          </a:p>
        </p:txBody>
      </p:sp>
      <p:sp>
        <p:nvSpPr>
          <p:cNvPr id="81923" name="Content Placeholder 2"/>
          <p:cNvSpPr>
            <a:spLocks noGrp="1"/>
          </p:cNvSpPr>
          <p:nvPr>
            <p:ph idx="1"/>
          </p:nvPr>
        </p:nvSpPr>
        <p:spPr/>
        <p:txBody>
          <a:bodyPr/>
          <a:lstStyle/>
          <a:p>
            <a:r>
              <a:rPr lang="en-US" altLang="en-US" dirty="0"/>
              <a:t>Electronic payment </a:t>
            </a:r>
          </a:p>
          <a:p>
            <a:pPr lvl="1"/>
            <a:r>
              <a:rPr lang="en-US" altLang="en-US" dirty="0"/>
              <a:t>Money or script that is exchanged only electronically </a:t>
            </a:r>
          </a:p>
          <a:p>
            <a:pPr lvl="1"/>
            <a:r>
              <a:rPr lang="en-US" altLang="en-US" dirty="0"/>
              <a:t>Includes </a:t>
            </a:r>
            <a:r>
              <a:rPr lang="en-IN" altLang="en-US" dirty="0"/>
              <a:t>credit cards, debit cards, charge cards, and smart cards</a:t>
            </a:r>
            <a:endParaRPr lang="en-US" altLang="en-US" dirty="0"/>
          </a:p>
          <a:p>
            <a:r>
              <a:rPr lang="en-US" altLang="en-US" dirty="0"/>
              <a:t>Smart cards</a:t>
            </a:r>
          </a:p>
          <a:p>
            <a:pPr lvl="1"/>
            <a:r>
              <a:rPr lang="en-US" altLang="en-US" dirty="0"/>
              <a:t>Contain an embedded microprocessor chip</a:t>
            </a:r>
          </a:p>
          <a:p>
            <a:pPr lvl="1"/>
            <a:r>
              <a:rPr lang="en-US" altLang="en-US" dirty="0"/>
              <a:t>Store important financial and personal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4"/>
          <p:cNvSpPr>
            <a:spLocks noGrp="1"/>
          </p:cNvSpPr>
          <p:nvPr>
            <p:ph type="title"/>
          </p:nvPr>
        </p:nvSpPr>
        <p:spPr/>
        <p:txBody>
          <a:bodyPr>
            <a:normAutofit/>
          </a:bodyPr>
          <a:lstStyle/>
          <a:p>
            <a:r>
              <a:rPr lang="en-US" altLang="en-US" dirty="0"/>
              <a:t>Electronic Payment Systems (2 of 4)</a:t>
            </a:r>
          </a:p>
        </p:txBody>
      </p:sp>
      <p:sp>
        <p:nvSpPr>
          <p:cNvPr id="83971" name="Content Placeholder 2"/>
          <p:cNvSpPr>
            <a:spLocks noGrp="1"/>
          </p:cNvSpPr>
          <p:nvPr>
            <p:ph idx="1"/>
          </p:nvPr>
        </p:nvSpPr>
        <p:spPr/>
        <p:txBody>
          <a:bodyPr/>
          <a:lstStyle/>
          <a:p>
            <a:r>
              <a:rPr lang="en-US" altLang="en-US" dirty="0"/>
              <a:t>E-cash: secure and convenient alternative to bills and coins</a:t>
            </a:r>
          </a:p>
          <a:p>
            <a:pPr lvl="1"/>
            <a:r>
              <a:rPr lang="en-US" altLang="en-US" dirty="0"/>
              <a:t>Complements credit, debit, and charge cards</a:t>
            </a:r>
          </a:p>
          <a:p>
            <a:pPr lvl="1"/>
            <a:r>
              <a:rPr lang="en-US" altLang="en-US" dirty="0"/>
              <a:t>Adds convenience and control to everyday cash transactions</a:t>
            </a:r>
          </a:p>
          <a:p>
            <a:r>
              <a:rPr lang="en-US" altLang="en-US" dirty="0"/>
              <a:t>E-check: electronic version of a paper check</a:t>
            </a:r>
          </a:p>
          <a:p>
            <a:pPr lvl="1"/>
            <a:r>
              <a:rPr lang="en-US" altLang="en-US" dirty="0"/>
              <a:t>Offers security, speed, and convenience for online transactions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p:txBody>
          <a:bodyPr>
            <a:normAutofit/>
          </a:bodyPr>
          <a:lstStyle/>
          <a:p>
            <a:r>
              <a:rPr lang="en-US" altLang="en-US" dirty="0"/>
              <a:t>Electronic Payment Systems (3 of 4)</a:t>
            </a:r>
          </a:p>
        </p:txBody>
      </p:sp>
      <p:sp>
        <p:nvSpPr>
          <p:cNvPr id="86019" name="Content Placeholder 2"/>
          <p:cNvSpPr>
            <a:spLocks noGrp="1"/>
          </p:cNvSpPr>
          <p:nvPr>
            <p:ph idx="1"/>
          </p:nvPr>
        </p:nvSpPr>
        <p:spPr/>
        <p:txBody>
          <a:bodyPr/>
          <a:lstStyle/>
          <a:p>
            <a:r>
              <a:rPr lang="en-US" altLang="en-US" dirty="0"/>
              <a:t>E-wallets: available for most handheld devices</a:t>
            </a:r>
          </a:p>
          <a:p>
            <a:pPr lvl="1"/>
            <a:r>
              <a:rPr lang="en-US" altLang="en-US" dirty="0"/>
              <a:t>Offer a secure, convenient, and portable tool for online shopping</a:t>
            </a:r>
          </a:p>
          <a:p>
            <a:pPr lvl="1"/>
            <a:r>
              <a:rPr lang="en-US" altLang="en-US" dirty="0"/>
              <a:t>Store personal and financial information</a:t>
            </a:r>
          </a:p>
          <a:p>
            <a:r>
              <a:rPr lang="en-US" altLang="en-US" dirty="0"/>
              <a:t>Paypal: popular online payment system used for many online transactions</a:t>
            </a:r>
          </a:p>
          <a:p>
            <a:pPr lvl="1"/>
            <a:r>
              <a:rPr lang="en-US" altLang="en-US" dirty="0"/>
              <a:t>Users with valid e-mail addresses can set up accounts and make secure payments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4"/>
          <p:cNvSpPr>
            <a:spLocks noGrp="1"/>
          </p:cNvSpPr>
          <p:nvPr>
            <p:ph type="title"/>
          </p:nvPr>
        </p:nvSpPr>
        <p:spPr/>
        <p:txBody>
          <a:bodyPr>
            <a:normAutofit/>
          </a:bodyPr>
          <a:lstStyle/>
          <a:p>
            <a:r>
              <a:rPr lang="en-US" altLang="en-US" dirty="0"/>
              <a:t>Electronic Payment Systems (4 of 4)</a:t>
            </a:r>
          </a:p>
        </p:txBody>
      </p:sp>
      <p:sp>
        <p:nvSpPr>
          <p:cNvPr id="88067" name="Content Placeholder 2"/>
          <p:cNvSpPr>
            <a:spLocks noGrp="1"/>
          </p:cNvSpPr>
          <p:nvPr>
            <p:ph idx="1"/>
          </p:nvPr>
        </p:nvSpPr>
        <p:spPr/>
        <p:txBody>
          <a:bodyPr/>
          <a:lstStyle/>
          <a:p>
            <a:r>
              <a:rPr lang="en-US" altLang="en-US" dirty="0"/>
              <a:t>Micropayments: transactions on the web involving very small amounts of money</a:t>
            </a:r>
          </a:p>
          <a:p>
            <a:pPr lvl="1"/>
            <a:r>
              <a:rPr lang="en-US" altLang="en-US" dirty="0"/>
              <a:t>Began as a method for advertisers to pay for cost per view or cost per click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a:t>Web Marketing </a:t>
            </a:r>
          </a:p>
        </p:txBody>
      </p:sp>
      <p:sp>
        <p:nvSpPr>
          <p:cNvPr id="90115" name="Content Placeholder 2"/>
          <p:cNvSpPr>
            <a:spLocks noGrp="1"/>
          </p:cNvSpPr>
          <p:nvPr>
            <p:ph idx="1"/>
          </p:nvPr>
        </p:nvSpPr>
        <p:spPr/>
        <p:txBody>
          <a:bodyPr/>
          <a:lstStyle/>
          <a:p>
            <a:r>
              <a:rPr lang="en-US" altLang="en-US" dirty="0"/>
              <a:t>Uses the Web and its supporting technologies to promote goods and services</a:t>
            </a:r>
          </a:p>
          <a:p>
            <a:r>
              <a:rPr lang="en-IN" altLang="en-US" dirty="0"/>
              <a:t>Examples of web-marketing tools</a:t>
            </a:r>
          </a:p>
          <a:p>
            <a:pPr lvl="1"/>
            <a:r>
              <a:rPr lang="en-IN" altLang="en-US" dirty="0"/>
              <a:t>Intelligent agents</a:t>
            </a:r>
          </a:p>
          <a:p>
            <a:pPr lvl="1"/>
            <a:r>
              <a:rPr lang="en-IN" altLang="en-US" dirty="0"/>
              <a:t>Push technology</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a:t>Mobile Marketing</a:t>
            </a:r>
          </a:p>
        </p:txBody>
      </p:sp>
      <p:sp>
        <p:nvSpPr>
          <p:cNvPr id="90115" name="Content Placeholder 2"/>
          <p:cNvSpPr>
            <a:spLocks noGrp="1"/>
          </p:cNvSpPr>
          <p:nvPr>
            <p:ph idx="1"/>
          </p:nvPr>
        </p:nvSpPr>
        <p:spPr/>
        <p:txBody>
          <a:bodyPr/>
          <a:lstStyle/>
          <a:p>
            <a:r>
              <a:rPr lang="en-US" altLang="en-US" dirty="0"/>
              <a:t>Popular mobile marketing strategies</a:t>
            </a:r>
          </a:p>
          <a:p>
            <a:pPr lvl="1"/>
            <a:r>
              <a:rPr lang="en-US" altLang="en-US" dirty="0"/>
              <a:t>App-based marketing</a:t>
            </a:r>
          </a:p>
          <a:p>
            <a:pPr lvl="1"/>
            <a:r>
              <a:rPr lang="en-US" altLang="en-US" dirty="0"/>
              <a:t>In-game mobile marketing</a:t>
            </a:r>
          </a:p>
          <a:p>
            <a:pPr lvl="1"/>
            <a:r>
              <a:rPr lang="en-US" altLang="en-US" dirty="0"/>
              <a:t>Location-based marketing</a:t>
            </a:r>
          </a:p>
          <a:p>
            <a:pPr lvl="1"/>
            <a:r>
              <a:rPr lang="en-US" altLang="en-US" dirty="0"/>
              <a:t>QR codes</a:t>
            </a:r>
          </a:p>
          <a:p>
            <a:pPr lvl="1"/>
            <a:r>
              <a:rPr lang="en-US" altLang="en-US" dirty="0"/>
              <a:t>Mobile search ads</a:t>
            </a:r>
          </a:p>
          <a:p>
            <a:pPr lvl="1"/>
            <a:r>
              <a:rPr lang="en-US" altLang="en-US" dirty="0"/>
              <a:t>Mobile image ads</a:t>
            </a:r>
          </a:p>
          <a:p>
            <a:pPr lvl="1"/>
            <a:r>
              <a:rPr lang="en-IN" altLang="en-US" dirty="0"/>
              <a:t>SMS (Short Message Service) and MMS (Multimedia Messaging Service)</a:t>
            </a:r>
            <a:endParaRPr lang="en-US" altLang="en-US" dirty="0"/>
          </a:p>
        </p:txBody>
      </p:sp>
    </p:spTree>
    <p:extLst>
      <p:ext uri="{BB962C8B-B14F-4D97-AF65-F5344CB8AC3E}">
        <p14:creationId xmlns:p14="http://schemas.microsoft.com/office/powerpoint/2010/main" val="245167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dirty="0"/>
              <a:t>Search Engine Optimization</a:t>
            </a:r>
          </a:p>
        </p:txBody>
      </p:sp>
      <p:sp>
        <p:nvSpPr>
          <p:cNvPr id="92163" name="Content Placeholder 2"/>
          <p:cNvSpPr>
            <a:spLocks noGrp="1"/>
          </p:cNvSpPr>
          <p:nvPr>
            <p:ph idx="1"/>
          </p:nvPr>
        </p:nvSpPr>
        <p:spPr/>
        <p:txBody>
          <a:bodyPr/>
          <a:lstStyle/>
          <a:p>
            <a:r>
              <a:rPr lang="en-US" altLang="en-US" dirty="0"/>
              <a:t>Method for improving the volume or quality of traffic to a Web site </a:t>
            </a:r>
          </a:p>
          <a:p>
            <a:pPr lvl="1"/>
            <a:r>
              <a:rPr lang="en-US" altLang="en-US" dirty="0"/>
              <a:t>Higher ranking in search results generates more revenue for a website</a:t>
            </a:r>
          </a:p>
          <a:p>
            <a:pPr lvl="1"/>
            <a:r>
              <a:rPr lang="en-US" altLang="en-US" dirty="0"/>
              <a:t>Includes techniques facilitating search engines to find and index a site for certain keywords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Defining E-Commerce (1 of 2)</a:t>
            </a:r>
          </a:p>
        </p:txBody>
      </p:sp>
      <p:sp>
        <p:nvSpPr>
          <p:cNvPr id="21507" name="Content Placeholder 2"/>
          <p:cNvSpPr>
            <a:spLocks noGrp="1"/>
          </p:cNvSpPr>
          <p:nvPr>
            <p:ph idx="1"/>
          </p:nvPr>
        </p:nvSpPr>
        <p:spPr/>
        <p:txBody>
          <a:bodyPr/>
          <a:lstStyle/>
          <a:p>
            <a:r>
              <a:rPr lang="en-US" altLang="en-US" dirty="0"/>
              <a:t>E-business</a:t>
            </a:r>
          </a:p>
          <a:p>
            <a:pPr lvl="1"/>
            <a:r>
              <a:rPr lang="en-US" altLang="en-US" dirty="0"/>
              <a:t>All activities a company performs for selling and buying products and services using computers and communication technologies</a:t>
            </a:r>
          </a:p>
          <a:p>
            <a:r>
              <a:rPr lang="en-US" altLang="en-US" dirty="0"/>
              <a:t>E-commerce</a:t>
            </a:r>
          </a:p>
          <a:p>
            <a:pPr lvl="1"/>
            <a:r>
              <a:rPr lang="en-US" altLang="en-US" dirty="0"/>
              <a:t>Buying and selling goods and services over the Internet</a:t>
            </a:r>
          </a:p>
          <a:p>
            <a:pPr lvl="1"/>
            <a:r>
              <a:rPr lang="en-US" altLang="en-US" dirty="0"/>
              <a:t>Builds on traditional commerce by adding the flexibility that networks offer and the availability of the Internet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E-Commerce and Beyond: Social Commerce (1 of 2)</a:t>
            </a:r>
          </a:p>
        </p:txBody>
      </p:sp>
      <p:sp>
        <p:nvSpPr>
          <p:cNvPr id="3" name="Content Placeholder 2"/>
          <p:cNvSpPr>
            <a:spLocks noGrp="1"/>
          </p:cNvSpPr>
          <p:nvPr>
            <p:ph idx="1"/>
          </p:nvPr>
        </p:nvSpPr>
        <p:spPr/>
        <p:txBody>
          <a:bodyPr/>
          <a:lstStyle/>
          <a:p>
            <a:r>
              <a:rPr lang="en-IN" dirty="0"/>
              <a:t>Social media concentrates on insight and product discovery by providing a community of people with similar interests</a:t>
            </a:r>
          </a:p>
          <a:p>
            <a:pPr lvl="1"/>
            <a:r>
              <a:rPr lang="en-IN" dirty="0"/>
              <a:t>Social commerce: subset of e-commerce that is influenced by social networks and other online media</a:t>
            </a:r>
            <a:endParaRPr lang="en-US" dirty="0"/>
          </a:p>
        </p:txBody>
      </p:sp>
    </p:spTree>
    <p:extLst>
      <p:ext uri="{BB962C8B-B14F-4D97-AF65-F5344CB8AC3E}">
        <p14:creationId xmlns:p14="http://schemas.microsoft.com/office/powerpoint/2010/main" val="414110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E-Commerce and Beyond: Social Commerce (2 of 2)</a:t>
            </a:r>
          </a:p>
        </p:txBody>
      </p:sp>
      <p:sp>
        <p:nvSpPr>
          <p:cNvPr id="3" name="Content Placeholder 2"/>
          <p:cNvSpPr>
            <a:spLocks noGrp="1"/>
          </p:cNvSpPr>
          <p:nvPr>
            <p:ph idx="1"/>
          </p:nvPr>
        </p:nvSpPr>
        <p:spPr/>
        <p:txBody>
          <a:bodyPr/>
          <a:lstStyle/>
          <a:p>
            <a:r>
              <a:rPr lang="en-IN" dirty="0"/>
              <a:t>Categories of social networks and online media that collectively constitute social commerce</a:t>
            </a:r>
          </a:p>
          <a:p>
            <a:pPr lvl="1"/>
            <a:r>
              <a:rPr lang="en-US" dirty="0"/>
              <a:t>Social networking sites</a:t>
            </a:r>
          </a:p>
          <a:p>
            <a:pPr lvl="1"/>
            <a:r>
              <a:rPr lang="en-US" dirty="0"/>
              <a:t>Group buying platforms</a:t>
            </a:r>
          </a:p>
          <a:p>
            <a:pPr lvl="1"/>
            <a:r>
              <a:rPr lang="en-US" dirty="0"/>
              <a:t>Peer-to-peer e-commerce platforms</a:t>
            </a:r>
          </a:p>
          <a:p>
            <a:pPr lvl="1"/>
            <a:r>
              <a:rPr lang="en-US" dirty="0"/>
              <a:t>Recommendation Web sites</a:t>
            </a:r>
          </a:p>
          <a:p>
            <a:pPr lvl="1"/>
            <a:r>
              <a:rPr lang="en-US" dirty="0"/>
              <a:t>Participatory e-commerce</a:t>
            </a:r>
          </a:p>
          <a:p>
            <a:pPr lvl="1"/>
            <a:r>
              <a:rPr lang="en-US" dirty="0"/>
              <a:t>Social advice</a:t>
            </a:r>
          </a:p>
          <a:p>
            <a:pPr lvl="1"/>
            <a:r>
              <a:rPr lang="en-US" dirty="0"/>
              <a:t>User-curated shopping</a:t>
            </a:r>
          </a:p>
        </p:txBody>
      </p:sp>
    </p:spTree>
    <p:extLst>
      <p:ext uri="{BB962C8B-B14F-4D97-AF65-F5344CB8AC3E}">
        <p14:creationId xmlns:p14="http://schemas.microsoft.com/office/powerpoint/2010/main" val="392502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Hyper-Social Organizations (1 of 3)</a:t>
            </a:r>
          </a:p>
        </p:txBody>
      </p:sp>
      <p:sp>
        <p:nvSpPr>
          <p:cNvPr id="3" name="Content Placeholder 2"/>
          <p:cNvSpPr>
            <a:spLocks noGrp="1"/>
          </p:cNvSpPr>
          <p:nvPr>
            <p:ph idx="1"/>
          </p:nvPr>
        </p:nvSpPr>
        <p:spPr/>
        <p:txBody>
          <a:bodyPr/>
          <a:lstStyle/>
          <a:p>
            <a:r>
              <a:rPr lang="en-IN" dirty="0"/>
              <a:t>Companies that leverage social media to better connect with customers and sell products and services </a:t>
            </a:r>
          </a:p>
          <a:p>
            <a:pPr lvl="1"/>
            <a:r>
              <a:rPr lang="en-IN" dirty="0"/>
              <a:t>Share information through:</a:t>
            </a:r>
          </a:p>
          <a:p>
            <a:pPr lvl="2"/>
            <a:r>
              <a:rPr lang="en-US" dirty="0"/>
              <a:t>Direct social media interaction</a:t>
            </a:r>
          </a:p>
          <a:p>
            <a:pPr lvl="2"/>
            <a:r>
              <a:rPr lang="en-IN" dirty="0"/>
              <a:t>Blogs</a:t>
            </a:r>
          </a:p>
          <a:p>
            <a:pPr lvl="2"/>
            <a:r>
              <a:rPr lang="en-IN" dirty="0"/>
              <a:t>Videos on YouTube</a:t>
            </a:r>
          </a:p>
          <a:p>
            <a:pPr lvl="2"/>
            <a:r>
              <a:rPr lang="en-IN" dirty="0"/>
              <a:t>Company Web sites</a:t>
            </a:r>
            <a:endParaRPr lang="en-US" dirty="0"/>
          </a:p>
        </p:txBody>
      </p:sp>
    </p:spTree>
    <p:extLst>
      <p:ext uri="{BB962C8B-B14F-4D97-AF65-F5344CB8AC3E}">
        <p14:creationId xmlns:p14="http://schemas.microsoft.com/office/powerpoint/2010/main" val="135027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Hyper-Social Organizations (2 of 3)</a:t>
            </a:r>
          </a:p>
        </p:txBody>
      </p:sp>
      <p:sp>
        <p:nvSpPr>
          <p:cNvPr id="3" name="Content Placeholder 2"/>
          <p:cNvSpPr>
            <a:spLocks noGrp="1"/>
          </p:cNvSpPr>
          <p:nvPr>
            <p:ph idx="1"/>
          </p:nvPr>
        </p:nvSpPr>
        <p:spPr/>
        <p:txBody>
          <a:bodyPr/>
          <a:lstStyle/>
          <a:p>
            <a:r>
              <a:rPr lang="en-IN" dirty="0"/>
              <a:t>Key elements for a successful online community</a:t>
            </a:r>
          </a:p>
          <a:p>
            <a:pPr lvl="1"/>
            <a:r>
              <a:rPr lang="en-US" dirty="0"/>
              <a:t>Members</a:t>
            </a:r>
          </a:p>
          <a:p>
            <a:pPr lvl="1"/>
            <a:r>
              <a:rPr lang="en-US" dirty="0"/>
              <a:t>Content</a:t>
            </a:r>
          </a:p>
          <a:p>
            <a:pPr lvl="1"/>
            <a:r>
              <a:rPr lang="en-US" dirty="0"/>
              <a:t>Member profiles</a:t>
            </a:r>
          </a:p>
          <a:p>
            <a:pPr lvl="1"/>
            <a:r>
              <a:rPr lang="en-US" dirty="0"/>
              <a:t>Transactions</a:t>
            </a:r>
          </a:p>
        </p:txBody>
      </p:sp>
    </p:spTree>
    <p:extLst>
      <p:ext uri="{BB962C8B-B14F-4D97-AF65-F5344CB8AC3E}">
        <p14:creationId xmlns:p14="http://schemas.microsoft.com/office/powerpoint/2010/main" val="94587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Hyper-Social Organizations (3 of 3)</a:t>
            </a:r>
          </a:p>
        </p:txBody>
      </p:sp>
      <p:sp>
        <p:nvSpPr>
          <p:cNvPr id="3" name="Content Placeholder 2"/>
          <p:cNvSpPr>
            <a:spLocks noGrp="1"/>
          </p:cNvSpPr>
          <p:nvPr>
            <p:ph idx="1"/>
          </p:nvPr>
        </p:nvSpPr>
        <p:spPr/>
        <p:txBody>
          <a:bodyPr/>
          <a:lstStyle/>
          <a:p>
            <a:r>
              <a:rPr lang="en-US" dirty="0"/>
              <a:t>Pillars of hyper-sociality</a:t>
            </a:r>
          </a:p>
          <a:p>
            <a:pPr lvl="1"/>
            <a:r>
              <a:rPr lang="en-IN" dirty="0"/>
              <a:t>Tribe versus market segment</a:t>
            </a:r>
          </a:p>
          <a:p>
            <a:pPr lvl="1"/>
            <a:r>
              <a:rPr lang="en-IN" dirty="0"/>
              <a:t>Human-centric versus company-centric</a:t>
            </a:r>
          </a:p>
          <a:p>
            <a:pPr lvl="1"/>
            <a:r>
              <a:rPr lang="en-IN" dirty="0"/>
              <a:t>Information channels versus network channels</a:t>
            </a:r>
          </a:p>
          <a:p>
            <a:pPr lvl="1"/>
            <a:r>
              <a:rPr lang="en-IN" dirty="0"/>
              <a:t>Social messiness versus process hierarchy</a:t>
            </a:r>
            <a:endParaRPr lang="en-US" dirty="0"/>
          </a:p>
        </p:txBody>
      </p:sp>
    </p:spTree>
    <p:extLst>
      <p:ext uri="{BB962C8B-B14F-4D97-AF65-F5344CB8AC3E}">
        <p14:creationId xmlns:p14="http://schemas.microsoft.com/office/powerpoint/2010/main" val="341140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Social Media Information Systems (1 of 3)</a:t>
            </a:r>
          </a:p>
        </p:txBody>
      </p:sp>
      <p:sp>
        <p:nvSpPr>
          <p:cNvPr id="3" name="Content Placeholder 2"/>
          <p:cNvSpPr>
            <a:spLocks noGrp="1"/>
          </p:cNvSpPr>
          <p:nvPr>
            <p:ph idx="1"/>
          </p:nvPr>
        </p:nvSpPr>
        <p:spPr/>
        <p:txBody>
          <a:bodyPr/>
          <a:lstStyle/>
          <a:p>
            <a:r>
              <a:rPr lang="en-IN" dirty="0"/>
              <a:t>Include all the components like other information systems</a:t>
            </a:r>
          </a:p>
          <a:p>
            <a:pPr lvl="1"/>
            <a:r>
              <a:rPr lang="en-IN" dirty="0"/>
              <a:t>Hardware, software, people, and procedures that support content sharing among its members or users</a:t>
            </a:r>
          </a:p>
          <a:p>
            <a:pPr lvl="1"/>
            <a:r>
              <a:rPr lang="en-US" dirty="0"/>
              <a:t>Application (app) providers</a:t>
            </a:r>
          </a:p>
          <a:p>
            <a:pPr lvl="1"/>
            <a:r>
              <a:rPr lang="en-US" dirty="0"/>
              <a:t>User communities</a:t>
            </a:r>
          </a:p>
          <a:p>
            <a:pPr lvl="1"/>
            <a:r>
              <a:rPr lang="en-US" dirty="0"/>
              <a:t>Sponsors</a:t>
            </a:r>
          </a:p>
          <a:p>
            <a:pPr lvl="1"/>
            <a:endParaRPr lang="en-US" dirty="0"/>
          </a:p>
        </p:txBody>
      </p:sp>
    </p:spTree>
    <p:extLst>
      <p:ext uri="{BB962C8B-B14F-4D97-AF65-F5344CB8AC3E}">
        <p14:creationId xmlns:p14="http://schemas.microsoft.com/office/powerpoint/2010/main" val="115048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Social Media Information Systems (2 of 3)</a:t>
            </a:r>
          </a:p>
        </p:txBody>
      </p:sp>
      <p:sp>
        <p:nvSpPr>
          <p:cNvPr id="3" name="Content Placeholder 2"/>
          <p:cNvSpPr>
            <a:spLocks noGrp="1"/>
          </p:cNvSpPr>
          <p:nvPr>
            <p:ph idx="1"/>
          </p:nvPr>
        </p:nvSpPr>
        <p:spPr/>
        <p:txBody>
          <a:bodyPr/>
          <a:lstStyle/>
          <a:p>
            <a:r>
              <a:rPr lang="en-IN" dirty="0"/>
              <a:t>Play a major role in fostering hyper-social organizations</a:t>
            </a:r>
          </a:p>
          <a:p>
            <a:pPr lvl="1"/>
            <a:r>
              <a:rPr lang="en-IN" dirty="0"/>
              <a:t>Enable communities, tribes, or hives that are related by a common interest</a:t>
            </a:r>
          </a:p>
          <a:p>
            <a:pPr lvl="1"/>
            <a:r>
              <a:rPr lang="en-IN" dirty="0"/>
              <a:t>Facilitate business activities and help the sponsors establish bonds and loyalties with their customers</a:t>
            </a:r>
            <a:endParaRPr lang="en-US" dirty="0"/>
          </a:p>
        </p:txBody>
      </p:sp>
    </p:spTree>
    <p:extLst>
      <p:ext uri="{BB962C8B-B14F-4D97-AF65-F5344CB8AC3E}">
        <p14:creationId xmlns:p14="http://schemas.microsoft.com/office/powerpoint/2010/main" val="12585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Social Media Information Systems (3 of 3)</a:t>
            </a:r>
          </a:p>
        </p:txBody>
      </p:sp>
      <p:sp>
        <p:nvSpPr>
          <p:cNvPr id="3" name="Content Placeholder 2"/>
          <p:cNvSpPr>
            <a:spLocks noGrp="1"/>
          </p:cNvSpPr>
          <p:nvPr>
            <p:ph idx="1"/>
          </p:nvPr>
        </p:nvSpPr>
        <p:spPr/>
        <p:txBody>
          <a:bodyPr/>
          <a:lstStyle/>
          <a:p>
            <a:r>
              <a:rPr lang="en-IN" dirty="0"/>
              <a:t>An organization’s social media policy should:</a:t>
            </a:r>
          </a:p>
          <a:p>
            <a:pPr lvl="1"/>
            <a:r>
              <a:rPr lang="en-IN" dirty="0"/>
              <a:t>Protect the company’s reputation</a:t>
            </a:r>
          </a:p>
          <a:p>
            <a:pPr lvl="1"/>
            <a:r>
              <a:rPr lang="en-IN" dirty="0"/>
              <a:t>Eliminate legal issues</a:t>
            </a:r>
          </a:p>
          <a:p>
            <a:pPr lvl="1"/>
            <a:r>
              <a:rPr lang="en-IN" dirty="0"/>
              <a:t>Protect the privacy of all the impacted individuals</a:t>
            </a:r>
          </a:p>
          <a:p>
            <a:pPr lvl="1"/>
            <a:r>
              <a:rPr lang="en-IN" dirty="0"/>
              <a:t>Raise brand awareness</a:t>
            </a:r>
            <a:endParaRPr lang="en-US" dirty="0"/>
          </a:p>
        </p:txBody>
      </p:sp>
    </p:spTree>
    <p:extLst>
      <p:ext uri="{BB962C8B-B14F-4D97-AF65-F5344CB8AC3E}">
        <p14:creationId xmlns:p14="http://schemas.microsoft.com/office/powerpoint/2010/main" val="151714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(1 of 2)</a:t>
            </a:r>
          </a:p>
        </p:txBody>
      </p:sp>
      <p:sp>
        <p:nvSpPr>
          <p:cNvPr id="3" name="Content Placeholder 2"/>
          <p:cNvSpPr>
            <a:spLocks noGrp="1"/>
          </p:cNvSpPr>
          <p:nvPr>
            <p:ph idx="1"/>
          </p:nvPr>
        </p:nvSpPr>
        <p:spPr/>
        <p:txBody>
          <a:bodyPr/>
          <a:lstStyle/>
          <a:p>
            <a:r>
              <a:rPr lang="en-US" dirty="0"/>
              <a:t>E-commerce is buying and selling goods and services over the internet</a:t>
            </a:r>
          </a:p>
          <a:p>
            <a:pPr lvl="1"/>
            <a:r>
              <a:rPr lang="en-US" dirty="0"/>
              <a:t>E-commerce transactions occur among consumers, businesses, and government</a:t>
            </a:r>
          </a:p>
          <a:p>
            <a:r>
              <a:rPr lang="en-US" dirty="0"/>
              <a:t>B2B e-commerce lowers production costs and improves accuracy by eliminating many labor-intensive tasks</a:t>
            </a:r>
          </a:p>
          <a:p>
            <a:endParaRPr lang="en-US" dirty="0"/>
          </a:p>
        </p:txBody>
      </p:sp>
    </p:spTree>
    <p:extLst>
      <p:ext uri="{BB962C8B-B14F-4D97-AF65-F5344CB8AC3E}">
        <p14:creationId xmlns:p14="http://schemas.microsoft.com/office/powerpoint/2010/main" val="1541268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(2 of 2)</a:t>
            </a:r>
          </a:p>
        </p:txBody>
      </p:sp>
      <p:sp>
        <p:nvSpPr>
          <p:cNvPr id="3" name="Content Placeholder 2"/>
          <p:cNvSpPr>
            <a:spLocks noGrp="1"/>
          </p:cNvSpPr>
          <p:nvPr>
            <p:ph idx="1"/>
          </p:nvPr>
        </p:nvSpPr>
        <p:spPr/>
        <p:txBody>
          <a:bodyPr/>
          <a:lstStyle/>
          <a:p>
            <a:r>
              <a:rPr lang="en-US" dirty="0"/>
              <a:t>A number of technologies and applications support e-commerce activities</a:t>
            </a:r>
          </a:p>
          <a:p>
            <a:pPr lvl="1"/>
            <a:r>
              <a:rPr lang="en-US" dirty="0"/>
              <a:t>Social commerce is a subset of e-commerce that is influenced by social networks and other online media</a:t>
            </a:r>
          </a:p>
          <a:p>
            <a:pPr lvl="1"/>
            <a:r>
              <a:rPr lang="en-US" dirty="0"/>
              <a:t>Hyper-social organizations leverage the power of online communities</a:t>
            </a:r>
          </a:p>
          <a:p>
            <a:pPr lvl="1"/>
            <a:r>
              <a:rPr lang="en-US" dirty="0"/>
              <a:t>SMISs enable business activities such as sales and marketing for the sponsors</a:t>
            </a:r>
          </a:p>
          <a:p>
            <a:endParaRPr lang="en-US" dirty="0"/>
          </a:p>
        </p:txBody>
      </p:sp>
    </p:spTree>
    <p:extLst>
      <p:ext uri="{BB962C8B-B14F-4D97-AF65-F5344CB8AC3E}">
        <p14:creationId xmlns:p14="http://schemas.microsoft.com/office/powerpoint/2010/main" val="46620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Defining E-Commerce (2 of 2)</a:t>
            </a:r>
          </a:p>
        </p:txBody>
      </p:sp>
      <p:sp>
        <p:nvSpPr>
          <p:cNvPr id="23555" name="Content Placeholder 2"/>
          <p:cNvSpPr>
            <a:spLocks noGrp="1"/>
          </p:cNvSpPr>
          <p:nvPr>
            <p:ph idx="1"/>
          </p:nvPr>
        </p:nvSpPr>
        <p:spPr/>
        <p:txBody>
          <a:bodyPr/>
          <a:lstStyle/>
          <a:p>
            <a:r>
              <a:rPr lang="en-US" altLang="en-US" dirty="0"/>
              <a:t>Business applications</a:t>
            </a:r>
          </a:p>
          <a:p>
            <a:pPr lvl="1"/>
            <a:r>
              <a:rPr lang="en-US" altLang="en-US" dirty="0"/>
              <a:t>Buying and selling products and services </a:t>
            </a:r>
          </a:p>
          <a:p>
            <a:pPr lvl="1"/>
            <a:r>
              <a:rPr lang="en-US" altLang="en-US" dirty="0"/>
              <a:t>Collaborating with other companies </a:t>
            </a:r>
          </a:p>
          <a:p>
            <a:pPr lvl="1"/>
            <a:r>
              <a:rPr lang="en-US" altLang="en-US" dirty="0"/>
              <a:t>Communicating with business partners </a:t>
            </a:r>
          </a:p>
          <a:p>
            <a:pPr lvl="1"/>
            <a:r>
              <a:rPr lang="en-US" altLang="en-US" dirty="0"/>
              <a:t>Gathering business intelligence on customers and competitors </a:t>
            </a:r>
          </a:p>
          <a:p>
            <a:pPr lvl="1"/>
            <a:r>
              <a:rPr lang="en-US" altLang="en-US" dirty="0"/>
              <a:t>Providing customer service</a:t>
            </a:r>
          </a:p>
          <a:p>
            <a:pPr lvl="1"/>
            <a:r>
              <a:rPr lang="en-US" altLang="en-US" dirty="0"/>
              <a:t>Suppling software updates and patches</a:t>
            </a:r>
          </a:p>
          <a:p>
            <a:pPr lvl="1"/>
            <a:r>
              <a:rPr lang="en-US" altLang="en-US" dirty="0"/>
              <a:t>Offering vendor support </a:t>
            </a:r>
          </a:p>
          <a:p>
            <a:pPr lvl="1"/>
            <a:r>
              <a:rPr lang="en-US" altLang="en-US" dirty="0"/>
              <a:t>Publishing and disseminating information </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Value Chain and E-Commerce (1 of 2)</a:t>
            </a:r>
            <a:endParaRPr lang="en-IN" dirty="0"/>
          </a:p>
        </p:txBody>
      </p:sp>
      <p:sp>
        <p:nvSpPr>
          <p:cNvPr id="27651" name="Content Placeholder 2"/>
          <p:cNvSpPr>
            <a:spLocks noGrp="1"/>
          </p:cNvSpPr>
          <p:nvPr>
            <p:ph idx="1"/>
          </p:nvPr>
        </p:nvSpPr>
        <p:spPr/>
        <p:txBody>
          <a:bodyPr/>
          <a:lstStyle/>
          <a:p>
            <a:r>
              <a:rPr lang="en-US" altLang="en-US" dirty="0"/>
              <a:t>Value chain </a:t>
            </a:r>
          </a:p>
          <a:p>
            <a:pPr lvl="1"/>
            <a:r>
              <a:rPr lang="en-US" altLang="en-US" dirty="0"/>
              <a:t>Series of activities designed to meet business needs by adding value or cost in each phase of the process</a:t>
            </a:r>
          </a:p>
          <a:p>
            <a:r>
              <a:rPr lang="en-US" altLang="en-US" dirty="0"/>
              <a:t>Primary activities</a:t>
            </a:r>
          </a:p>
          <a:p>
            <a:pPr lvl="1"/>
            <a:r>
              <a:rPr lang="en-US" altLang="en-US" dirty="0"/>
              <a:t>Inbound logistics</a:t>
            </a:r>
          </a:p>
          <a:p>
            <a:pPr lvl="1"/>
            <a:r>
              <a:rPr lang="en-US" altLang="en-US" dirty="0"/>
              <a:t>Operations</a:t>
            </a:r>
          </a:p>
          <a:p>
            <a:pPr lvl="1"/>
            <a:r>
              <a:rPr lang="en-US" altLang="en-US" dirty="0"/>
              <a:t>Outbound logistics</a:t>
            </a:r>
          </a:p>
          <a:p>
            <a:pPr lvl="1"/>
            <a:r>
              <a:rPr lang="en-US" altLang="en-US" dirty="0"/>
              <a:t>Marketing and sales</a:t>
            </a:r>
          </a:p>
          <a:p>
            <a:pPr lvl="1"/>
            <a:r>
              <a:rPr lang="en-US" altLang="en-US" dirty="0"/>
              <a:t>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8.1         Michael Porter’s Value Chain </a:t>
            </a:r>
          </a:p>
        </p:txBody>
      </p:sp>
      <p:pic>
        <p:nvPicPr>
          <p:cNvPr id="3" name="Picture 2" descr="This figure illustrates Michael Porter’s value chain. Ten boxes are placed to form a right-pointing arrow. Four of the boxes are placed horizontally. The first box reads organizational infrastructure. The second box reads human resource management. The third box reads technological development. The fourth box reads procurement.&#10;The next five boxes are placed vertically below the previous four boxes. The first box reads inbound logistics. The second box reads operations. The third box reads outbound logistics. The fourth box reads marketing and sales. The fifth box reads service.&#10;The last box is at the head of the arrow, and it reads margin.&#10;" title="Exhibit 8.1 - Michael Porter’s Value Chai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30" y="1802482"/>
            <a:ext cx="6911956" cy="40996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altLang="en-US" dirty="0"/>
              <a:t>The Value Chain and E-Commerce (2 of 2)</a:t>
            </a:r>
            <a:endParaRPr lang="en-IN" dirty="0"/>
          </a:p>
        </p:txBody>
      </p:sp>
      <p:sp>
        <p:nvSpPr>
          <p:cNvPr id="28675" name="Content Placeholder 2"/>
          <p:cNvSpPr>
            <a:spLocks noGrp="1"/>
          </p:cNvSpPr>
          <p:nvPr>
            <p:ph idx="1"/>
          </p:nvPr>
        </p:nvSpPr>
        <p:spPr/>
        <p:txBody>
          <a:bodyPr/>
          <a:lstStyle/>
          <a:p>
            <a:r>
              <a:rPr lang="en-US" altLang="en-US" dirty="0"/>
              <a:t>The Internet</a:t>
            </a:r>
          </a:p>
          <a:p>
            <a:pPr lvl="1"/>
            <a:r>
              <a:rPr lang="en-US" altLang="en-US" dirty="0"/>
              <a:t>Increases the speed and accuracy of communication between suppliers, distributors, and customers</a:t>
            </a:r>
          </a:p>
          <a:p>
            <a:pPr lvl="1"/>
            <a:r>
              <a:rPr lang="en-US" altLang="en-US" dirty="0"/>
              <a:t>Low cost means companies of any size can participate in value chain integration</a:t>
            </a:r>
          </a:p>
          <a:p>
            <a:r>
              <a:rPr lang="en-US" altLang="en-US" dirty="0"/>
              <a:t>E-commerce enhances a value chain</a:t>
            </a:r>
          </a:p>
          <a:p>
            <a:pPr lvl="1"/>
            <a:r>
              <a:rPr lang="en-US" altLang="en-US" dirty="0"/>
              <a:t>Offers new ways to reduce costs or improve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Autofit/>
          </a:bodyPr>
          <a:lstStyle/>
          <a:p>
            <a:r>
              <a:rPr lang="en-US" altLang="en-US" dirty="0"/>
              <a:t>E-Commerce vs. Traditional Commerce  (1 of 2)</a:t>
            </a:r>
          </a:p>
        </p:txBody>
      </p:sp>
      <p:sp>
        <p:nvSpPr>
          <p:cNvPr id="33795" name="Content Placeholder 2"/>
          <p:cNvSpPr>
            <a:spLocks noGrp="1"/>
          </p:cNvSpPr>
          <p:nvPr>
            <p:ph idx="1"/>
          </p:nvPr>
        </p:nvSpPr>
        <p:spPr/>
        <p:txBody>
          <a:bodyPr/>
          <a:lstStyle/>
          <a:p>
            <a:r>
              <a:rPr lang="en-US" altLang="en-US" dirty="0"/>
              <a:t>Click-and-brick e-commerce: mixes traditional commerce and e-commerce</a:t>
            </a:r>
          </a:p>
          <a:p>
            <a:pPr lvl="1"/>
            <a:r>
              <a:rPr lang="en-US" altLang="en-US" dirty="0"/>
              <a:t>Capitalizes on the advantages of online interaction with customers</a:t>
            </a:r>
          </a:p>
          <a:p>
            <a:pPr lvl="2"/>
            <a:r>
              <a:rPr lang="en-US" altLang="en-US" dirty="0"/>
              <a:t>Retains the benefits of having a physical store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Custom 1">
      <a:dk1>
        <a:srgbClr val="618097"/>
      </a:dk1>
      <a:lt1>
        <a:srgbClr val="FFFFFF"/>
      </a:lt1>
      <a:dk2>
        <a:srgbClr val="000000"/>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1875</Words>
  <Application>Microsoft Office PowerPoint</Application>
  <PresentationFormat>On-screen Show (4:3)</PresentationFormat>
  <Paragraphs>323</Paragraphs>
  <Slides>50</Slides>
  <Notes>35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ＭＳ Ｐゴシック</vt:lpstr>
      <vt:lpstr>Arial</vt:lpstr>
      <vt:lpstr>Arial Narrow</vt:lpstr>
      <vt:lpstr>Calibri</vt:lpstr>
      <vt:lpstr>DINPro-CondBlack</vt:lpstr>
      <vt:lpstr>Folio Std Light</vt:lpstr>
      <vt:lpstr>Folio Std Medium</vt:lpstr>
      <vt:lpstr>Franklin Gothic Medium</vt:lpstr>
      <vt:lpstr>Lucida Grande</vt:lpstr>
      <vt:lpstr>Rockwell</vt:lpstr>
      <vt:lpstr>Times New Roman</vt:lpstr>
      <vt:lpstr>2_Office Theme</vt:lpstr>
      <vt:lpstr>PowerPoint Presentation</vt:lpstr>
      <vt:lpstr>Learning Objectives (1 of 2)</vt:lpstr>
      <vt:lpstr>Learning Objectives (2 of 2)</vt:lpstr>
      <vt:lpstr>Defining E-Commerce (1 of 2)</vt:lpstr>
      <vt:lpstr>Defining E-Commerce (2 of 2)</vt:lpstr>
      <vt:lpstr>The Value Chain and E-Commerce (1 of 2)</vt:lpstr>
      <vt:lpstr>8.1         Michael Porter’s Value Chain </vt:lpstr>
      <vt:lpstr>The Value Chain and E-Commerce (2 of 2)</vt:lpstr>
      <vt:lpstr>E-Commerce vs. Traditional Commerce  (1 of 2)</vt:lpstr>
      <vt:lpstr>8.1        E-Commerce vs. Traditional Commerce (2 of 2)</vt:lpstr>
      <vt:lpstr>Advantages and Disadvantages of E-Commerce (1 of 3)</vt:lpstr>
      <vt:lpstr>Advantages and Disadvantages of E-Commerce (2 of 3)</vt:lpstr>
      <vt:lpstr>Advantages and Disadvantages of E-Commerce (3 of 3)</vt:lpstr>
      <vt:lpstr>E-Commerce Business Models (1 of 4)</vt:lpstr>
      <vt:lpstr>E-Commerce Business Models (2 of 4)</vt:lpstr>
      <vt:lpstr>E-Commerce Business Models (3 of 4)</vt:lpstr>
      <vt:lpstr>E-Commerce Business Models (4 of 4)</vt:lpstr>
      <vt:lpstr>Major Categories of E-Commerce (1 of 4)</vt:lpstr>
      <vt:lpstr>Major Categories of E-Commerce (2 of 4)</vt:lpstr>
      <vt:lpstr>Major Categories of E-Commerce (3 of 4)</vt:lpstr>
      <vt:lpstr>Major Categories of E-Commerce (4 of 4)</vt:lpstr>
      <vt:lpstr>Organizational or Intrabusiness E-Commerce</vt:lpstr>
      <vt:lpstr> B2C E-Commerce Cycle </vt:lpstr>
      <vt:lpstr>B2B E-Commerce: A Second Look </vt:lpstr>
      <vt:lpstr>Major Models of B2B E-Commerce</vt:lpstr>
      <vt:lpstr>Seller-Side Marketplace </vt:lpstr>
      <vt:lpstr>Buyer-Side Marketplace </vt:lpstr>
      <vt:lpstr>Third-Party Exchange Marketplace </vt:lpstr>
      <vt:lpstr>Trading Partner Agreements </vt:lpstr>
      <vt:lpstr> Mobile and Voice-Based E-Commerce (1 of 2) </vt:lpstr>
      <vt:lpstr>Mobile and Voice-Based E-Commerce (2 of 2)</vt:lpstr>
      <vt:lpstr>E-Commerce Supporting Technologies </vt:lpstr>
      <vt:lpstr>Electronic Payment Systems (1 of 4)</vt:lpstr>
      <vt:lpstr>Electronic Payment Systems (2 of 4)</vt:lpstr>
      <vt:lpstr>Electronic Payment Systems (3 of 4)</vt:lpstr>
      <vt:lpstr>Electronic Payment Systems (4 of 4)</vt:lpstr>
      <vt:lpstr>Web Marketing </vt:lpstr>
      <vt:lpstr>Mobile Marketing</vt:lpstr>
      <vt:lpstr>Search Engine Optimization</vt:lpstr>
      <vt:lpstr>E-Commerce and Beyond: Social Commerce (1 of 2)</vt:lpstr>
      <vt:lpstr>E-Commerce and Beyond: Social Commerce (2 of 2)</vt:lpstr>
      <vt:lpstr>Hyper-Social Organizations (1 of 3)</vt:lpstr>
      <vt:lpstr>Hyper-Social Organizations (2 of 3)</vt:lpstr>
      <vt:lpstr>Hyper-Social Organizations (3 of 3)</vt:lpstr>
      <vt:lpstr>Social Media Information Systems (1 of 3)</vt:lpstr>
      <vt:lpstr>Social Media Information Systems (2 of 3)</vt:lpstr>
      <vt:lpstr>Social Media Information Systems (3 of 3)</vt:lpstr>
      <vt:lpstr>Summary (1 of 2)</vt:lpstr>
      <vt:lpstr>Summary (2 of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2018-07-10T01:43:51Z</dcterms:created>
  <dcterms:modified xsi:type="dcterms:W3CDTF">2020-03-10T04:14:46Z</dcterms:modified>
</cp:coreProperties>
</file>