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5055" r:id="rId1"/>
  </p:sldMasterIdLst>
  <p:notesMasterIdLst>
    <p:notesMasterId r:id="rId43"/>
  </p:notesMasterIdLst>
  <p:sldIdLst>
    <p:sldId id="400" r:id="rId2"/>
    <p:sldId id="409" r:id="rId3"/>
    <p:sldId id="410" r:id="rId4"/>
    <p:sldId id="411" r:id="rId5"/>
    <p:sldId id="333" r:id="rId6"/>
    <p:sldId id="406" r:id="rId7"/>
    <p:sldId id="376" r:id="rId8"/>
    <p:sldId id="336" r:id="rId9"/>
    <p:sldId id="377" r:id="rId10"/>
    <p:sldId id="349" r:id="rId11"/>
    <p:sldId id="338" r:id="rId12"/>
    <p:sldId id="339" r:id="rId13"/>
    <p:sldId id="378" r:id="rId14"/>
    <p:sldId id="340" r:id="rId15"/>
    <p:sldId id="341" r:id="rId16"/>
    <p:sldId id="342" r:id="rId17"/>
    <p:sldId id="389" r:id="rId18"/>
    <p:sldId id="390" r:id="rId19"/>
    <p:sldId id="401" r:id="rId20"/>
    <p:sldId id="345" r:id="rId21"/>
    <p:sldId id="391" r:id="rId22"/>
    <p:sldId id="399" r:id="rId23"/>
    <p:sldId id="354" r:id="rId24"/>
    <p:sldId id="346" r:id="rId25"/>
    <p:sldId id="403" r:id="rId26"/>
    <p:sldId id="407" r:id="rId27"/>
    <p:sldId id="404" r:id="rId28"/>
    <p:sldId id="347" r:id="rId29"/>
    <p:sldId id="381" r:id="rId30"/>
    <p:sldId id="359" r:id="rId31"/>
    <p:sldId id="360" r:id="rId32"/>
    <p:sldId id="370" r:id="rId33"/>
    <p:sldId id="371" r:id="rId34"/>
    <p:sldId id="373" r:id="rId35"/>
    <p:sldId id="382" r:id="rId36"/>
    <p:sldId id="383" r:id="rId37"/>
    <p:sldId id="348" r:id="rId38"/>
    <p:sldId id="362" r:id="rId39"/>
    <p:sldId id="405" r:id="rId40"/>
    <p:sldId id="414" r:id="rId41"/>
    <p:sldId id="395"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E68125"/>
    <a:srgbClr val="CC0099"/>
    <a:srgbClr val="FFCC00"/>
    <a:srgbClr val="CFCB28"/>
    <a:srgbClr val="B4B568"/>
    <a:srgbClr val="BAB568"/>
    <a:srgbClr val="99C267"/>
    <a:srgbClr val="99C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8" autoAdjust="0"/>
    <p:restoredTop sz="94660" autoAdjust="0"/>
  </p:normalViewPr>
  <p:slideViewPr>
    <p:cSldViewPr snapToGrid="0">
      <p:cViewPr>
        <p:scale>
          <a:sx n="70" d="100"/>
          <a:sy n="70" d="100"/>
        </p:scale>
        <p:origin x="-1310"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95DEDEA-0CBC-48D2-8F22-DB0860B6A9CF}" type="slidenum">
              <a:rPr lang="en-US" altLang="en-US"/>
              <a:pPr>
                <a:defRPr/>
              </a:pPr>
              <a:t>‹#›</a:t>
            </a:fld>
            <a:endParaRPr lang="en-US" altLang="en-US" dirty="0"/>
          </a:p>
        </p:txBody>
      </p:sp>
    </p:spTree>
    <p:extLst>
      <p:ext uri="{BB962C8B-B14F-4D97-AF65-F5344CB8AC3E}">
        <p14:creationId xmlns:p14="http://schemas.microsoft.com/office/powerpoint/2010/main" val="41843679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763984D-014B-4AEA-BEBE-3576F5D93AC7}" type="slidenum">
              <a:rPr kumimoji="0" lang="en-US" altLang="en-US" smtClean="0">
                <a:solidFill>
                  <a:prstClr val="black"/>
                </a:solidFill>
              </a:rPr>
              <a:pPr>
                <a:spcBef>
                  <a:spcPct val="0"/>
                </a:spcBef>
              </a:pPr>
              <a:t>2</a:t>
            </a:fld>
            <a:endParaRPr kumimoji="0" lang="en-US" altLang="en-US" dirty="0">
              <a:solidFill>
                <a:prstClr val="black"/>
              </a:solidFill>
            </a:endParaRPr>
          </a:p>
        </p:txBody>
      </p:sp>
    </p:spTree>
    <p:extLst>
      <p:ext uri="{BB962C8B-B14F-4D97-AF65-F5344CB8AC3E}">
        <p14:creationId xmlns:p14="http://schemas.microsoft.com/office/powerpoint/2010/main" val="1561877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978E460-A64E-4D3A-8BE1-394E4D8FFC8D}" type="slidenum">
              <a:rPr kumimoji="0" lang="en-US" altLang="en-US" smtClean="0"/>
              <a:pPr>
                <a:spcBef>
                  <a:spcPct val="0"/>
                </a:spcBef>
              </a:pPr>
              <a:t>11</a:t>
            </a:fld>
            <a:endParaRPr kumimoji="0" lang="en-US" altLang="en-US" dirty="0"/>
          </a:p>
        </p:txBody>
      </p:sp>
    </p:spTree>
    <p:extLst>
      <p:ext uri="{BB962C8B-B14F-4D97-AF65-F5344CB8AC3E}">
        <p14:creationId xmlns:p14="http://schemas.microsoft.com/office/powerpoint/2010/main" val="261744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3FA43D6-A079-4181-8113-EE2AF87924A2}" type="slidenum">
              <a:rPr kumimoji="0" lang="en-US" altLang="en-US" smtClean="0"/>
              <a:pPr>
                <a:spcBef>
                  <a:spcPct val="0"/>
                </a:spcBef>
              </a:pPr>
              <a:t>12</a:t>
            </a:fld>
            <a:endParaRPr kumimoji="0" lang="en-US" altLang="en-US" dirty="0"/>
          </a:p>
        </p:txBody>
      </p:sp>
    </p:spTree>
    <p:extLst>
      <p:ext uri="{BB962C8B-B14F-4D97-AF65-F5344CB8AC3E}">
        <p14:creationId xmlns:p14="http://schemas.microsoft.com/office/powerpoint/2010/main" val="9242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D699AA9-6F38-48CD-B35F-AC7FC4F96A09}" type="slidenum">
              <a:rPr kumimoji="0" lang="en-US" altLang="en-US" smtClean="0"/>
              <a:pPr>
                <a:spcBef>
                  <a:spcPct val="0"/>
                </a:spcBef>
              </a:pPr>
              <a:t>13</a:t>
            </a:fld>
            <a:endParaRPr kumimoji="0" lang="en-US" altLang="en-US" dirty="0"/>
          </a:p>
        </p:txBody>
      </p:sp>
    </p:spTree>
    <p:extLst>
      <p:ext uri="{BB962C8B-B14F-4D97-AF65-F5344CB8AC3E}">
        <p14:creationId xmlns:p14="http://schemas.microsoft.com/office/powerpoint/2010/main" val="58070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C4C70C9-9E5E-41A4-ABDA-66B80B77760C}" type="slidenum">
              <a:rPr kumimoji="0" lang="en-US" altLang="en-US" smtClean="0"/>
              <a:pPr>
                <a:spcBef>
                  <a:spcPct val="0"/>
                </a:spcBef>
              </a:pPr>
              <a:t>14</a:t>
            </a:fld>
            <a:endParaRPr kumimoji="0" lang="en-US" altLang="en-US" dirty="0"/>
          </a:p>
        </p:txBody>
      </p:sp>
    </p:spTree>
    <p:extLst>
      <p:ext uri="{BB962C8B-B14F-4D97-AF65-F5344CB8AC3E}">
        <p14:creationId xmlns:p14="http://schemas.microsoft.com/office/powerpoint/2010/main" val="4191823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4F5CB34-01EF-44B6-9605-2063245EA19B}" type="slidenum">
              <a:rPr kumimoji="0" lang="en-US" altLang="en-US" smtClean="0"/>
              <a:pPr>
                <a:spcBef>
                  <a:spcPct val="0"/>
                </a:spcBef>
              </a:pPr>
              <a:t>15</a:t>
            </a:fld>
            <a:endParaRPr kumimoji="0" lang="en-US" altLang="en-US" dirty="0"/>
          </a:p>
        </p:txBody>
      </p:sp>
    </p:spTree>
    <p:extLst>
      <p:ext uri="{BB962C8B-B14F-4D97-AF65-F5344CB8AC3E}">
        <p14:creationId xmlns:p14="http://schemas.microsoft.com/office/powerpoint/2010/main" val="2496883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02B441C-8F42-4832-B1F1-2152B0D99EBD}" type="slidenum">
              <a:rPr kumimoji="0" lang="en-US" altLang="en-US" smtClean="0"/>
              <a:pPr>
                <a:spcBef>
                  <a:spcPct val="0"/>
                </a:spcBef>
              </a:pPr>
              <a:t>16</a:t>
            </a:fld>
            <a:endParaRPr kumimoji="0" lang="en-US" altLang="en-US" dirty="0"/>
          </a:p>
        </p:txBody>
      </p:sp>
    </p:spTree>
    <p:extLst>
      <p:ext uri="{BB962C8B-B14F-4D97-AF65-F5344CB8AC3E}">
        <p14:creationId xmlns:p14="http://schemas.microsoft.com/office/powerpoint/2010/main" val="1651934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CCBFDF0-D61A-43D5-BDB3-4153A03A4ED0}" type="slidenum">
              <a:rPr kumimoji="0" lang="en-US" altLang="en-US" smtClean="0"/>
              <a:pPr>
                <a:spcBef>
                  <a:spcPct val="0"/>
                </a:spcBef>
              </a:pPr>
              <a:t>17</a:t>
            </a:fld>
            <a:endParaRPr kumimoji="0" lang="en-US" altLang="en-US" dirty="0"/>
          </a:p>
        </p:txBody>
      </p:sp>
    </p:spTree>
    <p:extLst>
      <p:ext uri="{BB962C8B-B14F-4D97-AF65-F5344CB8AC3E}">
        <p14:creationId xmlns:p14="http://schemas.microsoft.com/office/powerpoint/2010/main" val="458368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C5799B6-E50E-45AA-A391-A6D77BCEAD1A}" type="slidenum">
              <a:rPr kumimoji="0" lang="en-US" altLang="en-US" smtClean="0"/>
              <a:pPr>
                <a:spcBef>
                  <a:spcPct val="0"/>
                </a:spcBef>
              </a:pPr>
              <a:t>18</a:t>
            </a:fld>
            <a:endParaRPr kumimoji="0" lang="en-US" altLang="en-US" dirty="0"/>
          </a:p>
        </p:txBody>
      </p:sp>
    </p:spTree>
    <p:extLst>
      <p:ext uri="{BB962C8B-B14F-4D97-AF65-F5344CB8AC3E}">
        <p14:creationId xmlns:p14="http://schemas.microsoft.com/office/powerpoint/2010/main" val="4257514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DF72148-FE36-4849-AD5E-20F4A372774A}" type="slidenum">
              <a:rPr kumimoji="0" lang="en-US" altLang="en-US" smtClean="0"/>
              <a:pPr>
                <a:spcBef>
                  <a:spcPct val="0"/>
                </a:spcBef>
              </a:pPr>
              <a:t>20</a:t>
            </a:fld>
            <a:endParaRPr kumimoji="0" lang="en-US" altLang="en-US" dirty="0"/>
          </a:p>
        </p:txBody>
      </p:sp>
    </p:spTree>
    <p:extLst>
      <p:ext uri="{BB962C8B-B14F-4D97-AF65-F5344CB8AC3E}">
        <p14:creationId xmlns:p14="http://schemas.microsoft.com/office/powerpoint/2010/main" val="2648345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AADC658-C791-4177-B3AC-F7B848BF800B}" type="slidenum">
              <a:rPr kumimoji="0" lang="en-US" altLang="en-US" smtClean="0"/>
              <a:pPr>
                <a:spcBef>
                  <a:spcPct val="0"/>
                </a:spcBef>
              </a:pPr>
              <a:t>21</a:t>
            </a:fld>
            <a:endParaRPr kumimoji="0" lang="en-US" altLang="en-US" dirty="0"/>
          </a:p>
        </p:txBody>
      </p:sp>
    </p:spTree>
    <p:extLst>
      <p:ext uri="{BB962C8B-B14F-4D97-AF65-F5344CB8AC3E}">
        <p14:creationId xmlns:p14="http://schemas.microsoft.com/office/powerpoint/2010/main" val="1323316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763984D-014B-4AEA-BEBE-3576F5D93AC7}" type="slidenum">
              <a:rPr kumimoji="0" lang="en-US" altLang="en-US" smtClean="0">
                <a:solidFill>
                  <a:prstClr val="black"/>
                </a:solidFill>
              </a:rPr>
              <a:pPr>
                <a:spcBef>
                  <a:spcPct val="0"/>
                </a:spcBef>
              </a:pPr>
              <a:t>3</a:t>
            </a:fld>
            <a:endParaRPr kumimoji="0" lang="en-US" altLang="en-US" dirty="0">
              <a:solidFill>
                <a:prstClr val="black"/>
              </a:solidFill>
            </a:endParaRPr>
          </a:p>
        </p:txBody>
      </p:sp>
    </p:spTree>
    <p:extLst>
      <p:ext uri="{BB962C8B-B14F-4D97-AF65-F5344CB8AC3E}">
        <p14:creationId xmlns:p14="http://schemas.microsoft.com/office/powerpoint/2010/main" val="1561877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EF980D4-59B7-43C5-855C-4987A40EC56C}" type="slidenum">
              <a:rPr kumimoji="0" lang="en-US" altLang="en-US" smtClean="0"/>
              <a:pPr>
                <a:spcBef>
                  <a:spcPct val="0"/>
                </a:spcBef>
              </a:pPr>
              <a:t>23</a:t>
            </a:fld>
            <a:endParaRPr kumimoji="0" lang="en-US" altLang="en-US" dirty="0"/>
          </a:p>
        </p:txBody>
      </p:sp>
    </p:spTree>
    <p:extLst>
      <p:ext uri="{BB962C8B-B14F-4D97-AF65-F5344CB8AC3E}">
        <p14:creationId xmlns:p14="http://schemas.microsoft.com/office/powerpoint/2010/main" val="931236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D81E936-3277-4AE2-B18A-A0139852117B}" type="slidenum">
              <a:rPr kumimoji="0" lang="en-US" altLang="en-US" smtClean="0"/>
              <a:pPr>
                <a:spcBef>
                  <a:spcPct val="0"/>
                </a:spcBef>
              </a:pPr>
              <a:t>24</a:t>
            </a:fld>
            <a:endParaRPr kumimoji="0" lang="en-US" altLang="en-US" dirty="0"/>
          </a:p>
        </p:txBody>
      </p:sp>
    </p:spTree>
    <p:extLst>
      <p:ext uri="{BB962C8B-B14F-4D97-AF65-F5344CB8AC3E}">
        <p14:creationId xmlns:p14="http://schemas.microsoft.com/office/powerpoint/2010/main" val="688958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D608956-0562-4057-B084-6FB300C9979E}" type="slidenum">
              <a:rPr kumimoji="0" lang="en-US" altLang="en-US" smtClean="0"/>
              <a:pPr>
                <a:spcBef>
                  <a:spcPct val="0"/>
                </a:spcBef>
              </a:pPr>
              <a:t>26</a:t>
            </a:fld>
            <a:endParaRPr kumimoji="0" lang="en-US" altLang="en-US" dirty="0"/>
          </a:p>
        </p:txBody>
      </p:sp>
    </p:spTree>
    <p:extLst>
      <p:ext uri="{BB962C8B-B14F-4D97-AF65-F5344CB8AC3E}">
        <p14:creationId xmlns:p14="http://schemas.microsoft.com/office/powerpoint/2010/main" val="1574554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6248BCB-2EF4-4719-9248-14DD5AB12C71}" type="slidenum">
              <a:rPr kumimoji="0" lang="en-US" altLang="en-US" smtClean="0"/>
              <a:pPr>
                <a:spcBef>
                  <a:spcPct val="0"/>
                </a:spcBef>
              </a:pPr>
              <a:t>27</a:t>
            </a:fld>
            <a:endParaRPr kumimoji="0" lang="en-US" altLang="en-US" dirty="0"/>
          </a:p>
        </p:txBody>
      </p:sp>
    </p:spTree>
    <p:extLst>
      <p:ext uri="{BB962C8B-B14F-4D97-AF65-F5344CB8AC3E}">
        <p14:creationId xmlns:p14="http://schemas.microsoft.com/office/powerpoint/2010/main" val="2703964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A088FBC-F6D1-44EC-BFF1-86B8E9A799B1}" type="slidenum">
              <a:rPr kumimoji="0" lang="en-US" altLang="en-US" smtClean="0"/>
              <a:pPr>
                <a:spcBef>
                  <a:spcPct val="0"/>
                </a:spcBef>
              </a:pPr>
              <a:t>28</a:t>
            </a:fld>
            <a:endParaRPr kumimoji="0" lang="en-US" altLang="en-US" dirty="0"/>
          </a:p>
        </p:txBody>
      </p:sp>
    </p:spTree>
    <p:extLst>
      <p:ext uri="{BB962C8B-B14F-4D97-AF65-F5344CB8AC3E}">
        <p14:creationId xmlns:p14="http://schemas.microsoft.com/office/powerpoint/2010/main" val="3252375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581D5E3-EA15-47D3-8B7B-C6E2B3238F1C}" type="slidenum">
              <a:rPr kumimoji="0" lang="en-US" altLang="en-US" smtClean="0"/>
              <a:pPr>
                <a:spcBef>
                  <a:spcPct val="0"/>
                </a:spcBef>
              </a:pPr>
              <a:t>30</a:t>
            </a:fld>
            <a:endParaRPr kumimoji="0" lang="en-US" altLang="en-US" dirty="0"/>
          </a:p>
        </p:txBody>
      </p:sp>
    </p:spTree>
    <p:extLst>
      <p:ext uri="{BB962C8B-B14F-4D97-AF65-F5344CB8AC3E}">
        <p14:creationId xmlns:p14="http://schemas.microsoft.com/office/powerpoint/2010/main" val="4101782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8FC88E5-0B67-46EA-AD0D-FED061F70A27}" type="slidenum">
              <a:rPr kumimoji="0" lang="en-US" altLang="en-US" smtClean="0"/>
              <a:pPr>
                <a:spcBef>
                  <a:spcPct val="0"/>
                </a:spcBef>
              </a:pPr>
              <a:t>31</a:t>
            </a:fld>
            <a:endParaRPr kumimoji="0" lang="en-US" altLang="en-US" dirty="0"/>
          </a:p>
        </p:txBody>
      </p:sp>
    </p:spTree>
    <p:extLst>
      <p:ext uri="{BB962C8B-B14F-4D97-AF65-F5344CB8AC3E}">
        <p14:creationId xmlns:p14="http://schemas.microsoft.com/office/powerpoint/2010/main" val="627676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07F83D2-9CE8-4378-8906-0F3A2A8CF903}" type="slidenum">
              <a:rPr kumimoji="0" lang="en-US" altLang="en-US" smtClean="0"/>
              <a:pPr>
                <a:spcBef>
                  <a:spcPct val="0"/>
                </a:spcBef>
              </a:pPr>
              <a:t>32</a:t>
            </a:fld>
            <a:endParaRPr kumimoji="0" lang="en-US" altLang="en-US" dirty="0"/>
          </a:p>
        </p:txBody>
      </p:sp>
    </p:spTree>
    <p:extLst>
      <p:ext uri="{BB962C8B-B14F-4D97-AF65-F5344CB8AC3E}">
        <p14:creationId xmlns:p14="http://schemas.microsoft.com/office/powerpoint/2010/main" val="1473001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7C9E747-F7CF-404D-B91C-B9D414969F9B}" type="slidenum">
              <a:rPr kumimoji="0" lang="en-US" altLang="en-US" smtClean="0"/>
              <a:pPr>
                <a:spcBef>
                  <a:spcPct val="0"/>
                </a:spcBef>
              </a:pPr>
              <a:t>33</a:t>
            </a:fld>
            <a:endParaRPr kumimoji="0" lang="en-US" altLang="en-US" dirty="0"/>
          </a:p>
        </p:txBody>
      </p:sp>
    </p:spTree>
    <p:extLst>
      <p:ext uri="{BB962C8B-B14F-4D97-AF65-F5344CB8AC3E}">
        <p14:creationId xmlns:p14="http://schemas.microsoft.com/office/powerpoint/2010/main" val="710844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5F0D801-9997-4512-9105-9C2BC334DDB9}" type="slidenum">
              <a:rPr kumimoji="0" lang="en-US" altLang="en-US" smtClean="0"/>
              <a:pPr>
                <a:spcBef>
                  <a:spcPct val="0"/>
                </a:spcBef>
              </a:pPr>
              <a:t>34</a:t>
            </a:fld>
            <a:endParaRPr kumimoji="0" lang="en-US" altLang="en-US" dirty="0"/>
          </a:p>
        </p:txBody>
      </p:sp>
    </p:spTree>
    <p:extLst>
      <p:ext uri="{BB962C8B-B14F-4D97-AF65-F5344CB8AC3E}">
        <p14:creationId xmlns:p14="http://schemas.microsoft.com/office/powerpoint/2010/main" val="112540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763984D-014B-4AEA-BEBE-3576F5D93AC7}" type="slidenum">
              <a:rPr kumimoji="0" lang="en-US" altLang="en-US" smtClean="0">
                <a:solidFill>
                  <a:prstClr val="black"/>
                </a:solidFill>
              </a:rPr>
              <a:pPr>
                <a:spcBef>
                  <a:spcPct val="0"/>
                </a:spcBef>
              </a:pPr>
              <a:t>4</a:t>
            </a:fld>
            <a:endParaRPr kumimoji="0" lang="en-US" altLang="en-US" dirty="0">
              <a:solidFill>
                <a:prstClr val="black"/>
              </a:solidFill>
            </a:endParaRPr>
          </a:p>
        </p:txBody>
      </p:sp>
    </p:spTree>
    <p:extLst>
      <p:ext uri="{BB962C8B-B14F-4D97-AF65-F5344CB8AC3E}">
        <p14:creationId xmlns:p14="http://schemas.microsoft.com/office/powerpoint/2010/main" val="1561877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A73FD6B-B171-4E2B-8515-9DF409209AFF}" type="slidenum">
              <a:rPr kumimoji="0" lang="en-US" altLang="en-US" smtClean="0"/>
              <a:pPr>
                <a:spcBef>
                  <a:spcPct val="0"/>
                </a:spcBef>
              </a:pPr>
              <a:t>35</a:t>
            </a:fld>
            <a:endParaRPr kumimoji="0" lang="en-US" altLang="en-US" dirty="0"/>
          </a:p>
        </p:txBody>
      </p:sp>
    </p:spTree>
    <p:extLst>
      <p:ext uri="{BB962C8B-B14F-4D97-AF65-F5344CB8AC3E}">
        <p14:creationId xmlns:p14="http://schemas.microsoft.com/office/powerpoint/2010/main" val="3859385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D563A56-66FA-4198-83E6-65181F0C541D}" type="slidenum">
              <a:rPr kumimoji="0" lang="en-US" altLang="en-US" smtClean="0"/>
              <a:pPr>
                <a:spcBef>
                  <a:spcPct val="0"/>
                </a:spcBef>
              </a:pPr>
              <a:t>36</a:t>
            </a:fld>
            <a:endParaRPr kumimoji="0" lang="en-US" altLang="en-US" dirty="0"/>
          </a:p>
        </p:txBody>
      </p:sp>
    </p:spTree>
    <p:extLst>
      <p:ext uri="{BB962C8B-B14F-4D97-AF65-F5344CB8AC3E}">
        <p14:creationId xmlns:p14="http://schemas.microsoft.com/office/powerpoint/2010/main" val="2734550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E62547F-E5A0-45AF-9DF4-E120E737B5F0}" type="slidenum">
              <a:rPr kumimoji="0" lang="en-US" altLang="en-US" smtClean="0"/>
              <a:pPr>
                <a:spcBef>
                  <a:spcPct val="0"/>
                </a:spcBef>
              </a:pPr>
              <a:t>37</a:t>
            </a:fld>
            <a:endParaRPr kumimoji="0" lang="en-US" altLang="en-US" dirty="0"/>
          </a:p>
        </p:txBody>
      </p:sp>
    </p:spTree>
    <p:extLst>
      <p:ext uri="{BB962C8B-B14F-4D97-AF65-F5344CB8AC3E}">
        <p14:creationId xmlns:p14="http://schemas.microsoft.com/office/powerpoint/2010/main" val="163527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3ACCC74-EBAA-418E-85BD-0FBAD4F5327A}" type="slidenum">
              <a:rPr kumimoji="0" lang="en-US" altLang="en-US" smtClean="0"/>
              <a:pPr>
                <a:spcBef>
                  <a:spcPct val="0"/>
                </a:spcBef>
              </a:pPr>
              <a:t>38</a:t>
            </a:fld>
            <a:endParaRPr kumimoji="0" lang="en-US" altLang="en-US" dirty="0"/>
          </a:p>
        </p:txBody>
      </p:sp>
    </p:spTree>
    <p:extLst>
      <p:ext uri="{BB962C8B-B14F-4D97-AF65-F5344CB8AC3E}">
        <p14:creationId xmlns:p14="http://schemas.microsoft.com/office/powerpoint/2010/main" val="170018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763984D-014B-4AEA-BEBE-3576F5D93AC7}" type="slidenum">
              <a:rPr kumimoji="0" lang="en-US" altLang="en-US" smtClean="0"/>
              <a:pPr>
                <a:spcBef>
                  <a:spcPct val="0"/>
                </a:spcBef>
              </a:pPr>
              <a:t>5</a:t>
            </a:fld>
            <a:endParaRPr kumimoji="0" lang="en-US" altLang="en-US" dirty="0"/>
          </a:p>
        </p:txBody>
      </p:sp>
    </p:spTree>
    <p:extLst>
      <p:ext uri="{BB962C8B-B14F-4D97-AF65-F5344CB8AC3E}">
        <p14:creationId xmlns:p14="http://schemas.microsoft.com/office/powerpoint/2010/main" val="156187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3E0489D-EC78-45B5-9667-F59073837A8B}" type="slidenum">
              <a:rPr kumimoji="0" lang="en-US" altLang="en-US" smtClean="0"/>
              <a:pPr>
                <a:spcBef>
                  <a:spcPct val="0"/>
                </a:spcBef>
              </a:pPr>
              <a:t>6</a:t>
            </a:fld>
            <a:endParaRPr kumimoji="0" lang="en-US" altLang="en-US" dirty="0"/>
          </a:p>
        </p:txBody>
      </p:sp>
    </p:spTree>
    <p:extLst>
      <p:ext uri="{BB962C8B-B14F-4D97-AF65-F5344CB8AC3E}">
        <p14:creationId xmlns:p14="http://schemas.microsoft.com/office/powerpoint/2010/main" val="3433423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F77C493-2DF2-4575-88D5-5CEAC8ED5368}" type="slidenum">
              <a:rPr kumimoji="0" lang="en-US" altLang="en-US" smtClean="0"/>
              <a:pPr>
                <a:spcBef>
                  <a:spcPct val="0"/>
                </a:spcBef>
              </a:pPr>
              <a:t>7</a:t>
            </a:fld>
            <a:endParaRPr kumimoji="0" lang="en-US" altLang="en-US" dirty="0"/>
          </a:p>
        </p:txBody>
      </p:sp>
    </p:spTree>
    <p:extLst>
      <p:ext uri="{BB962C8B-B14F-4D97-AF65-F5344CB8AC3E}">
        <p14:creationId xmlns:p14="http://schemas.microsoft.com/office/powerpoint/2010/main" val="3838784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A6EEFD5-1D43-4571-8524-596CB375E37D}" type="slidenum">
              <a:rPr kumimoji="0" lang="en-US" altLang="en-US" smtClean="0"/>
              <a:pPr>
                <a:spcBef>
                  <a:spcPct val="0"/>
                </a:spcBef>
              </a:pPr>
              <a:t>8</a:t>
            </a:fld>
            <a:endParaRPr kumimoji="0" lang="en-US" altLang="en-US" dirty="0"/>
          </a:p>
        </p:txBody>
      </p:sp>
    </p:spTree>
    <p:extLst>
      <p:ext uri="{BB962C8B-B14F-4D97-AF65-F5344CB8AC3E}">
        <p14:creationId xmlns:p14="http://schemas.microsoft.com/office/powerpoint/2010/main" val="211097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D71EB3C-8BF1-4552-979A-54CBB733E3E6}" type="slidenum">
              <a:rPr kumimoji="0" lang="en-US" altLang="en-US" smtClean="0"/>
              <a:pPr>
                <a:spcBef>
                  <a:spcPct val="0"/>
                </a:spcBef>
              </a:pPr>
              <a:t>9</a:t>
            </a:fld>
            <a:endParaRPr kumimoji="0" lang="en-US" altLang="en-US" dirty="0"/>
          </a:p>
        </p:txBody>
      </p:sp>
    </p:spTree>
    <p:extLst>
      <p:ext uri="{BB962C8B-B14F-4D97-AF65-F5344CB8AC3E}">
        <p14:creationId xmlns:p14="http://schemas.microsoft.com/office/powerpoint/2010/main" val="129270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62C72EE-001D-419F-977E-E81876C0483F}" type="slidenum">
              <a:rPr kumimoji="0" lang="en-US" altLang="en-US" smtClean="0"/>
              <a:pPr>
                <a:spcBef>
                  <a:spcPct val="0"/>
                </a:spcBef>
              </a:pPr>
              <a:t>10</a:t>
            </a:fld>
            <a:endParaRPr kumimoji="0" lang="en-US" altLang="en-US" dirty="0"/>
          </a:p>
        </p:txBody>
      </p:sp>
    </p:spTree>
    <p:extLst>
      <p:ext uri="{BB962C8B-B14F-4D97-AF65-F5344CB8AC3E}">
        <p14:creationId xmlns:p14="http://schemas.microsoft.com/office/powerpoint/2010/main" val="40338236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3" name="Rectangle 2"/>
          <p:cNvSpPr/>
          <p:nvPr userDrawn="1"/>
        </p:nvSpPr>
        <p:spPr>
          <a:xfrm>
            <a:off x="-9939" y="160020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4" name="TextBox 3"/>
          <p:cNvSpPr txBox="1">
            <a:spLocks noChangeArrowheads="1"/>
          </p:cNvSpPr>
          <p:nvPr userDrawn="1"/>
        </p:nvSpPr>
        <p:spPr bwMode="auto">
          <a:xfrm>
            <a:off x="5230811" y="3102114"/>
            <a:ext cx="36845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spcBef>
                <a:spcPct val="50000"/>
              </a:spcBef>
              <a:defRPr/>
            </a:pPr>
            <a:r>
              <a:rPr lang="en-IN" sz="3200" baseline="0" dirty="0" smtClean="0">
                <a:solidFill>
                  <a:schemeClr val="tx2"/>
                </a:solidFill>
                <a:latin typeface="Franklin Gothic Medium" panose="020B0603020102020204" pitchFamily="34" charset="0"/>
                <a:cs typeface="Arial" panose="020B0604020202020204" pitchFamily="34" charset="0"/>
              </a:rPr>
              <a:t>Information Systems: An Overview </a:t>
            </a:r>
            <a:endParaRPr lang="en-IN" sz="3200" baseline="0" dirty="0">
              <a:solidFill>
                <a:schemeClr val="tx2"/>
              </a:solidFill>
              <a:latin typeface="Franklin Gothic Medium" panose="020B0603020102020204" pitchFamily="34" charset="0"/>
              <a:cs typeface="Arial" panose="020B0604020202020204" pitchFamily="34" charset="0"/>
            </a:endParaRPr>
          </a:p>
        </p:txBody>
      </p:sp>
      <p:sp>
        <p:nvSpPr>
          <p:cNvPr id="5" name="TextBox 4"/>
          <p:cNvSpPr txBox="1">
            <a:spLocks noChangeArrowheads="1"/>
          </p:cNvSpPr>
          <p:nvPr userDrawn="1"/>
        </p:nvSpPr>
        <p:spPr bwMode="auto">
          <a:xfrm>
            <a:off x="5230810" y="1768496"/>
            <a:ext cx="33035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r>
              <a:rPr lang="en-US" altLang="en-US" sz="4400" baseline="0" smtClean="0">
                <a:solidFill>
                  <a:schemeClr val="bg1"/>
                </a:solidFill>
                <a:latin typeface="Franklin Gothic Medium" panose="020B0603020102020204" pitchFamily="34" charset="0"/>
                <a:ea typeface="DINPro-CondBlack"/>
                <a:cs typeface="DINPro-CondBlack"/>
              </a:rPr>
              <a:t>1</a:t>
            </a:r>
            <a:endParaRPr lang="en-US" altLang="en-US" sz="4400" baseline="0" dirty="0">
              <a:solidFill>
                <a:schemeClr val="bg1"/>
              </a:solidFill>
              <a:latin typeface="Franklin Gothic Medium" panose="020B0603020102020204" pitchFamily="34" charset="0"/>
              <a:ea typeface="DINPro-CondBlack"/>
              <a:cs typeface="DINPro-CondBlack"/>
            </a:endParaRPr>
          </a:p>
        </p:txBody>
      </p:sp>
      <p:sp>
        <p:nvSpPr>
          <p:cNvPr id="9"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9484" y="688774"/>
            <a:ext cx="4291840" cy="5485139"/>
          </a:xfrm>
          <a:prstGeom prst="rect">
            <a:avLst/>
          </a:prstGeom>
        </p:spPr>
      </p:pic>
      <p:sp>
        <p:nvSpPr>
          <p:cNvPr id="12" name="Rectangle 11"/>
          <p:cNvSpPr/>
          <p:nvPr userDrawn="1"/>
        </p:nvSpPr>
        <p:spPr>
          <a:xfrm>
            <a:off x="1302266" y="6402213"/>
            <a:ext cx="667279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700" cap="none" spc="50" normalizeH="0" baseline="0" noProof="0" dirty="0" smtClean="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endParaRPr kumimoji="0" lang="en-US" sz="1000" b="0" i="0" u="none" strike="noStrike" kern="700" cap="none" spc="50" normalizeH="0" baseline="0" noProof="0" dirty="0">
              <a:ln>
                <a:noFill/>
              </a:ln>
              <a:solidFill>
                <a:srgbClr val="000000"/>
              </a:solidFill>
              <a:effectLst/>
              <a:uLnTx/>
              <a:uFillTx/>
              <a:latin typeface="Arial Narrow"/>
              <a:ea typeface="+mn-ea"/>
              <a:cs typeface="Arial Narrow"/>
            </a:endParaRPr>
          </a:p>
        </p:txBody>
      </p:sp>
    </p:spTree>
    <p:extLst>
      <p:ext uri="{BB962C8B-B14F-4D97-AF65-F5344CB8AC3E}">
        <p14:creationId xmlns:p14="http://schemas.microsoft.com/office/powerpoint/2010/main" val="28166980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r" eaLnBrk="1" hangingPunct="1">
              <a:defRPr/>
            </a:pPr>
            <a:fld id="{322D24CB-6855-41E9-929B-E1525142729A}" type="slidenum">
              <a:rPr lang="en-US" altLang="en-US" sz="1200" b="1" smtClean="0">
                <a:solidFill>
                  <a:srgbClr val="000000"/>
                </a:solidFill>
                <a:latin typeface="Calibri" panose="020F0502020204030204" pitchFamily="34" charset="0"/>
                <a:cs typeface="Arial" panose="020B0604020202020204" pitchFamily="34" charset="0"/>
              </a:rPr>
              <a:pPr algn="r" eaLnBrk="1" hangingPunct="1">
                <a:defRPr/>
              </a:pPr>
              <a:t>‹#›</a:t>
            </a:fld>
            <a:endParaRPr lang="en-US" altLang="en-US" sz="1200" b="1" dirty="0">
              <a:solidFill>
                <a:srgbClr val="000000"/>
              </a:solidFill>
              <a:latin typeface="Calibri" panose="020F0502020204030204" pitchFamily="34" charset="0"/>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700" kern="700" spc="50" dirty="0">
                <a:solidFill>
                  <a:schemeClr val="tx2"/>
                </a:solidFill>
                <a:latin typeface="Arial Narrow"/>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dirty="0">
                <a:solidFill>
                  <a:srgbClr val="000000"/>
                </a:solidFill>
              </a:rPr>
              <a:t>GLOBAL4 | CH2</a:t>
            </a:r>
            <a:endParaRPr lang="en-US" b="1" dirty="0">
              <a:solidFill>
                <a:srgbClr val="000000"/>
              </a:solidFill>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a:defRPr/>
            </a:pPr>
            <a:endParaRPr lang="en-US" dirty="0"/>
          </a:p>
        </p:txBody>
      </p:sp>
      <p:sp>
        <p:nvSpPr>
          <p:cNvPr id="15" name="Footer Placeholder 4"/>
          <p:cNvSpPr>
            <a:spLocks noGrp="1"/>
          </p:cNvSpPr>
          <p:nvPr>
            <p:ph type="ftr" sz="quarter" idx="11"/>
          </p:nvPr>
        </p:nvSpPr>
        <p:spPr/>
        <p:txBody>
          <a:bodyPr/>
          <a:lstStyle>
            <a:lvl1pPr>
              <a:defRPr/>
            </a:lvl1pPr>
          </a:lstStyle>
          <a:p>
            <a:pPr>
              <a:defRPr/>
            </a:pPr>
            <a:endParaRPr lang="en-US" dirty="0"/>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dirty="0">
                <a:solidFill>
                  <a:srgbClr val="000000"/>
                </a:solidFill>
              </a:rPr>
              <a:t>GLOBAL4 | CH2</a:t>
            </a:r>
            <a:endParaRPr lang="en-US" b="1" dirty="0">
              <a:solidFill>
                <a:srgbClr val="000000"/>
              </a:solidFill>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sz="3200" b="1" i="0" baseline="0" dirty="0" smtClean="0">
                <a:latin typeface="Folio Std Medium"/>
              </a:rPr>
              <a:t>Summary (1 of 2)</a:t>
            </a:r>
            <a:endParaRPr lang="en-US" sz="3200" b="1" i="0" baseline="0" dirty="0">
              <a:latin typeface="Folio Std Medium"/>
            </a:endParaRPr>
          </a:p>
        </p:txBody>
      </p:sp>
      <p:sp>
        <p:nvSpPr>
          <p:cNvPr id="26" name="Content Placeholder 2"/>
          <p:cNvSpPr>
            <a:spLocks noGrp="1"/>
          </p:cNvSpPr>
          <p:nvPr>
            <p:ph idx="1"/>
          </p:nvPr>
        </p:nvSpPr>
        <p:spPr>
          <a:xfrm>
            <a:off x="994500" y="1532988"/>
            <a:ext cx="7681188"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00" kern="700" spc="50" dirty="0">
                <a:solidFill>
                  <a:schemeClr val="bg1"/>
                </a:solidFill>
                <a:latin typeface="Arial Narrow"/>
                <a:cs typeface="Arial Narrow"/>
              </a:rPr>
              <a:t>Copyright ©2018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61551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r" eaLnBrk="1" hangingPunct="1">
              <a:defRPr/>
            </a:pPr>
            <a:fld id="{322D24CB-6855-41E9-929B-E1525142729A}" type="slidenum">
              <a:rPr lang="en-US" altLang="en-US" sz="1200" b="1" smtClean="0">
                <a:solidFill>
                  <a:srgbClr val="000000"/>
                </a:solidFill>
                <a:latin typeface="Calibri" panose="020F0502020204030204" pitchFamily="34" charset="0"/>
                <a:cs typeface="Arial" panose="020B0604020202020204" pitchFamily="34" charset="0"/>
              </a:rPr>
              <a:pPr algn="r" eaLnBrk="1" hangingPunct="1">
                <a:defRPr/>
              </a:pPr>
              <a:t>‹#›</a:t>
            </a:fld>
            <a:endParaRPr lang="en-US" altLang="en-US" sz="1200" b="1" dirty="0">
              <a:solidFill>
                <a:srgbClr val="000000"/>
              </a:solidFill>
              <a:latin typeface="Calibri" panose="020F0502020204030204" pitchFamily="34" charset="0"/>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700" kern="700" spc="50" dirty="0">
                <a:solidFill>
                  <a:schemeClr val="tx2"/>
                </a:solidFill>
                <a:latin typeface="Arial Narrow"/>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dirty="0">
                <a:solidFill>
                  <a:srgbClr val="000000"/>
                </a:solidFill>
              </a:rPr>
              <a:t>GLOBAL4 | CH2</a:t>
            </a:r>
            <a:endParaRPr lang="en-US" b="1" dirty="0">
              <a:solidFill>
                <a:srgbClr val="000000"/>
              </a:solidFill>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a:defRPr/>
            </a:pPr>
            <a:endParaRPr lang="en-US" dirty="0"/>
          </a:p>
        </p:txBody>
      </p:sp>
      <p:sp>
        <p:nvSpPr>
          <p:cNvPr id="15" name="Footer Placeholder 4"/>
          <p:cNvSpPr>
            <a:spLocks noGrp="1"/>
          </p:cNvSpPr>
          <p:nvPr>
            <p:ph type="ftr" sz="quarter" idx="11"/>
          </p:nvPr>
        </p:nvSpPr>
        <p:spPr/>
        <p:txBody>
          <a:bodyPr/>
          <a:lstStyle>
            <a:lvl1pPr>
              <a:defRPr/>
            </a:lvl1pPr>
          </a:lstStyle>
          <a:p>
            <a:pPr>
              <a:defRPr/>
            </a:pPr>
            <a:endParaRPr lang="en-US" dirty="0"/>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r" eaLnBrk="1" hangingPunct="1">
              <a:defRPr/>
            </a:pPr>
            <a:fld id="{B7344C52-5D9B-490E-AA6B-CCF6913FB041}" type="slidenum">
              <a:rPr lang="en-US" altLang="en-US" sz="1200" b="1" smtClean="0">
                <a:solidFill>
                  <a:srgbClr val="000000"/>
                </a:solidFill>
                <a:latin typeface="Calibri" panose="020F0502020204030204" pitchFamily="34" charset="0"/>
                <a:cs typeface="Arial" panose="020B0604020202020204" pitchFamily="34" charset="0"/>
              </a:rPr>
              <a:pPr algn="r" eaLnBrk="1" hangingPunct="1">
                <a:defRPr/>
              </a:pPr>
              <a:t>‹#›</a:t>
            </a:fld>
            <a:endParaRPr lang="en-US" altLang="en-US" sz="1200" b="1" dirty="0">
              <a:solidFill>
                <a:srgbClr val="000000"/>
              </a:solidFill>
              <a:latin typeface="Calibri" panose="020F0502020204030204" pitchFamily="34" charset="0"/>
              <a:cs typeface="Arial" panose="020B0604020202020204" pitchFamily="34" charset="0"/>
            </a:endParaRPr>
          </a:p>
        </p:txBody>
      </p:sp>
      <p:sp>
        <p:nvSpPr>
          <p:cNvPr id="24"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dirty="0">
                <a:solidFill>
                  <a:srgbClr val="000000"/>
                </a:solidFill>
              </a:rPr>
              <a:t>GLOBAL4 | CH2</a:t>
            </a:r>
            <a:endParaRPr lang="en-US" b="1" dirty="0">
              <a:solidFill>
                <a:srgbClr val="000000"/>
              </a:solidFill>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200" b="1" i="0" baseline="0" dirty="0" smtClean="0">
                <a:latin typeface="Folio Std Medium"/>
              </a:rPr>
              <a:t>Summary (2 of 2) </a:t>
            </a:r>
            <a:endParaRPr lang="en-US" sz="3200" b="1" i="1" baseline="0" dirty="0">
              <a:latin typeface="Folio Std Medium"/>
            </a:endParaRPr>
          </a:p>
        </p:txBody>
      </p:sp>
      <p:sp>
        <p:nvSpPr>
          <p:cNvPr id="26" name="Content Placeholder 2"/>
          <p:cNvSpPr>
            <a:spLocks noGrp="1"/>
          </p:cNvSpPr>
          <p:nvPr>
            <p:ph idx="1"/>
          </p:nvPr>
        </p:nvSpPr>
        <p:spPr>
          <a:xfrm>
            <a:off x="994500" y="1532988"/>
            <a:ext cx="7681188"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00" kern="700" spc="50" dirty="0">
                <a:solidFill>
                  <a:schemeClr val="bg1"/>
                </a:solidFill>
                <a:latin typeface="Arial Narrow"/>
                <a:cs typeface="Arial Narrow"/>
              </a:rPr>
              <a:t>Copyright ©</a:t>
            </a:r>
            <a:r>
              <a:rPr lang="en-US" sz="1000" kern="700" spc="50" dirty="0" smtClean="0">
                <a:solidFill>
                  <a:schemeClr val="bg1"/>
                </a:solidFill>
                <a:latin typeface="Arial Narrow"/>
                <a:cs typeface="Arial Narrow"/>
              </a:rPr>
              <a:t>2019 </a:t>
            </a:r>
            <a:r>
              <a:rPr lang="en-US" sz="1000" kern="700" spc="50" dirty="0">
                <a:solidFill>
                  <a:schemeClr val="bg1"/>
                </a:solidFill>
                <a:latin typeface="Arial Narrow"/>
                <a:cs typeface="Arial Narrow"/>
              </a:rPr>
              <a:t>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334680140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3" y="-1175608"/>
            <a:ext cx="6968333" cy="9144001"/>
          </a:xfrm>
          <a:prstGeom prst="rect">
            <a:avLst/>
          </a:prstGeom>
        </p:spPr>
      </p:pic>
      <p:sp>
        <p:nvSpPr>
          <p:cNvPr id="6"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a:t>
            </a:r>
            <a:r>
              <a:rPr lang="en-US" sz="1000" kern="700" spc="50" dirty="0" smtClean="0">
                <a:solidFill>
                  <a:schemeClr val="tx2"/>
                </a:solidFill>
                <a:latin typeface="Arial Narrow"/>
                <a:cs typeface="Arial Narrow"/>
              </a:rPr>
              <a:t>2019 </a:t>
            </a:r>
            <a:r>
              <a:rPr lang="en-US" sz="1000" kern="700" spc="50" dirty="0">
                <a:solidFill>
                  <a:schemeClr val="tx2"/>
                </a:solidFill>
                <a:latin typeface="Arial Narrow"/>
                <a:cs typeface="Arial Narrow"/>
              </a:rPr>
              <a:t>Cengage Learning. All Rights Reserved. May not be scanned, copied or duplicated, or posted to a publicly accessible website, in whole or in part. </a:t>
            </a:r>
          </a:p>
        </p:txBody>
      </p:sp>
      <p:sp>
        <p:nvSpPr>
          <p:cNvPr id="9"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8" name="Date Placeholder 3"/>
          <p:cNvSpPr>
            <a:spLocks noGrp="1"/>
          </p:cNvSpPr>
          <p:nvPr>
            <p:ph type="dt" sz="half" idx="10"/>
          </p:nvPr>
        </p:nvSpPr>
        <p:spPr/>
        <p:txBody>
          <a:bodyPr/>
          <a:lstStyle>
            <a:lvl1pPr>
              <a:defRPr/>
            </a:lvl1pPr>
          </a:lstStyle>
          <a:p>
            <a:pPr>
              <a:defRPr/>
            </a:pPr>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5600" y="1488338"/>
            <a:ext cx="3252724" cy="3391020"/>
          </a:xfrm>
          <a:prstGeom prst="rect">
            <a:avLst/>
          </a:prstGeom>
        </p:spPr>
      </p:pic>
    </p:spTree>
    <p:extLst>
      <p:ext uri="{BB962C8B-B14F-4D97-AF65-F5344CB8AC3E}">
        <p14:creationId xmlns:p14="http://schemas.microsoft.com/office/powerpoint/2010/main" val="34326267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14750" y="-1356127"/>
            <a:ext cx="7284252" cy="9144001"/>
          </a:xfrm>
          <a:prstGeom prst="rect">
            <a:avLst/>
          </a:prstGeom>
        </p:spPr>
      </p:pic>
      <p:sp>
        <p:nvSpPr>
          <p:cNvPr id="5"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r" eaLnBrk="1" hangingPunct="1">
              <a:defRPr/>
            </a:pPr>
            <a:endParaRPr lang="en-US" altLang="en-US" sz="1200" b="1" dirty="0">
              <a:solidFill>
                <a:srgbClr val="000000"/>
              </a:solidFill>
              <a:latin typeface="Calibri" panose="020F0502020204030204" pitchFamily="34" charset="0"/>
              <a:cs typeface="Arial" panose="020B0604020202020204" pitchFamily="34" charset="0"/>
            </a:endParaRPr>
          </a:p>
        </p:txBody>
      </p:sp>
      <p:sp>
        <p:nvSpPr>
          <p:cNvPr id="8" name="Footer Placeholder 1"/>
          <p:cNvSpPr txBox="1">
            <a:spLocks/>
          </p:cNvSpPr>
          <p:nvPr userDrawn="1"/>
        </p:nvSpPr>
        <p:spPr>
          <a:xfrm>
            <a:off x="1279826" y="6542081"/>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a:t>
            </a:r>
            <a:r>
              <a:rPr lang="en-US" sz="1000" kern="700" spc="50" dirty="0" smtClean="0">
                <a:solidFill>
                  <a:schemeClr val="tx2"/>
                </a:solidFill>
                <a:latin typeface="Arial Narrow"/>
                <a:cs typeface="Arial Narrow"/>
              </a:rPr>
              <a:t>2019 </a:t>
            </a:r>
            <a:r>
              <a:rPr lang="en-US" sz="1000" kern="700" spc="50" dirty="0">
                <a:solidFill>
                  <a:schemeClr val="tx2"/>
                </a:solidFill>
                <a:latin typeface="Arial Narrow"/>
                <a:cs typeface="Arial Narrow"/>
              </a:rPr>
              <a:t>Cengage Learning. All Rights Reserved. May not be scanned, copied or duplicated, or posted to a publicly accessible website, in whole or in part. </a:t>
            </a:r>
          </a:p>
        </p:txBody>
      </p:sp>
      <p:sp>
        <p:nvSpPr>
          <p:cNvPr id="14" name="Rectangle 13"/>
          <p:cNvSpPr/>
          <p:nvPr userDrawn="1"/>
        </p:nvSpPr>
        <p:spPr>
          <a:xfrm>
            <a:off x="-15123" y="27124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525764" y="457201"/>
            <a:ext cx="8229600" cy="881752"/>
          </a:xfrm>
        </p:spPr>
        <p:txBody>
          <a:bodyPr>
            <a:normAutofit/>
          </a:bodyPr>
          <a:lstStyle>
            <a:lvl1pPr algn="l">
              <a:defRPr sz="3200" b="1" baseline="0">
                <a:solidFill>
                  <a:schemeClr val="bg1"/>
                </a:solidFill>
                <a:latin typeface="Folio Std Medium"/>
                <a:cs typeface="Folio Std Medium"/>
              </a:defRPr>
            </a:lvl1pPr>
          </a:lstStyle>
          <a:p>
            <a:r>
              <a:rPr lang="en-US" dirty="0"/>
              <a:t>Click to edit Master title style</a:t>
            </a:r>
          </a:p>
        </p:txBody>
      </p:sp>
      <p:sp>
        <p:nvSpPr>
          <p:cNvPr id="3" name="Content Placeholder 2"/>
          <p:cNvSpPr>
            <a:spLocks noGrp="1"/>
          </p:cNvSpPr>
          <p:nvPr>
            <p:ph idx="1"/>
          </p:nvPr>
        </p:nvSpPr>
        <p:spPr>
          <a:xfrm>
            <a:off x="994500" y="1738303"/>
            <a:ext cx="7821824" cy="4022416"/>
          </a:xfrm>
        </p:spPr>
        <p:txBody>
          <a:bodyPr/>
          <a:lstStyle>
            <a:lvl1pPr marL="342900" indent="-342900">
              <a:lnSpc>
                <a:spcPct val="90000"/>
              </a:lnSpc>
              <a:buClr>
                <a:schemeClr val="tx2"/>
              </a:buClr>
              <a:buFont typeface="Arial" charset="0"/>
              <a:buChar char="•"/>
              <a:defRPr baseline="0">
                <a:solidFill>
                  <a:schemeClr val="tx2"/>
                </a:solidFill>
                <a:latin typeface="Folio Std Medium" charset="0"/>
              </a:defRPr>
            </a:lvl1pPr>
            <a:lvl2pPr marL="640080" indent="-274320">
              <a:lnSpc>
                <a:spcPct val="90000"/>
              </a:lnSpc>
              <a:buClr>
                <a:schemeClr val="tx2"/>
              </a:buClr>
              <a:buSzPct val="80000"/>
              <a:buFont typeface="Arial" charset="0"/>
              <a:buChar char="•"/>
              <a:defRPr b="0" i="0" baseline="0">
                <a:solidFill>
                  <a:schemeClr val="tx2"/>
                </a:solidFill>
                <a:latin typeface="Folio Std Light" charset="0"/>
              </a:defRPr>
            </a:lvl2pPr>
            <a:lvl3pPr marL="960120" indent="-320040">
              <a:lnSpc>
                <a:spcPct val="90000"/>
              </a:lnSpc>
              <a:buClr>
                <a:schemeClr val="tx2"/>
              </a:buClr>
              <a:buSzPct val="80000"/>
              <a:buFont typeface="Arial" panose="020B0604020202020204" pitchFamily="34" charset="0"/>
              <a:buChar char="•"/>
              <a:defRPr sz="2800" i="0" baseline="0">
                <a:solidFill>
                  <a:schemeClr val="tx2"/>
                </a:solidFill>
                <a:latin typeface="Folio Std Light" charset="0"/>
              </a:defRPr>
            </a:lvl3pPr>
            <a:lvl4pPr marL="1234440" indent="-228600">
              <a:lnSpc>
                <a:spcPct val="90000"/>
              </a:lnSpc>
              <a:buClr>
                <a:schemeClr val="tx1"/>
              </a:buClr>
              <a:buSzPct val="79000"/>
              <a:buFont typeface="Arial" panose="020B0604020202020204" pitchFamily="34" charset="0"/>
              <a:buChar char="•"/>
              <a:defRPr sz="2400" i="0" baseline="0">
                <a:solidFill>
                  <a:schemeClr val="tx2"/>
                </a:solidFill>
                <a:latin typeface="Folio Std Light" charset="0"/>
              </a:defRPr>
            </a:lvl4pPr>
            <a:lvl5pPr marL="1508760" indent="-228600">
              <a:buClr>
                <a:schemeClr val="tx1"/>
              </a:buClr>
              <a:buSzPct val="79000"/>
              <a:buFont typeface="Arial" panose="020B0604020202020204" pitchFamily="34" charset="0"/>
              <a:buChar char="•"/>
              <a:defRPr i="0" baseline="0">
                <a:solidFill>
                  <a:schemeClr val="tx2"/>
                </a:solidFill>
                <a:latin typeface="Folio Std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2"/>
          </p:nvPr>
        </p:nvSpPr>
        <p:spPr/>
        <p:txBody>
          <a:bodyPr/>
          <a:lstStyle>
            <a:lvl1pPr>
              <a:defRPr/>
            </a:lvl1pPr>
          </a:lstStyle>
          <a:p>
            <a:pPr>
              <a:defRPr/>
            </a:pPr>
            <a:fld id="{0711BE30-F6B7-41BA-9B5E-8D0952562DE9}" type="slidenum">
              <a:rPr lang="en-US" altLang="en-US"/>
              <a:pPr>
                <a:defRPr/>
              </a:pPr>
              <a:t>‹#›</a:t>
            </a:fld>
            <a:endParaRPr lang="en-US" altLang="en-US" dirty="0"/>
          </a:p>
        </p:txBody>
      </p:sp>
    </p:spTree>
    <p:extLst>
      <p:ext uri="{BB962C8B-B14F-4D97-AF65-F5344CB8AC3E}">
        <p14:creationId xmlns:p14="http://schemas.microsoft.com/office/powerpoint/2010/main" val="41255543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4" name="Rectangle 13"/>
          <p:cNvSpPr/>
          <p:nvPr userDrawn="1"/>
        </p:nvSpPr>
        <p:spPr>
          <a:xfrm>
            <a:off x="-15123" y="381000"/>
            <a:ext cx="9144000" cy="5842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5" name="Rectangle 14"/>
          <p:cNvSpPr/>
          <p:nvPr userDrawn="1"/>
        </p:nvSpPr>
        <p:spPr>
          <a:xfrm>
            <a:off x="-15123" y="381000"/>
            <a:ext cx="2042706" cy="584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dirty="0"/>
              <a:t>Exhibit</a:t>
            </a:r>
          </a:p>
        </p:txBody>
      </p:sp>
      <p:sp>
        <p:nvSpPr>
          <p:cNvPr id="7" name="Footer Placeholder 1"/>
          <p:cNvSpPr txBox="1">
            <a:spLocks/>
          </p:cNvSpPr>
          <p:nvPr userDrawn="1"/>
        </p:nvSpPr>
        <p:spPr>
          <a:xfrm>
            <a:off x="1289049"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a:t>
            </a:r>
            <a:r>
              <a:rPr lang="en-US" sz="1000" kern="700" spc="50" dirty="0" smtClean="0">
                <a:solidFill>
                  <a:schemeClr val="tx2"/>
                </a:solidFill>
                <a:latin typeface="Arial Narrow"/>
                <a:cs typeface="Arial Narrow"/>
              </a:rPr>
              <a:t>2019 </a:t>
            </a:r>
            <a:r>
              <a:rPr lang="en-US" sz="1000" kern="700" spc="50" dirty="0">
                <a:solidFill>
                  <a:schemeClr val="tx2"/>
                </a:solidFill>
                <a:latin typeface="Arial Narrow"/>
                <a:cs typeface="Arial Narrow"/>
              </a:rPr>
              <a:t>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a:defRPr/>
            </a:pPr>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51F46A02-5E75-4C48-8D4F-C9D06E623B32}" type="slidenum">
              <a:rPr lang="en-US" altLang="en-US"/>
              <a:pPr>
                <a:defRPr/>
              </a:pPr>
              <a:t>‹#›</a:t>
            </a:fld>
            <a:endParaRPr lang="en-US" altLang="en-US" dirty="0"/>
          </a:p>
        </p:txBody>
      </p:sp>
      <p:sp>
        <p:nvSpPr>
          <p:cNvPr id="12" name="Content Placeholder 2" descr="The image shows George Washington on a horse. Surrounding him are soldiers on  horses. And there are soldiers, walking, on the right side of the image. There is snow all over the ground. &#10;"/>
          <p:cNvSpPr>
            <a:spLocks noGrp="1"/>
          </p:cNvSpPr>
          <p:nvPr>
            <p:ph idx="1"/>
          </p:nvPr>
        </p:nvSpPr>
        <p:spPr>
          <a:xfrm>
            <a:off x="993775" y="1533525"/>
            <a:ext cx="7823200" cy="4227513"/>
          </a:xfrm>
        </p:spPr>
        <p:txBody>
          <a:bodyPr/>
          <a:lstStyle>
            <a:lvl1pPr marL="0" marR="0" indent="0" algn="l" defTabSz="457200" rtl="0" eaLnBrk="0" fontAlgn="base" latinLnBrk="0" hangingPunct="0">
              <a:lnSpc>
                <a:spcPct val="100000"/>
              </a:lnSpc>
              <a:spcBef>
                <a:spcPct val="20000"/>
              </a:spcBef>
              <a:spcAft>
                <a:spcPct val="0"/>
              </a:spcAft>
              <a:buClrTx/>
              <a:buSzTx/>
              <a:buFont typeface="Arial" panose="020B0604020202020204" pitchFamily="34" charset="0"/>
              <a:buNone/>
              <a:tabLst/>
              <a:defRPr baseline="0">
                <a:solidFill>
                  <a:schemeClr val="tx2"/>
                </a:solidFill>
                <a:latin typeface="Folio Std Medium" charset="0"/>
              </a:defRPr>
            </a:lvl1pPr>
          </a:lstStyle>
          <a:p>
            <a:endParaRPr lang="en-US" altLang="en-US" dirty="0"/>
          </a:p>
        </p:txBody>
      </p:sp>
      <p:sp>
        <p:nvSpPr>
          <p:cNvPr id="17" name="Title 1"/>
          <p:cNvSpPr>
            <a:spLocks noGrp="1"/>
          </p:cNvSpPr>
          <p:nvPr>
            <p:ph type="title"/>
          </p:nvPr>
        </p:nvSpPr>
        <p:spPr>
          <a:xfrm>
            <a:off x="2027583" y="464599"/>
            <a:ext cx="6809280"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3042525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a:t>
            </a:r>
            <a:r>
              <a:rPr lang="en-US" sz="1000" kern="700" spc="50" dirty="0" smtClean="0">
                <a:solidFill>
                  <a:schemeClr val="tx2"/>
                </a:solidFill>
                <a:latin typeface="Arial Narrow"/>
                <a:cs typeface="Arial Narrow"/>
              </a:rPr>
              <a:t>2019 </a:t>
            </a:r>
            <a:r>
              <a:rPr lang="en-US" sz="1000" kern="700" spc="50" dirty="0">
                <a:solidFill>
                  <a:schemeClr val="tx2"/>
                </a:solidFill>
                <a:latin typeface="Arial Narrow"/>
                <a:cs typeface="Arial Narrow"/>
              </a:rPr>
              <a:t>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a:defRPr/>
            </a:pPr>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06C0AF5B-E16F-46C5-8988-DDAC7BD46335}" type="slidenum">
              <a:rPr lang="en-US" altLang="en-US"/>
              <a:pPr>
                <a:defRPr/>
              </a:pPr>
              <a:t>‹#›</a:t>
            </a:fld>
            <a:endParaRPr lang="en-US" altLang="en-US" dirty="0"/>
          </a:p>
        </p:txBody>
      </p:sp>
      <p:sp>
        <p:nvSpPr>
          <p:cNvPr id="13" name="Rectangle 12"/>
          <p:cNvSpPr/>
          <p:nvPr userDrawn="1"/>
        </p:nvSpPr>
        <p:spPr>
          <a:xfrm>
            <a:off x="-15124" y="380999"/>
            <a:ext cx="9159123" cy="1018023"/>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6" name="Rectangle 15"/>
          <p:cNvSpPr/>
          <p:nvPr userDrawn="1"/>
        </p:nvSpPr>
        <p:spPr>
          <a:xfrm>
            <a:off x="-15123" y="381000"/>
            <a:ext cx="2029453"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dirty="0"/>
              <a:t>Exhibit</a:t>
            </a:r>
          </a:p>
        </p:txBody>
      </p:sp>
      <p:sp>
        <p:nvSpPr>
          <p:cNvPr id="15" name="Title 1"/>
          <p:cNvSpPr>
            <a:spLocks noGrp="1"/>
          </p:cNvSpPr>
          <p:nvPr>
            <p:ph type="title"/>
          </p:nvPr>
        </p:nvSpPr>
        <p:spPr>
          <a:xfrm>
            <a:off x="2014330" y="464599"/>
            <a:ext cx="6822534"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1969224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5" name="Oval 4"/>
          <p:cNvSpPr/>
          <p:nvPr userDrawn="1"/>
        </p:nvSpPr>
        <p:spPr>
          <a:xfrm>
            <a:off x="-350520" y="-838200"/>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3" name="Rectangle 22"/>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7" name="TextBox 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r>
              <a:rPr lang="en-US" altLang="en-US" sz="3200" b="1" baseline="0" dirty="0" smtClean="0">
                <a:solidFill>
                  <a:schemeClr val="bg1"/>
                </a:solidFill>
                <a:latin typeface="Folio Std Medium"/>
              </a:rPr>
              <a:t>Learning Outcomes (1 of 3)</a:t>
            </a:r>
            <a:endParaRPr lang="en-US" altLang="en-US" sz="3200" b="1" baseline="0" dirty="0">
              <a:solidFill>
                <a:schemeClr val="bg1"/>
              </a:solidFill>
              <a:latin typeface="Folio Std Medium"/>
            </a:endParaRPr>
          </a:p>
        </p:txBody>
      </p:sp>
      <p:sp>
        <p:nvSpPr>
          <p:cNvPr id="10"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a:t>
            </a:r>
            <a:r>
              <a:rPr lang="en-US" sz="1000" kern="700" spc="50" dirty="0" smtClean="0">
                <a:solidFill>
                  <a:schemeClr val="tx2"/>
                </a:solidFill>
                <a:latin typeface="Arial Narrow"/>
                <a:cs typeface="Arial Narrow"/>
              </a:rPr>
              <a:t>2019 </a:t>
            </a:r>
            <a:r>
              <a:rPr lang="en-US" sz="1000" kern="700" spc="50" dirty="0">
                <a:solidFill>
                  <a:schemeClr val="tx2"/>
                </a:solidFill>
                <a:latin typeface="Arial Narrow"/>
                <a:cs typeface="Arial Narrow"/>
              </a:rPr>
              <a:t>Cengage Learning. All Rights Reserved. May not be scanned, copied or duplicated, or posted to a publicly accessible website, in whole or in part. </a:t>
            </a:r>
          </a:p>
        </p:txBody>
      </p:sp>
      <p:sp>
        <p:nvSpPr>
          <p:cNvPr id="3"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
        <p:nvSpPr>
          <p:cNvPr id="14"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3" name="Date Placeholder 3"/>
          <p:cNvSpPr>
            <a:spLocks noGrp="1"/>
          </p:cNvSpPr>
          <p:nvPr>
            <p:ph type="dt" sz="half" idx="10"/>
          </p:nvPr>
        </p:nvSpPr>
        <p:spPr>
          <a:xfrm>
            <a:off x="531336" y="6340282"/>
            <a:ext cx="2133600" cy="365125"/>
          </a:xfrm>
        </p:spPr>
        <p:txBody>
          <a:bodyPr/>
          <a:lstStyle>
            <a:lvl1pPr>
              <a:defRPr/>
            </a:lvl1pPr>
          </a:lstStyle>
          <a:p>
            <a:pPr>
              <a:defRPr/>
            </a:pPr>
            <a:endParaRPr lang="en-US" dirty="0"/>
          </a:p>
        </p:txBody>
      </p:sp>
      <p:sp>
        <p:nvSpPr>
          <p:cNvPr id="15" name="Footer Placeholder 4"/>
          <p:cNvSpPr>
            <a:spLocks noGrp="1"/>
          </p:cNvSpPr>
          <p:nvPr>
            <p:ph type="ftr" sz="quarter" idx="11"/>
          </p:nvPr>
        </p:nvSpPr>
        <p:spPr>
          <a:xfrm>
            <a:off x="3513666" y="6299897"/>
            <a:ext cx="2988733" cy="445895"/>
          </a:xfrm>
        </p:spPr>
        <p:txBody>
          <a:bodyPr/>
          <a:lstStyle>
            <a:lvl1pPr>
              <a:defRPr/>
            </a:lvl1pPr>
          </a:lstStyle>
          <a:p>
            <a:pPr>
              <a:defRPr/>
            </a:pPr>
            <a:endParaRPr lang="en-US" dirty="0"/>
          </a:p>
        </p:txBody>
      </p:sp>
      <p:cxnSp>
        <p:nvCxnSpPr>
          <p:cNvPr id="17" name="Straight Connector 16"/>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20" name="Straight Connector 19"/>
          <p:cNvCxnSpPr/>
          <p:nvPr userDrawn="1"/>
        </p:nvCxnSpPr>
        <p:spPr>
          <a:xfrm flipH="1">
            <a:off x="6721475" y="609600"/>
            <a:ext cx="2498726"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693744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243723"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r>
              <a:rPr lang="en-US" altLang="en-US" sz="3200" b="1" baseline="0" dirty="0" smtClean="0">
                <a:solidFill>
                  <a:schemeClr val="bg1"/>
                </a:solidFill>
                <a:latin typeface="Folio Std Medium"/>
              </a:rPr>
              <a:t>Learning Outcomes </a:t>
            </a:r>
            <a:r>
              <a:rPr lang="en-US" altLang="en-US" sz="3200" b="1" i="0" baseline="0" dirty="0" smtClean="0">
                <a:solidFill>
                  <a:schemeClr val="bg1"/>
                </a:solidFill>
                <a:latin typeface="Folio Std Medium"/>
              </a:rPr>
              <a:t>(2 of 3)</a:t>
            </a:r>
            <a:endParaRPr lang="en-US" altLang="en-US" sz="3200" b="1" i="0" baseline="0" dirty="0">
              <a:solidFill>
                <a:schemeClr val="bg1"/>
              </a:solidFill>
              <a:latin typeface="Folio Std Medium"/>
            </a:endParaRP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a:t>
            </a:r>
            <a:r>
              <a:rPr lang="en-US" sz="1000" kern="700" spc="50" dirty="0" smtClean="0">
                <a:solidFill>
                  <a:schemeClr val="tx2"/>
                </a:solidFill>
                <a:latin typeface="Arial Narrow"/>
                <a:cs typeface="Arial Narrow"/>
              </a:rPr>
              <a:t>2019 </a:t>
            </a:r>
            <a:r>
              <a:rPr lang="en-US" sz="1000" kern="700" spc="50" dirty="0">
                <a:solidFill>
                  <a:schemeClr val="tx2"/>
                </a:solidFill>
                <a:latin typeface="Arial Narrow"/>
                <a:cs typeface="Arial Narrow"/>
              </a:rPr>
              <a:t>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a:defRPr/>
            </a:pPr>
            <a:endParaRPr lang="en-US" dirty="0"/>
          </a:p>
        </p:txBody>
      </p:sp>
      <p:sp>
        <p:nvSpPr>
          <p:cNvPr id="14" name="Footer Placeholder 4"/>
          <p:cNvSpPr>
            <a:spLocks noGrp="1"/>
          </p:cNvSpPr>
          <p:nvPr>
            <p:ph type="ftr" sz="quarter" idx="11"/>
          </p:nvPr>
        </p:nvSpPr>
        <p:spPr/>
        <p:txBody>
          <a:bodyPr/>
          <a:lstStyle>
            <a:lvl1pPr>
              <a:defRPr/>
            </a:lvl1pPr>
          </a:lstStyle>
          <a:p>
            <a:pPr>
              <a:defRPr/>
            </a:pPr>
            <a:endParaRPr lang="en-US" dirty="0"/>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6584534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304800"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defRPr/>
            </a:pPr>
            <a:r>
              <a:rPr lang="en-US" altLang="en-US" sz="3200" b="1" baseline="0" dirty="0" smtClean="0">
                <a:solidFill>
                  <a:schemeClr val="bg1"/>
                </a:solidFill>
                <a:latin typeface="Folio Std Medium"/>
              </a:rPr>
              <a:t>Learning Outcomes </a:t>
            </a:r>
            <a:r>
              <a:rPr lang="en-US" altLang="en-US" sz="3200" b="1" i="0" baseline="0" dirty="0" smtClean="0">
                <a:solidFill>
                  <a:schemeClr val="bg1"/>
                </a:solidFill>
                <a:latin typeface="Folio Std Medium"/>
              </a:rPr>
              <a:t>(3 of 3)</a:t>
            </a:r>
            <a:endParaRPr lang="en-US" altLang="en-US" sz="3200" b="1" i="0" baseline="0" dirty="0">
              <a:solidFill>
                <a:schemeClr val="bg1"/>
              </a:solidFill>
              <a:latin typeface="Folio Std Medium"/>
            </a:endParaRP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a:t>
            </a:r>
            <a:r>
              <a:rPr lang="en-US" sz="1000" kern="700" spc="50" dirty="0" smtClean="0">
                <a:solidFill>
                  <a:schemeClr val="tx2"/>
                </a:solidFill>
                <a:latin typeface="Arial Narrow"/>
                <a:cs typeface="Arial Narrow"/>
              </a:rPr>
              <a:t>2019 </a:t>
            </a:r>
            <a:r>
              <a:rPr lang="en-US" sz="1000" kern="700" spc="50" dirty="0">
                <a:solidFill>
                  <a:schemeClr val="tx2"/>
                </a:solidFill>
                <a:latin typeface="Arial Narrow"/>
                <a:cs typeface="Arial Narrow"/>
              </a:rPr>
              <a:t>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a:defRPr/>
            </a:pPr>
            <a:endParaRPr lang="en-US" dirty="0"/>
          </a:p>
        </p:txBody>
      </p:sp>
      <p:sp>
        <p:nvSpPr>
          <p:cNvPr id="14" name="Footer Placeholder 4"/>
          <p:cNvSpPr>
            <a:spLocks noGrp="1"/>
          </p:cNvSpPr>
          <p:nvPr>
            <p:ph type="ftr" sz="quarter" idx="11"/>
          </p:nvPr>
        </p:nvSpPr>
        <p:spPr>
          <a:xfrm>
            <a:off x="3201987" y="6340282"/>
            <a:ext cx="2895600" cy="365125"/>
          </a:xfrm>
        </p:spPr>
        <p:txBody>
          <a:bodyPr/>
          <a:lstStyle>
            <a:lvl1pPr>
              <a:defRPr/>
            </a:lvl1pPr>
          </a:lstStyle>
          <a:p>
            <a:pPr>
              <a:defRPr/>
            </a:pPr>
            <a:endParaRPr lang="en-US" dirty="0"/>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2554934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r" eaLnBrk="1" hangingPunct="1">
              <a:defRPr/>
            </a:pPr>
            <a:fld id="{322D24CB-6855-41E9-929B-E1525142729A}" type="slidenum">
              <a:rPr lang="en-US" altLang="en-US" sz="1200" b="1" smtClean="0">
                <a:solidFill>
                  <a:srgbClr val="000000"/>
                </a:solidFill>
                <a:latin typeface="Calibri" panose="020F0502020204030204" pitchFamily="34" charset="0"/>
                <a:cs typeface="Arial" panose="020B0604020202020204" pitchFamily="34" charset="0"/>
              </a:rPr>
              <a:pPr algn="r" eaLnBrk="1" hangingPunct="1">
                <a:defRPr/>
              </a:pPr>
              <a:t>‹#›</a:t>
            </a:fld>
            <a:endParaRPr lang="en-US" altLang="en-US" sz="1200" b="1" dirty="0">
              <a:solidFill>
                <a:srgbClr val="000000"/>
              </a:solidFill>
              <a:latin typeface="Calibri" panose="020F0502020204030204" pitchFamily="34" charset="0"/>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700" kern="700" spc="50" dirty="0">
                <a:solidFill>
                  <a:schemeClr val="tx2"/>
                </a:solidFill>
                <a:latin typeface="Arial Narrow"/>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dirty="0">
                <a:solidFill>
                  <a:srgbClr val="000000"/>
                </a:solidFill>
              </a:rPr>
              <a:t>HIST4 | CH6</a:t>
            </a:r>
            <a:endParaRPr lang="en-US" b="1" dirty="0">
              <a:solidFill>
                <a:srgbClr val="000000"/>
              </a:solidFill>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a:defRPr/>
            </a:pPr>
            <a:endParaRPr lang="en-US" dirty="0"/>
          </a:p>
        </p:txBody>
      </p:sp>
      <p:sp>
        <p:nvSpPr>
          <p:cNvPr id="15" name="Footer Placeholder 4"/>
          <p:cNvSpPr>
            <a:spLocks noGrp="1"/>
          </p:cNvSpPr>
          <p:nvPr>
            <p:ph type="ftr" sz="quarter" idx="11"/>
          </p:nvPr>
        </p:nvSpPr>
        <p:spPr/>
        <p:txBody>
          <a:bodyPr/>
          <a:lstStyle>
            <a:lvl1pPr>
              <a:defRPr/>
            </a:lvl1pPr>
          </a:lstStyle>
          <a:p>
            <a:pPr>
              <a:defRPr/>
            </a:pPr>
            <a:endParaRPr lang="en-US" dirty="0"/>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sz="3200" b="1" i="0" baseline="0" dirty="0" smtClean="0">
                <a:latin typeface="Folio Std Medium"/>
              </a:rPr>
              <a:t>Key Terms (1 of 2)</a:t>
            </a:r>
            <a:endParaRPr lang="en-US" sz="3200" b="1" i="0" baseline="0" dirty="0">
              <a:latin typeface="Folio Std Medium"/>
            </a:endParaRP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00" kern="700" spc="50" dirty="0">
                <a:solidFill>
                  <a:schemeClr val="bg1"/>
                </a:solidFill>
                <a:latin typeface="Arial Narrow"/>
                <a:cs typeface="Arial Narrow"/>
              </a:rPr>
              <a:t>Copyright ©</a:t>
            </a:r>
            <a:r>
              <a:rPr lang="en-US" sz="1000" kern="700" spc="50" dirty="0" smtClean="0">
                <a:solidFill>
                  <a:schemeClr val="bg1"/>
                </a:solidFill>
                <a:latin typeface="Arial Narrow"/>
                <a:cs typeface="Arial Narrow"/>
              </a:rPr>
              <a:t>2019 </a:t>
            </a:r>
            <a:r>
              <a:rPr lang="en-US" sz="1000" kern="700" spc="50" dirty="0">
                <a:solidFill>
                  <a:schemeClr val="bg1"/>
                </a:solidFill>
                <a:latin typeface="Arial Narrow"/>
                <a:cs typeface="Arial Narrow"/>
              </a:rPr>
              <a:t>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5463288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r" eaLnBrk="1" hangingPunct="1">
              <a:defRPr/>
            </a:pPr>
            <a:fld id="{283FA080-7EC3-4AB1-9972-F7D16DE30438}" type="slidenum">
              <a:rPr lang="en-US" altLang="en-US" sz="1200" b="1" smtClean="0">
                <a:solidFill>
                  <a:srgbClr val="000000"/>
                </a:solidFill>
                <a:latin typeface="Calibri" panose="020F0502020204030204" pitchFamily="34" charset="0"/>
                <a:cs typeface="Arial" panose="020B0604020202020204" pitchFamily="34" charset="0"/>
              </a:rPr>
              <a:pPr algn="r" eaLnBrk="1" hangingPunct="1">
                <a:defRPr/>
              </a:pPr>
              <a:t>‹#›</a:t>
            </a:fld>
            <a:endParaRPr lang="en-US" altLang="en-US" sz="1200" b="1" dirty="0">
              <a:solidFill>
                <a:srgbClr val="000000"/>
              </a:solidFill>
              <a:latin typeface="Calibri" panose="020F0502020204030204" pitchFamily="34" charset="0"/>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700" kern="700" spc="50" dirty="0">
                <a:solidFill>
                  <a:schemeClr val="tx2"/>
                </a:solidFill>
                <a:latin typeface="Arial Narrow"/>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dirty="0">
                <a:solidFill>
                  <a:srgbClr val="000000"/>
                </a:solidFill>
              </a:rPr>
              <a:t>HIST4 | CH6</a:t>
            </a:r>
            <a:endParaRPr lang="en-US" b="1" dirty="0">
              <a:solidFill>
                <a:srgbClr val="000000"/>
              </a:solidFill>
            </a:endParaRP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5" name="Date Placeholder 3"/>
          <p:cNvSpPr>
            <a:spLocks noGrp="1"/>
          </p:cNvSpPr>
          <p:nvPr>
            <p:ph type="dt" sz="half" idx="13"/>
          </p:nvPr>
        </p:nvSpPr>
        <p:spPr/>
        <p:txBody>
          <a:bodyPr/>
          <a:lstStyle>
            <a:lvl1pPr>
              <a:defRPr/>
            </a:lvl1pPr>
          </a:lstStyle>
          <a:p>
            <a:pPr>
              <a:defRPr/>
            </a:pPr>
            <a:endParaRPr lang="en-US" dirty="0"/>
          </a:p>
        </p:txBody>
      </p:sp>
      <p:sp>
        <p:nvSpPr>
          <p:cNvPr id="16" name="Footer Placeholder 4"/>
          <p:cNvSpPr>
            <a:spLocks noGrp="1"/>
          </p:cNvSpPr>
          <p:nvPr>
            <p:ph type="ftr" sz="quarter" idx="14"/>
          </p:nvPr>
        </p:nvSpPr>
        <p:spPr/>
        <p:txBody>
          <a:bodyPr/>
          <a:lstStyle>
            <a:lvl1pPr>
              <a:defRPr/>
            </a:lvl1pPr>
          </a:lstStyle>
          <a:p>
            <a:pPr>
              <a:defRPr/>
            </a:pPr>
            <a:endParaRPr lang="en-US" dirty="0"/>
          </a:p>
        </p:txBody>
      </p:sp>
      <p:sp>
        <p:nvSpPr>
          <p:cNvPr id="17" name="Rectangle 16"/>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r" eaLnBrk="1" hangingPunct="1">
              <a:defRPr/>
            </a:pPr>
            <a:fld id="{322D24CB-6855-41E9-929B-E1525142729A}" type="slidenum">
              <a:rPr lang="en-US" altLang="en-US" sz="1200" b="1" smtClean="0">
                <a:solidFill>
                  <a:srgbClr val="000000"/>
                </a:solidFill>
                <a:latin typeface="Calibri" panose="020F0502020204030204" pitchFamily="34" charset="0"/>
                <a:cs typeface="Arial" panose="020B0604020202020204" pitchFamily="34" charset="0"/>
              </a:rPr>
              <a:pPr algn="r" eaLnBrk="1" hangingPunct="1">
                <a:defRPr/>
              </a:pPr>
              <a:t>‹#›</a:t>
            </a:fld>
            <a:endParaRPr lang="en-US" altLang="en-US" sz="1200" b="1" dirty="0">
              <a:solidFill>
                <a:srgbClr val="000000"/>
              </a:solidFill>
              <a:latin typeface="Calibri" panose="020F0502020204030204" pitchFamily="34" charset="0"/>
              <a:cs typeface="Arial" panose="020B0604020202020204" pitchFamily="34" charset="0"/>
            </a:endParaRPr>
          </a:p>
        </p:txBody>
      </p:sp>
      <p:sp>
        <p:nvSpPr>
          <p:cNvPr id="19"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700" kern="700" spc="50" dirty="0">
                <a:solidFill>
                  <a:schemeClr val="tx2"/>
                </a:solidFill>
                <a:latin typeface="Arial Narrow"/>
                <a:cs typeface="Arial Narrow"/>
              </a:rPr>
              <a:t>Copyright ©2018 Cengage Learning. All Rights Reserved. May not be scanned, copied or duplicated, or posted to a publicly accessible website, in whole or in part. </a:t>
            </a:r>
          </a:p>
        </p:txBody>
      </p:sp>
      <p:sp>
        <p:nvSpPr>
          <p:cNvPr id="20"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dirty="0">
                <a:solidFill>
                  <a:srgbClr val="000000"/>
                </a:solidFill>
              </a:rPr>
              <a:t>HIST4 | CH6</a:t>
            </a:r>
            <a:endParaRPr lang="en-US" b="1" dirty="0">
              <a:solidFill>
                <a:srgbClr val="000000"/>
              </a:solidFill>
            </a:endParaRPr>
          </a:p>
        </p:txBody>
      </p:sp>
      <p:sp>
        <p:nvSpPr>
          <p:cNvPr id="21" name="Rectangle 20"/>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2" name="Rectangle 21"/>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3" name="Rectangle 22"/>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4" name="Rectangle 23"/>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5" name="Rectangle 24"/>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6" name="Rectangle 25"/>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
        <p:nvSpPr>
          <p:cNvPr id="27" name="Rectangle 26"/>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sz="3200" b="1" i="0" baseline="0" dirty="0" smtClean="0">
                <a:latin typeface="Folio Std Medium"/>
              </a:rPr>
              <a:t>Key Terms (2 of 2)</a:t>
            </a:r>
            <a:endParaRPr lang="en-US" sz="3200" b="1" i="0" baseline="0" dirty="0">
              <a:latin typeface="Folio Std Medium"/>
            </a:endParaRPr>
          </a:p>
        </p:txBody>
      </p:sp>
      <p:sp>
        <p:nvSpPr>
          <p:cNvPr id="33"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00" kern="700" spc="50" dirty="0">
                <a:solidFill>
                  <a:schemeClr val="bg1"/>
                </a:solidFill>
                <a:latin typeface="Arial Narrow"/>
                <a:cs typeface="Arial Narrow"/>
              </a:rPr>
              <a:t>Copyright ©2018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31845707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ＭＳ Ｐゴシック" panose="020B0600070205080204" pitchFamily="34" charset="-128"/>
                <a:cs typeface="Arial" pitchFamily="34"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ＭＳ Ｐゴシック" panose="020B0600070205080204" pitchFamily="34" charset="-128"/>
                <a:cs typeface="Arial"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EACB8"/>
                </a:solidFill>
                <a:ea typeface="ＭＳ Ｐゴシック" panose="020B0600070205080204" pitchFamily="34" charset="-128"/>
                <a:cs typeface="Arial" panose="020B0604020202020204" pitchFamily="34" charset="0"/>
              </a:defRPr>
            </a:lvl1pPr>
          </a:lstStyle>
          <a:p>
            <a:pPr>
              <a:defRPr/>
            </a:pPr>
            <a:fld id="{A9D8B14E-E5F5-4BA9-9544-0E43EE23F623}" type="slidenum">
              <a:rPr lang="en-US" altLang="en-US"/>
              <a:pPr>
                <a:defRPr/>
              </a:pPr>
              <a:t>‹#›</a:t>
            </a:fld>
            <a:endParaRPr lang="en-US" altLang="en-US" dirty="0"/>
          </a:p>
        </p:txBody>
      </p:sp>
    </p:spTree>
    <p:extLst>
      <p:ext uri="{BB962C8B-B14F-4D97-AF65-F5344CB8AC3E}">
        <p14:creationId xmlns:p14="http://schemas.microsoft.com/office/powerpoint/2010/main" val="3911759136"/>
      </p:ext>
    </p:extLst>
  </p:cSld>
  <p:clrMap bg1="lt1" tx1="dk1" bg2="lt2" tx2="dk2" accent1="accent1" accent2="accent2" accent3="accent3" accent4="accent4" accent5="accent5" accent6="accent6" hlink="hlink" folHlink="folHlink"/>
  <p:sldLayoutIdLst>
    <p:sldLayoutId id="2147485056" r:id="rId1"/>
    <p:sldLayoutId id="2147485057" r:id="rId2"/>
    <p:sldLayoutId id="2147485077" r:id="rId3"/>
    <p:sldLayoutId id="2147485061" r:id="rId4"/>
    <p:sldLayoutId id="2147485062" r:id="rId5"/>
    <p:sldLayoutId id="2147485063" r:id="rId6"/>
    <p:sldLayoutId id="2147485078" r:id="rId7"/>
    <p:sldLayoutId id="2147485064" r:id="rId8"/>
    <p:sldLayoutId id="2147485065" r:id="rId9"/>
    <p:sldLayoutId id="2147485066" r:id="rId10"/>
    <p:sldLayoutId id="2147485067" r:id="rId11"/>
    <p:sldLayoutId id="2147485068" r:id="rId12"/>
  </p:sldLayoutIdLst>
  <p:timing>
    <p:tnLst>
      <p:par>
        <p:cTn id="1" dur="indefinite" restart="never" nodeType="tmRoot"/>
      </p:par>
    </p:tnLst>
  </p:timing>
  <p:txStyles>
    <p:titleStyle>
      <a:lvl1pPr algn="ctr" defTabSz="457200" rtl="0" eaLnBrk="0" fontAlgn="base" hangingPunct="0">
        <a:spcBef>
          <a:spcPct val="0"/>
        </a:spcBef>
        <a:spcAft>
          <a:spcPct val="0"/>
        </a:spcAft>
        <a:defRPr sz="3200" b="1" kern="1200">
          <a:solidFill>
            <a:schemeClr val="tx1"/>
          </a:solidFill>
          <a:latin typeface="Folio Std Medium"/>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Folio Std Medium"/>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i="1" kern="1200">
          <a:solidFill>
            <a:schemeClr val="tx1"/>
          </a:solidFill>
          <a:latin typeface="Folio Std Ligh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Folio Std Ligh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1786"/>
    </mc:Choice>
    <mc:Fallback xmlns="">
      <p:transition spd="slow" advTm="178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US" altLang="en-US" dirty="0" smtClean="0"/>
              <a:t>Management Information System (2 of 2)</a:t>
            </a:r>
            <a:endParaRPr lang="en-US" altLang="en-US" dirty="0"/>
          </a:p>
        </p:txBody>
      </p:sp>
      <p:sp>
        <p:nvSpPr>
          <p:cNvPr id="29699" name="Content Placeholder 2"/>
          <p:cNvSpPr>
            <a:spLocks noGrp="1"/>
          </p:cNvSpPr>
          <p:nvPr>
            <p:ph idx="1"/>
          </p:nvPr>
        </p:nvSpPr>
        <p:spPr/>
        <p:txBody>
          <a:bodyPr/>
          <a:lstStyle/>
          <a:p>
            <a:r>
              <a:rPr lang="en-US" altLang="en-US" dirty="0" smtClean="0"/>
              <a:t>Designing tasks </a:t>
            </a:r>
          </a:p>
          <a:p>
            <a:pPr lvl="1"/>
            <a:r>
              <a:rPr lang="en-US" altLang="en-US" dirty="0" smtClean="0"/>
              <a:t>Define the system’s objectives </a:t>
            </a:r>
          </a:p>
          <a:p>
            <a:pPr lvl="1"/>
            <a:r>
              <a:rPr lang="en-US" altLang="en-US" dirty="0" smtClean="0"/>
              <a:t>Collect and analyze data</a:t>
            </a:r>
          </a:p>
          <a:p>
            <a:pPr lvl="1"/>
            <a:r>
              <a:rPr lang="en-US" altLang="en-US" dirty="0" smtClean="0"/>
              <a:t>Provide information in a useful format for decision-making purposes</a:t>
            </a:r>
          </a:p>
          <a:p>
            <a:r>
              <a:rPr lang="en-US" altLang="en-US" dirty="0" smtClean="0"/>
              <a:t>MIS applications</a:t>
            </a:r>
          </a:p>
          <a:p>
            <a:pPr lvl="1"/>
            <a:r>
              <a:rPr lang="en-US" altLang="en-US" dirty="0"/>
              <a:t>U</a:t>
            </a:r>
            <a:r>
              <a:rPr lang="en-US" altLang="en-US" dirty="0" smtClean="0"/>
              <a:t>sed in both private and public sectors </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1.3	Major Components of an Information System</a:t>
            </a:r>
            <a:endParaRPr lang="en-US" altLang="en-US" dirty="0"/>
          </a:p>
        </p:txBody>
      </p:sp>
      <p:pic>
        <p:nvPicPr>
          <p:cNvPr id="2" name="Picture 1" descr="This image depicts the major components of an information system. It contains a horizontally-positioned rectangular box that has been divided into four sections. From the left to the right, these sections read data, database, process, and information. " title="Exhibit 1.3 - Major Components of an Information Syste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67" y="3083492"/>
            <a:ext cx="7912724" cy="13136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t>Data (1 of 2)</a:t>
            </a:r>
            <a:endParaRPr lang="en-US" altLang="en-US" dirty="0"/>
          </a:p>
        </p:txBody>
      </p:sp>
      <p:sp>
        <p:nvSpPr>
          <p:cNvPr id="33795" name="Content Placeholder 2"/>
          <p:cNvSpPr>
            <a:spLocks noGrp="1"/>
          </p:cNvSpPr>
          <p:nvPr>
            <p:ph idx="1"/>
          </p:nvPr>
        </p:nvSpPr>
        <p:spPr/>
        <p:txBody>
          <a:bodyPr/>
          <a:lstStyle/>
          <a:p>
            <a:r>
              <a:rPr lang="en-US" altLang="en-US" dirty="0"/>
              <a:t>D</a:t>
            </a:r>
            <a:r>
              <a:rPr lang="en-US" altLang="en-US" dirty="0" smtClean="0"/>
              <a:t>ata </a:t>
            </a:r>
            <a:r>
              <a:rPr lang="en-US" altLang="en-US" dirty="0"/>
              <a:t>component of an information system </a:t>
            </a:r>
          </a:p>
          <a:p>
            <a:pPr lvl="1"/>
            <a:r>
              <a:rPr lang="en-US" altLang="en-US" dirty="0" smtClean="0"/>
              <a:t>Considered the </a:t>
            </a:r>
            <a:r>
              <a:rPr lang="en-US" altLang="en-US" dirty="0"/>
              <a:t>input to the </a:t>
            </a:r>
            <a:r>
              <a:rPr lang="en-US" altLang="en-US" dirty="0" smtClean="0"/>
              <a:t>system</a:t>
            </a:r>
          </a:p>
          <a:p>
            <a:r>
              <a:rPr lang="en-US" altLang="en-US" dirty="0" smtClean="0"/>
              <a:t>Sources of data</a:t>
            </a:r>
          </a:p>
          <a:p>
            <a:pPr lvl="1"/>
            <a:r>
              <a:rPr lang="en-US" altLang="en-US" dirty="0" smtClean="0"/>
              <a:t>Internal: sales and personnel records</a:t>
            </a:r>
          </a:p>
          <a:p>
            <a:pPr lvl="1"/>
            <a:r>
              <a:rPr lang="en-US" altLang="en-US" dirty="0" smtClean="0"/>
              <a:t>External: </a:t>
            </a:r>
            <a:r>
              <a:rPr lang="en-US" altLang="en-US" dirty="0"/>
              <a:t>c</a:t>
            </a:r>
            <a:r>
              <a:rPr lang="en-US" altLang="en-US" dirty="0" smtClean="0"/>
              <a:t>ustomers, competitors, suppliers, government agencies, financial institutions, labor and population statistics, as well as economic conditions</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Data (2 of 2)</a:t>
            </a:r>
            <a:endParaRPr lang="en-US" altLang="en-US" dirty="0"/>
          </a:p>
        </p:txBody>
      </p:sp>
      <p:sp>
        <p:nvSpPr>
          <p:cNvPr id="35843" name="Content Placeholder 2"/>
          <p:cNvSpPr>
            <a:spLocks noGrp="1"/>
          </p:cNvSpPr>
          <p:nvPr>
            <p:ph idx="1"/>
          </p:nvPr>
        </p:nvSpPr>
        <p:spPr/>
        <p:txBody>
          <a:bodyPr/>
          <a:lstStyle/>
          <a:p>
            <a:r>
              <a:rPr lang="en-US" altLang="en-US" dirty="0" smtClean="0"/>
              <a:t>Has a time orientation</a:t>
            </a:r>
          </a:p>
          <a:p>
            <a:pPr lvl="1"/>
            <a:r>
              <a:rPr lang="en-US" altLang="en-US" dirty="0" smtClean="0"/>
              <a:t>Past data: performance reports</a:t>
            </a:r>
          </a:p>
          <a:p>
            <a:pPr lvl="1"/>
            <a:r>
              <a:rPr lang="en-US" altLang="en-US" dirty="0" smtClean="0"/>
              <a:t>Current data: operational </a:t>
            </a:r>
            <a:r>
              <a:rPr lang="en-US" altLang="en-US" dirty="0"/>
              <a:t>reports</a:t>
            </a:r>
            <a:endParaRPr lang="en-US" altLang="en-US" dirty="0" smtClean="0"/>
          </a:p>
          <a:p>
            <a:r>
              <a:rPr lang="en-US" altLang="en-US" dirty="0" smtClean="0"/>
              <a:t>Can be collected in different forms</a:t>
            </a:r>
          </a:p>
          <a:p>
            <a:pPr lvl="1"/>
            <a:r>
              <a:rPr lang="en-US" altLang="en-US" dirty="0"/>
              <a:t>Disaggregated data: helps analyze sales by product, territory, or salesperson</a:t>
            </a:r>
          </a:p>
          <a:p>
            <a:pPr lvl="1"/>
            <a:r>
              <a:rPr lang="en-US" altLang="en-US" dirty="0" smtClean="0"/>
              <a:t>Aggregated data: useful for reporting overall performance during a sales quarter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Database</a:t>
            </a:r>
            <a:endParaRPr lang="en-US" altLang="en-US" dirty="0"/>
          </a:p>
        </p:txBody>
      </p:sp>
      <p:sp>
        <p:nvSpPr>
          <p:cNvPr id="37891" name="Content Placeholder 2"/>
          <p:cNvSpPr>
            <a:spLocks noGrp="1"/>
          </p:cNvSpPr>
          <p:nvPr>
            <p:ph idx="1"/>
          </p:nvPr>
        </p:nvSpPr>
        <p:spPr/>
        <p:txBody>
          <a:bodyPr/>
          <a:lstStyle/>
          <a:p>
            <a:r>
              <a:rPr lang="en-US" altLang="en-US" dirty="0" smtClean="0"/>
              <a:t>Collection of relevant data organized in a series of integrated files</a:t>
            </a:r>
          </a:p>
          <a:p>
            <a:pPr lvl="1"/>
            <a:r>
              <a:rPr lang="en-US" altLang="en-US" dirty="0" smtClean="0"/>
              <a:t>Essential for the success of any information system</a:t>
            </a:r>
          </a:p>
          <a:p>
            <a:r>
              <a:rPr lang="en-US" altLang="en-US" dirty="0" smtClean="0"/>
              <a:t>Database management system (DBMS)</a:t>
            </a:r>
          </a:p>
          <a:p>
            <a:pPr lvl="1"/>
            <a:r>
              <a:rPr lang="en-US" altLang="en-US" dirty="0" smtClean="0"/>
              <a:t>Used to create, organize, and manage databases</a:t>
            </a:r>
          </a:p>
          <a:p>
            <a:r>
              <a:rPr lang="en-US" altLang="en-US" dirty="0" smtClean="0"/>
              <a:t>Reduces personnel time needed to gather, process, and interpret data manually</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smtClean="0"/>
              <a:t>Process</a:t>
            </a:r>
            <a:endParaRPr lang="en-US" altLang="en-US" dirty="0"/>
          </a:p>
        </p:txBody>
      </p:sp>
      <p:sp>
        <p:nvSpPr>
          <p:cNvPr id="39939" name="Content Placeholder 2"/>
          <p:cNvSpPr>
            <a:spLocks noGrp="1"/>
          </p:cNvSpPr>
          <p:nvPr>
            <p:ph idx="1"/>
          </p:nvPr>
        </p:nvSpPr>
        <p:spPr/>
        <p:txBody>
          <a:bodyPr/>
          <a:lstStyle/>
          <a:p>
            <a:r>
              <a:rPr lang="en-US" altLang="en-US" dirty="0" smtClean="0"/>
              <a:t>Generates the most useful type of information </a:t>
            </a:r>
            <a:r>
              <a:rPr lang="en-US" altLang="en-US" dirty="0"/>
              <a:t>for </a:t>
            </a:r>
            <a:r>
              <a:rPr lang="en-US" altLang="en-US" dirty="0" smtClean="0"/>
              <a:t>making decisions </a:t>
            </a:r>
          </a:p>
          <a:p>
            <a:pPr lvl="1"/>
            <a:r>
              <a:rPr lang="en-US" altLang="en-US" dirty="0" smtClean="0"/>
              <a:t>Transaction-processing reports </a:t>
            </a:r>
          </a:p>
          <a:p>
            <a:pPr lvl="1"/>
            <a:r>
              <a:rPr lang="en-US" altLang="en-US" dirty="0" smtClean="0"/>
              <a:t>Models for decision analysis that can be built into the system or accessed from external sources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t>Information (1 of 3)</a:t>
            </a:r>
            <a:endParaRPr lang="en-US" altLang="en-US" dirty="0"/>
          </a:p>
        </p:txBody>
      </p:sp>
      <p:sp>
        <p:nvSpPr>
          <p:cNvPr id="41987" name="Content Placeholder 2"/>
          <p:cNvSpPr>
            <a:spLocks noGrp="1"/>
          </p:cNvSpPr>
          <p:nvPr>
            <p:ph idx="1"/>
          </p:nvPr>
        </p:nvSpPr>
        <p:spPr/>
        <p:txBody>
          <a:bodyPr/>
          <a:lstStyle/>
          <a:p>
            <a:r>
              <a:rPr lang="en-US" altLang="en-US" dirty="0" smtClean="0"/>
              <a:t>Consists of facts analyzed by the process component and is an output of an information system</a:t>
            </a:r>
          </a:p>
          <a:p>
            <a:pPr lvl="1"/>
            <a:r>
              <a:rPr lang="en-US" altLang="en-US" dirty="0" smtClean="0"/>
              <a:t>Usefulness qualities</a:t>
            </a:r>
          </a:p>
          <a:p>
            <a:pPr lvl="2"/>
            <a:r>
              <a:rPr lang="en-US" altLang="en-US" dirty="0" smtClean="0"/>
              <a:t>Timeliness</a:t>
            </a:r>
          </a:p>
          <a:p>
            <a:pPr lvl="2"/>
            <a:r>
              <a:rPr lang="en-US" altLang="en-US" dirty="0" smtClean="0"/>
              <a:t>Integration with other data and information</a:t>
            </a:r>
          </a:p>
          <a:p>
            <a:pPr lvl="2"/>
            <a:r>
              <a:rPr lang="en-US" altLang="en-US" dirty="0" smtClean="0"/>
              <a:t>Consistency and accuracy</a:t>
            </a:r>
          </a:p>
          <a:p>
            <a:pPr lvl="2"/>
            <a:r>
              <a:rPr lang="en-US" altLang="en-US" dirty="0" smtClean="0"/>
              <a:t>Relevance</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
          <p:cNvSpPr>
            <a:spLocks noGrp="1"/>
          </p:cNvSpPr>
          <p:nvPr>
            <p:ph type="title"/>
          </p:nvPr>
        </p:nvSpPr>
        <p:spPr/>
        <p:txBody>
          <a:bodyPr/>
          <a:lstStyle/>
          <a:p>
            <a:r>
              <a:rPr lang="en-US" altLang="en-US" dirty="0" smtClean="0"/>
              <a:t>Information (2 of 3)</a:t>
            </a:r>
            <a:endParaRPr lang="en-US" altLang="en-US" dirty="0"/>
          </a:p>
        </p:txBody>
      </p:sp>
      <p:sp>
        <p:nvSpPr>
          <p:cNvPr id="44035" name="Content Placeholder 2"/>
          <p:cNvSpPr>
            <a:spLocks noGrp="1"/>
          </p:cNvSpPr>
          <p:nvPr>
            <p:ph idx="1"/>
          </p:nvPr>
        </p:nvSpPr>
        <p:spPr/>
        <p:txBody>
          <a:bodyPr/>
          <a:lstStyle/>
          <a:p>
            <a:r>
              <a:rPr lang="en-US" altLang="en-US" dirty="0" smtClean="0"/>
              <a:t>Needs to provide either a base for users to explore different options or insight into tasks</a:t>
            </a:r>
          </a:p>
          <a:p>
            <a:r>
              <a:rPr lang="en-US" altLang="en-US" dirty="0" smtClean="0"/>
              <a:t>Usefulness is affected by the information system’s user interface</a:t>
            </a:r>
          </a:p>
          <a:p>
            <a:pPr lvl="1"/>
            <a:r>
              <a:rPr lang="en-US" altLang="en-US" dirty="0" smtClean="0"/>
              <a:t>Graphical user interfaces (GUIs) are used because they are flexible and easy</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4"/>
          <p:cNvSpPr>
            <a:spLocks noGrp="1"/>
          </p:cNvSpPr>
          <p:nvPr>
            <p:ph type="title"/>
          </p:nvPr>
        </p:nvSpPr>
        <p:spPr/>
        <p:txBody>
          <a:bodyPr/>
          <a:lstStyle/>
          <a:p>
            <a:r>
              <a:rPr lang="en-US" altLang="en-US" dirty="0" smtClean="0"/>
              <a:t>Information (3 of 3)</a:t>
            </a:r>
            <a:endParaRPr lang="en-US" altLang="en-US" dirty="0"/>
          </a:p>
        </p:txBody>
      </p:sp>
      <p:sp>
        <p:nvSpPr>
          <p:cNvPr id="46083" name="Content Placeholder 2"/>
          <p:cNvSpPr>
            <a:spLocks noGrp="1"/>
          </p:cNvSpPr>
          <p:nvPr>
            <p:ph idx="1"/>
          </p:nvPr>
        </p:nvSpPr>
        <p:spPr/>
        <p:txBody>
          <a:bodyPr/>
          <a:lstStyle/>
          <a:p>
            <a:r>
              <a:rPr lang="en-US" altLang="en-US" dirty="0" smtClean="0"/>
              <a:t>Systems should produce information in different formats, including graphics, tables, and exception reports</a:t>
            </a:r>
          </a:p>
          <a:p>
            <a:pPr lvl="1"/>
            <a:r>
              <a:rPr lang="en-US" altLang="en-US" dirty="0" smtClean="0"/>
              <a:t>Increases likelihood of users understanding and being able to use the information </a:t>
            </a:r>
          </a:p>
          <a:p>
            <a:r>
              <a:rPr lang="en-US" altLang="en-US" dirty="0" smtClean="0"/>
              <a:t>Users need to be able to make use of informal information when solving problems</a:t>
            </a:r>
          </a:p>
          <a:p>
            <a:pPr lvl="1"/>
            <a:r>
              <a:rPr lang="en-US" altLang="en-US" dirty="0" smtClean="0"/>
              <a:t>Refer to text for examples </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Autofit/>
          </a:bodyPr>
          <a:lstStyle/>
          <a:p>
            <a:r>
              <a:rPr lang="en-US" altLang="en-US" dirty="0" smtClean="0"/>
              <a:t>Using Information Systems </a:t>
            </a:r>
            <a:r>
              <a:rPr lang="en-US" altLang="en-US" dirty="0"/>
              <a:t>a</a:t>
            </a:r>
            <a:r>
              <a:rPr lang="en-US" altLang="en-US" dirty="0" smtClean="0"/>
              <a:t>nd Information Technologies</a:t>
            </a:r>
            <a:endParaRPr lang="en-US" altLang="en-US" dirty="0"/>
          </a:p>
        </p:txBody>
      </p:sp>
      <p:sp>
        <p:nvSpPr>
          <p:cNvPr id="49155" name="Content Placeholder 2"/>
          <p:cNvSpPr>
            <a:spLocks noGrp="1"/>
          </p:cNvSpPr>
          <p:nvPr>
            <p:ph idx="1"/>
          </p:nvPr>
        </p:nvSpPr>
        <p:spPr/>
        <p:txBody>
          <a:bodyPr/>
          <a:lstStyle/>
          <a:p>
            <a:r>
              <a:rPr lang="en-US" altLang="en-US" dirty="0" smtClean="0"/>
              <a:t>Information technologies</a:t>
            </a:r>
          </a:p>
          <a:p>
            <a:pPr lvl="1"/>
            <a:r>
              <a:rPr lang="en-US" altLang="en-US" dirty="0" smtClean="0"/>
              <a:t>The Internet</a:t>
            </a:r>
          </a:p>
          <a:p>
            <a:pPr lvl="1"/>
            <a:r>
              <a:rPr lang="en-US" altLang="en-US" dirty="0" smtClean="0"/>
              <a:t>Computer networks</a:t>
            </a:r>
          </a:p>
          <a:p>
            <a:pPr lvl="1"/>
            <a:r>
              <a:rPr lang="en-US" altLang="en-US" dirty="0" smtClean="0"/>
              <a:t>Database systems</a:t>
            </a:r>
          </a:p>
          <a:p>
            <a:pPr lvl="1"/>
            <a:r>
              <a:rPr lang="en-US" altLang="en-US" dirty="0" smtClean="0"/>
              <a:t>Point-of-sale (POS) systems</a:t>
            </a:r>
          </a:p>
          <a:p>
            <a:pPr lvl="1"/>
            <a:r>
              <a:rPr lang="en-US" altLang="en-US" dirty="0" smtClean="0"/>
              <a:t>Radio-frequency-identification (RFID) tags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Learning Outcomes (1 of 3)</a:t>
            </a:r>
            <a:endParaRPr lang="en-US" altLang="en-US" dirty="0"/>
          </a:p>
        </p:txBody>
      </p:sp>
      <p:sp>
        <p:nvSpPr>
          <p:cNvPr id="19459" name="Content Placeholder 2"/>
          <p:cNvSpPr>
            <a:spLocks noGrp="1"/>
          </p:cNvSpPr>
          <p:nvPr>
            <p:ph idx="1"/>
          </p:nvPr>
        </p:nvSpPr>
        <p:spPr/>
        <p:txBody>
          <a:bodyPr/>
          <a:lstStyle/>
          <a:p>
            <a:r>
              <a:rPr lang="en-US" altLang="en-US" smtClean="0"/>
              <a:t>Discuss common applications of computers and information systems</a:t>
            </a:r>
          </a:p>
          <a:p>
            <a:r>
              <a:rPr lang="en-US" altLang="en-US" smtClean="0"/>
              <a:t>Explain the differences between computer literacy and information literacy</a:t>
            </a:r>
          </a:p>
          <a:p>
            <a:r>
              <a:rPr lang="en-US" altLang="en-US" smtClean="0"/>
              <a:t>Define transaction-processing systems</a:t>
            </a:r>
          </a:p>
          <a:p>
            <a:r>
              <a:rPr lang="en-US" altLang="en-US" smtClean="0"/>
              <a:t>Define management information systems</a:t>
            </a:r>
          </a:p>
          <a:p>
            <a:endParaRPr lang="en-US" altLang="en-US" dirty="0"/>
          </a:p>
        </p:txBody>
      </p:sp>
    </p:spTree>
    <p:custDataLst>
      <p:tags r:id="rId1"/>
    </p:custDataLst>
    <p:extLst>
      <p:ext uri="{BB962C8B-B14F-4D97-AF65-F5344CB8AC3E}">
        <p14:creationId xmlns:p14="http://schemas.microsoft.com/office/powerpoint/2010/main" val="332533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Autofit/>
          </a:bodyPr>
          <a:lstStyle/>
          <a:p>
            <a:r>
              <a:rPr lang="en-US" altLang="en-US" dirty="0" smtClean="0"/>
              <a:t>The Importance of Information Systems (1 of 5)</a:t>
            </a:r>
            <a:endParaRPr lang="en-US" altLang="en-US" dirty="0"/>
          </a:p>
        </p:txBody>
      </p:sp>
      <p:sp>
        <p:nvSpPr>
          <p:cNvPr id="26627" name="Content Placeholder 2"/>
          <p:cNvSpPr>
            <a:spLocks noGrp="1"/>
          </p:cNvSpPr>
          <p:nvPr>
            <p:ph idx="1"/>
          </p:nvPr>
        </p:nvSpPr>
        <p:spPr/>
        <p:txBody>
          <a:bodyPr/>
          <a:lstStyle/>
          <a:p>
            <a:r>
              <a:rPr lang="en-US" altLang="en-US" smtClean="0"/>
              <a:t>Timely, relevant, and accurate information is a critical tool</a:t>
            </a:r>
          </a:p>
          <a:p>
            <a:pPr lvl="1"/>
            <a:r>
              <a:rPr lang="en-US" altLang="en-US" smtClean="0"/>
              <a:t>Enhance a company’s competitive position in the marketplace</a:t>
            </a:r>
          </a:p>
          <a:p>
            <a:pPr lvl="1"/>
            <a:r>
              <a:rPr lang="en-US" altLang="en-US" smtClean="0"/>
              <a:t>Manage the four Ms of resources</a:t>
            </a:r>
          </a:p>
          <a:p>
            <a:pPr lvl="2"/>
            <a:r>
              <a:rPr lang="en-US" altLang="en-US" smtClean="0"/>
              <a:t>Manpower, machinery, materials, and money</a:t>
            </a:r>
          </a:p>
          <a:p>
            <a:endParaRPr lang="en-US" altLang="en-US" smtClean="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Autofit/>
          </a:bodyPr>
          <a:lstStyle/>
          <a:p>
            <a:r>
              <a:rPr lang="en-US" altLang="en-US" dirty="0"/>
              <a:t>The Importance of Information </a:t>
            </a:r>
            <a:r>
              <a:rPr lang="en-US" altLang="en-US" dirty="0" smtClean="0"/>
              <a:t>Systems (2 of 5)</a:t>
            </a:r>
            <a:endParaRPr lang="en-US" altLang="en-US" dirty="0"/>
          </a:p>
        </p:txBody>
      </p:sp>
      <p:sp>
        <p:nvSpPr>
          <p:cNvPr id="26627" name="Content Placeholder 2"/>
          <p:cNvSpPr>
            <a:spLocks noGrp="1"/>
          </p:cNvSpPr>
          <p:nvPr>
            <p:ph idx="1"/>
          </p:nvPr>
        </p:nvSpPr>
        <p:spPr/>
        <p:txBody>
          <a:bodyPr/>
          <a:lstStyle/>
          <a:p>
            <a:r>
              <a:rPr lang="en-US" altLang="en-US" smtClean="0"/>
              <a:t>Personnel information system (PIS) or human resource information system (HRIS) </a:t>
            </a:r>
          </a:p>
          <a:p>
            <a:pPr lvl="1"/>
            <a:r>
              <a:rPr lang="en-US" altLang="en-US" smtClean="0"/>
              <a:t>Designed to provide information that helps decision makers in personnel carry out tasks effectively </a:t>
            </a:r>
          </a:p>
          <a:p>
            <a:r>
              <a:rPr lang="en-US" altLang="en-US" smtClean="0"/>
              <a:t>Logistics information system (LIS) </a:t>
            </a:r>
          </a:p>
          <a:p>
            <a:pPr lvl="1"/>
            <a:r>
              <a:rPr lang="en-US" altLang="en-US" smtClean="0"/>
              <a:t>Designed to reduce the cost of transporting materials while maintaining safe and reliable delivery</a:t>
            </a:r>
          </a:p>
          <a:p>
            <a:pPr lvl="1"/>
            <a:endParaRPr lang="en-US" altLang="en-US" smtClean="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Autofit/>
          </a:bodyPr>
          <a:lstStyle/>
          <a:p>
            <a:r>
              <a:rPr lang="en-US" altLang="en-US" dirty="0"/>
              <a:t>The Importance of Information </a:t>
            </a:r>
            <a:r>
              <a:rPr lang="en-US" altLang="en-US" dirty="0" smtClean="0"/>
              <a:t>Systems (3 of 5)</a:t>
            </a:r>
            <a:endParaRPr lang="en-US" altLang="en-US" dirty="0"/>
          </a:p>
        </p:txBody>
      </p:sp>
      <p:sp>
        <p:nvSpPr>
          <p:cNvPr id="54275" name="Content Placeholder 2"/>
          <p:cNvSpPr>
            <a:spLocks noGrp="1"/>
          </p:cNvSpPr>
          <p:nvPr>
            <p:ph idx="1"/>
          </p:nvPr>
        </p:nvSpPr>
        <p:spPr/>
        <p:txBody>
          <a:bodyPr/>
          <a:lstStyle/>
          <a:p>
            <a:r>
              <a:rPr lang="en-US" altLang="en-US" dirty="0" smtClean="0"/>
              <a:t>Manufacturing information system (MFIS)</a:t>
            </a:r>
          </a:p>
          <a:p>
            <a:pPr lvl="1"/>
            <a:r>
              <a:rPr lang="en-US" altLang="en-US" dirty="0" smtClean="0"/>
              <a:t>Used to manage manufacturing resources</a:t>
            </a:r>
          </a:p>
          <a:p>
            <a:pPr lvl="2"/>
            <a:r>
              <a:rPr lang="en-US" altLang="en-US" dirty="0" smtClean="0"/>
              <a:t>Reduce manufacturing costs</a:t>
            </a:r>
          </a:p>
          <a:p>
            <a:pPr lvl="2"/>
            <a:r>
              <a:rPr lang="en-US" altLang="en-US" dirty="0" smtClean="0"/>
              <a:t>Increase product quality</a:t>
            </a:r>
          </a:p>
          <a:p>
            <a:pPr lvl="2"/>
            <a:r>
              <a:rPr lang="en-US" altLang="en-US" dirty="0" smtClean="0"/>
              <a:t>Improve inventory decisions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4"/>
          <p:cNvSpPr>
            <a:spLocks noGrp="1"/>
          </p:cNvSpPr>
          <p:nvPr>
            <p:ph type="title"/>
          </p:nvPr>
        </p:nvSpPr>
        <p:spPr/>
        <p:txBody>
          <a:bodyPr>
            <a:noAutofit/>
          </a:bodyPr>
          <a:lstStyle/>
          <a:p>
            <a:r>
              <a:rPr lang="en-US" altLang="en-US" dirty="0"/>
              <a:t>The Importance of Information </a:t>
            </a:r>
            <a:r>
              <a:rPr lang="en-US" altLang="en-US" dirty="0" smtClean="0"/>
              <a:t>Systems (4 of 5)</a:t>
            </a:r>
            <a:endParaRPr lang="en-US" altLang="en-US" dirty="0"/>
          </a:p>
        </p:txBody>
      </p:sp>
      <p:sp>
        <p:nvSpPr>
          <p:cNvPr id="55299" name="Content Placeholder 2"/>
          <p:cNvSpPr>
            <a:spLocks noGrp="1"/>
          </p:cNvSpPr>
          <p:nvPr>
            <p:ph idx="1"/>
          </p:nvPr>
        </p:nvSpPr>
        <p:spPr/>
        <p:txBody>
          <a:bodyPr/>
          <a:lstStyle/>
          <a:p>
            <a:r>
              <a:rPr lang="en-US" altLang="en-US" smtClean="0"/>
              <a:t>Financial information system (FIS)</a:t>
            </a:r>
          </a:p>
          <a:p>
            <a:pPr lvl="1"/>
            <a:r>
              <a:rPr lang="en-US" altLang="en-US" smtClean="0"/>
              <a:t>Used to provide information to financial executives in a timely manner</a:t>
            </a:r>
          </a:p>
          <a:p>
            <a:r>
              <a:rPr lang="en-US" altLang="en-US" smtClean="0"/>
              <a:t>Marketing information system (MKIS) </a:t>
            </a:r>
          </a:p>
          <a:p>
            <a:pPr lvl="1"/>
            <a:r>
              <a:rPr lang="en-US" altLang="en-US" smtClean="0"/>
              <a:t>Used to improve marketing decisions</a:t>
            </a:r>
          </a:p>
          <a:p>
            <a:pPr lvl="1"/>
            <a:r>
              <a:rPr lang="en-US" altLang="en-US" smtClean="0"/>
              <a:t>Provides timely, accurate, and integrated information about the marketing mix </a:t>
            </a:r>
          </a:p>
          <a:p>
            <a:pPr lvl="2"/>
            <a:r>
              <a:rPr lang="en-US" altLang="en-US" smtClean="0"/>
              <a:t>Price, promotion, place, and product</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Autofit/>
          </a:bodyPr>
          <a:lstStyle/>
          <a:p>
            <a:r>
              <a:rPr lang="en-US" altLang="en-US" dirty="0"/>
              <a:t>The Importance of Information </a:t>
            </a:r>
            <a:r>
              <a:rPr lang="en-US" altLang="en-US" dirty="0" smtClean="0"/>
              <a:t>Systems (5 of 5)</a:t>
            </a:r>
            <a:endParaRPr lang="en-US" altLang="en-US" dirty="0"/>
          </a:p>
        </p:txBody>
      </p:sp>
      <p:sp>
        <p:nvSpPr>
          <p:cNvPr id="59395" name="Content Placeholder 2"/>
          <p:cNvSpPr>
            <a:spLocks noGrp="1"/>
          </p:cNvSpPr>
          <p:nvPr>
            <p:ph idx="1"/>
          </p:nvPr>
        </p:nvSpPr>
        <p:spPr/>
        <p:txBody>
          <a:bodyPr/>
          <a:lstStyle/>
          <a:p>
            <a:r>
              <a:rPr lang="en-IN" altLang="en-US" dirty="0" smtClean="0"/>
              <a:t>Marketing technology tools </a:t>
            </a:r>
            <a:endParaRPr lang="en-US" altLang="en-US" dirty="0" smtClean="0"/>
          </a:p>
          <a:p>
            <a:pPr lvl="1"/>
            <a:r>
              <a:rPr lang="en-US" altLang="en-US" dirty="0" smtClean="0"/>
              <a:t>Business, Web, and mobile analytics </a:t>
            </a:r>
          </a:p>
          <a:p>
            <a:pPr lvl="1"/>
            <a:r>
              <a:rPr lang="en-US" altLang="en-US" dirty="0" smtClean="0"/>
              <a:t>E-mail marketing</a:t>
            </a:r>
          </a:p>
          <a:p>
            <a:pPr lvl="1"/>
            <a:r>
              <a:rPr lang="en-US" altLang="en-US" dirty="0" smtClean="0"/>
              <a:t>Search engine marketing</a:t>
            </a:r>
          </a:p>
          <a:p>
            <a:pPr lvl="1"/>
            <a:r>
              <a:rPr lang="en-US" altLang="en-US" dirty="0" smtClean="0"/>
              <a:t>Mobile technologies </a:t>
            </a:r>
          </a:p>
          <a:p>
            <a:pPr lvl="1"/>
            <a:r>
              <a:rPr lang="en-US" altLang="en-US" dirty="0" smtClean="0"/>
              <a:t>Marketing automation </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Autofit/>
          </a:bodyPr>
          <a:lstStyle/>
          <a:p>
            <a:r>
              <a:rPr lang="en-US" altLang="en-US" dirty="0" smtClean="0"/>
              <a:t>Using Information Technologies for a Competitive Advantage (1 of 3)</a:t>
            </a:r>
            <a:endParaRPr lang="en-GB" altLang="en-US" dirty="0"/>
          </a:p>
        </p:txBody>
      </p:sp>
      <p:sp>
        <p:nvSpPr>
          <p:cNvPr id="61443" name="Content Placeholder 2"/>
          <p:cNvSpPr>
            <a:spLocks noGrp="1"/>
          </p:cNvSpPr>
          <p:nvPr>
            <p:ph idx="1"/>
          </p:nvPr>
        </p:nvSpPr>
        <p:spPr/>
        <p:txBody>
          <a:bodyPr/>
          <a:lstStyle/>
          <a:p>
            <a:r>
              <a:rPr lang="en-GB" altLang="en-US" dirty="0" smtClean="0"/>
              <a:t>Michael Porter: three strategies for successfully competing in the marketplace </a:t>
            </a:r>
          </a:p>
          <a:p>
            <a:pPr lvl="1"/>
            <a:r>
              <a:rPr lang="en-GB" altLang="en-US" dirty="0" smtClean="0"/>
              <a:t>Overall cost leadership </a:t>
            </a:r>
          </a:p>
          <a:p>
            <a:pPr lvl="1"/>
            <a:r>
              <a:rPr lang="en-GB" altLang="en-US" dirty="0" smtClean="0"/>
              <a:t>Differentiation </a:t>
            </a:r>
          </a:p>
          <a:p>
            <a:pPr lvl="1"/>
            <a:r>
              <a:rPr lang="en-GB" altLang="en-US" dirty="0" smtClean="0"/>
              <a:t>Focus </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6"/>
          <p:cNvSpPr>
            <a:spLocks noGrp="1"/>
          </p:cNvSpPr>
          <p:nvPr>
            <p:ph type="title"/>
          </p:nvPr>
        </p:nvSpPr>
        <p:spPr/>
        <p:txBody>
          <a:bodyPr>
            <a:noAutofit/>
          </a:bodyPr>
          <a:lstStyle/>
          <a:p>
            <a:r>
              <a:rPr lang="en-US" altLang="en-US" dirty="0" smtClean="0"/>
              <a:t>Using Information Technologies for a Competitive Advantage (2 of 3)</a:t>
            </a:r>
            <a:endParaRPr lang="en-US" altLang="en-US" dirty="0"/>
          </a:p>
        </p:txBody>
      </p:sp>
      <p:sp>
        <p:nvSpPr>
          <p:cNvPr id="62467" name="Content Placeholder 2"/>
          <p:cNvSpPr>
            <a:spLocks noGrp="1"/>
          </p:cNvSpPr>
          <p:nvPr>
            <p:ph idx="1"/>
          </p:nvPr>
        </p:nvSpPr>
        <p:spPr/>
        <p:txBody>
          <a:bodyPr/>
          <a:lstStyle/>
          <a:p>
            <a:r>
              <a:rPr lang="en-US" altLang="en-US" dirty="0" smtClean="0"/>
              <a:t>Information systems </a:t>
            </a:r>
          </a:p>
          <a:p>
            <a:pPr lvl="1"/>
            <a:r>
              <a:rPr lang="en-US" altLang="en-US" dirty="0" smtClean="0"/>
              <a:t>Help organizations reduce the cost of products and services</a:t>
            </a:r>
          </a:p>
          <a:p>
            <a:pPr lvl="1"/>
            <a:r>
              <a:rPr lang="en-US" altLang="en-US" dirty="0" smtClean="0"/>
              <a:t>Help bottom-line and top-line strategies </a:t>
            </a:r>
          </a:p>
          <a:p>
            <a:pPr lvl="1"/>
            <a:r>
              <a:rPr lang="en-US" altLang="en-US" dirty="0" smtClean="0"/>
              <a:t>Use enterprise systems to create an efficient and effective link between suppliers and consumers</a:t>
            </a:r>
            <a:endParaRPr lang="en-US" altLang="en-US" dirty="0"/>
          </a:p>
        </p:txBody>
      </p:sp>
    </p:spTree>
    <p:extLst>
      <p:ext uri="{BB962C8B-B14F-4D97-AF65-F5344CB8AC3E}">
        <p14:creationId xmlns:p14="http://schemas.microsoft.com/office/powerpoint/2010/main" val="2505402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6"/>
          <p:cNvSpPr>
            <a:spLocks noGrp="1"/>
          </p:cNvSpPr>
          <p:nvPr>
            <p:ph type="title"/>
          </p:nvPr>
        </p:nvSpPr>
        <p:spPr/>
        <p:txBody>
          <a:bodyPr>
            <a:noAutofit/>
          </a:bodyPr>
          <a:lstStyle/>
          <a:p>
            <a:r>
              <a:rPr lang="en-US" altLang="en-US" dirty="0" smtClean="0"/>
              <a:t>Using Information Technologies for a Competitive Advantage (3 of 3)</a:t>
            </a:r>
            <a:endParaRPr lang="en-US" altLang="en-US" dirty="0"/>
          </a:p>
        </p:txBody>
      </p:sp>
      <p:sp>
        <p:nvSpPr>
          <p:cNvPr id="64515" name="Content Placeholder 2"/>
          <p:cNvSpPr>
            <a:spLocks noGrp="1"/>
          </p:cNvSpPr>
          <p:nvPr>
            <p:ph idx="1"/>
          </p:nvPr>
        </p:nvSpPr>
        <p:spPr/>
        <p:txBody>
          <a:bodyPr/>
          <a:lstStyle/>
          <a:p>
            <a:r>
              <a:rPr lang="en-US" altLang="en-US" dirty="0" smtClean="0"/>
              <a:t>Differentiation strategies</a:t>
            </a:r>
          </a:p>
          <a:p>
            <a:pPr lvl="1"/>
            <a:r>
              <a:rPr lang="en-US" altLang="en-US" dirty="0" smtClean="0"/>
              <a:t>Making products and services different from competitors </a:t>
            </a:r>
          </a:p>
          <a:p>
            <a:r>
              <a:rPr lang="en-US" altLang="en-US" dirty="0" smtClean="0"/>
              <a:t>Focus strategies</a:t>
            </a:r>
          </a:p>
          <a:p>
            <a:pPr lvl="1"/>
            <a:r>
              <a:rPr lang="en-US" altLang="en-US" dirty="0" smtClean="0"/>
              <a:t>Focusing on specific market segments to achieve a cost or differentiation advantage</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00037" y="457201"/>
            <a:ext cx="8516287" cy="881752"/>
          </a:xfrm>
        </p:spPr>
        <p:txBody>
          <a:bodyPr>
            <a:noAutofit/>
          </a:bodyPr>
          <a:lstStyle/>
          <a:p>
            <a:r>
              <a:rPr lang="en-US" altLang="en-US" dirty="0" smtClean="0"/>
              <a:t>Porter’s Five Forces Model: Understanding the Business Environment (1 of </a:t>
            </a:r>
            <a:r>
              <a:rPr lang="en-US" altLang="en-US" dirty="0" smtClean="0"/>
              <a:t>3)</a:t>
            </a:r>
            <a:endParaRPr lang="en-US" altLang="en-US" dirty="0"/>
          </a:p>
        </p:txBody>
      </p:sp>
      <p:sp>
        <p:nvSpPr>
          <p:cNvPr id="66563" name="Content Placeholder 2"/>
          <p:cNvSpPr>
            <a:spLocks noGrp="1"/>
          </p:cNvSpPr>
          <p:nvPr>
            <p:ph idx="1"/>
          </p:nvPr>
        </p:nvSpPr>
        <p:spPr/>
        <p:txBody>
          <a:bodyPr/>
          <a:lstStyle/>
          <a:p>
            <a:r>
              <a:rPr lang="en-US" altLang="en-US" dirty="0" smtClean="0"/>
              <a:t>Analyzes a firm’s position in the marketplace and how information systems can make it more competitive</a:t>
            </a:r>
          </a:p>
          <a:p>
            <a:pPr lvl="1"/>
            <a:r>
              <a:rPr lang="en-US" altLang="en-US" dirty="0"/>
              <a:t>F</a:t>
            </a:r>
            <a:r>
              <a:rPr lang="en-US" altLang="en-US" dirty="0" smtClean="0"/>
              <a:t>ive forces </a:t>
            </a:r>
          </a:p>
          <a:p>
            <a:pPr lvl="2"/>
            <a:r>
              <a:rPr lang="en-US" altLang="en-US" dirty="0" smtClean="0"/>
              <a:t>Buyer power</a:t>
            </a:r>
          </a:p>
          <a:p>
            <a:pPr lvl="2"/>
            <a:r>
              <a:rPr lang="en-US" altLang="en-US" dirty="0" smtClean="0"/>
              <a:t>Supplier power</a:t>
            </a:r>
          </a:p>
          <a:p>
            <a:pPr lvl="2"/>
            <a:r>
              <a:rPr lang="en-US" altLang="en-US" dirty="0" smtClean="0"/>
              <a:t>Threat of substitute products or services</a:t>
            </a:r>
          </a:p>
          <a:p>
            <a:pPr lvl="2"/>
            <a:r>
              <a:rPr lang="en-US" altLang="en-US" dirty="0" smtClean="0"/>
              <a:t>Threat of new entrants</a:t>
            </a:r>
          </a:p>
          <a:p>
            <a:pPr lvl="2"/>
            <a:r>
              <a:rPr lang="en-US" altLang="en-US" dirty="0" smtClean="0"/>
              <a:t>Rivalry among existing competitors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smtClean="0"/>
              <a:t>1.4 The Five Forces </a:t>
            </a:r>
            <a:r>
              <a:rPr lang="en-US" altLang="en-US" dirty="0" smtClean="0"/>
              <a:t>Model</a:t>
            </a:r>
            <a:endParaRPr lang="en-US" altLang="en-US" dirty="0"/>
          </a:p>
        </p:txBody>
      </p:sp>
      <p:pic>
        <p:nvPicPr>
          <p:cNvPr id="2" name="Picture 1" descr="This image depicts the five forces model. There is rectangular box positioned at the center of the image, and four boxes have been positioned around this box. The box on the left is labeled suppliers, the box on the right is labeled buyers, the box at the top is labeled potential entrants, and the box at the bottom is labeled substitutes.  &#10;The box at the center contains two points that read industry competitors and rivalry among existing competitors. A U-shaped arrow has been positioned between these points. The arrowhead points at the first point. &#10;An arrow arises from the right side of the box labeled suppliers that is positioned on the left and points at the box at the center of the image. This arrow is labeled bargaining power of suppliers. &#10;An arrow arises from the left side of the box labeled buyers that is positioned on the right and points at the box at the center of the image. This arrow is labeled bargaining power of buyers. &#10;An arrow arises from the bottom of the box labeled potential errants that is positioned at the top and points at the box at the center of the image. This arrow is labeled threats of new entrants. &#10;An arrow arises from the top of the box labeled substitutes that is positioned at the bottom and points at the box at the center of the image. This arrow is labeled threat of substitute products or services.  " title="Exhibit 1.4 - The Five Forces Model"/>
          <p:cNvPicPr>
            <a:picLocks noChangeAspect="1"/>
          </p:cNvPicPr>
          <p:nvPr/>
        </p:nvPicPr>
        <p:blipFill rotWithShape="1">
          <a:blip r:embed="rId2" cstate="print">
            <a:extLst>
              <a:ext uri="{28A0092B-C50C-407E-A947-70E740481C1C}">
                <a14:useLocalDpi xmlns:a14="http://schemas.microsoft.com/office/drawing/2010/main" val="0"/>
              </a:ext>
            </a:extLst>
          </a:blip>
          <a:srcRect l="1262" t="1703" r="1067"/>
          <a:stretch/>
        </p:blipFill>
        <p:spPr>
          <a:xfrm>
            <a:off x="1210235" y="1344706"/>
            <a:ext cx="6710083" cy="487155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Learning Outcomes (2 of 3)</a:t>
            </a:r>
            <a:endParaRPr lang="en-US" altLang="en-US" dirty="0"/>
          </a:p>
        </p:txBody>
      </p:sp>
      <p:sp>
        <p:nvSpPr>
          <p:cNvPr id="19459" name="Content Placeholder 2"/>
          <p:cNvSpPr>
            <a:spLocks noGrp="1"/>
          </p:cNvSpPr>
          <p:nvPr>
            <p:ph idx="1"/>
          </p:nvPr>
        </p:nvSpPr>
        <p:spPr/>
        <p:txBody>
          <a:bodyPr/>
          <a:lstStyle/>
          <a:p>
            <a:r>
              <a:rPr lang="en-US" altLang="en-US" dirty="0"/>
              <a:t>Describe the four major components of an information system</a:t>
            </a:r>
          </a:p>
          <a:p>
            <a:r>
              <a:rPr lang="en-US" altLang="en-US" dirty="0"/>
              <a:t>Discuss the differences between data and information</a:t>
            </a:r>
          </a:p>
          <a:p>
            <a:r>
              <a:rPr lang="en-US" altLang="en-US" dirty="0"/>
              <a:t>Explain the importance and applications of information systems in functional areas of a business</a:t>
            </a:r>
          </a:p>
          <a:p>
            <a:endParaRPr lang="en-US" altLang="en-US" dirty="0"/>
          </a:p>
        </p:txBody>
      </p:sp>
    </p:spTree>
    <p:extLst>
      <p:ext uri="{BB962C8B-B14F-4D97-AF65-F5344CB8AC3E}">
        <p14:creationId xmlns:p14="http://schemas.microsoft.com/office/powerpoint/2010/main" val="2858792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6"/>
          <p:cNvSpPr>
            <a:spLocks noGrp="1"/>
          </p:cNvSpPr>
          <p:nvPr>
            <p:ph type="title"/>
          </p:nvPr>
        </p:nvSpPr>
        <p:spPr/>
        <p:txBody>
          <a:bodyPr/>
          <a:lstStyle/>
          <a:p>
            <a:r>
              <a:rPr lang="en-US" altLang="en-US" dirty="0" smtClean="0"/>
              <a:t>Porter’s Five Forces Model </a:t>
            </a:r>
            <a:r>
              <a:rPr lang="en-US" altLang="en-US" dirty="0" smtClean="0"/>
              <a:t>(2 </a:t>
            </a:r>
            <a:r>
              <a:rPr lang="en-US" altLang="en-US" dirty="0" smtClean="0"/>
              <a:t>of </a:t>
            </a:r>
            <a:r>
              <a:rPr lang="en-US" altLang="en-US" dirty="0" smtClean="0"/>
              <a:t>3)</a:t>
            </a:r>
            <a:endParaRPr lang="en-US" altLang="en-US" dirty="0"/>
          </a:p>
        </p:txBody>
      </p:sp>
      <p:sp>
        <p:nvSpPr>
          <p:cNvPr id="69635" name="Content Placeholder 2"/>
          <p:cNvSpPr>
            <a:spLocks noGrp="1"/>
          </p:cNvSpPr>
          <p:nvPr>
            <p:ph idx="1"/>
          </p:nvPr>
        </p:nvSpPr>
        <p:spPr/>
        <p:txBody>
          <a:bodyPr/>
          <a:lstStyle/>
          <a:p>
            <a:r>
              <a:rPr lang="en-US" altLang="en-US" dirty="0" smtClean="0"/>
              <a:t>Buyer power</a:t>
            </a:r>
          </a:p>
          <a:p>
            <a:pPr lvl="1"/>
            <a:r>
              <a:rPr lang="en-US" altLang="en-US" dirty="0" smtClean="0"/>
              <a:t>High when customers have many choices and low when customers have few choices</a:t>
            </a:r>
          </a:p>
          <a:p>
            <a:r>
              <a:rPr lang="en-US" altLang="en-US" dirty="0" smtClean="0"/>
              <a:t>Supplier power</a:t>
            </a:r>
          </a:p>
          <a:p>
            <a:pPr lvl="1"/>
            <a:r>
              <a:rPr lang="en-US" altLang="en-US" dirty="0" smtClean="0"/>
              <a:t>High when customers have fewer options and low when customers have more options</a:t>
            </a:r>
          </a:p>
          <a:p>
            <a:r>
              <a:rPr lang="en-US" altLang="en-US" dirty="0" smtClean="0"/>
              <a:t>Threat of substitute products or services</a:t>
            </a:r>
          </a:p>
          <a:p>
            <a:pPr lvl="1"/>
            <a:r>
              <a:rPr lang="en-US" altLang="en-US" dirty="0" smtClean="0"/>
              <a:t>High when many alternatives to an organization’s products and services are available</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4"/>
          <p:cNvSpPr>
            <a:spLocks noGrp="1"/>
          </p:cNvSpPr>
          <p:nvPr>
            <p:ph type="title"/>
          </p:nvPr>
        </p:nvSpPr>
        <p:spPr/>
        <p:txBody>
          <a:bodyPr/>
          <a:lstStyle/>
          <a:p>
            <a:r>
              <a:rPr lang="en-US" altLang="en-US" dirty="0" smtClean="0"/>
              <a:t>Porter’s Five Forces Model </a:t>
            </a:r>
            <a:r>
              <a:rPr lang="en-US" altLang="en-US" dirty="0" smtClean="0"/>
              <a:t>(3 </a:t>
            </a:r>
            <a:r>
              <a:rPr lang="en-US" altLang="en-US" dirty="0" smtClean="0"/>
              <a:t>of </a:t>
            </a:r>
            <a:r>
              <a:rPr lang="en-US" altLang="en-US" dirty="0" smtClean="0"/>
              <a:t>3)</a:t>
            </a:r>
            <a:endParaRPr lang="en-US" altLang="en-US" dirty="0"/>
          </a:p>
        </p:txBody>
      </p:sp>
      <p:sp>
        <p:nvSpPr>
          <p:cNvPr id="71683" name="Content Placeholder 2"/>
          <p:cNvSpPr>
            <a:spLocks noGrp="1"/>
          </p:cNvSpPr>
          <p:nvPr>
            <p:ph idx="1"/>
          </p:nvPr>
        </p:nvSpPr>
        <p:spPr/>
        <p:txBody>
          <a:bodyPr/>
          <a:lstStyle/>
          <a:p>
            <a:r>
              <a:rPr lang="en-US" altLang="en-US" smtClean="0"/>
              <a:t>Threat of new entrants </a:t>
            </a:r>
          </a:p>
          <a:p>
            <a:pPr lvl="1"/>
            <a:r>
              <a:rPr lang="en-US" altLang="en-US" smtClean="0"/>
              <a:t>Low when duplicating a company’s product or service is difficult</a:t>
            </a:r>
          </a:p>
          <a:p>
            <a:pPr lvl="1"/>
            <a:r>
              <a:rPr lang="en-US" altLang="en-US" smtClean="0"/>
              <a:t>Focus strategies are used to ensure that the threat remains low</a:t>
            </a:r>
          </a:p>
          <a:p>
            <a:r>
              <a:rPr lang="en-US" altLang="en-US" smtClean="0"/>
              <a:t>Rivalry among existing competitors</a:t>
            </a:r>
          </a:p>
          <a:p>
            <a:pPr lvl="1"/>
            <a:r>
              <a:rPr lang="en-US" altLang="en-US" smtClean="0"/>
              <a:t>High when competitors occupy the same marketplace position </a:t>
            </a:r>
          </a:p>
          <a:p>
            <a:pPr lvl="1"/>
            <a:r>
              <a:rPr lang="en-US" altLang="en-US" smtClean="0"/>
              <a:t>Low when there are few competitors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dirty="0" smtClean="0"/>
              <a:t>The </a:t>
            </a:r>
            <a:r>
              <a:rPr lang="en-US" altLang="en-US" dirty="0"/>
              <a:t>IT </a:t>
            </a:r>
            <a:r>
              <a:rPr lang="en-US" altLang="en-US" dirty="0" smtClean="0"/>
              <a:t>Job Market (1 of 5)</a:t>
            </a:r>
            <a:endParaRPr lang="en-US" altLang="en-US" dirty="0"/>
          </a:p>
        </p:txBody>
      </p:sp>
      <p:sp>
        <p:nvSpPr>
          <p:cNvPr id="73731" name="Content Placeholder 2"/>
          <p:cNvSpPr>
            <a:spLocks noGrp="1"/>
          </p:cNvSpPr>
          <p:nvPr>
            <p:ph idx="1"/>
          </p:nvPr>
        </p:nvSpPr>
        <p:spPr/>
        <p:txBody>
          <a:bodyPr/>
          <a:lstStyle/>
          <a:p>
            <a:r>
              <a:rPr lang="en-US" altLang="en-US" dirty="0"/>
              <a:t>Categories of IT </a:t>
            </a:r>
            <a:r>
              <a:rPr lang="en-US" altLang="en-US" dirty="0" smtClean="0"/>
              <a:t>jobs</a:t>
            </a:r>
            <a:endParaRPr lang="en-US" altLang="en-US" dirty="0"/>
          </a:p>
          <a:p>
            <a:pPr lvl="1"/>
            <a:r>
              <a:rPr lang="en-US" altLang="en-US" dirty="0" smtClean="0"/>
              <a:t>Operations and help desk</a:t>
            </a:r>
          </a:p>
          <a:p>
            <a:pPr lvl="1"/>
            <a:r>
              <a:rPr lang="en-US" altLang="en-US" dirty="0" smtClean="0"/>
              <a:t>Programming</a:t>
            </a:r>
          </a:p>
          <a:p>
            <a:pPr lvl="1"/>
            <a:r>
              <a:rPr lang="en-US" altLang="en-US" dirty="0" smtClean="0"/>
              <a:t>Systems design</a:t>
            </a:r>
          </a:p>
          <a:p>
            <a:pPr lvl="1"/>
            <a:r>
              <a:rPr lang="en-US" altLang="en-US" dirty="0" smtClean="0"/>
              <a:t>Web design and Web hosting</a:t>
            </a:r>
          </a:p>
          <a:p>
            <a:pPr lvl="1"/>
            <a:r>
              <a:rPr lang="en-US" altLang="en-US" dirty="0" smtClean="0"/>
              <a:t>Network design and maintenance</a:t>
            </a:r>
          </a:p>
          <a:p>
            <a:pPr lvl="1"/>
            <a:r>
              <a:rPr lang="en-US" altLang="en-US" dirty="0" smtClean="0"/>
              <a:t>Database design and maintenance</a:t>
            </a:r>
          </a:p>
          <a:p>
            <a:pPr lvl="1"/>
            <a:r>
              <a:rPr lang="en-US" altLang="en-US" dirty="0" smtClean="0"/>
              <a:t>Robotics and artificial intelligence</a:t>
            </a:r>
          </a:p>
          <a:p>
            <a:pPr lvl="1"/>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Autofit/>
          </a:bodyPr>
          <a:lstStyle/>
          <a:p>
            <a:r>
              <a:rPr lang="en-US" altLang="en-US" dirty="0"/>
              <a:t>The IT Job </a:t>
            </a:r>
            <a:r>
              <a:rPr lang="en-US" altLang="en-US" dirty="0" smtClean="0"/>
              <a:t>Market (2 of 5)</a:t>
            </a:r>
            <a:endParaRPr lang="en-US" altLang="en-US" dirty="0"/>
          </a:p>
        </p:txBody>
      </p:sp>
      <p:sp>
        <p:nvSpPr>
          <p:cNvPr id="72707" name="Content Placeholder 2"/>
          <p:cNvSpPr>
            <a:spLocks noGrp="1"/>
          </p:cNvSpPr>
          <p:nvPr>
            <p:ph idx="1"/>
          </p:nvPr>
        </p:nvSpPr>
        <p:spPr/>
        <p:txBody>
          <a:bodyPr/>
          <a:lstStyle/>
          <a:p>
            <a:r>
              <a:rPr lang="en-US" altLang="en-US" smtClean="0"/>
              <a:t>Chief technology officer (CTO)/chief information officer (CIO)</a:t>
            </a:r>
          </a:p>
          <a:p>
            <a:pPr lvl="1"/>
            <a:r>
              <a:rPr lang="en-US" altLang="en-US" smtClean="0"/>
              <a:t>Oversees long-range planning and monitors new developments that can affect a company’s success</a:t>
            </a:r>
          </a:p>
          <a:p>
            <a:r>
              <a:rPr lang="en-US" altLang="en-US" smtClean="0"/>
              <a:t>Chief privacy officer (CPO)</a:t>
            </a:r>
          </a:p>
          <a:p>
            <a:pPr lvl="1"/>
            <a:r>
              <a:rPr lang="en-US" altLang="en-US" smtClean="0"/>
              <a:t>Responsible for managing risks and business impacts of privacy laws and policies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Autofit/>
          </a:bodyPr>
          <a:lstStyle/>
          <a:p>
            <a:r>
              <a:rPr lang="en-US" altLang="en-US" dirty="0"/>
              <a:t>The IT Job </a:t>
            </a:r>
            <a:r>
              <a:rPr lang="en-US" altLang="en-US" dirty="0" smtClean="0"/>
              <a:t>Market (3 of 5)</a:t>
            </a:r>
            <a:endParaRPr lang="en-US" altLang="en-US" dirty="0"/>
          </a:p>
        </p:txBody>
      </p:sp>
      <p:sp>
        <p:nvSpPr>
          <p:cNvPr id="74755" name="Content Placeholder 2"/>
          <p:cNvSpPr>
            <a:spLocks noGrp="1"/>
          </p:cNvSpPr>
          <p:nvPr>
            <p:ph idx="1"/>
          </p:nvPr>
        </p:nvSpPr>
        <p:spPr>
          <a:xfrm>
            <a:off x="994500" y="1585903"/>
            <a:ext cx="7821824" cy="4022416"/>
          </a:xfrm>
        </p:spPr>
        <p:txBody>
          <a:bodyPr/>
          <a:lstStyle/>
          <a:p>
            <a:r>
              <a:rPr lang="en-US" altLang="en-US" dirty="0" smtClean="0"/>
              <a:t>Manager of information systems services</a:t>
            </a:r>
          </a:p>
          <a:p>
            <a:pPr lvl="1"/>
            <a:r>
              <a:rPr lang="en-US" altLang="en-US" dirty="0" smtClean="0"/>
              <a:t>Responsible for managing hardware, software, and personnel in the information systems department </a:t>
            </a:r>
          </a:p>
          <a:p>
            <a:r>
              <a:rPr lang="en-US" altLang="en-US" dirty="0" smtClean="0"/>
              <a:t>Systems analyst</a:t>
            </a:r>
          </a:p>
          <a:p>
            <a:pPr lvl="1"/>
            <a:r>
              <a:rPr lang="en-US" altLang="en-US" dirty="0" smtClean="0"/>
              <a:t>Responsible for the design and implementation of information systems</a:t>
            </a:r>
          </a:p>
          <a:p>
            <a:pPr lvl="1"/>
            <a:r>
              <a:rPr lang="en-US" altLang="en-US" dirty="0" smtClean="0"/>
              <a:t>Should have a sound understanding of business systems and functional areas within a business organization</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noAutofit/>
          </a:bodyPr>
          <a:lstStyle/>
          <a:p>
            <a:r>
              <a:rPr lang="en-US" altLang="en-US" dirty="0"/>
              <a:t>The IT Job </a:t>
            </a:r>
            <a:r>
              <a:rPr lang="en-US" altLang="en-US" dirty="0" smtClean="0"/>
              <a:t>Market (4 of 5)</a:t>
            </a:r>
            <a:endParaRPr lang="en-US" altLang="en-US" dirty="0"/>
          </a:p>
        </p:txBody>
      </p:sp>
      <p:sp>
        <p:nvSpPr>
          <p:cNvPr id="79875" name="Content Placeholder 2"/>
          <p:cNvSpPr>
            <a:spLocks noGrp="1"/>
          </p:cNvSpPr>
          <p:nvPr>
            <p:ph idx="1"/>
          </p:nvPr>
        </p:nvSpPr>
        <p:spPr/>
        <p:txBody>
          <a:bodyPr/>
          <a:lstStyle/>
          <a:p>
            <a:r>
              <a:rPr lang="en-US" altLang="en-US" dirty="0" smtClean="0"/>
              <a:t>Network administrator</a:t>
            </a:r>
          </a:p>
          <a:p>
            <a:pPr lvl="1"/>
            <a:r>
              <a:rPr lang="en-US" altLang="en-US" dirty="0" smtClean="0"/>
              <a:t>Oversees a company’s internal and external network systems</a:t>
            </a:r>
          </a:p>
          <a:p>
            <a:pPr lvl="1"/>
            <a:r>
              <a:rPr lang="en-US" altLang="en-US" dirty="0" smtClean="0"/>
              <a:t>Provides network and cybersecurity</a:t>
            </a:r>
          </a:p>
          <a:p>
            <a:r>
              <a:rPr lang="en-US" altLang="en-US" dirty="0" smtClean="0"/>
              <a:t>Database administrator (DBA)</a:t>
            </a:r>
          </a:p>
          <a:p>
            <a:pPr lvl="1"/>
            <a:r>
              <a:rPr lang="en-US" altLang="en-US" dirty="0" smtClean="0"/>
              <a:t>Responsible for database design and implementation</a:t>
            </a:r>
          </a:p>
          <a:p>
            <a:pPr lvl="1"/>
            <a:r>
              <a:rPr lang="en-US" altLang="en-US" dirty="0" smtClean="0"/>
              <a:t>Required to have knowledge and understanding of data warehouses and data-mining tools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noAutofit/>
          </a:bodyPr>
          <a:lstStyle/>
          <a:p>
            <a:r>
              <a:rPr lang="en-US" altLang="en-US" dirty="0"/>
              <a:t>The IT Job </a:t>
            </a:r>
            <a:r>
              <a:rPr lang="en-US" altLang="en-US" dirty="0" smtClean="0"/>
              <a:t>Market (5 of 5)</a:t>
            </a:r>
            <a:endParaRPr lang="en-US" altLang="en-US" dirty="0"/>
          </a:p>
        </p:txBody>
      </p:sp>
      <p:sp>
        <p:nvSpPr>
          <p:cNvPr id="81923" name="Content Placeholder 2"/>
          <p:cNvSpPr>
            <a:spLocks noGrp="1"/>
          </p:cNvSpPr>
          <p:nvPr>
            <p:ph idx="1"/>
          </p:nvPr>
        </p:nvSpPr>
        <p:spPr/>
        <p:txBody>
          <a:bodyPr/>
          <a:lstStyle/>
          <a:p>
            <a:r>
              <a:rPr lang="en-US" altLang="en-US" dirty="0" smtClean="0"/>
              <a:t>Computer programmer</a:t>
            </a:r>
          </a:p>
          <a:p>
            <a:pPr lvl="1"/>
            <a:r>
              <a:rPr lang="en-US" altLang="en-US" dirty="0" smtClean="0"/>
              <a:t>Writes programs or software segments that allow the information system to perform a specific task</a:t>
            </a:r>
          </a:p>
          <a:p>
            <a:r>
              <a:rPr lang="en-US" altLang="en-US" dirty="0" smtClean="0"/>
              <a:t>Webmaster</a:t>
            </a:r>
          </a:p>
          <a:p>
            <a:pPr lvl="1"/>
            <a:r>
              <a:rPr lang="en-US" altLang="en-US" dirty="0" smtClean="0"/>
              <a:t>Designs and maintain the organization’s Web site </a:t>
            </a:r>
          </a:p>
          <a:p>
            <a:pPr lvl="1"/>
            <a:r>
              <a:rPr lang="en-US" altLang="en-US" dirty="0" smtClean="0"/>
              <a:t>Have been in high demand owing to the popularity of e-commerce applications </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en-US" dirty="0" smtClean="0"/>
              <a:t>Outlook for the Future (1 of 3)</a:t>
            </a:r>
            <a:endParaRPr lang="en-US" altLang="en-US" dirty="0"/>
          </a:p>
        </p:txBody>
      </p:sp>
      <p:sp>
        <p:nvSpPr>
          <p:cNvPr id="83971" name="Content Placeholder 2"/>
          <p:cNvSpPr>
            <a:spLocks noGrp="1"/>
          </p:cNvSpPr>
          <p:nvPr>
            <p:ph idx="1"/>
          </p:nvPr>
        </p:nvSpPr>
        <p:spPr/>
        <p:txBody>
          <a:bodyPr/>
          <a:lstStyle/>
          <a:p>
            <a:r>
              <a:rPr lang="en-US" altLang="en-US" dirty="0" smtClean="0"/>
              <a:t>Predictions for the future</a:t>
            </a:r>
          </a:p>
          <a:p>
            <a:pPr lvl="1"/>
            <a:r>
              <a:rPr lang="en-US" altLang="en-US" dirty="0" smtClean="0"/>
              <a:t>Hardware and software costs will decline</a:t>
            </a:r>
          </a:p>
          <a:p>
            <a:pPr lvl="1"/>
            <a:r>
              <a:rPr lang="en-US" altLang="en-US" dirty="0" smtClean="0"/>
              <a:t>Artificial intelligence and related technologies will improve and expand</a:t>
            </a:r>
          </a:p>
          <a:p>
            <a:pPr lvl="1"/>
            <a:r>
              <a:rPr lang="en-US" altLang="en-US" dirty="0" smtClean="0"/>
              <a:t>Computer literacy and networking technology will improve</a:t>
            </a:r>
          </a:p>
          <a:p>
            <a:pPr lvl="1"/>
            <a:r>
              <a:rPr lang="en-US" altLang="en-US" dirty="0" smtClean="0"/>
              <a:t>Personal computers will improve in power and quality</a:t>
            </a:r>
          </a:p>
          <a:p>
            <a:pPr lvl="1"/>
            <a:r>
              <a:rPr lang="en-US" altLang="en-US" dirty="0" smtClean="0"/>
              <a:t>Internet growth will continue</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4"/>
          <p:cNvSpPr>
            <a:spLocks noGrp="1"/>
          </p:cNvSpPr>
          <p:nvPr>
            <p:ph type="title"/>
          </p:nvPr>
        </p:nvSpPr>
        <p:spPr/>
        <p:txBody>
          <a:bodyPr/>
          <a:lstStyle/>
          <a:p>
            <a:r>
              <a:rPr lang="en-US" altLang="en-US" dirty="0" smtClean="0"/>
              <a:t>Outlook for the Future (2 of 3)</a:t>
            </a:r>
            <a:endParaRPr lang="en-US" altLang="en-US" dirty="0"/>
          </a:p>
        </p:txBody>
      </p:sp>
      <p:sp>
        <p:nvSpPr>
          <p:cNvPr id="86019" name="Content Placeholder 2"/>
          <p:cNvSpPr>
            <a:spLocks noGrp="1"/>
          </p:cNvSpPr>
          <p:nvPr>
            <p:ph idx="1"/>
          </p:nvPr>
        </p:nvSpPr>
        <p:spPr/>
        <p:txBody>
          <a:bodyPr/>
          <a:lstStyle/>
          <a:p>
            <a:pPr lvl="1"/>
            <a:r>
              <a:rPr lang="en-US" altLang="en-US" dirty="0" smtClean="0"/>
              <a:t>Computer criminals will become more sophisticated</a:t>
            </a:r>
          </a:p>
          <a:p>
            <a:pPr lvl="2"/>
            <a:r>
              <a:rPr lang="en-US" altLang="en-US" dirty="0" smtClean="0"/>
              <a:t>Protecting personal information will become more difficult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dirty="0" smtClean="0"/>
              <a:t>Outlook for the Future (3 of 3)</a:t>
            </a:r>
            <a:endParaRPr lang="en-GB" altLang="en-US" dirty="0"/>
          </a:p>
        </p:txBody>
      </p:sp>
      <p:sp>
        <p:nvSpPr>
          <p:cNvPr id="88067" name="Content Placeholder 2"/>
          <p:cNvSpPr>
            <a:spLocks noGrp="1"/>
          </p:cNvSpPr>
          <p:nvPr>
            <p:ph idx="1"/>
          </p:nvPr>
        </p:nvSpPr>
        <p:spPr/>
        <p:txBody>
          <a:bodyPr/>
          <a:lstStyle/>
          <a:p>
            <a:r>
              <a:rPr lang="en-US" altLang="en-US" dirty="0"/>
              <a:t>Some of the trends that should </a:t>
            </a:r>
            <a:r>
              <a:rPr lang="en-US" altLang="en-US" dirty="0" smtClean="0"/>
              <a:t>continue</a:t>
            </a:r>
          </a:p>
          <a:p>
            <a:pPr lvl="1"/>
            <a:r>
              <a:rPr lang="en-US" altLang="en-US" dirty="0" smtClean="0"/>
              <a:t>Ubiquitous </a:t>
            </a:r>
            <a:r>
              <a:rPr lang="en-US" altLang="en-US" dirty="0"/>
              <a:t>computing and the Internet of Things (</a:t>
            </a:r>
            <a:r>
              <a:rPr lang="en-US" altLang="en-US" dirty="0" err="1"/>
              <a:t>IoT</a:t>
            </a:r>
            <a:r>
              <a:rPr lang="en-US" altLang="en-US" dirty="0"/>
              <a:t>)</a:t>
            </a:r>
          </a:p>
          <a:p>
            <a:pPr lvl="1"/>
            <a:r>
              <a:rPr lang="en-GB" altLang="en-US" dirty="0" smtClean="0"/>
              <a:t>3D printing, pervasive analytics, context aware computing, smart machines and devices, and cloud computing </a:t>
            </a:r>
          </a:p>
          <a:p>
            <a:pPr lvl="1"/>
            <a:r>
              <a:rPr lang="en-GB" altLang="en-US" dirty="0" smtClean="0"/>
              <a:t>Software defined applications and infrastructures</a:t>
            </a:r>
          </a:p>
          <a:p>
            <a:pPr lvl="1"/>
            <a:r>
              <a:rPr lang="en-GB" altLang="en-US" dirty="0"/>
              <a:t>S</a:t>
            </a:r>
            <a:r>
              <a:rPr lang="en-GB" altLang="en-US" dirty="0" smtClean="0"/>
              <a:t>ecurity </a:t>
            </a:r>
          </a:p>
          <a:p>
            <a:pPr lvl="1"/>
            <a:r>
              <a:rPr lang="en-GB" altLang="en-US" dirty="0" smtClean="0"/>
              <a:t>Increased applications of augmented and virtual reality </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Learning Outcomes (3 of 3)</a:t>
            </a:r>
            <a:endParaRPr lang="en-US" altLang="en-US" dirty="0"/>
          </a:p>
        </p:txBody>
      </p:sp>
      <p:sp>
        <p:nvSpPr>
          <p:cNvPr id="19459" name="Content Placeholder 2"/>
          <p:cNvSpPr>
            <a:spLocks noGrp="1"/>
          </p:cNvSpPr>
          <p:nvPr>
            <p:ph idx="1"/>
          </p:nvPr>
        </p:nvSpPr>
        <p:spPr/>
        <p:txBody>
          <a:bodyPr/>
          <a:lstStyle/>
          <a:p>
            <a:r>
              <a:rPr lang="en-US" altLang="en-US" dirty="0"/>
              <a:t>Discuss how information technologies are used to gain a competitive </a:t>
            </a:r>
            <a:r>
              <a:rPr lang="en-US" altLang="en-US" dirty="0" smtClean="0"/>
              <a:t>advantage</a:t>
            </a:r>
          </a:p>
          <a:p>
            <a:r>
              <a:rPr lang="en-US" altLang="en-US" dirty="0" smtClean="0"/>
              <a:t>Explain </a:t>
            </a:r>
            <a:r>
              <a:rPr lang="en-US" altLang="en-US" dirty="0"/>
              <a:t>the Five Forces Model and strategies for gaining a competitive advantage</a:t>
            </a:r>
          </a:p>
          <a:p>
            <a:r>
              <a:rPr lang="en-US" altLang="en-US" dirty="0"/>
              <a:t>Review the IT job market</a:t>
            </a:r>
          </a:p>
          <a:p>
            <a:r>
              <a:rPr lang="en-US" altLang="en-US" dirty="0"/>
              <a:t>Summarize the future outlook of information systems</a:t>
            </a:r>
          </a:p>
          <a:p>
            <a:endParaRPr lang="en-US" altLang="en-US" dirty="0"/>
          </a:p>
        </p:txBody>
      </p:sp>
    </p:spTree>
    <p:extLst>
      <p:ext uri="{BB962C8B-B14F-4D97-AF65-F5344CB8AC3E}">
        <p14:creationId xmlns:p14="http://schemas.microsoft.com/office/powerpoint/2010/main" val="171067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dirty="0" smtClean="0"/>
              <a:t>Summary </a:t>
            </a:r>
            <a:endParaRPr lang="en-GB" altLang="en-US" dirty="0"/>
          </a:p>
        </p:txBody>
      </p:sp>
      <p:sp>
        <p:nvSpPr>
          <p:cNvPr id="88067" name="Content Placeholder 2"/>
          <p:cNvSpPr>
            <a:spLocks noGrp="1"/>
          </p:cNvSpPr>
          <p:nvPr>
            <p:ph idx="1"/>
          </p:nvPr>
        </p:nvSpPr>
        <p:spPr/>
        <p:txBody>
          <a:bodyPr/>
          <a:lstStyle/>
          <a:p>
            <a:r>
              <a:rPr lang="en-US" altLang="en-US" dirty="0"/>
              <a:t>Computers and information systems are used to reduce costs and gain a competitive advantage in the </a:t>
            </a:r>
            <a:r>
              <a:rPr lang="en-US" altLang="en-US" dirty="0" smtClean="0"/>
              <a:t>marketplace</a:t>
            </a:r>
            <a:endParaRPr lang="en-US" altLang="en-US" dirty="0"/>
          </a:p>
          <a:p>
            <a:r>
              <a:rPr lang="en-US" altLang="en-US" dirty="0"/>
              <a:t>Information systems are designed to collect data, process it, and deliver timely, relevant, and useful information for making decisions</a:t>
            </a:r>
          </a:p>
        </p:txBody>
      </p:sp>
    </p:spTree>
    <p:extLst>
      <p:ext uri="{BB962C8B-B14F-4D97-AF65-F5344CB8AC3E}">
        <p14:creationId xmlns:p14="http://schemas.microsoft.com/office/powerpoint/2010/main" val="358584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Computers and Information Systems</a:t>
            </a:r>
            <a:endParaRPr lang="en-US" altLang="en-US" dirty="0"/>
          </a:p>
        </p:txBody>
      </p:sp>
      <p:sp>
        <p:nvSpPr>
          <p:cNvPr id="19459" name="Content Placeholder 2"/>
          <p:cNvSpPr>
            <a:spLocks noGrp="1"/>
          </p:cNvSpPr>
          <p:nvPr>
            <p:ph idx="1"/>
          </p:nvPr>
        </p:nvSpPr>
        <p:spPr/>
        <p:txBody>
          <a:bodyPr/>
          <a:lstStyle/>
          <a:p>
            <a:r>
              <a:rPr lang="en-US" altLang="en-US" dirty="0" smtClean="0"/>
              <a:t>Many uses</a:t>
            </a:r>
          </a:p>
          <a:p>
            <a:pPr lvl="1"/>
            <a:r>
              <a:rPr lang="en-US" altLang="en-US" i="0" dirty="0"/>
              <a:t>R</a:t>
            </a:r>
            <a:r>
              <a:rPr lang="en-US" altLang="en-US" i="0" dirty="0" smtClean="0"/>
              <a:t>educe costs</a:t>
            </a:r>
          </a:p>
          <a:p>
            <a:pPr lvl="1"/>
            <a:r>
              <a:rPr lang="en-US" altLang="en-US" i="0" dirty="0" smtClean="0"/>
              <a:t>Gain a competitive advantage in the marketplace</a:t>
            </a:r>
          </a:p>
          <a:p>
            <a:pPr lvl="1"/>
            <a:r>
              <a:rPr lang="en-US" altLang="en-US" i="0" dirty="0"/>
              <a:t>O</a:t>
            </a:r>
            <a:r>
              <a:rPr lang="en-US" altLang="en-US" i="0" dirty="0" smtClean="0"/>
              <a:t>nline classes</a:t>
            </a:r>
          </a:p>
          <a:p>
            <a:pPr lvl="1"/>
            <a:r>
              <a:rPr lang="en-US" altLang="en-US" i="0" dirty="0" smtClean="0"/>
              <a:t>Grocery and retail stores</a:t>
            </a:r>
          </a:p>
          <a:p>
            <a:pPr lvl="1"/>
            <a:r>
              <a:rPr lang="en-US" altLang="en-US" i="0" dirty="0" smtClean="0"/>
              <a:t>Telecommuting </a:t>
            </a:r>
          </a:p>
          <a:p>
            <a:pPr lvl="1"/>
            <a:r>
              <a:rPr lang="en-US" altLang="en-US" i="0" dirty="0" smtClean="0"/>
              <a:t>Social networking </a:t>
            </a:r>
          </a:p>
          <a:p>
            <a:pPr lvl="1"/>
            <a:r>
              <a:rPr lang="en-US" altLang="en-US" i="0" dirty="0" smtClean="0"/>
              <a:t>Video sharing</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Autofit/>
          </a:bodyPr>
          <a:lstStyle/>
          <a:p>
            <a:r>
              <a:rPr lang="en-US" altLang="en-US" dirty="0" smtClean="0"/>
              <a:t>Computer Literacy and Information Literacy (1 of 2)</a:t>
            </a:r>
            <a:endParaRPr lang="en-US" altLang="en-US" dirty="0"/>
          </a:p>
        </p:txBody>
      </p:sp>
      <p:sp>
        <p:nvSpPr>
          <p:cNvPr id="21507" name="Content Placeholder 2"/>
          <p:cNvSpPr>
            <a:spLocks noGrp="1"/>
          </p:cNvSpPr>
          <p:nvPr>
            <p:ph idx="1"/>
          </p:nvPr>
        </p:nvSpPr>
        <p:spPr/>
        <p:txBody>
          <a:bodyPr/>
          <a:lstStyle/>
          <a:p>
            <a:r>
              <a:rPr lang="en-US" altLang="en-US" dirty="0" smtClean="0"/>
              <a:t>Computer literacy</a:t>
            </a:r>
          </a:p>
          <a:p>
            <a:pPr lvl="1"/>
            <a:r>
              <a:rPr lang="en-US" altLang="en-US" i="0" dirty="0" smtClean="0"/>
              <a:t>Skill in using productivity software, as well as having a basic knowledge of hardware and software, the Internet, and collaboration tools and technologies</a:t>
            </a:r>
          </a:p>
          <a:p>
            <a:pPr lvl="2"/>
            <a:r>
              <a:rPr lang="en-US" altLang="en-US" dirty="0" smtClean="0"/>
              <a:t>Software examples: word processors, spreadsheets, database management systems, and presentation software</a:t>
            </a:r>
          </a:p>
        </p:txBody>
      </p:sp>
    </p:spTree>
    <p:extLst>
      <p:ext uri="{BB962C8B-B14F-4D97-AF65-F5344CB8AC3E}">
        <p14:creationId xmlns:p14="http://schemas.microsoft.com/office/powerpoint/2010/main" val="3127984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Autofit/>
          </a:bodyPr>
          <a:lstStyle/>
          <a:p>
            <a:r>
              <a:rPr lang="en-US" altLang="en-US" dirty="0" smtClean="0"/>
              <a:t>Computer Literacy and Information Literacy (2 of 2)</a:t>
            </a:r>
            <a:endParaRPr lang="en-US" altLang="en-US" dirty="0"/>
          </a:p>
        </p:txBody>
      </p:sp>
      <p:sp>
        <p:nvSpPr>
          <p:cNvPr id="23555" name="Content Placeholder 2"/>
          <p:cNvSpPr>
            <a:spLocks noGrp="1"/>
          </p:cNvSpPr>
          <p:nvPr>
            <p:ph idx="1"/>
          </p:nvPr>
        </p:nvSpPr>
        <p:spPr/>
        <p:txBody>
          <a:bodyPr/>
          <a:lstStyle/>
          <a:p>
            <a:r>
              <a:rPr lang="en-US" altLang="en-US" dirty="0"/>
              <a:t>Information </a:t>
            </a:r>
            <a:r>
              <a:rPr lang="en-US" altLang="en-US" dirty="0" smtClean="0"/>
              <a:t>literacy: understanding the role of information in generating and using business intelligence (BI) </a:t>
            </a:r>
            <a:endParaRPr lang="en-US" altLang="en-US" dirty="0"/>
          </a:p>
          <a:p>
            <a:pPr lvl="1"/>
            <a:r>
              <a:rPr lang="en-US" altLang="en-US" dirty="0" smtClean="0"/>
              <a:t>BI provides historical, current, and predictive views of business operations and environments and gives organizations a competitive advantage in the marketplace</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altLang="en-US" dirty="0" smtClean="0"/>
              <a:t>The Beginning: Transaction-Processing Systems</a:t>
            </a:r>
            <a:endParaRPr lang="en-US" altLang="en-US" dirty="0"/>
          </a:p>
        </p:txBody>
      </p:sp>
      <p:sp>
        <p:nvSpPr>
          <p:cNvPr id="25603" name="Content Placeholder 2"/>
          <p:cNvSpPr>
            <a:spLocks noGrp="1"/>
          </p:cNvSpPr>
          <p:nvPr>
            <p:ph idx="1"/>
          </p:nvPr>
        </p:nvSpPr>
        <p:spPr/>
        <p:txBody>
          <a:bodyPr/>
          <a:lstStyle/>
          <a:p>
            <a:r>
              <a:rPr lang="en-US" altLang="en-US" dirty="0"/>
              <a:t>T</a:t>
            </a:r>
            <a:r>
              <a:rPr lang="en-US" altLang="en-US" dirty="0" smtClean="0"/>
              <a:t>ransaction-processing systems </a:t>
            </a:r>
            <a:r>
              <a:rPr lang="en-US" altLang="en-US" dirty="0"/>
              <a:t>(TPSs</a:t>
            </a:r>
            <a:r>
              <a:rPr lang="en-US" altLang="en-US" dirty="0" smtClean="0"/>
              <a:t>)</a:t>
            </a:r>
          </a:p>
          <a:p>
            <a:pPr lvl="1"/>
            <a:r>
              <a:rPr lang="en-US" altLang="en-US" dirty="0" smtClean="0"/>
              <a:t>Focus on data collection and processing</a:t>
            </a:r>
          </a:p>
          <a:p>
            <a:pPr lvl="1"/>
            <a:r>
              <a:rPr lang="en-US" altLang="en-US" dirty="0" smtClean="0"/>
              <a:t>Used for cost reduction</a:t>
            </a:r>
          </a:p>
          <a:p>
            <a:pPr lvl="1"/>
            <a:r>
              <a:rPr lang="en-US" altLang="en-US" dirty="0" smtClean="0"/>
              <a:t>Applied to structured tasks (e.g., record keeping, simple clerical operations, and inventory control)</a:t>
            </a:r>
          </a:p>
          <a:p>
            <a:pPr lvl="1"/>
            <a:r>
              <a:rPr lang="en-US" altLang="en-US" dirty="0" smtClean="0"/>
              <a:t>Require minimal human involvement when automated </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smtClean="0"/>
              <a:t>Management Information System (1 of 2)</a:t>
            </a:r>
            <a:endParaRPr lang="en-US" altLang="en-US" dirty="0"/>
          </a:p>
        </p:txBody>
      </p:sp>
      <p:sp>
        <p:nvSpPr>
          <p:cNvPr id="11267" name="Content Placeholder 2"/>
          <p:cNvSpPr>
            <a:spLocks noGrp="1"/>
          </p:cNvSpPr>
          <p:nvPr>
            <p:ph idx="1"/>
          </p:nvPr>
        </p:nvSpPr>
        <p:spPr/>
        <p:txBody>
          <a:bodyPr/>
          <a:lstStyle/>
          <a:p>
            <a:r>
              <a:rPr lang="en-US" altLang="en-US" dirty="0" smtClean="0"/>
              <a:t>Management </a:t>
            </a:r>
            <a:r>
              <a:rPr lang="en-US" altLang="en-US" dirty="0"/>
              <a:t>information system (MIS</a:t>
            </a:r>
            <a:r>
              <a:rPr lang="en-US" altLang="en-US" dirty="0" smtClean="0"/>
              <a:t>)</a:t>
            </a:r>
          </a:p>
          <a:p>
            <a:pPr lvl="1"/>
            <a:r>
              <a:rPr lang="en-US" altLang="en-US" dirty="0" smtClean="0"/>
              <a:t>Organized </a:t>
            </a:r>
            <a:r>
              <a:rPr lang="en-US" altLang="en-US" dirty="0"/>
              <a:t>integration </a:t>
            </a:r>
            <a:r>
              <a:rPr lang="en-US" altLang="en-US" dirty="0" smtClean="0"/>
              <a:t>of hardware and software technologies, data, processes, and human elements</a:t>
            </a:r>
          </a:p>
          <a:p>
            <a:pPr lvl="1"/>
            <a:r>
              <a:rPr lang="en-US" altLang="en-US" dirty="0" smtClean="0"/>
              <a:t>Designed to produce timely, integrated, relevant, accurate, and useful information for decision-making</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1_Office Theme">
  <a:themeElements>
    <a:clrScheme name="Custom 1">
      <a:dk1>
        <a:srgbClr val="618097"/>
      </a:dk1>
      <a:lt1>
        <a:srgbClr val="FFFFFF"/>
      </a:lt1>
      <a:dk2>
        <a:srgbClr val="000000"/>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1623</Words>
  <Application>Microsoft Office PowerPoint</Application>
  <PresentationFormat>On-screen Show (4:3)</PresentationFormat>
  <Paragraphs>248</Paragraphs>
  <Slides>41</Slides>
  <Notes>33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1_Office Theme</vt:lpstr>
      <vt:lpstr>PowerPoint Presentation</vt:lpstr>
      <vt:lpstr>Learning Outcomes (1 of 3)</vt:lpstr>
      <vt:lpstr>Learning Outcomes (2 of 3)</vt:lpstr>
      <vt:lpstr>Learning Outcomes (3 of 3)</vt:lpstr>
      <vt:lpstr>Computers and Information Systems</vt:lpstr>
      <vt:lpstr>Computer Literacy and Information Literacy (1 of 2)</vt:lpstr>
      <vt:lpstr>Computer Literacy and Information Literacy (2 of 2)</vt:lpstr>
      <vt:lpstr>The Beginning: Transaction-Processing Systems</vt:lpstr>
      <vt:lpstr>Management Information System (1 of 2)</vt:lpstr>
      <vt:lpstr>Management Information System (2 of 2)</vt:lpstr>
      <vt:lpstr>1.3 Major Components of an Information System</vt:lpstr>
      <vt:lpstr>Data (1 of 2)</vt:lpstr>
      <vt:lpstr>Data (2 of 2)</vt:lpstr>
      <vt:lpstr>Database</vt:lpstr>
      <vt:lpstr>Process</vt:lpstr>
      <vt:lpstr>Information (1 of 3)</vt:lpstr>
      <vt:lpstr>Information (2 of 3)</vt:lpstr>
      <vt:lpstr>Information (3 of 3)</vt:lpstr>
      <vt:lpstr>Using Information Systems and Information Technologies</vt:lpstr>
      <vt:lpstr>The Importance of Information Systems (1 of 5)</vt:lpstr>
      <vt:lpstr>The Importance of Information Systems (2 of 5)</vt:lpstr>
      <vt:lpstr>The Importance of Information Systems (3 of 5)</vt:lpstr>
      <vt:lpstr>The Importance of Information Systems (4 of 5)</vt:lpstr>
      <vt:lpstr>The Importance of Information Systems (5 of 5)</vt:lpstr>
      <vt:lpstr>Using Information Technologies for a Competitive Advantage (1 of 3)</vt:lpstr>
      <vt:lpstr>Using Information Technologies for a Competitive Advantage (2 of 3)</vt:lpstr>
      <vt:lpstr>Using Information Technologies for a Competitive Advantage (3 of 3)</vt:lpstr>
      <vt:lpstr>Porter’s Five Forces Model: Understanding the Business Environment (1 of 3)</vt:lpstr>
      <vt:lpstr>1.4 The Five Forces Model</vt:lpstr>
      <vt:lpstr>Porter’s Five Forces Model (2 of 3)</vt:lpstr>
      <vt:lpstr>Porter’s Five Forces Model (3 of 3)</vt:lpstr>
      <vt:lpstr>The IT Job Market (1 of 5)</vt:lpstr>
      <vt:lpstr>The IT Job Market (2 of 5)</vt:lpstr>
      <vt:lpstr>The IT Job Market (3 of 5)</vt:lpstr>
      <vt:lpstr>The IT Job Market (4 of 5)</vt:lpstr>
      <vt:lpstr>The IT Job Market (5 of 5)</vt:lpstr>
      <vt:lpstr>Outlook for the Future (1 of 3)</vt:lpstr>
      <vt:lpstr>Outlook for the Future (2 of 3)</vt:lpstr>
      <vt:lpstr>Outlook for the Future (3 of 3)</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2018-07-02T18:48:10Z</dcterms:created>
  <dcterms:modified xsi:type="dcterms:W3CDTF">2018-07-05T19:52:14Z</dcterms:modified>
</cp:coreProperties>
</file>