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760" r:id="rId1"/>
  </p:sldMasterIdLst>
  <p:notesMasterIdLst>
    <p:notesMasterId r:id="rId36"/>
  </p:notesMasterIdLst>
  <p:handoutMasterIdLst>
    <p:handoutMasterId r:id="rId37"/>
  </p:handoutMasterIdLst>
  <p:sldIdLst>
    <p:sldId id="260" r:id="rId2"/>
    <p:sldId id="403" r:id="rId3"/>
    <p:sldId id="404" r:id="rId4"/>
    <p:sldId id="339" r:id="rId5"/>
    <p:sldId id="396" r:id="rId6"/>
    <p:sldId id="405" r:id="rId7"/>
    <p:sldId id="378" r:id="rId8"/>
    <p:sldId id="382" r:id="rId9"/>
    <p:sldId id="397" r:id="rId10"/>
    <p:sldId id="398" r:id="rId11"/>
    <p:sldId id="344" r:id="rId12"/>
    <p:sldId id="399" r:id="rId13"/>
    <p:sldId id="356" r:id="rId14"/>
    <p:sldId id="400" r:id="rId15"/>
    <p:sldId id="346" r:id="rId16"/>
    <p:sldId id="347" r:id="rId17"/>
    <p:sldId id="358" r:id="rId18"/>
    <p:sldId id="348" r:id="rId19"/>
    <p:sldId id="384" r:id="rId20"/>
    <p:sldId id="359" r:id="rId21"/>
    <p:sldId id="386" r:id="rId22"/>
    <p:sldId id="360" r:id="rId23"/>
    <p:sldId id="341" r:id="rId24"/>
    <p:sldId id="349" r:id="rId25"/>
    <p:sldId id="364" r:id="rId26"/>
    <p:sldId id="402" r:id="rId27"/>
    <p:sldId id="363" r:id="rId28"/>
    <p:sldId id="350" r:id="rId29"/>
    <p:sldId id="376" r:id="rId30"/>
    <p:sldId id="377" r:id="rId31"/>
    <p:sldId id="387" r:id="rId32"/>
    <p:sldId id="406" r:id="rId33"/>
    <p:sldId id="407" r:id="rId34"/>
    <p:sldId id="395" r:id="rId3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125"/>
    <a:srgbClr val="131313"/>
    <a:srgbClr val="00ABA7"/>
    <a:srgbClr val="006699"/>
    <a:srgbClr val="FFCC00"/>
    <a:srgbClr val="CFCB28"/>
    <a:srgbClr val="B4B568"/>
    <a:srgbClr val="BAB568"/>
    <a:srgbClr val="99C267"/>
    <a:srgbClr val="99C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01" autoAdjust="0"/>
    <p:restoredTop sz="94660"/>
  </p:normalViewPr>
  <p:slideViewPr>
    <p:cSldViewPr snapToGrid="0">
      <p:cViewPr varScale="1">
        <p:scale>
          <a:sx n="53" d="100"/>
          <a:sy n="53" d="100"/>
        </p:scale>
        <p:origin x="1118" y="53"/>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58" d="100"/>
        <a:sy n="58" d="100"/>
      </p:scale>
      <p:origin x="0" y="0"/>
    </p:cViewPr>
  </p:sorterViewPr>
  <p:notesViewPr>
    <p:cSldViewPr snapToGrid="0">
      <p:cViewPr varScale="1">
        <p:scale>
          <a:sx n="54" d="100"/>
          <a:sy n="54" d="100"/>
        </p:scale>
        <p:origin x="184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5C03FC-EFF2-4771-8563-6949BB6496BA}" type="datetimeFigureOut">
              <a:rPr lang="en-US" smtClean="0"/>
              <a:t>7/10/2018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C608B7-2023-43BE-8600-EF6B67EAB783}" type="slidenum">
              <a:rPr lang="en-US" smtClean="0"/>
              <a:t>‹#›</a:t>
            </a:fld>
            <a:endParaRPr lang="en-US" dirty="0"/>
          </a:p>
        </p:txBody>
      </p:sp>
    </p:spTree>
    <p:extLst>
      <p:ext uri="{BB962C8B-B14F-4D97-AF65-F5344CB8AC3E}">
        <p14:creationId xmlns:p14="http://schemas.microsoft.com/office/powerpoint/2010/main" val="258040129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dirty="0"/>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dirty="0"/>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06D0CC8-FB99-4CAF-8A4B-E2E1A6977529}" type="slidenum">
              <a:rPr lang="en-US" altLang="en-US"/>
              <a:pPr>
                <a:defRPr/>
              </a:pPr>
              <a:t>‹#›</a:t>
            </a:fld>
            <a:endParaRPr lang="en-US" altLang="en-US" dirty="0"/>
          </a:p>
        </p:txBody>
      </p:sp>
    </p:spTree>
    <p:extLst>
      <p:ext uri="{BB962C8B-B14F-4D97-AF65-F5344CB8AC3E}">
        <p14:creationId xmlns:p14="http://schemas.microsoft.com/office/powerpoint/2010/main" val="219662509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672111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061745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197571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517530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303621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51029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230484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627199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956117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750420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534384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7905999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432917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899024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458468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03979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324231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2863062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561576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7336081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51442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741808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907230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712953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356948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497158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113231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3783771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3" name="Rectangle 2"/>
          <p:cNvSpPr/>
          <p:nvPr userDrawn="1"/>
        </p:nvSpPr>
        <p:spPr>
          <a:xfrm>
            <a:off x="-9939" y="1600200"/>
            <a:ext cx="9144000" cy="11430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 name="TextBox 3"/>
          <p:cNvSpPr txBox="1">
            <a:spLocks noChangeArrowheads="1"/>
          </p:cNvSpPr>
          <p:nvPr userDrawn="1"/>
        </p:nvSpPr>
        <p:spPr bwMode="auto">
          <a:xfrm>
            <a:off x="5006715" y="3102114"/>
            <a:ext cx="3908685" cy="278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Franklin Gothic Medium" panose="020B0603020102020204" pitchFamily="34" charset="0"/>
                <a:ea typeface="ＭＳ Ｐゴシック" pitchFamily="34" charset="-128"/>
                <a:cs typeface="Arial" panose="020B0604020202020204" pitchFamily="34" charset="0"/>
              </a:rPr>
              <a:t>Personal, Legal, Ethical, and Organizational</a:t>
            </a:r>
          </a:p>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Franklin Gothic Medium" panose="020B0603020102020204" pitchFamily="34" charset="0"/>
                <a:ea typeface="ＭＳ Ｐゴシック" pitchFamily="34" charset="-128"/>
                <a:cs typeface="Arial" panose="020B0604020202020204" pitchFamily="34" charset="0"/>
              </a:rPr>
              <a:t>Issues of Information</a:t>
            </a:r>
          </a:p>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Franklin Gothic Medium" panose="020B0603020102020204" pitchFamily="34" charset="0"/>
                <a:ea typeface="ＭＳ Ｐゴシック" pitchFamily="34" charset="-128"/>
                <a:cs typeface="Arial" panose="020B0604020202020204" pitchFamily="34" charset="0"/>
              </a:rPr>
              <a:t>Systems</a:t>
            </a:r>
            <a:endParaRPr kumimoji="0" lang="en-IN" sz="3200" b="0" i="0" u="none" strike="noStrike" kern="1200" cap="none" spc="0" normalizeH="0" baseline="0" noProof="0" dirty="0">
              <a:ln>
                <a:noFill/>
              </a:ln>
              <a:solidFill>
                <a:srgbClr val="000000"/>
              </a:solidFill>
              <a:effectLst/>
              <a:uLnTx/>
              <a:uFillTx/>
              <a:latin typeface="Franklin Gothic Medium" panose="020B0603020102020204" pitchFamily="34" charset="0"/>
              <a:ea typeface="ＭＳ Ｐゴシック" pitchFamily="34" charset="-128"/>
              <a:cs typeface="Arial" panose="020B0604020202020204" pitchFamily="34" charset="0"/>
            </a:endParaRPr>
          </a:p>
        </p:txBody>
      </p:sp>
      <p:sp>
        <p:nvSpPr>
          <p:cNvPr id="5" name="TextBox 4"/>
          <p:cNvSpPr txBox="1">
            <a:spLocks noChangeArrowheads="1"/>
          </p:cNvSpPr>
          <p:nvPr userDrawn="1"/>
        </p:nvSpPr>
        <p:spPr bwMode="auto">
          <a:xfrm>
            <a:off x="5230810" y="1768496"/>
            <a:ext cx="330358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rgbClr val="FFFFFF"/>
                </a:solidFill>
                <a:effectLst/>
                <a:uLnTx/>
                <a:uFillTx/>
                <a:latin typeface="Franklin Gothic Medium" panose="020B0603020102020204" pitchFamily="34" charset="0"/>
                <a:ea typeface="DINPro-CondBlack"/>
                <a:cs typeface="DINPro-CondBlack"/>
              </a:rPr>
              <a:t>4</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9484" y="688774"/>
            <a:ext cx="4291840" cy="5485139"/>
          </a:xfrm>
          <a:prstGeom prst="rect">
            <a:avLst/>
          </a:prstGeom>
        </p:spPr>
      </p:pic>
      <p:sp>
        <p:nvSpPr>
          <p:cNvPr id="12" name="Rectangle 11"/>
          <p:cNvSpPr/>
          <p:nvPr userDrawn="1"/>
        </p:nvSpPr>
        <p:spPr>
          <a:xfrm>
            <a:off x="1302266" y="6402213"/>
            <a:ext cx="6672793" cy="40011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2333868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3" name="Rectangle 2"/>
          <p:cNvSpPr/>
          <p:nvPr userDrawn="1"/>
        </p:nvSpPr>
        <p:spPr>
          <a:xfrm>
            <a:off x="-9939" y="1600200"/>
            <a:ext cx="9144000" cy="11430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 name="TextBox 3"/>
          <p:cNvSpPr txBox="1">
            <a:spLocks noChangeArrowheads="1"/>
          </p:cNvSpPr>
          <p:nvPr userDrawn="1"/>
        </p:nvSpPr>
        <p:spPr bwMode="auto">
          <a:xfrm>
            <a:off x="5036695" y="3102114"/>
            <a:ext cx="387870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Franklin Gothic Medium" panose="020B0603020102020204" pitchFamily="34" charset="0"/>
                <a:ea typeface="ＭＳ Ｐゴシック" pitchFamily="34" charset="-128"/>
                <a:cs typeface="Arial" panose="020B0604020202020204" pitchFamily="34" charset="0"/>
              </a:rPr>
              <a:t>Personal, Legal, Ethical, and Organizational</a:t>
            </a:r>
          </a:p>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Franklin Gothic Medium" panose="020B0603020102020204" pitchFamily="34" charset="0"/>
                <a:ea typeface="ＭＳ Ｐゴシック" pitchFamily="34" charset="-128"/>
                <a:cs typeface="Arial" panose="020B0604020202020204" pitchFamily="34" charset="0"/>
              </a:rPr>
              <a:t>Issues of Information</a:t>
            </a:r>
          </a:p>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Franklin Gothic Medium" panose="020B0603020102020204" pitchFamily="34" charset="0"/>
                <a:ea typeface="ＭＳ Ｐゴシック" pitchFamily="34" charset="-128"/>
                <a:cs typeface="Arial" panose="020B0604020202020204" pitchFamily="34" charset="0"/>
              </a:rPr>
              <a:t>Systems</a:t>
            </a:r>
            <a:endParaRPr kumimoji="0" lang="en-IN" sz="3200" b="0" i="0" u="none" strike="noStrike" kern="1200" cap="none" spc="0" normalizeH="0" baseline="0" noProof="0" dirty="0">
              <a:ln>
                <a:noFill/>
              </a:ln>
              <a:solidFill>
                <a:srgbClr val="000000"/>
              </a:solidFill>
              <a:effectLst/>
              <a:uLnTx/>
              <a:uFillTx/>
              <a:latin typeface="Franklin Gothic Medium" panose="020B0603020102020204" pitchFamily="34" charset="0"/>
              <a:ea typeface="ＭＳ Ｐゴシック" pitchFamily="34" charset="-128"/>
              <a:cs typeface="Arial" panose="020B0604020202020204" pitchFamily="34" charset="0"/>
            </a:endParaRPr>
          </a:p>
        </p:txBody>
      </p:sp>
      <p:sp>
        <p:nvSpPr>
          <p:cNvPr id="5" name="TextBox 4"/>
          <p:cNvSpPr txBox="1">
            <a:spLocks noChangeArrowheads="1"/>
          </p:cNvSpPr>
          <p:nvPr userDrawn="1"/>
        </p:nvSpPr>
        <p:spPr bwMode="auto">
          <a:xfrm>
            <a:off x="5230810" y="1768496"/>
            <a:ext cx="330358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rgbClr val="FFFFFF"/>
                </a:solidFill>
                <a:effectLst/>
                <a:uLnTx/>
                <a:uFillTx/>
                <a:latin typeface="Franklin Gothic Medium" panose="020B0603020102020204" pitchFamily="34" charset="0"/>
                <a:ea typeface="DINPro-CondBlack"/>
                <a:cs typeface="DINPro-CondBlack"/>
              </a:rPr>
              <a:t>4</a:t>
            </a:r>
          </a:p>
        </p:txBody>
      </p:sp>
      <p:sp>
        <p:nvSpPr>
          <p:cNvPr id="9" name="Title 1" hidden="1"/>
          <p:cNvSpPr>
            <a:spLocks noGrp="1"/>
          </p:cNvSpPr>
          <p:nvPr>
            <p:ph type="title"/>
          </p:nvPr>
        </p:nvSpPr>
        <p:spPr>
          <a:xfrm>
            <a:off x="525463" y="3175"/>
            <a:ext cx="8229600" cy="1143000"/>
          </a:xfrm>
        </p:spPr>
        <p:txBody>
          <a:bodyPr/>
          <a:lstStyle>
            <a:lvl1pPr algn="l">
              <a:defRPr baseline="0"/>
            </a:lvl1pPr>
          </a:lstStyle>
          <a:p>
            <a:r>
              <a:rPr lang="en-US" altLang="en-US"/>
              <a:t>Click to edit Master title style</a:t>
            </a:r>
            <a:endParaRPr lang="en-US" alt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9484" y="688774"/>
            <a:ext cx="4291840" cy="5485139"/>
          </a:xfrm>
          <a:prstGeom prst="rect">
            <a:avLst/>
          </a:prstGeom>
        </p:spPr>
      </p:pic>
      <p:sp>
        <p:nvSpPr>
          <p:cNvPr id="12" name="Rectangle 11"/>
          <p:cNvSpPr/>
          <p:nvPr userDrawn="1"/>
        </p:nvSpPr>
        <p:spPr>
          <a:xfrm>
            <a:off x="1302266" y="6402213"/>
            <a:ext cx="6672793" cy="40011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178481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7"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0"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1"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6C0AF5B-E16F-46C5-8988-DDAC7BD46335}"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3" name="Rectangle 12"/>
          <p:cNvSpPr/>
          <p:nvPr userDrawn="1"/>
        </p:nvSpPr>
        <p:spPr>
          <a:xfrm>
            <a:off x="-15124" y="381000"/>
            <a:ext cx="9159123" cy="10414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p:cNvSpPr/>
          <p:nvPr userDrawn="1"/>
        </p:nvSpPr>
        <p:spPr>
          <a:xfrm>
            <a:off x="-15123" y="381000"/>
            <a:ext cx="2055958" cy="10414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4" name="Title 1"/>
          <p:cNvSpPr txBox="1">
            <a:spLocks/>
          </p:cNvSpPr>
          <p:nvPr userDrawn="1"/>
        </p:nvSpPr>
        <p:spPr bwMode="auto">
          <a:xfrm>
            <a:off x="228600" y="439199"/>
            <a:ext cx="7008063" cy="98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280160" indent="-1280160" algn="l" defTabSz="457200" rtl="0" eaLnBrk="0" fontAlgn="base" hangingPunct="0">
              <a:spcBef>
                <a:spcPct val="0"/>
              </a:spcBef>
              <a:spcAft>
                <a:spcPct val="0"/>
              </a:spcAft>
              <a:defRPr sz="2800" b="0" kern="1200" cap="none" spc="0" baseline="0">
                <a:ln w="0"/>
                <a:solidFill>
                  <a:schemeClr val="bg1"/>
                </a:solidFill>
                <a:effectLst>
                  <a:outerShdw blurRad="38100" dist="19050" dir="2700000" algn="tl" rotWithShape="0">
                    <a:schemeClr val="dk1">
                      <a:alpha val="40000"/>
                    </a:schemeClr>
                  </a:outerShdw>
                </a:effectLst>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1280160" marR="0" lvl="0" indent="-1280160" algn="l" defTabSz="4572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w="0"/>
                <a:solidFill>
                  <a:srgbClr val="FFFFFF"/>
                </a:solidFill>
                <a:effectLst>
                  <a:outerShdw blurRad="38100" dist="19050" dir="2700000" algn="tl" rotWithShape="0">
                    <a:srgbClr val="618097">
                      <a:alpha val="40000"/>
                    </a:srgbClr>
                  </a:outerShdw>
                </a:effectLst>
                <a:uLnTx/>
                <a:uFillTx/>
                <a:latin typeface="Folio Std Medium" charset="0"/>
                <a:ea typeface="+mj-ea"/>
              </a:rPr>
              <a:t>Exhibit</a:t>
            </a:r>
          </a:p>
        </p:txBody>
      </p:sp>
      <p:sp>
        <p:nvSpPr>
          <p:cNvPr id="15" name="Title 1"/>
          <p:cNvSpPr>
            <a:spLocks noGrp="1"/>
          </p:cNvSpPr>
          <p:nvPr>
            <p:ph type="title"/>
          </p:nvPr>
        </p:nvSpPr>
        <p:spPr>
          <a:xfrm>
            <a:off x="1920122" y="464599"/>
            <a:ext cx="6916742" cy="983201"/>
          </a:xfrm>
        </p:spPr>
        <p:txBody>
          <a:bodyPr anchor="t">
            <a:normAutofit/>
          </a:bodyPr>
          <a:lstStyle>
            <a:lvl1pPr marL="1280160" indent="-1280160" algn="l">
              <a:defRPr sz="2800" b="0" cap="none" spc="0" baseline="0">
                <a:ln w="0"/>
                <a:solidFill>
                  <a:schemeClr val="bg1"/>
                </a:solidFill>
                <a:effectLst>
                  <a:outerShdw blurRad="38100" dist="19050" dir="2700000" algn="tl" rotWithShape="0">
                    <a:schemeClr val="dk1">
                      <a:alpha val="40000"/>
                    </a:schemeClr>
                  </a:outerShdw>
                </a:effectLst>
                <a:latin typeface="Folio Std Medium" charset="0"/>
                <a:cs typeface="Franklin Gothic Medium"/>
              </a:defRPr>
            </a:lvl1pPr>
          </a:lstStyle>
          <a:p>
            <a:r>
              <a:rPr lang="en-US" dirty="0"/>
              <a:t>Click to edit Master title style</a:t>
            </a:r>
          </a:p>
        </p:txBody>
      </p:sp>
    </p:spTree>
    <p:extLst>
      <p:ext uri="{BB962C8B-B14F-4D97-AF65-F5344CB8AC3E}">
        <p14:creationId xmlns:p14="http://schemas.microsoft.com/office/powerpoint/2010/main" val="3531695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34681"/>
            <a:ext cx="6968333" cy="9144001"/>
          </a:xfrm>
          <a:prstGeom prst="rect">
            <a:avLst/>
          </a:prstGeom>
        </p:spPr>
      </p:pic>
      <p:sp>
        <p:nvSpPr>
          <p:cNvPr id="5"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8" name="Footer Placeholder 1"/>
          <p:cNvSpPr txBox="1">
            <a:spLocks/>
          </p:cNvSpPr>
          <p:nvPr userDrawn="1"/>
        </p:nvSpPr>
        <p:spPr>
          <a:xfrm>
            <a:off x="1279826" y="6542081"/>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14" name="Rectangle 13"/>
          <p:cNvSpPr/>
          <p:nvPr userDrawn="1"/>
        </p:nvSpPr>
        <p:spPr>
          <a:xfrm>
            <a:off x="-15123" y="271240"/>
            <a:ext cx="9144000" cy="11430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Title 1"/>
          <p:cNvSpPr>
            <a:spLocks noGrp="1"/>
          </p:cNvSpPr>
          <p:nvPr>
            <p:ph type="title"/>
          </p:nvPr>
        </p:nvSpPr>
        <p:spPr>
          <a:xfrm>
            <a:off x="525764" y="457201"/>
            <a:ext cx="8229600" cy="881752"/>
          </a:xfrm>
        </p:spPr>
        <p:txBody>
          <a:bodyPr>
            <a:normAutofit/>
          </a:bodyPr>
          <a:lstStyle>
            <a:lvl1pPr algn="l">
              <a:defRPr sz="3200" b="1" baseline="0">
                <a:solidFill>
                  <a:schemeClr val="bg1"/>
                </a:solidFill>
                <a:latin typeface="Folio Std Medium"/>
                <a:cs typeface="Folio Std Medium"/>
              </a:defRPr>
            </a:lvl1pPr>
          </a:lstStyle>
          <a:p>
            <a:r>
              <a:rPr lang="en-US" dirty="0"/>
              <a:t>Click to edit Master title style</a:t>
            </a:r>
          </a:p>
        </p:txBody>
      </p:sp>
      <p:sp>
        <p:nvSpPr>
          <p:cNvPr id="3" name="Content Placeholder 2"/>
          <p:cNvSpPr>
            <a:spLocks noGrp="1"/>
          </p:cNvSpPr>
          <p:nvPr>
            <p:ph idx="1"/>
          </p:nvPr>
        </p:nvSpPr>
        <p:spPr>
          <a:xfrm>
            <a:off x="994500" y="1738303"/>
            <a:ext cx="7821824" cy="4022416"/>
          </a:xfrm>
        </p:spPr>
        <p:txBody>
          <a:bodyPr/>
          <a:lstStyle>
            <a:lvl1pPr marL="342900" indent="-342900">
              <a:lnSpc>
                <a:spcPct val="90000"/>
              </a:lnSpc>
              <a:buClr>
                <a:schemeClr val="tx2"/>
              </a:buClr>
              <a:buFont typeface="Arial" charset="0"/>
              <a:buChar char="•"/>
              <a:defRPr baseline="0">
                <a:solidFill>
                  <a:schemeClr val="tx2"/>
                </a:solidFill>
                <a:latin typeface="Folio Std Medium" charset="0"/>
              </a:defRPr>
            </a:lvl1pPr>
            <a:lvl2pPr marL="640080" indent="-274320">
              <a:lnSpc>
                <a:spcPct val="90000"/>
              </a:lnSpc>
              <a:buClr>
                <a:schemeClr val="tx2"/>
              </a:buClr>
              <a:buSzPct val="80000"/>
              <a:buFont typeface="Arial" panose="020B0604020202020204" pitchFamily="34" charset="0"/>
              <a:buChar char="•"/>
              <a:defRPr b="0" i="0" baseline="0">
                <a:solidFill>
                  <a:schemeClr val="tx2"/>
                </a:solidFill>
                <a:latin typeface="Folio Std Light" charset="0"/>
              </a:defRPr>
            </a:lvl2pPr>
            <a:lvl3pPr marL="960120" indent="-320040">
              <a:lnSpc>
                <a:spcPct val="90000"/>
              </a:lnSpc>
              <a:buClr>
                <a:schemeClr val="tx2"/>
              </a:buClr>
              <a:buSzPct val="80000"/>
              <a:buFont typeface="Arial" panose="020B0604020202020204" pitchFamily="34" charset="0"/>
              <a:buChar char="•"/>
              <a:defRPr sz="2800" i="0" baseline="0">
                <a:solidFill>
                  <a:schemeClr val="tx2"/>
                </a:solidFill>
                <a:latin typeface="Folio Std Light" charset="0"/>
              </a:defRPr>
            </a:lvl3pPr>
            <a:lvl4pPr marL="1234440" indent="-228600">
              <a:lnSpc>
                <a:spcPct val="90000"/>
              </a:lnSpc>
              <a:buClr>
                <a:schemeClr val="tx1"/>
              </a:buClr>
              <a:buSzPct val="79000"/>
              <a:buFont typeface="Arial" panose="020B0604020202020204" pitchFamily="34" charset="0"/>
              <a:buChar char="•"/>
              <a:defRPr sz="2400" i="0" baseline="0">
                <a:solidFill>
                  <a:schemeClr val="tx2"/>
                </a:solidFill>
                <a:latin typeface="Folio Std Light" charset="0"/>
              </a:defRPr>
            </a:lvl4pPr>
            <a:lvl5pPr marL="1508760" indent="-228600">
              <a:buClr>
                <a:schemeClr val="tx1"/>
              </a:buClr>
              <a:buSzPct val="79000"/>
              <a:buFont typeface="Arial" panose="020B0604020202020204" pitchFamily="34" charset="0"/>
              <a:buChar char="•"/>
              <a:defRPr i="0" baseline="0">
                <a:solidFill>
                  <a:schemeClr val="tx2"/>
                </a:solidFill>
                <a:latin typeface="Folio Std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711BE30-F6B7-41BA-9B5E-8D0952562DE9}"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4165803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14" name="Rectangle 13"/>
          <p:cNvSpPr/>
          <p:nvPr userDrawn="1"/>
        </p:nvSpPr>
        <p:spPr>
          <a:xfrm>
            <a:off x="-15123" y="381000"/>
            <a:ext cx="9144000" cy="5842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5" name="Rectangle 14"/>
          <p:cNvSpPr/>
          <p:nvPr userDrawn="1"/>
        </p:nvSpPr>
        <p:spPr>
          <a:xfrm>
            <a:off x="-15123" y="381000"/>
            <a:ext cx="2042706" cy="5842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Title 1"/>
          <p:cNvSpPr txBox="1">
            <a:spLocks/>
          </p:cNvSpPr>
          <p:nvPr userDrawn="1"/>
        </p:nvSpPr>
        <p:spPr bwMode="auto">
          <a:xfrm>
            <a:off x="228600" y="439199"/>
            <a:ext cx="7008063" cy="98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280160" indent="-1280160" algn="l" defTabSz="457200" rtl="0" eaLnBrk="0" fontAlgn="base" hangingPunct="0">
              <a:spcBef>
                <a:spcPct val="0"/>
              </a:spcBef>
              <a:spcAft>
                <a:spcPct val="0"/>
              </a:spcAft>
              <a:defRPr sz="2800" b="0" kern="1200" cap="none" spc="0" baseline="0">
                <a:ln w="0"/>
                <a:solidFill>
                  <a:schemeClr val="bg1"/>
                </a:solidFill>
                <a:effectLst>
                  <a:outerShdw blurRad="38100" dist="19050" dir="2700000" algn="tl" rotWithShape="0">
                    <a:schemeClr val="dk1">
                      <a:alpha val="40000"/>
                    </a:schemeClr>
                  </a:outerShdw>
                </a:effectLst>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1280160" marR="0" lvl="0" indent="-1280160" algn="l" defTabSz="4572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w="0"/>
                <a:solidFill>
                  <a:srgbClr val="FFFFFF"/>
                </a:solidFill>
                <a:effectLst>
                  <a:outerShdw blurRad="38100" dist="19050" dir="2700000" algn="tl" rotWithShape="0">
                    <a:srgbClr val="618097">
                      <a:alpha val="40000"/>
                    </a:srgbClr>
                  </a:outerShdw>
                </a:effectLst>
                <a:uLnTx/>
                <a:uFillTx/>
                <a:latin typeface="Folio Std Medium" charset="0"/>
                <a:ea typeface="+mj-ea"/>
              </a:rPr>
              <a:t>Exhibit</a:t>
            </a:r>
          </a:p>
        </p:txBody>
      </p:sp>
      <p:sp>
        <p:nvSpPr>
          <p:cNvPr id="7" name="Footer Placeholder 1"/>
          <p:cNvSpPr txBox="1">
            <a:spLocks/>
          </p:cNvSpPr>
          <p:nvPr userDrawn="1"/>
        </p:nvSpPr>
        <p:spPr>
          <a:xfrm>
            <a:off x="1289049"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0"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1"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F46A02-5E75-4C48-8D4F-C9D06E623B32}"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2" name="Content Placeholder 2" descr="The image shows George Washington on a horse. Surrounding him are soldiers on  horses. And there are soldiers, walking, on the right side of the image. There is snow all over the ground. &#10;"/>
          <p:cNvSpPr>
            <a:spLocks noGrp="1"/>
          </p:cNvSpPr>
          <p:nvPr>
            <p:ph idx="1"/>
          </p:nvPr>
        </p:nvSpPr>
        <p:spPr>
          <a:xfrm>
            <a:off x="993775" y="1533525"/>
            <a:ext cx="7823200" cy="4227513"/>
          </a:xfrm>
        </p:spPr>
        <p:txBody>
          <a:bodyPr/>
          <a:lstStyle>
            <a:lvl1pPr marL="0" marR="0" indent="0" algn="l" defTabSz="457200" rtl="0" eaLnBrk="0" fontAlgn="base" latinLnBrk="0" hangingPunct="0">
              <a:lnSpc>
                <a:spcPct val="100000"/>
              </a:lnSpc>
              <a:spcBef>
                <a:spcPct val="20000"/>
              </a:spcBef>
              <a:spcAft>
                <a:spcPct val="0"/>
              </a:spcAft>
              <a:buClrTx/>
              <a:buSzTx/>
              <a:buFont typeface="Arial" panose="020B0604020202020204" pitchFamily="34" charset="0"/>
              <a:buNone/>
              <a:tabLst/>
              <a:defRPr baseline="0">
                <a:solidFill>
                  <a:schemeClr val="tx2"/>
                </a:solidFill>
                <a:latin typeface="Folio Std Medium" charset="0"/>
              </a:defRPr>
            </a:lvl1pPr>
          </a:lstStyle>
          <a:p>
            <a:endParaRPr lang="en-US" altLang="en-US" dirty="0"/>
          </a:p>
        </p:txBody>
      </p:sp>
      <p:sp>
        <p:nvSpPr>
          <p:cNvPr id="17" name="Title 1"/>
          <p:cNvSpPr>
            <a:spLocks noGrp="1"/>
          </p:cNvSpPr>
          <p:nvPr>
            <p:ph type="title"/>
          </p:nvPr>
        </p:nvSpPr>
        <p:spPr>
          <a:xfrm>
            <a:off x="2027583" y="464599"/>
            <a:ext cx="6809280" cy="983201"/>
          </a:xfrm>
        </p:spPr>
        <p:txBody>
          <a:bodyPr anchor="t">
            <a:normAutofit/>
          </a:bodyPr>
          <a:lstStyle>
            <a:lvl1pPr marL="1280160" indent="-1280160" algn="l">
              <a:defRPr sz="2800" b="1" cap="none" spc="0" baseline="0">
                <a:ln w="0"/>
                <a:solidFill>
                  <a:schemeClr val="bg1"/>
                </a:solidFill>
                <a:effectLst>
                  <a:outerShdw blurRad="38100" dist="19050" dir="2700000" algn="tl" rotWithShape="0">
                    <a:schemeClr val="dk1">
                      <a:alpha val="40000"/>
                    </a:schemeClr>
                  </a:outerShdw>
                </a:effectLst>
                <a:latin typeface="Folio Std Medium" charset="0"/>
                <a:cs typeface="Franklin Gothic Medium"/>
              </a:defRPr>
            </a:lvl1pPr>
          </a:lstStyle>
          <a:p>
            <a:r>
              <a:rPr lang="en-US" dirty="0"/>
              <a:t>Click to edit Master title style</a:t>
            </a:r>
          </a:p>
        </p:txBody>
      </p:sp>
    </p:spTree>
    <p:extLst>
      <p:ext uri="{BB962C8B-B14F-4D97-AF65-F5344CB8AC3E}">
        <p14:creationId xmlns:p14="http://schemas.microsoft.com/office/powerpoint/2010/main" val="1723485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7"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0"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1"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6C0AF5B-E16F-46C5-8988-DDAC7BD46335}"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3" name="Rectangle 12"/>
          <p:cNvSpPr/>
          <p:nvPr userDrawn="1"/>
        </p:nvSpPr>
        <p:spPr>
          <a:xfrm>
            <a:off x="-15124" y="380999"/>
            <a:ext cx="9159123" cy="1018023"/>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p:cNvSpPr/>
          <p:nvPr userDrawn="1"/>
        </p:nvSpPr>
        <p:spPr>
          <a:xfrm>
            <a:off x="-15123" y="381000"/>
            <a:ext cx="2029453" cy="101802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4" name="Title 1"/>
          <p:cNvSpPr txBox="1">
            <a:spLocks/>
          </p:cNvSpPr>
          <p:nvPr userDrawn="1"/>
        </p:nvSpPr>
        <p:spPr bwMode="auto">
          <a:xfrm>
            <a:off x="228600" y="439199"/>
            <a:ext cx="7008063" cy="98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280160" indent="-1280160" algn="l" defTabSz="457200" rtl="0" eaLnBrk="0" fontAlgn="base" hangingPunct="0">
              <a:spcBef>
                <a:spcPct val="0"/>
              </a:spcBef>
              <a:spcAft>
                <a:spcPct val="0"/>
              </a:spcAft>
              <a:defRPr sz="2800" b="0" kern="1200" cap="none" spc="0" baseline="0">
                <a:ln w="0"/>
                <a:solidFill>
                  <a:schemeClr val="bg1"/>
                </a:solidFill>
                <a:effectLst>
                  <a:outerShdw blurRad="38100" dist="19050" dir="2700000" algn="tl" rotWithShape="0">
                    <a:schemeClr val="dk1">
                      <a:alpha val="40000"/>
                    </a:schemeClr>
                  </a:outerShdw>
                </a:effectLst>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1280160" marR="0" lvl="0" indent="-1280160" algn="l" defTabSz="4572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w="0"/>
                <a:solidFill>
                  <a:srgbClr val="FFFFFF"/>
                </a:solidFill>
                <a:effectLst>
                  <a:outerShdw blurRad="38100" dist="19050" dir="2700000" algn="tl" rotWithShape="0">
                    <a:srgbClr val="618097">
                      <a:alpha val="40000"/>
                    </a:srgbClr>
                  </a:outerShdw>
                </a:effectLst>
                <a:uLnTx/>
                <a:uFillTx/>
                <a:latin typeface="Folio Std Medium" charset="0"/>
                <a:ea typeface="+mj-ea"/>
              </a:rPr>
              <a:t>Exhibit</a:t>
            </a:r>
          </a:p>
        </p:txBody>
      </p:sp>
      <p:sp>
        <p:nvSpPr>
          <p:cNvPr id="15" name="Title 1"/>
          <p:cNvSpPr>
            <a:spLocks noGrp="1"/>
          </p:cNvSpPr>
          <p:nvPr>
            <p:ph type="title"/>
          </p:nvPr>
        </p:nvSpPr>
        <p:spPr>
          <a:xfrm>
            <a:off x="2014330" y="464599"/>
            <a:ext cx="6822534" cy="983201"/>
          </a:xfrm>
        </p:spPr>
        <p:txBody>
          <a:bodyPr anchor="t">
            <a:normAutofit/>
          </a:bodyPr>
          <a:lstStyle>
            <a:lvl1pPr marL="1280160" indent="-1280160" algn="l">
              <a:defRPr sz="2800" b="1" cap="none" spc="0" baseline="0">
                <a:ln w="0"/>
                <a:solidFill>
                  <a:schemeClr val="bg1"/>
                </a:solidFill>
                <a:effectLst>
                  <a:outerShdw blurRad="38100" dist="19050" dir="2700000" algn="tl" rotWithShape="0">
                    <a:schemeClr val="dk1">
                      <a:alpha val="40000"/>
                    </a:schemeClr>
                  </a:outerShdw>
                </a:effectLst>
                <a:latin typeface="Folio Std Medium" charset="0"/>
                <a:cs typeface="Franklin Gothic Medium"/>
              </a:defRPr>
            </a:lvl1pPr>
          </a:lstStyle>
          <a:p>
            <a:r>
              <a:rPr lang="en-US" dirty="0"/>
              <a:t>Click to edit Master title style</a:t>
            </a:r>
          </a:p>
        </p:txBody>
      </p:sp>
    </p:spTree>
    <p:extLst>
      <p:ext uri="{BB962C8B-B14F-4D97-AF65-F5344CB8AC3E}">
        <p14:creationId xmlns:p14="http://schemas.microsoft.com/office/powerpoint/2010/main" val="342722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5" name="Oval 4"/>
          <p:cNvSpPr/>
          <p:nvPr userDrawn="1"/>
        </p:nvSpPr>
        <p:spPr>
          <a:xfrm>
            <a:off x="-350520" y="-838200"/>
            <a:ext cx="9601200" cy="9603487"/>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p:cNvSpPr/>
          <p:nvPr userDrawn="1"/>
        </p:nvSpPr>
        <p:spPr>
          <a:xfrm>
            <a:off x="-15123" y="228600"/>
            <a:ext cx="9144000" cy="71256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TextBox 6"/>
          <p:cNvSpPr txBox="1">
            <a:spLocks noChangeArrowheads="1"/>
          </p:cNvSpPr>
          <p:nvPr userDrawn="1"/>
        </p:nvSpPr>
        <p:spPr bwMode="auto">
          <a:xfrm>
            <a:off x="1215073" y="292492"/>
            <a:ext cx="57191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rgbClr val="FFFFFF"/>
                </a:solidFill>
                <a:effectLst/>
                <a:uLnTx/>
                <a:uFillTx/>
                <a:latin typeface="Folio Std Medium"/>
                <a:ea typeface="ＭＳ Ｐゴシック" pitchFamily="34" charset="-128"/>
                <a:cs typeface="+mn-cs"/>
              </a:rPr>
              <a:t>Learning Outcomes (1 of 3)</a:t>
            </a:r>
          </a:p>
        </p:txBody>
      </p:sp>
      <p:sp>
        <p:nvSpPr>
          <p:cNvPr id="10" name="Footer Placeholder 1"/>
          <p:cNvSpPr txBox="1">
            <a:spLocks/>
          </p:cNvSpPr>
          <p:nvPr userDrawn="1"/>
        </p:nvSpPr>
        <p:spPr>
          <a:xfrm>
            <a:off x="1289050" y="6522845"/>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3" name="Content Placeholder 2"/>
          <p:cNvSpPr>
            <a:spLocks noGrp="1"/>
          </p:cNvSpPr>
          <p:nvPr>
            <p:ph idx="1"/>
          </p:nvPr>
        </p:nvSpPr>
        <p:spPr>
          <a:xfrm>
            <a:off x="1215073" y="1456105"/>
            <a:ext cx="7431087" cy="3471496"/>
          </a:xfrm>
        </p:spPr>
        <p:txBody>
          <a:bodyPr>
            <a:normAutofit/>
          </a:bodyPr>
          <a:lstStyle>
            <a:lvl1pPr marL="420624" indent="-420624">
              <a:lnSpc>
                <a:spcPct val="90000"/>
              </a:lnSpc>
              <a:spcBef>
                <a:spcPts val="600"/>
              </a:spcBef>
              <a:buClr>
                <a:schemeClr val="tx2"/>
              </a:buClr>
              <a:buFont typeface="+mj-lt"/>
              <a:buAutoNum type="arabicPeriod"/>
              <a:defRPr sz="3200" baseline="0">
                <a:solidFill>
                  <a:schemeClr val="tx2"/>
                </a:solidFill>
                <a:latin typeface="Folio Std Medium" charset="0"/>
                <a:cs typeface="Rockwell"/>
              </a:defRPr>
            </a:lvl1pPr>
            <a:lvl2pPr marL="640080" indent="-274320">
              <a:lnSpc>
                <a:spcPct val="90000"/>
              </a:lnSpc>
              <a:buClr>
                <a:srgbClr val="B00027"/>
              </a:buClr>
              <a:buFont typeface="Arial"/>
              <a:buChar char="•"/>
              <a:defRPr b="0" i="1"/>
            </a:lvl2pPr>
            <a:lvl3pPr marL="960120" indent="-320040">
              <a:lnSpc>
                <a:spcPct val="90000"/>
              </a:lnSpc>
              <a:buClr>
                <a:srgbClr val="B00027"/>
              </a:buClr>
              <a:buSzPct val="100000"/>
              <a:buFont typeface="Lucida Grande"/>
              <a:buChar char="-"/>
              <a:defRPr sz="2800"/>
            </a:lvl3pPr>
            <a:lvl4pPr marL="1234440" indent="-228600">
              <a:lnSpc>
                <a:spcPct val="90000"/>
              </a:lnSpc>
              <a:buFont typeface="Arial"/>
              <a:buChar char="▸"/>
              <a:defRPr sz="2400"/>
            </a:lvl4pPr>
            <a:lvl5pPr marL="1508760" indent="-228600">
              <a:defRPr/>
            </a:lvl5pPr>
          </a:lstStyle>
          <a:p>
            <a:pPr lvl="0"/>
            <a:r>
              <a:rPr lang="en-US" dirty="0"/>
              <a:t>Click to edit Master text styles</a:t>
            </a:r>
          </a:p>
        </p:txBody>
      </p:sp>
      <p:sp>
        <p:nvSpPr>
          <p:cNvPr id="14"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13" name="Date Placeholder 3"/>
          <p:cNvSpPr>
            <a:spLocks noGrp="1"/>
          </p:cNvSpPr>
          <p:nvPr>
            <p:ph type="dt" sz="half" idx="10"/>
          </p:nvPr>
        </p:nvSpPr>
        <p:spPr>
          <a:xfrm>
            <a:off x="531336" y="6340282"/>
            <a:ext cx="2133600" cy="365125"/>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5" name="Footer Placeholder 4"/>
          <p:cNvSpPr>
            <a:spLocks noGrp="1"/>
          </p:cNvSpPr>
          <p:nvPr>
            <p:ph type="ftr" sz="quarter" idx="11"/>
          </p:nvPr>
        </p:nvSpPr>
        <p:spPr>
          <a:xfrm>
            <a:off x="3513666" y="6299897"/>
            <a:ext cx="2988733" cy="445895"/>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cxnSp>
        <p:nvCxnSpPr>
          <p:cNvPr id="17" name="Straight Connector 16"/>
          <p:cNvCxnSpPr/>
          <p:nvPr userDrawn="1"/>
        </p:nvCxnSpPr>
        <p:spPr>
          <a:xfrm>
            <a:off x="-76200" y="609600"/>
            <a:ext cx="1215073" cy="0"/>
          </a:xfrm>
          <a:prstGeom prst="line">
            <a:avLst/>
          </a:prstGeom>
          <a:ln>
            <a:solidFill>
              <a:schemeClr val="bg1"/>
            </a:solidFill>
            <a:tailEnd type="triangle"/>
          </a:ln>
        </p:spPr>
        <p:style>
          <a:lnRef idx="2">
            <a:schemeClr val="accent4"/>
          </a:lnRef>
          <a:fillRef idx="0">
            <a:schemeClr val="accent4"/>
          </a:fillRef>
          <a:effectRef idx="1">
            <a:schemeClr val="accent4"/>
          </a:effectRef>
          <a:fontRef idx="minor">
            <a:schemeClr val="tx1"/>
          </a:fontRef>
        </p:style>
      </p:cxnSp>
      <p:cxnSp>
        <p:nvCxnSpPr>
          <p:cNvPr id="20" name="Straight Connector 19"/>
          <p:cNvCxnSpPr/>
          <p:nvPr userDrawn="1"/>
        </p:nvCxnSpPr>
        <p:spPr>
          <a:xfrm flipH="1">
            <a:off x="6721475" y="609600"/>
            <a:ext cx="2498726" cy="0"/>
          </a:xfrm>
          <a:prstGeom prst="line">
            <a:avLst/>
          </a:prstGeom>
          <a:ln>
            <a:solidFill>
              <a:schemeClr val="bg1"/>
            </a:solidFill>
            <a:headEnd type="none"/>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839379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16" name="Oval 15"/>
          <p:cNvSpPr/>
          <p:nvPr userDrawn="1"/>
        </p:nvSpPr>
        <p:spPr>
          <a:xfrm>
            <a:off x="-243723" y="-1175045"/>
            <a:ext cx="9601200" cy="9603487"/>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Rectangle 20"/>
          <p:cNvSpPr/>
          <p:nvPr userDrawn="1"/>
        </p:nvSpPr>
        <p:spPr>
          <a:xfrm>
            <a:off x="-15123" y="228600"/>
            <a:ext cx="9144000" cy="71256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TextBox 16"/>
          <p:cNvSpPr txBox="1">
            <a:spLocks noChangeArrowheads="1"/>
          </p:cNvSpPr>
          <p:nvPr userDrawn="1"/>
        </p:nvSpPr>
        <p:spPr bwMode="auto">
          <a:xfrm>
            <a:off x="1215073" y="292492"/>
            <a:ext cx="57191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rgbClr val="FFFFFF"/>
                </a:solidFill>
                <a:effectLst/>
                <a:uLnTx/>
                <a:uFillTx/>
                <a:latin typeface="Folio Std Medium"/>
                <a:ea typeface="ＭＳ Ｐゴシック" pitchFamily="34" charset="-128"/>
                <a:cs typeface="+mn-cs"/>
              </a:rPr>
              <a:t>Learning Outcomes (2 of 3)</a:t>
            </a:r>
          </a:p>
        </p:txBody>
      </p:sp>
      <p:cxnSp>
        <p:nvCxnSpPr>
          <p:cNvPr id="18" name="Straight Connector 17"/>
          <p:cNvCxnSpPr/>
          <p:nvPr userDrawn="1"/>
        </p:nvCxnSpPr>
        <p:spPr>
          <a:xfrm>
            <a:off x="-76200" y="609600"/>
            <a:ext cx="1215073" cy="0"/>
          </a:xfrm>
          <a:prstGeom prst="line">
            <a:avLst/>
          </a:prstGeom>
          <a:ln>
            <a:solidFill>
              <a:schemeClr val="bg1"/>
            </a:solidFill>
            <a:tailEnd type="triangle"/>
          </a:ln>
        </p:spPr>
        <p:style>
          <a:lnRef idx="2">
            <a:schemeClr val="accent4"/>
          </a:lnRef>
          <a:fillRef idx="0">
            <a:schemeClr val="accent4"/>
          </a:fillRef>
          <a:effectRef idx="1">
            <a:schemeClr val="accent4"/>
          </a:effectRef>
          <a:fontRef idx="minor">
            <a:schemeClr val="tx1"/>
          </a:fontRef>
        </p:style>
      </p:cxnSp>
      <p:cxnSp>
        <p:nvCxnSpPr>
          <p:cNvPr id="19" name="Straight Connector 18"/>
          <p:cNvCxnSpPr/>
          <p:nvPr userDrawn="1"/>
        </p:nvCxnSpPr>
        <p:spPr>
          <a:xfrm flipH="1">
            <a:off x="6721475" y="609600"/>
            <a:ext cx="2574925" cy="0"/>
          </a:xfrm>
          <a:prstGeom prst="line">
            <a:avLst/>
          </a:prstGeom>
          <a:ln>
            <a:solidFill>
              <a:schemeClr val="bg1"/>
            </a:solidFill>
            <a:headEnd type="none"/>
            <a:tailEnd type="triangle"/>
          </a:ln>
        </p:spPr>
        <p:style>
          <a:lnRef idx="2">
            <a:schemeClr val="accent4"/>
          </a:lnRef>
          <a:fillRef idx="0">
            <a:schemeClr val="accent4"/>
          </a:fillRef>
          <a:effectRef idx="1">
            <a:schemeClr val="accent4"/>
          </a:effectRef>
          <a:fontRef idx="minor">
            <a:schemeClr val="tx1"/>
          </a:fontRef>
        </p:style>
      </p:cxnSp>
      <p:sp>
        <p:nvSpPr>
          <p:cNvPr id="9" name="Footer Placeholder 1"/>
          <p:cNvSpPr txBox="1">
            <a:spLocks/>
          </p:cNvSpPr>
          <p:nvPr userDrawn="1"/>
        </p:nvSpPr>
        <p:spPr>
          <a:xfrm>
            <a:off x="1289050" y="6522845"/>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13"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12"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4"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20" name="Content Placeholder 2"/>
          <p:cNvSpPr>
            <a:spLocks noGrp="1"/>
          </p:cNvSpPr>
          <p:nvPr>
            <p:ph idx="1"/>
          </p:nvPr>
        </p:nvSpPr>
        <p:spPr>
          <a:xfrm>
            <a:off x="1215073" y="1456105"/>
            <a:ext cx="7431087" cy="3471496"/>
          </a:xfrm>
        </p:spPr>
        <p:txBody>
          <a:bodyPr>
            <a:normAutofit/>
          </a:bodyPr>
          <a:lstStyle>
            <a:lvl1pPr marL="420624" indent="-420624">
              <a:lnSpc>
                <a:spcPct val="90000"/>
              </a:lnSpc>
              <a:spcBef>
                <a:spcPts val="600"/>
              </a:spcBef>
              <a:buClr>
                <a:schemeClr val="tx2"/>
              </a:buClr>
              <a:buFont typeface="+mj-lt"/>
              <a:buAutoNum type="arabicPeriod"/>
              <a:defRPr sz="3200" baseline="0">
                <a:solidFill>
                  <a:schemeClr val="tx2"/>
                </a:solidFill>
                <a:latin typeface="Folio Std Medium" charset="0"/>
                <a:cs typeface="Rockwell"/>
              </a:defRPr>
            </a:lvl1pPr>
            <a:lvl2pPr marL="640080" indent="-274320">
              <a:lnSpc>
                <a:spcPct val="90000"/>
              </a:lnSpc>
              <a:buClr>
                <a:srgbClr val="B00027"/>
              </a:buClr>
              <a:buFont typeface="Arial"/>
              <a:buChar char="•"/>
              <a:defRPr b="0" i="1"/>
            </a:lvl2pPr>
            <a:lvl3pPr marL="960120" indent="-320040">
              <a:lnSpc>
                <a:spcPct val="90000"/>
              </a:lnSpc>
              <a:buClr>
                <a:srgbClr val="B00027"/>
              </a:buClr>
              <a:buSzPct val="100000"/>
              <a:buFont typeface="Lucida Grande"/>
              <a:buChar char="-"/>
              <a:defRPr sz="2800"/>
            </a:lvl3pPr>
            <a:lvl4pPr marL="1234440" indent="-228600">
              <a:lnSpc>
                <a:spcPct val="90000"/>
              </a:lnSpc>
              <a:buFont typeface="Arial"/>
              <a:buChar char="▸"/>
              <a:defRPr sz="2400"/>
            </a:lvl4pPr>
            <a:lvl5pPr marL="1508760" indent="-228600">
              <a:defRPr/>
            </a:lvl5pPr>
          </a:lstStyle>
          <a:p>
            <a:pPr lvl="0"/>
            <a:r>
              <a:rPr lang="en-US" dirty="0"/>
              <a:t>Click to edit Master text styles</a:t>
            </a:r>
          </a:p>
        </p:txBody>
      </p:sp>
    </p:spTree>
    <p:extLst>
      <p:ext uri="{BB962C8B-B14F-4D97-AF65-F5344CB8AC3E}">
        <p14:creationId xmlns:p14="http://schemas.microsoft.com/office/powerpoint/2010/main" val="40256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16" name="Oval 15"/>
          <p:cNvSpPr/>
          <p:nvPr userDrawn="1"/>
        </p:nvSpPr>
        <p:spPr>
          <a:xfrm>
            <a:off x="-304800" y="-1175045"/>
            <a:ext cx="9601200" cy="9603487"/>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Rectangle 20"/>
          <p:cNvSpPr/>
          <p:nvPr userDrawn="1"/>
        </p:nvSpPr>
        <p:spPr>
          <a:xfrm>
            <a:off x="-15123" y="228600"/>
            <a:ext cx="9144000" cy="71256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TextBox 16"/>
          <p:cNvSpPr txBox="1">
            <a:spLocks noChangeArrowheads="1"/>
          </p:cNvSpPr>
          <p:nvPr userDrawn="1"/>
        </p:nvSpPr>
        <p:spPr bwMode="auto">
          <a:xfrm>
            <a:off x="1215073" y="292492"/>
            <a:ext cx="57191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rgbClr val="FFFFFF"/>
                </a:solidFill>
                <a:effectLst/>
                <a:uLnTx/>
                <a:uFillTx/>
                <a:latin typeface="Folio Std Medium"/>
                <a:ea typeface="ＭＳ Ｐゴシック" pitchFamily="34" charset="-128"/>
                <a:cs typeface="+mn-cs"/>
              </a:rPr>
              <a:t>Learning Outcomes (3 of 3)</a:t>
            </a:r>
          </a:p>
        </p:txBody>
      </p:sp>
      <p:cxnSp>
        <p:nvCxnSpPr>
          <p:cNvPr id="18" name="Straight Connector 17"/>
          <p:cNvCxnSpPr/>
          <p:nvPr userDrawn="1"/>
        </p:nvCxnSpPr>
        <p:spPr>
          <a:xfrm>
            <a:off x="-76200" y="609600"/>
            <a:ext cx="1215073" cy="0"/>
          </a:xfrm>
          <a:prstGeom prst="line">
            <a:avLst/>
          </a:prstGeom>
          <a:ln>
            <a:solidFill>
              <a:schemeClr val="bg1"/>
            </a:solidFill>
            <a:tailEnd type="triangle"/>
          </a:ln>
        </p:spPr>
        <p:style>
          <a:lnRef idx="2">
            <a:schemeClr val="accent4"/>
          </a:lnRef>
          <a:fillRef idx="0">
            <a:schemeClr val="accent4"/>
          </a:fillRef>
          <a:effectRef idx="1">
            <a:schemeClr val="accent4"/>
          </a:effectRef>
          <a:fontRef idx="minor">
            <a:schemeClr val="tx1"/>
          </a:fontRef>
        </p:style>
      </p:cxnSp>
      <p:cxnSp>
        <p:nvCxnSpPr>
          <p:cNvPr id="19" name="Straight Connector 18"/>
          <p:cNvCxnSpPr/>
          <p:nvPr userDrawn="1"/>
        </p:nvCxnSpPr>
        <p:spPr>
          <a:xfrm flipH="1">
            <a:off x="6721475" y="609600"/>
            <a:ext cx="2574925" cy="0"/>
          </a:xfrm>
          <a:prstGeom prst="line">
            <a:avLst/>
          </a:prstGeom>
          <a:ln>
            <a:solidFill>
              <a:schemeClr val="bg1"/>
            </a:solidFill>
            <a:headEnd type="none"/>
            <a:tailEnd type="triangle"/>
          </a:ln>
        </p:spPr>
        <p:style>
          <a:lnRef idx="2">
            <a:schemeClr val="accent4"/>
          </a:lnRef>
          <a:fillRef idx="0">
            <a:schemeClr val="accent4"/>
          </a:fillRef>
          <a:effectRef idx="1">
            <a:schemeClr val="accent4"/>
          </a:effectRef>
          <a:fontRef idx="minor">
            <a:schemeClr val="tx1"/>
          </a:fontRef>
        </p:style>
      </p:cxnSp>
      <p:sp>
        <p:nvSpPr>
          <p:cNvPr id="9" name="Footer Placeholder 1"/>
          <p:cNvSpPr txBox="1">
            <a:spLocks/>
          </p:cNvSpPr>
          <p:nvPr userDrawn="1"/>
        </p:nvSpPr>
        <p:spPr>
          <a:xfrm>
            <a:off x="1289050" y="6522845"/>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13"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12"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4" name="Footer Placeholder 4"/>
          <p:cNvSpPr>
            <a:spLocks noGrp="1"/>
          </p:cNvSpPr>
          <p:nvPr>
            <p:ph type="ftr" sz="quarter" idx="11"/>
          </p:nvPr>
        </p:nvSpPr>
        <p:spPr>
          <a:xfrm>
            <a:off x="3201987" y="6340282"/>
            <a:ext cx="2895600" cy="365125"/>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20" name="Content Placeholder 2"/>
          <p:cNvSpPr>
            <a:spLocks noGrp="1"/>
          </p:cNvSpPr>
          <p:nvPr>
            <p:ph idx="1"/>
          </p:nvPr>
        </p:nvSpPr>
        <p:spPr>
          <a:xfrm>
            <a:off x="1215073" y="1456105"/>
            <a:ext cx="7431087" cy="3471496"/>
          </a:xfrm>
        </p:spPr>
        <p:txBody>
          <a:bodyPr>
            <a:normAutofit/>
          </a:bodyPr>
          <a:lstStyle>
            <a:lvl1pPr marL="420624" indent="-420624">
              <a:lnSpc>
                <a:spcPct val="90000"/>
              </a:lnSpc>
              <a:spcBef>
                <a:spcPts val="600"/>
              </a:spcBef>
              <a:buClr>
                <a:schemeClr val="tx2"/>
              </a:buClr>
              <a:buFont typeface="+mj-lt"/>
              <a:buAutoNum type="arabicPeriod"/>
              <a:defRPr sz="3200" baseline="0">
                <a:solidFill>
                  <a:schemeClr val="tx2"/>
                </a:solidFill>
                <a:latin typeface="Folio Std Medium" charset="0"/>
                <a:cs typeface="Rockwell"/>
              </a:defRPr>
            </a:lvl1pPr>
            <a:lvl2pPr marL="640080" indent="-274320">
              <a:lnSpc>
                <a:spcPct val="90000"/>
              </a:lnSpc>
              <a:buClr>
                <a:srgbClr val="B00027"/>
              </a:buClr>
              <a:buFont typeface="Arial"/>
              <a:buChar char="•"/>
              <a:defRPr b="0" i="1"/>
            </a:lvl2pPr>
            <a:lvl3pPr marL="960120" indent="-320040">
              <a:lnSpc>
                <a:spcPct val="90000"/>
              </a:lnSpc>
              <a:buClr>
                <a:srgbClr val="B00027"/>
              </a:buClr>
              <a:buSzPct val="100000"/>
              <a:buFont typeface="Lucida Grande"/>
              <a:buChar char="-"/>
              <a:defRPr sz="2800"/>
            </a:lvl3pPr>
            <a:lvl4pPr marL="1234440" indent="-228600">
              <a:lnSpc>
                <a:spcPct val="90000"/>
              </a:lnSpc>
              <a:buFont typeface="Arial"/>
              <a:buChar char="▸"/>
              <a:defRPr sz="2400"/>
            </a:lvl4pPr>
            <a:lvl5pPr marL="1508760" indent="-228600">
              <a:defRPr/>
            </a:lvl5pPr>
          </a:lstStyle>
          <a:p>
            <a:pPr lvl="0"/>
            <a:r>
              <a:rPr lang="en-US" dirty="0"/>
              <a:t>Click to edit Master text styles</a:t>
            </a:r>
          </a:p>
        </p:txBody>
      </p:sp>
    </p:spTree>
    <p:extLst>
      <p:ext uri="{BB962C8B-B14F-4D97-AF65-F5344CB8AC3E}">
        <p14:creationId xmlns:p14="http://schemas.microsoft.com/office/powerpoint/2010/main" val="1892026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3" y="-1175608"/>
            <a:ext cx="6968333" cy="9144001"/>
          </a:xfrm>
          <a:prstGeom prst="rect">
            <a:avLst/>
          </a:prstGeom>
        </p:spPr>
      </p:pic>
      <p:sp>
        <p:nvSpPr>
          <p:cNvPr id="6"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8"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0"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95600" y="1488338"/>
            <a:ext cx="3252724" cy="3391020"/>
          </a:xfrm>
          <a:prstGeom prst="rect">
            <a:avLst/>
          </a:prstGeom>
        </p:spPr>
      </p:pic>
    </p:spTree>
    <p:extLst>
      <p:ext uri="{BB962C8B-B14F-4D97-AF65-F5344CB8AC3E}">
        <p14:creationId xmlns:p14="http://schemas.microsoft.com/office/powerpoint/2010/main" val="460004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34681"/>
            <a:ext cx="6968333" cy="9144001"/>
          </a:xfrm>
          <a:prstGeom prst="rect">
            <a:avLst/>
          </a:prstGeom>
        </p:spPr>
      </p:pic>
      <p:sp>
        <p:nvSpPr>
          <p:cNvPr id="15" name="Rectangle 14"/>
          <p:cNvSpPr/>
          <p:nvPr userDrawn="1"/>
        </p:nvSpPr>
        <p:spPr>
          <a:xfrm>
            <a:off x="-15123" y="381000"/>
            <a:ext cx="9144000" cy="5842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0"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1"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D4676F9-E84E-4676-B12B-6991BF6EA452}"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2" name="Rectangle 11"/>
          <p:cNvSpPr/>
          <p:nvPr userDrawn="1"/>
        </p:nvSpPr>
        <p:spPr>
          <a:xfrm>
            <a:off x="-15123" y="381000"/>
            <a:ext cx="1843923" cy="5842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Title 1"/>
          <p:cNvSpPr txBox="1">
            <a:spLocks/>
          </p:cNvSpPr>
          <p:nvPr userDrawn="1"/>
        </p:nvSpPr>
        <p:spPr bwMode="auto">
          <a:xfrm>
            <a:off x="152400" y="439199"/>
            <a:ext cx="2438400" cy="98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280160" indent="-1280160" algn="l" defTabSz="457200" rtl="0" eaLnBrk="0" fontAlgn="base" hangingPunct="0">
              <a:spcBef>
                <a:spcPct val="0"/>
              </a:spcBef>
              <a:spcAft>
                <a:spcPct val="0"/>
              </a:spcAft>
              <a:defRPr sz="2800" b="0" kern="1200" cap="none" spc="0" baseline="0">
                <a:ln w="0"/>
                <a:solidFill>
                  <a:schemeClr val="bg1"/>
                </a:solidFill>
                <a:effectLst>
                  <a:outerShdw blurRad="38100" dist="19050" dir="2700000" algn="tl" rotWithShape="0">
                    <a:schemeClr val="dk1">
                      <a:alpha val="40000"/>
                    </a:schemeClr>
                  </a:outerShdw>
                </a:effectLst>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1280160" marR="0" lvl="0" indent="-1280160" algn="l" defTabSz="4572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w="0"/>
                <a:solidFill>
                  <a:srgbClr val="FFFFFF"/>
                </a:solidFill>
                <a:effectLst>
                  <a:outerShdw blurRad="38100" dist="19050" dir="2700000" algn="tl" rotWithShape="0">
                    <a:srgbClr val="618097">
                      <a:alpha val="40000"/>
                    </a:srgbClr>
                  </a:outerShdw>
                </a:effectLst>
                <a:uLnTx/>
                <a:uFillTx/>
                <a:latin typeface="Folio Std Medium" charset="0"/>
                <a:ea typeface="+mj-ea"/>
              </a:rPr>
              <a:t>Table</a:t>
            </a:r>
          </a:p>
        </p:txBody>
      </p:sp>
      <p:sp>
        <p:nvSpPr>
          <p:cNvPr id="2" name="Title 1"/>
          <p:cNvSpPr>
            <a:spLocks noGrp="1"/>
          </p:cNvSpPr>
          <p:nvPr>
            <p:ph type="title" hasCustomPrompt="1"/>
          </p:nvPr>
        </p:nvSpPr>
        <p:spPr>
          <a:xfrm>
            <a:off x="1143000" y="464599"/>
            <a:ext cx="7693863" cy="983201"/>
          </a:xfrm>
        </p:spPr>
        <p:txBody>
          <a:bodyPr anchor="t">
            <a:normAutofit/>
          </a:bodyPr>
          <a:lstStyle>
            <a:lvl1pPr marL="1280160" indent="-1280160" algn="l">
              <a:defRPr sz="2800" b="0" cap="none" spc="0" baseline="0">
                <a:ln w="0"/>
                <a:solidFill>
                  <a:schemeClr val="bg1"/>
                </a:solidFill>
                <a:effectLst>
                  <a:outerShdw blurRad="38100" dist="19050" dir="2700000" algn="tl" rotWithShape="0">
                    <a:schemeClr val="dk1">
                      <a:alpha val="40000"/>
                    </a:schemeClr>
                  </a:outerShdw>
                </a:effectLst>
                <a:latin typeface="Folio Std Medium" charset="0"/>
                <a:cs typeface="Franklin Gothic Medium"/>
              </a:defRPr>
            </a:lvl1pPr>
          </a:lstStyle>
          <a:p>
            <a:r>
              <a:rPr lang="en-US" dirty="0"/>
              <a:t>6.1  Click to edit Master title style</a:t>
            </a:r>
          </a:p>
        </p:txBody>
      </p:sp>
    </p:spTree>
    <p:extLst>
      <p:ext uri="{BB962C8B-B14F-4D97-AF65-F5344CB8AC3E}">
        <p14:creationId xmlns:p14="http://schemas.microsoft.com/office/powerpoint/2010/main" val="52218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ea typeface="ＭＳ Ｐゴシック" panose="020B0600070205080204" pitchFamily="34" charset="-128"/>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ea typeface="ＭＳ Ｐゴシック" panose="020B0600070205080204" pitchFamily="34" charset="-128"/>
                <a:cs typeface="Arial"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9EACB8"/>
                </a:solidFill>
                <a:ea typeface="ＭＳ Ｐゴシック" panose="020B0600070205080204" pitchFamily="34" charset="-128"/>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9D8B14E-E5F5-4BA9-9544-0E43EE23F623}"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4111984639"/>
      </p:ext>
    </p:extLst>
  </p:cSld>
  <p:clrMap bg1="lt1" tx1="dk1" bg2="lt2" tx2="dk2" accent1="accent1" accent2="accent2" accent3="accent3" accent4="accent4" accent5="accent5" accent6="accent6" hlink="hlink" folHlink="folHlink"/>
  <p:sldLayoutIdLst>
    <p:sldLayoutId id="2147484761" r:id="rId1"/>
    <p:sldLayoutId id="2147484762" r:id="rId2"/>
    <p:sldLayoutId id="2147484763" r:id="rId3"/>
    <p:sldLayoutId id="2147484764" r:id="rId4"/>
    <p:sldLayoutId id="2147484765" r:id="rId5"/>
    <p:sldLayoutId id="2147484766" r:id="rId6"/>
    <p:sldLayoutId id="2147484767" r:id="rId7"/>
    <p:sldLayoutId id="2147484772" r:id="rId8"/>
    <p:sldLayoutId id="2147484773" r:id="rId9"/>
    <p:sldLayoutId id="2147484774" r:id="rId10"/>
    <p:sldLayoutId id="2147484775" r:id="rId11"/>
  </p:sldLayoutIdLst>
  <p:txStyles>
    <p:titleStyle>
      <a:lvl1pPr algn="ctr" defTabSz="457200" rtl="0" eaLnBrk="0" fontAlgn="base" hangingPunct="0">
        <a:spcBef>
          <a:spcPct val="0"/>
        </a:spcBef>
        <a:spcAft>
          <a:spcPct val="0"/>
        </a:spcAft>
        <a:defRPr sz="3200" b="1" kern="1200">
          <a:solidFill>
            <a:schemeClr val="tx1"/>
          </a:solidFill>
          <a:latin typeface="Folio Std Medium"/>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Folio Std Medium"/>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i="1" kern="1200">
          <a:solidFill>
            <a:schemeClr val="tx1"/>
          </a:solidFill>
          <a:latin typeface="Folio Std Ligh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Folio Std Ligh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Issues (7 of 7)</a:t>
            </a:r>
          </a:p>
        </p:txBody>
      </p:sp>
      <p:sp>
        <p:nvSpPr>
          <p:cNvPr id="3" name="Content Placeholder 2"/>
          <p:cNvSpPr>
            <a:spLocks noGrp="1"/>
          </p:cNvSpPr>
          <p:nvPr>
            <p:ph idx="1"/>
          </p:nvPr>
        </p:nvSpPr>
        <p:spPr/>
        <p:txBody>
          <a:bodyPr/>
          <a:lstStyle/>
          <a:p>
            <a:r>
              <a:rPr lang="en-US" dirty="0"/>
              <a:t>Federal data protection laws</a:t>
            </a:r>
          </a:p>
          <a:p>
            <a:pPr lvl="1"/>
            <a:r>
              <a:rPr lang="en-IN" dirty="0">
                <a:solidFill>
                  <a:srgbClr val="131313"/>
                </a:solidFill>
              </a:rPr>
              <a:t>Health Insurance Portability and Accountability Act (HIPAA)</a:t>
            </a:r>
          </a:p>
          <a:p>
            <a:pPr lvl="1"/>
            <a:r>
              <a:rPr lang="en-IN" dirty="0">
                <a:solidFill>
                  <a:srgbClr val="131313"/>
                </a:solidFill>
              </a:rPr>
              <a:t>Fair and Accurate Credit Transaction Act (FACTA)</a:t>
            </a:r>
          </a:p>
          <a:p>
            <a:pPr lvl="1"/>
            <a:r>
              <a:rPr lang="en-IN" dirty="0">
                <a:solidFill>
                  <a:srgbClr val="131313"/>
                </a:solidFill>
              </a:rPr>
              <a:t>Children’s Online Privacy Protection Act (COPPA)</a:t>
            </a:r>
            <a:endParaRPr lang="en-US" dirty="0">
              <a:solidFill>
                <a:srgbClr val="131313"/>
              </a:solidFill>
            </a:endParaRPr>
          </a:p>
        </p:txBody>
      </p:sp>
    </p:spTree>
    <p:extLst>
      <p:ext uri="{BB962C8B-B14F-4D97-AF65-F5344CB8AC3E}">
        <p14:creationId xmlns:p14="http://schemas.microsoft.com/office/powerpoint/2010/main" val="356535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E-mail</a:t>
            </a:r>
          </a:p>
        </p:txBody>
      </p:sp>
      <p:sp>
        <p:nvSpPr>
          <p:cNvPr id="28675" name="Content Placeholder 2"/>
          <p:cNvSpPr>
            <a:spLocks noGrp="1"/>
          </p:cNvSpPr>
          <p:nvPr>
            <p:ph idx="1"/>
          </p:nvPr>
        </p:nvSpPr>
        <p:spPr/>
        <p:txBody>
          <a:bodyPr/>
          <a:lstStyle/>
          <a:p>
            <a:r>
              <a:rPr lang="en-US" altLang="en-US" dirty="0"/>
              <a:t>Spam: unsolicited e-mail sent for advertising purposes </a:t>
            </a:r>
          </a:p>
          <a:p>
            <a:pPr lvl="2"/>
            <a:r>
              <a:rPr lang="en-US" altLang="en-US" dirty="0"/>
              <a:t>Sent in bulk using automated mailing software </a:t>
            </a:r>
          </a:p>
          <a:p>
            <a:r>
              <a:rPr lang="en-US" altLang="en-US" dirty="0"/>
              <a:t>Ease of access </a:t>
            </a:r>
          </a:p>
          <a:p>
            <a:pPr lvl="1"/>
            <a:r>
              <a:rPr lang="en-US" altLang="en-US" dirty="0"/>
              <a:t>Individuals should assume that others have access to their messages </a:t>
            </a:r>
          </a:p>
          <a:p>
            <a:pPr lvl="1"/>
            <a:r>
              <a:rPr lang="en-US" altLang="en-US" dirty="0"/>
              <a:t>Any e-mails sent on company-owned computers are the property of an organization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a:t>Data Collection on the Web (1 of 3)</a:t>
            </a:r>
          </a:p>
        </p:txBody>
      </p:sp>
      <p:sp>
        <p:nvSpPr>
          <p:cNvPr id="30723" name="Content Placeholder 2"/>
          <p:cNvSpPr>
            <a:spLocks noGrp="1"/>
          </p:cNvSpPr>
          <p:nvPr>
            <p:ph idx="1"/>
          </p:nvPr>
        </p:nvSpPr>
        <p:spPr/>
        <p:txBody>
          <a:bodyPr/>
          <a:lstStyle/>
          <a:p>
            <a:r>
              <a:rPr lang="en-IN" altLang="en-US" dirty="0"/>
              <a:t>Number of people shopping online is increasing rapidly because of convenience, the array of choices, and lower prices</a:t>
            </a:r>
            <a:endParaRPr lang="en-US" altLang="en-US" dirty="0"/>
          </a:p>
          <a:p>
            <a:pPr lvl="1"/>
            <a:r>
              <a:rPr lang="en-IN" altLang="en-US" dirty="0"/>
              <a:t>Reluctant to make online purchases because of concerns about hackers</a:t>
            </a:r>
            <a:endParaRPr lang="en-US" altLang="en-US" dirty="0"/>
          </a:p>
          <a:p>
            <a:r>
              <a:rPr lang="en-US" altLang="en-US" dirty="0"/>
              <a:t>Information provided on the Web can be combined with other information and technologies to produce new information</a:t>
            </a:r>
          </a:p>
        </p:txBody>
      </p:sp>
    </p:spTree>
    <p:extLst>
      <p:ext uri="{BB962C8B-B14F-4D97-AF65-F5344CB8AC3E}">
        <p14:creationId xmlns:p14="http://schemas.microsoft.com/office/powerpoint/2010/main" val="240020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6"/>
          <p:cNvSpPr>
            <a:spLocks noGrp="1"/>
          </p:cNvSpPr>
          <p:nvPr>
            <p:ph type="title"/>
          </p:nvPr>
        </p:nvSpPr>
        <p:spPr/>
        <p:txBody>
          <a:bodyPr/>
          <a:lstStyle/>
          <a:p>
            <a:r>
              <a:rPr lang="en-US" altLang="en-US" dirty="0"/>
              <a:t>Data Collection on the Web (2 of 3)</a:t>
            </a:r>
          </a:p>
        </p:txBody>
      </p:sp>
      <p:sp>
        <p:nvSpPr>
          <p:cNvPr id="25603" name="Content Placeholder 2"/>
          <p:cNvSpPr>
            <a:spLocks noGrp="1"/>
          </p:cNvSpPr>
          <p:nvPr>
            <p:ph idx="1"/>
          </p:nvPr>
        </p:nvSpPr>
        <p:spPr/>
        <p:txBody>
          <a:bodyPr/>
          <a:lstStyle/>
          <a:p>
            <a:r>
              <a:rPr lang="en-US" altLang="en-US" dirty="0"/>
              <a:t>Cookies: small text files with unique ID tags that are embedded in a Web browser and saved on the user’s hard drive</a:t>
            </a:r>
          </a:p>
          <a:p>
            <a:pPr lvl="1"/>
            <a:r>
              <a:rPr lang="en-US" altLang="en-US" dirty="0"/>
              <a:t>Help Web sites customize pages for users</a:t>
            </a:r>
          </a:p>
          <a:p>
            <a:pPr lvl="2"/>
            <a:r>
              <a:rPr lang="en-US" altLang="en-US" dirty="0"/>
              <a:t>Considered an invasion of privacy when users’ information is used without prior consent</a:t>
            </a:r>
          </a:p>
          <a:p>
            <a:pPr lvl="2"/>
            <a:r>
              <a:rPr lang="en-US" altLang="en-US" dirty="0"/>
              <a:t>Installing a cookie manager helps users disable cookies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6"/>
          <p:cNvSpPr>
            <a:spLocks noGrp="1"/>
          </p:cNvSpPr>
          <p:nvPr>
            <p:ph type="title"/>
          </p:nvPr>
        </p:nvSpPr>
        <p:spPr/>
        <p:txBody>
          <a:bodyPr/>
          <a:lstStyle/>
          <a:p>
            <a:r>
              <a:rPr lang="en-US" altLang="en-US" dirty="0"/>
              <a:t>Data Collection on the Web (3 of 3)</a:t>
            </a:r>
          </a:p>
        </p:txBody>
      </p:sp>
      <p:sp>
        <p:nvSpPr>
          <p:cNvPr id="25603" name="Content Placeholder 2"/>
          <p:cNvSpPr>
            <a:spLocks noGrp="1"/>
          </p:cNvSpPr>
          <p:nvPr>
            <p:ph idx="1"/>
          </p:nvPr>
        </p:nvSpPr>
        <p:spPr/>
        <p:txBody>
          <a:bodyPr/>
          <a:lstStyle/>
          <a:p>
            <a:r>
              <a:rPr lang="en-US" altLang="en-US" dirty="0"/>
              <a:t>Log files record a user’s actions on a Web site</a:t>
            </a:r>
          </a:p>
          <a:p>
            <a:pPr lvl="1"/>
            <a:r>
              <a:rPr lang="en-US" altLang="en-US" dirty="0"/>
              <a:t>Generated by Web server software</a:t>
            </a:r>
          </a:p>
          <a:p>
            <a:pPr lvl="1"/>
            <a:r>
              <a:rPr lang="en-US" altLang="en-US" dirty="0"/>
              <a:t>Help in identifying cases of identity misrepresentation on Web sites</a:t>
            </a:r>
          </a:p>
        </p:txBody>
      </p:sp>
    </p:spTree>
    <p:extLst>
      <p:ext uri="{BB962C8B-B14F-4D97-AF65-F5344CB8AC3E}">
        <p14:creationId xmlns:p14="http://schemas.microsoft.com/office/powerpoint/2010/main" val="144259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Autofit/>
          </a:bodyPr>
          <a:lstStyle/>
          <a:p>
            <a:r>
              <a:rPr lang="en-US" altLang="en-US" dirty="0"/>
              <a:t>Ethical Issues of Information Technologies </a:t>
            </a:r>
          </a:p>
        </p:txBody>
      </p:sp>
      <p:sp>
        <p:nvSpPr>
          <p:cNvPr id="34819" name="Content Placeholder 2"/>
          <p:cNvSpPr>
            <a:spLocks noGrp="1"/>
          </p:cNvSpPr>
          <p:nvPr>
            <p:ph idx="1"/>
          </p:nvPr>
        </p:nvSpPr>
        <p:spPr/>
        <p:txBody>
          <a:bodyPr/>
          <a:lstStyle/>
          <a:p>
            <a:r>
              <a:rPr lang="en-US" altLang="en-US" dirty="0"/>
              <a:t>Information technology offers opportunities for unethical behavior because of the ease of collecting and disseminating information</a:t>
            </a:r>
          </a:p>
          <a:p>
            <a:pPr lvl="1"/>
            <a:r>
              <a:rPr lang="en-US" altLang="en-US" dirty="0"/>
              <a:t>Increase in cybercrime, cyberfraud, identity theft, and intellectual property theft</a:t>
            </a:r>
          </a:p>
          <a:p>
            <a:r>
              <a:rPr lang="en-US" altLang="en-US" dirty="0"/>
              <a:t>Organizations can reduce unethical behavior of employees by developing and enforcing codes of ethics</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a:bodyPr>
          <a:lstStyle/>
          <a:p>
            <a:r>
              <a:rPr lang="en-US" altLang="en-US" dirty="0"/>
              <a:t>Censorship (1 of 2)</a:t>
            </a:r>
          </a:p>
        </p:txBody>
      </p:sp>
      <p:sp>
        <p:nvSpPr>
          <p:cNvPr id="36867" name="Content Placeholder 2"/>
          <p:cNvSpPr>
            <a:spLocks noGrp="1"/>
          </p:cNvSpPr>
          <p:nvPr>
            <p:ph idx="1"/>
          </p:nvPr>
        </p:nvSpPr>
        <p:spPr/>
        <p:txBody>
          <a:bodyPr/>
          <a:lstStyle/>
          <a:p>
            <a:r>
              <a:rPr lang="en-US" altLang="en-US" dirty="0"/>
              <a:t>Types of Information on the Web</a:t>
            </a:r>
          </a:p>
          <a:p>
            <a:pPr lvl="1"/>
            <a:r>
              <a:rPr lang="en-US" altLang="en-US" dirty="0"/>
              <a:t>Public information is posted by an organization or public agency</a:t>
            </a:r>
          </a:p>
          <a:p>
            <a:pPr lvl="2"/>
            <a:r>
              <a:rPr lang="en-US" altLang="en-US" dirty="0"/>
              <a:t>Censored for public policy reasons</a:t>
            </a:r>
          </a:p>
          <a:p>
            <a:pPr lvl="2"/>
            <a:r>
              <a:rPr lang="en-US" altLang="en-US" dirty="0"/>
              <a:t>Censored if the content is deemed offensive to a political, religious, or cultural group</a:t>
            </a:r>
          </a:p>
          <a:p>
            <a:pPr lvl="1"/>
            <a:r>
              <a:rPr lang="en-US" altLang="en-US" dirty="0"/>
              <a:t>Private information is posted by a person</a:t>
            </a:r>
          </a:p>
          <a:p>
            <a:pPr lvl="2"/>
            <a:r>
              <a:rPr lang="en-US" altLang="en-US" dirty="0"/>
              <a:t>Uncensored because of constitutional freedom of expression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4"/>
          <p:cNvSpPr>
            <a:spLocks noGrp="1"/>
          </p:cNvSpPr>
          <p:nvPr>
            <p:ph type="title"/>
          </p:nvPr>
        </p:nvSpPr>
        <p:spPr/>
        <p:txBody>
          <a:bodyPr/>
          <a:lstStyle/>
          <a:p>
            <a:r>
              <a:rPr lang="en-US" altLang="en-US" dirty="0"/>
              <a:t>Censorship (2 of 2)</a:t>
            </a:r>
          </a:p>
        </p:txBody>
      </p:sp>
      <p:sp>
        <p:nvSpPr>
          <p:cNvPr id="38915" name="Content Placeholder 2"/>
          <p:cNvSpPr>
            <a:spLocks noGrp="1"/>
          </p:cNvSpPr>
          <p:nvPr>
            <p:ph idx="1"/>
          </p:nvPr>
        </p:nvSpPr>
        <p:spPr/>
        <p:txBody>
          <a:bodyPr>
            <a:noAutofit/>
          </a:bodyPr>
          <a:lstStyle/>
          <a:p>
            <a:r>
              <a:rPr lang="en-US" altLang="en-US" dirty="0"/>
              <a:t>Restricting access to the Web</a:t>
            </a:r>
          </a:p>
          <a:p>
            <a:pPr lvl="1"/>
            <a:r>
              <a:rPr lang="en-US" altLang="en-US" dirty="0"/>
              <a:t>Countries such as China, Myanmar (Burma), and Singapore restrict or forbid their citizens’ access to the Web</a:t>
            </a:r>
          </a:p>
          <a:p>
            <a:pPr lvl="2"/>
            <a:r>
              <a:rPr lang="en-US" altLang="en-US" dirty="0"/>
              <a:t>Internet neutrality: Internet service providers (ISPs) and government agencies should treat all data on the Internet equally</a:t>
            </a:r>
          </a:p>
          <a:p>
            <a:pPr lvl="1"/>
            <a:r>
              <a:rPr lang="en-US" altLang="en-US" dirty="0"/>
              <a:t>Parents use programs such as CyberPatrol, CyberSitter, Net Nanny, and SafeSurf to prevent children’s access to Web sites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a:t>Intellectual Property (1 of 5)</a:t>
            </a:r>
          </a:p>
        </p:txBody>
      </p:sp>
      <p:sp>
        <p:nvSpPr>
          <p:cNvPr id="40963" name="Content Placeholder 2"/>
          <p:cNvSpPr>
            <a:spLocks noGrp="1"/>
          </p:cNvSpPr>
          <p:nvPr>
            <p:ph idx="1"/>
          </p:nvPr>
        </p:nvSpPr>
        <p:spPr/>
        <p:txBody>
          <a:bodyPr/>
          <a:lstStyle/>
          <a:p>
            <a:r>
              <a:rPr lang="en-US" altLang="en-US" dirty="0"/>
              <a:t>Legal umbrella covering protections that involve copyrights, trademarks, trade secrets, and patents developed by people or businesses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Intellectual Property (2 of 5)</a:t>
            </a:r>
          </a:p>
        </p:txBody>
      </p:sp>
      <p:sp>
        <p:nvSpPr>
          <p:cNvPr id="43011" name="Content Placeholder 2"/>
          <p:cNvSpPr>
            <a:spLocks noGrp="1"/>
          </p:cNvSpPr>
          <p:nvPr>
            <p:ph idx="1"/>
          </p:nvPr>
        </p:nvSpPr>
        <p:spPr/>
        <p:txBody>
          <a:bodyPr/>
          <a:lstStyle/>
          <a:p>
            <a:r>
              <a:rPr lang="en-US" altLang="en-US" dirty="0"/>
              <a:t>Categories of intellectual property </a:t>
            </a:r>
          </a:p>
          <a:p>
            <a:pPr lvl="1"/>
            <a:r>
              <a:rPr lang="en-US" altLang="en-US" dirty="0"/>
              <a:t>Industrial property: inventions, trademarks, logos, and industrial designs</a:t>
            </a:r>
          </a:p>
          <a:p>
            <a:pPr lvl="1"/>
            <a:r>
              <a:rPr lang="en-US" altLang="en-US" dirty="0"/>
              <a:t>Copyrighted material: literary and artistic works</a:t>
            </a:r>
          </a:p>
          <a:p>
            <a:pPr lvl="2"/>
            <a:r>
              <a:rPr lang="en-US" altLang="en-US" dirty="0"/>
              <a:t>Online materials such as Web pages, HTML code, and computer graphics</a:t>
            </a:r>
          </a:p>
          <a:p>
            <a:pPr lvl="2"/>
            <a:r>
              <a:rPr lang="en-US" altLang="en-US" dirty="0"/>
              <a:t>Fair Use Doctrine: exception to the copyright law that allows the use of copyrighted material for certain purposes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(1 of 2)</a:t>
            </a:r>
          </a:p>
        </p:txBody>
      </p:sp>
      <p:sp>
        <p:nvSpPr>
          <p:cNvPr id="3" name="Content Placeholder 2"/>
          <p:cNvSpPr>
            <a:spLocks noGrp="1"/>
          </p:cNvSpPr>
          <p:nvPr>
            <p:ph idx="1"/>
          </p:nvPr>
        </p:nvSpPr>
        <p:spPr/>
        <p:txBody>
          <a:bodyPr/>
          <a:lstStyle/>
          <a:p>
            <a:r>
              <a:rPr lang="en-US" dirty="0"/>
              <a:t>Discuss information privacy and methods for improving the privacy of information</a:t>
            </a:r>
          </a:p>
          <a:p>
            <a:r>
              <a:rPr lang="en-US" dirty="0"/>
              <a:t>Explain the privacy of e-mail, data collection issues, and censorship</a:t>
            </a:r>
          </a:p>
          <a:p>
            <a:r>
              <a:rPr lang="en-US" dirty="0"/>
              <a:t>Discuss the ethical issues related to information technology</a:t>
            </a:r>
          </a:p>
          <a:p>
            <a:r>
              <a:rPr lang="en-US" dirty="0"/>
              <a:t>Discuss the principles of intellectual property and issues related to the infringement of intellectual property</a:t>
            </a:r>
          </a:p>
        </p:txBody>
      </p:sp>
    </p:spTree>
    <p:extLst>
      <p:ext uri="{BB962C8B-B14F-4D97-AF65-F5344CB8AC3E}">
        <p14:creationId xmlns:p14="http://schemas.microsoft.com/office/powerpoint/2010/main" val="292242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a:t>Intellectual Property (3 of 5)</a:t>
            </a:r>
          </a:p>
        </p:txBody>
      </p:sp>
      <p:sp>
        <p:nvSpPr>
          <p:cNvPr id="45059" name="Content Placeholder 2"/>
          <p:cNvSpPr>
            <a:spLocks noGrp="1"/>
          </p:cNvSpPr>
          <p:nvPr>
            <p:ph idx="1"/>
          </p:nvPr>
        </p:nvSpPr>
        <p:spPr/>
        <p:txBody>
          <a:bodyPr/>
          <a:lstStyle/>
          <a:p>
            <a:r>
              <a:rPr lang="en-US" altLang="en-US" dirty="0"/>
              <a:t>Intellectual property protections</a:t>
            </a:r>
          </a:p>
          <a:p>
            <a:pPr lvl="1"/>
            <a:r>
              <a:rPr lang="en-US" altLang="en-US" dirty="0"/>
              <a:t>Trademark: protects product names and identifying marks</a:t>
            </a:r>
          </a:p>
          <a:p>
            <a:pPr lvl="1"/>
            <a:r>
              <a:rPr lang="en-US" altLang="en-US" dirty="0"/>
              <a:t>Patent: protects new processes </a:t>
            </a:r>
          </a:p>
          <a:p>
            <a:pPr lvl="2"/>
            <a:r>
              <a:rPr lang="en-US" altLang="en-US" dirty="0"/>
              <a:t>Advantages of patents to organizations</a:t>
            </a:r>
          </a:p>
          <a:p>
            <a:pPr lvl="3"/>
            <a:r>
              <a:rPr lang="en-US" altLang="en-US" dirty="0"/>
              <a:t>Generates revenue by licensing the patent</a:t>
            </a:r>
          </a:p>
          <a:p>
            <a:pPr lvl="3"/>
            <a:r>
              <a:rPr lang="en-US" altLang="en-US" dirty="0"/>
              <a:t>Attracts funding for research and development</a:t>
            </a:r>
          </a:p>
          <a:p>
            <a:pPr lvl="3"/>
            <a:r>
              <a:rPr lang="en-US" altLang="en-US" dirty="0"/>
              <a:t>Keeps competitors from entering certain market segments</a:t>
            </a:r>
          </a:p>
          <a:p>
            <a:pPr lvl="3"/>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0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a:bodyPr>
          <a:lstStyle/>
          <a:p>
            <a:r>
              <a:rPr lang="en-US" altLang="en-US" dirty="0"/>
              <a:t>Intellectual Property (4 of 5)</a:t>
            </a:r>
          </a:p>
        </p:txBody>
      </p:sp>
      <p:sp>
        <p:nvSpPr>
          <p:cNvPr id="47107" name="Content Placeholder 2"/>
          <p:cNvSpPr>
            <a:spLocks noGrp="1"/>
          </p:cNvSpPr>
          <p:nvPr>
            <p:ph idx="1"/>
          </p:nvPr>
        </p:nvSpPr>
        <p:spPr/>
        <p:txBody>
          <a:bodyPr/>
          <a:lstStyle/>
          <a:p>
            <a:pPr marL="341313" indent="-273050" eaLnBrk="1" hangingPunct="1">
              <a:buFont typeface="Arial" panose="020B0604020202020204" pitchFamily="34" charset="0"/>
              <a:buChar char="•"/>
            </a:pPr>
            <a:r>
              <a:rPr lang="en-US" altLang="en-US" dirty="0"/>
              <a:t>1980 revisions to the Copyright Act of 1976 include computer programs</a:t>
            </a:r>
          </a:p>
          <a:p>
            <a:pPr marL="638493" lvl="1" indent="-273050" eaLnBrk="1" hangingPunct="1"/>
            <a:r>
              <a:rPr lang="en-US" altLang="en-US" dirty="0"/>
              <a:t>Both people and organizations can be held liable for unauthorized duplication and use of copyrighted programs</a:t>
            </a:r>
          </a:p>
          <a:p>
            <a:pPr marL="341313" indent="-273050" eaLnBrk="1" hangingPunct="1">
              <a:buFont typeface="Arial" panose="020B0604020202020204" pitchFamily="34" charset="0"/>
              <a:buChar char="•"/>
            </a:pPr>
            <a:r>
              <a:rPr lang="en-US" altLang="en-US" dirty="0"/>
              <a:t>Laws covering legal issues related to information technologies in the U.S.</a:t>
            </a:r>
          </a:p>
          <a:p>
            <a:pPr marL="638175" lvl="1" indent="-319088" eaLnBrk="1" hangingPunct="1">
              <a:buFont typeface="Arial" panose="020B0604020202020204" pitchFamily="34" charset="0"/>
              <a:buChar char="•"/>
            </a:pPr>
            <a:r>
              <a:rPr lang="en-US" altLang="en-US" dirty="0"/>
              <a:t>Telecommunications Act of 1996</a:t>
            </a:r>
          </a:p>
          <a:p>
            <a:pPr marL="638175" lvl="1" indent="-319088" eaLnBrk="1" hangingPunct="1">
              <a:buFont typeface="Arial" panose="020B0604020202020204" pitchFamily="34" charset="0"/>
              <a:buChar char="•"/>
            </a:pPr>
            <a:r>
              <a:rPr lang="en-US" altLang="en-US" dirty="0"/>
              <a:t>Communications Decency Act (CDA) </a:t>
            </a:r>
          </a:p>
          <a:p>
            <a:pPr marL="638175" lvl="1" indent="-319088" eaLnBrk="1" hangingPunct="1">
              <a:buFont typeface="Arial" panose="020B0604020202020204" pitchFamily="34" charset="0"/>
              <a:buChar char="•"/>
            </a:pPr>
            <a:r>
              <a:rPr lang="en-US" altLang="en-US" dirty="0"/>
              <a:t>Laws against spamming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4"/>
          <p:cNvSpPr>
            <a:spLocks noGrp="1"/>
          </p:cNvSpPr>
          <p:nvPr>
            <p:ph type="title"/>
          </p:nvPr>
        </p:nvSpPr>
        <p:spPr/>
        <p:txBody>
          <a:bodyPr>
            <a:normAutofit/>
          </a:bodyPr>
          <a:lstStyle/>
          <a:p>
            <a:r>
              <a:rPr lang="en-US" altLang="en-US" dirty="0"/>
              <a:t>Intellectual Property (5 of 5)</a:t>
            </a:r>
          </a:p>
        </p:txBody>
      </p:sp>
      <p:sp>
        <p:nvSpPr>
          <p:cNvPr id="49155" name="Content Placeholder 2"/>
          <p:cNvSpPr>
            <a:spLocks noGrp="1"/>
          </p:cNvSpPr>
          <p:nvPr>
            <p:ph idx="1"/>
          </p:nvPr>
        </p:nvSpPr>
        <p:spPr/>
        <p:txBody>
          <a:bodyPr/>
          <a:lstStyle/>
          <a:p>
            <a:pPr marL="341313" indent="-273050" eaLnBrk="1" hangingPunct="1">
              <a:buFont typeface="Arial" panose="020B0604020202020204" pitchFamily="34" charset="0"/>
              <a:buChar char="•"/>
            </a:pPr>
            <a:r>
              <a:rPr lang="en-US" altLang="en-US" dirty="0"/>
              <a:t>Cybersquatting</a:t>
            </a:r>
          </a:p>
          <a:p>
            <a:pPr marL="638493" lvl="1" indent="-273050" eaLnBrk="1" hangingPunct="1"/>
            <a:r>
              <a:rPr lang="en-US" altLang="en-US" dirty="0"/>
              <a:t>Registering, selling, or using a domain name to profit from someone else’s trademark </a:t>
            </a:r>
          </a:p>
          <a:p>
            <a:pPr marL="341313" indent="-273050" eaLnBrk="1" hangingPunct="1">
              <a:buFont typeface="Arial" panose="020B0604020202020204" pitchFamily="34" charset="0"/>
              <a:buChar char="•"/>
            </a:pPr>
            <a:r>
              <a:rPr lang="en-US" altLang="en-US" dirty="0"/>
              <a:t>Typosquatting </a:t>
            </a:r>
          </a:p>
          <a:p>
            <a:pPr marL="638493" lvl="1" indent="-273050" eaLnBrk="1" hangingPunct="1"/>
            <a:r>
              <a:rPr lang="en-US" altLang="en-US" dirty="0"/>
              <a:t>Relies on typographical errors made by Web users when typing a Web site address into a Web browser</a:t>
            </a:r>
          </a:p>
          <a:p>
            <a:pPr marL="959803" lvl="2" indent="-273050" eaLnBrk="1" hangingPunct="1"/>
            <a:r>
              <a:rPr lang="en-US" altLang="en-US" dirty="0"/>
              <a:t>Variation of cybersquatting</a:t>
            </a:r>
          </a:p>
          <a:p>
            <a:pPr marL="959803" lvl="2" indent="-273050" eaLnBrk="1" hangingPunct="1"/>
            <a:r>
              <a:rPr lang="en-US" altLang="en-US" dirty="0"/>
              <a:t>Called URL hijacking</a:t>
            </a:r>
          </a:p>
          <a:p>
            <a:pPr marL="1233170" lvl="3" indent="-319088" eaLnBrk="1" hangingPunct="1">
              <a:buSzTx/>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a:bodyPr>
          <a:lstStyle/>
          <a:p>
            <a:r>
              <a:rPr lang="en-US" altLang="en-US" dirty="0"/>
              <a:t>Social Divisions and the Digital Divide</a:t>
            </a:r>
          </a:p>
        </p:txBody>
      </p:sp>
      <p:sp>
        <p:nvSpPr>
          <p:cNvPr id="51203" name="Content Placeholder 2"/>
          <p:cNvSpPr>
            <a:spLocks noGrp="1"/>
          </p:cNvSpPr>
          <p:nvPr>
            <p:ph idx="1"/>
          </p:nvPr>
        </p:nvSpPr>
        <p:spPr/>
        <p:txBody>
          <a:bodyPr/>
          <a:lstStyle/>
          <a:p>
            <a:pPr marL="341313" indent="-273050" eaLnBrk="1" hangingPunct="1">
              <a:buFont typeface="Arial" panose="020B0604020202020204" pitchFamily="34" charset="0"/>
              <a:buChar char="•"/>
            </a:pPr>
            <a:r>
              <a:rPr lang="en-US" altLang="en-US" dirty="0"/>
              <a:t>Digital divide: created </a:t>
            </a:r>
            <a:r>
              <a:rPr lang="en-IN" altLang="en-US" dirty="0"/>
              <a:t>between the information rich and the information poor</a:t>
            </a:r>
            <a:r>
              <a:rPr lang="en-US" altLang="en-US" dirty="0"/>
              <a:t> by </a:t>
            </a:r>
            <a:r>
              <a:rPr lang="en-IN" altLang="en-US" dirty="0"/>
              <a:t>information technology and the Internet</a:t>
            </a:r>
          </a:p>
          <a:p>
            <a:pPr marL="638493" lvl="1" indent="-273050" eaLnBrk="1" hangingPunct="1"/>
            <a:r>
              <a:rPr lang="en-IN" altLang="en-US" dirty="0"/>
              <a:t>Computers still are not affordable for many people</a:t>
            </a:r>
            <a:endParaRPr lang="en-US" altLang="en-US" dirty="0"/>
          </a:p>
          <a:p>
            <a:pPr marL="959803" lvl="2" indent="-273050" eaLnBrk="1" hangingPunct="1"/>
            <a:r>
              <a:rPr lang="en-US" altLang="en-US" dirty="0"/>
              <a:t>Increasing funding for computers at schools and public places helps offset the divide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Autofit/>
          </a:bodyPr>
          <a:lstStyle/>
          <a:p>
            <a:r>
              <a:rPr lang="en-US" altLang="en-US" dirty="0"/>
              <a:t>The Impact of Information Technology in the Workplace (1 of 2)</a:t>
            </a:r>
          </a:p>
        </p:txBody>
      </p:sp>
      <p:sp>
        <p:nvSpPr>
          <p:cNvPr id="53251" name="Content Placeholder 2"/>
          <p:cNvSpPr>
            <a:spLocks noGrp="1"/>
          </p:cNvSpPr>
          <p:nvPr>
            <p:ph idx="1"/>
          </p:nvPr>
        </p:nvSpPr>
        <p:spPr/>
        <p:txBody>
          <a:bodyPr/>
          <a:lstStyle/>
          <a:p>
            <a:r>
              <a:rPr lang="en-US" altLang="en-US" dirty="0"/>
              <a:t>Increased consumers’ purchasing power</a:t>
            </a:r>
          </a:p>
          <a:p>
            <a:pPr lvl="1"/>
            <a:r>
              <a:rPr lang="en-US" altLang="en-US" dirty="0"/>
              <a:t>Results in a stronger economy by reducing production costs</a:t>
            </a:r>
          </a:p>
          <a:p>
            <a:r>
              <a:rPr lang="en-US" altLang="en-US" dirty="0"/>
              <a:t>Information technologies have a direct effect on the nature of jobs</a:t>
            </a:r>
          </a:p>
          <a:p>
            <a:pPr lvl="1"/>
            <a:r>
              <a:rPr lang="en-US" altLang="en-US" dirty="0"/>
              <a:t>Telecommuting enables </a:t>
            </a:r>
            <a:r>
              <a:rPr lang="en-IN" altLang="en-US" dirty="0"/>
              <a:t>people to perform their jobs from home</a:t>
            </a:r>
            <a:endParaRPr lang="en-US" altLang="en-US" dirty="0"/>
          </a:p>
          <a:p>
            <a:pPr lvl="1"/>
            <a:r>
              <a:rPr lang="en-US" altLang="en-US" dirty="0"/>
              <a:t>Organizations can use the best human resources in a large geographical region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noAutofit/>
          </a:bodyPr>
          <a:lstStyle/>
          <a:p>
            <a:r>
              <a:rPr lang="en-US" altLang="en-US" dirty="0"/>
              <a:t>The Impact of Information Technology in the Workplace (2 of 2)</a:t>
            </a:r>
          </a:p>
        </p:txBody>
      </p:sp>
      <p:sp>
        <p:nvSpPr>
          <p:cNvPr id="55299" name="Content Placeholder 2"/>
          <p:cNvSpPr>
            <a:spLocks noGrp="1"/>
          </p:cNvSpPr>
          <p:nvPr>
            <p:ph idx="1"/>
          </p:nvPr>
        </p:nvSpPr>
        <p:spPr/>
        <p:txBody>
          <a:bodyPr/>
          <a:lstStyle/>
          <a:p>
            <a:r>
              <a:rPr lang="en-US" altLang="en-US" dirty="0"/>
              <a:t>Job deskilling: occurs when skilled labor is eliminated by high technology</a:t>
            </a:r>
          </a:p>
          <a:p>
            <a:r>
              <a:rPr lang="en-US" altLang="en-US" dirty="0"/>
              <a:t>Virtual organizations: networks of independent companies, suppliers, customers, and manufacturers connected via information technologies</a:t>
            </a:r>
          </a:p>
          <a:p>
            <a:pPr lvl="1"/>
            <a:r>
              <a:rPr lang="en-US" altLang="en-US" dirty="0"/>
              <a:t>Share skills and cost</a:t>
            </a:r>
          </a:p>
          <a:p>
            <a:pPr lvl="1"/>
            <a:r>
              <a:rPr lang="en-US" altLang="en-US" dirty="0"/>
              <a:t>Have access to each other’s markets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813810" y="416546"/>
            <a:ext cx="7038044" cy="983201"/>
          </a:xfrm>
        </p:spPr>
        <p:txBody>
          <a:bodyPr>
            <a:normAutofit/>
          </a:bodyPr>
          <a:lstStyle/>
          <a:p>
            <a:pPr marL="1279525" indent="-1279525" eaLnBrk="1" hangingPunct="1">
              <a:defRPr/>
            </a:pPr>
            <a:r>
              <a:rPr lang="en-US" altLang="en-US" dirty="0">
                <a:effectLst/>
                <a:latin typeface="Folio Std Medium"/>
                <a:ea typeface="Franklin Gothic Medium" panose="020B0603020102020204" pitchFamily="34" charset="0"/>
                <a:cs typeface="Franklin Gothic Medium" panose="020B0603020102020204" pitchFamily="34" charset="0"/>
              </a:rPr>
              <a:t>4.1</a:t>
            </a:r>
            <a:r>
              <a:rPr lang="en-US" altLang="en-US" sz="2700" dirty="0">
                <a:effectLst/>
                <a:latin typeface="Folio Std Medium"/>
                <a:ea typeface="Franklin Gothic Medium" panose="020B0603020102020204" pitchFamily="34" charset="0"/>
                <a:cs typeface="Franklin Gothic Medium" panose="020B0603020102020204" pitchFamily="34" charset="0"/>
              </a:rPr>
              <a:t> 	</a:t>
            </a:r>
            <a:r>
              <a:rPr lang="en-US" altLang="en-US" dirty="0">
                <a:effectLst/>
                <a:latin typeface="Folio Std Medium"/>
                <a:ea typeface="Franklin Gothic Medium" panose="020B0603020102020204" pitchFamily="34" charset="0"/>
                <a:cs typeface="Franklin Gothic Medium" panose="020B0603020102020204" pitchFamily="34" charset="0"/>
              </a:rPr>
              <a:t>Telecommuting (1 of 2)</a:t>
            </a:r>
            <a:endParaRPr lang="en-US" altLang="en-US" sz="3600" dirty="0">
              <a:effectLst/>
              <a:latin typeface="Folio Std Medium"/>
              <a:ea typeface="Franklin Gothic Medium" panose="020B0603020102020204" pitchFamily="34" charset="0"/>
              <a:cs typeface="Franklin Gothic Medium" panose="020B0603020102020204" pitchFamily="34" charset="0"/>
            </a:endParaRPr>
          </a:p>
        </p:txBody>
      </p:sp>
      <p:graphicFrame>
        <p:nvGraphicFramePr>
          <p:cNvPr id="5" name="Table 4" descr="This table provides information regarding the potential benefits and drawbacks of telecommuting. It has one columns and twelve rows. The header of column one reads potential benefits.&#10;In row two, column one reads can care for small children or elderly parents and spend more time with family.&#10;In row three, column one reads have fewer restrictions on clothing for work, thereby saving the expense of work wear.&#10;In row four, column one reads no commute, so distance and time factors are reduced as well as the effects of car emissions on air quality.&#10;In row five, column one reads able to work in more pleasant surroundings.&#10;In row six, column one reads increased productivity.&#10;In row seven, column one reads decreased neighborhood crime because of more people being home during the day.&#10;In row eight, column one reads easier work environment for employees with disabilities.&#10;In row nine, column one reads reduced costs for office space and utilities.&#10;In row ten, column one reads reduced employee turnover and absenteeism.&#10;In row eleven, column one reads able to find and hire people with special skills, regardless of where they are located.&#10;In row twelve, column one reads fewer interruptions from coworkers.&#10;" title="Table 4.1 - Potential Benefits and Drawbacks of Telecommuting"/>
          <p:cNvGraphicFramePr>
            <a:graphicFrameLocks noGrp="1"/>
          </p:cNvGraphicFramePr>
          <p:nvPr>
            <p:extLst>
              <p:ext uri="{D42A27DB-BD31-4B8C-83A1-F6EECF244321}">
                <p14:modId xmlns:p14="http://schemas.microsoft.com/office/powerpoint/2010/main" val="940740034"/>
              </p:ext>
            </p:extLst>
          </p:nvPr>
        </p:nvGraphicFramePr>
        <p:xfrm>
          <a:off x="530271" y="1345448"/>
          <a:ext cx="8321583" cy="5040095"/>
        </p:xfrm>
        <a:graphic>
          <a:graphicData uri="http://schemas.openxmlformats.org/drawingml/2006/table">
            <a:tbl>
              <a:tblPr firstRow="1" bandRow="1">
                <a:tableStyleId>{91EBBBCC-DAD2-459C-BE2E-F6DE35CF9A28}</a:tableStyleId>
              </a:tblPr>
              <a:tblGrid>
                <a:gridCol w="8321583">
                  <a:extLst>
                    <a:ext uri="{9D8B030D-6E8A-4147-A177-3AD203B41FA5}">
                      <a16:colId xmlns:a16="http://schemas.microsoft.com/office/drawing/2014/main" val="20000"/>
                    </a:ext>
                  </a:extLst>
                </a:gridCol>
              </a:tblGrid>
              <a:tr h="356571">
                <a:tc>
                  <a:txBody>
                    <a:bodyPr/>
                    <a:lstStyle/>
                    <a:p>
                      <a:r>
                        <a:rPr lang="en-US" sz="1800" baseline="0" dirty="0"/>
                        <a:t>Potential Benefits</a:t>
                      </a:r>
                    </a:p>
                  </a:txBody>
                  <a:tcPr anchor="ctr" anchorCtr="1">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432386">
                <a:tc>
                  <a:txBody>
                    <a:bodyPr/>
                    <a:lstStyle/>
                    <a:p>
                      <a:r>
                        <a:rPr lang="en-IN" sz="1800" dirty="0">
                          <a:solidFill>
                            <a:schemeClr val="tx2"/>
                          </a:solidFill>
                        </a:rPr>
                        <a:t>Can care for small children or elderly parents and spend more time with family</a:t>
                      </a:r>
                      <a:endParaRPr lang="en-US" sz="1800" dirty="0">
                        <a:solidFill>
                          <a:schemeClr val="tx2"/>
                        </a:solidFill>
                      </a:endParaRP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675789">
                <a:tc>
                  <a:txBody>
                    <a:bodyPr/>
                    <a:lstStyle/>
                    <a:p>
                      <a:r>
                        <a:rPr lang="en-IN" sz="1800" dirty="0">
                          <a:solidFill>
                            <a:schemeClr val="tx2"/>
                          </a:solidFill>
                        </a:rPr>
                        <a:t>Have fewer restrictions on clothing for work, thereby saving the expense of work wear</a:t>
                      </a:r>
                      <a:endParaRPr lang="en-US" sz="1800" dirty="0">
                        <a:solidFill>
                          <a:schemeClr val="tx2"/>
                        </a:solidFill>
                      </a:endParaRP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623999">
                <a:tc>
                  <a:txBody>
                    <a:bodyPr/>
                    <a:lstStyle/>
                    <a:p>
                      <a:r>
                        <a:rPr lang="en-IN" sz="1800" dirty="0">
                          <a:solidFill>
                            <a:schemeClr val="tx2"/>
                          </a:solidFill>
                        </a:rPr>
                        <a:t>No commute, so distance and time factors are reduced as well as the effects of</a:t>
                      </a:r>
                      <a:r>
                        <a:rPr lang="en-IN" sz="1800" baseline="0" dirty="0">
                          <a:solidFill>
                            <a:schemeClr val="tx2"/>
                          </a:solidFill>
                        </a:rPr>
                        <a:t> </a:t>
                      </a:r>
                      <a:r>
                        <a:rPr lang="en-IN" sz="1800" dirty="0">
                          <a:solidFill>
                            <a:schemeClr val="tx2"/>
                          </a:solidFill>
                        </a:rPr>
                        <a:t>car emissions on air quality</a:t>
                      </a:r>
                      <a:endParaRPr lang="en-US" sz="1800" dirty="0">
                        <a:solidFill>
                          <a:schemeClr val="tx2"/>
                        </a:solidFill>
                      </a:endParaRP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r h="356571">
                <a:tc>
                  <a:txBody>
                    <a:bodyPr/>
                    <a:lstStyle/>
                    <a:p>
                      <a:r>
                        <a:rPr lang="en-IN" sz="1800" dirty="0">
                          <a:solidFill>
                            <a:schemeClr val="tx2"/>
                          </a:solidFill>
                        </a:rPr>
                        <a:t>Able to work in more pleasant surroundings</a:t>
                      </a:r>
                      <a:endParaRPr lang="en-US" sz="1800" dirty="0">
                        <a:solidFill>
                          <a:schemeClr val="tx2"/>
                        </a:solidFill>
                      </a:endParaRP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4"/>
                  </a:ext>
                </a:extLst>
              </a:tr>
              <a:tr h="356571">
                <a:tc>
                  <a:txBody>
                    <a:bodyPr/>
                    <a:lstStyle/>
                    <a:p>
                      <a:r>
                        <a:rPr lang="en-US" sz="1800" dirty="0">
                          <a:solidFill>
                            <a:schemeClr val="tx2"/>
                          </a:solidFill>
                        </a:rPr>
                        <a:t>Increased productivity</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5"/>
                  </a:ext>
                </a:extLst>
              </a:tr>
              <a:tr h="356571">
                <a:tc>
                  <a:txBody>
                    <a:bodyPr/>
                    <a:lstStyle/>
                    <a:p>
                      <a:r>
                        <a:rPr lang="en-IN" sz="1800" dirty="0">
                          <a:solidFill>
                            <a:schemeClr val="tx2"/>
                          </a:solidFill>
                        </a:rPr>
                        <a:t>Decreased neighborhood crime because of more people being home during</a:t>
                      </a:r>
                      <a:r>
                        <a:rPr lang="en-IN" sz="1800" baseline="0" dirty="0">
                          <a:solidFill>
                            <a:schemeClr val="tx2"/>
                          </a:solidFill>
                        </a:rPr>
                        <a:t> </a:t>
                      </a:r>
                      <a:r>
                        <a:rPr lang="en-IN" sz="1800" dirty="0">
                          <a:solidFill>
                            <a:schemeClr val="tx2"/>
                          </a:solidFill>
                        </a:rPr>
                        <a:t>the day</a:t>
                      </a:r>
                      <a:endParaRPr lang="en-US" sz="1800" dirty="0">
                        <a:solidFill>
                          <a:schemeClr val="tx2"/>
                        </a:solidFill>
                      </a:endParaRP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6"/>
                  </a:ext>
                </a:extLst>
              </a:tr>
              <a:tr h="356571">
                <a:tc>
                  <a:txBody>
                    <a:bodyPr/>
                    <a:lstStyle/>
                    <a:p>
                      <a:r>
                        <a:rPr lang="en-IN" sz="1800" dirty="0">
                          <a:solidFill>
                            <a:schemeClr val="tx2"/>
                          </a:solidFill>
                        </a:rPr>
                        <a:t>Easier work environment for employees with disabilities</a:t>
                      </a:r>
                      <a:endParaRPr lang="en-US" sz="1800" dirty="0">
                        <a:solidFill>
                          <a:schemeClr val="tx2"/>
                        </a:solidFill>
                      </a:endParaRP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7"/>
                  </a:ext>
                </a:extLst>
              </a:tr>
              <a:tr h="356571">
                <a:tc>
                  <a:txBody>
                    <a:bodyPr/>
                    <a:lstStyle/>
                    <a:p>
                      <a:r>
                        <a:rPr lang="en-IN" sz="1800" dirty="0">
                          <a:solidFill>
                            <a:schemeClr val="tx2"/>
                          </a:solidFill>
                        </a:rPr>
                        <a:t>Reduced costs for office space and utilities</a:t>
                      </a:r>
                      <a:endParaRPr lang="en-US" sz="1800" dirty="0">
                        <a:solidFill>
                          <a:schemeClr val="tx2"/>
                        </a:solidFill>
                      </a:endParaRP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8"/>
                  </a:ext>
                </a:extLst>
              </a:tr>
              <a:tr h="356571">
                <a:tc>
                  <a:txBody>
                    <a:bodyPr/>
                    <a:lstStyle/>
                    <a:p>
                      <a:r>
                        <a:rPr lang="en-IN" sz="1800" dirty="0">
                          <a:solidFill>
                            <a:schemeClr val="tx2"/>
                          </a:solidFill>
                        </a:rPr>
                        <a:t>Reduced employee turnover and absenteeism</a:t>
                      </a:r>
                      <a:endParaRPr lang="en-US" sz="1800" dirty="0">
                        <a:solidFill>
                          <a:schemeClr val="tx2"/>
                        </a:solidFill>
                      </a:endParaRP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9"/>
                  </a:ext>
                </a:extLst>
              </a:tr>
              <a:tr h="356571">
                <a:tc>
                  <a:txBody>
                    <a:bodyPr/>
                    <a:lstStyle/>
                    <a:p>
                      <a:r>
                        <a:rPr lang="en-IN" sz="1800" dirty="0">
                          <a:solidFill>
                            <a:schemeClr val="tx2"/>
                          </a:solidFill>
                        </a:rPr>
                        <a:t>Able to find and hire people with special skills, regardless of where they are</a:t>
                      </a:r>
                      <a:r>
                        <a:rPr lang="en-IN" sz="1800" baseline="0" dirty="0">
                          <a:solidFill>
                            <a:schemeClr val="tx2"/>
                          </a:solidFill>
                        </a:rPr>
                        <a:t> </a:t>
                      </a:r>
                      <a:r>
                        <a:rPr lang="en-IN" sz="1800" dirty="0">
                          <a:solidFill>
                            <a:schemeClr val="tx2"/>
                          </a:solidFill>
                        </a:rPr>
                        <a:t>located</a:t>
                      </a:r>
                      <a:endParaRPr lang="en-US" sz="1800" dirty="0">
                        <a:solidFill>
                          <a:schemeClr val="tx2"/>
                        </a:solidFill>
                      </a:endParaRP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10"/>
                  </a:ext>
                </a:extLst>
              </a:tr>
              <a:tr h="356571">
                <a:tc>
                  <a:txBody>
                    <a:bodyPr/>
                    <a:lstStyle/>
                    <a:p>
                      <a:r>
                        <a:rPr lang="en-US" sz="1800" dirty="0">
                          <a:solidFill>
                            <a:schemeClr val="tx2"/>
                          </a:solidFill>
                        </a:rPr>
                        <a:t>Fewer interruptions from coworkers</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171419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813810" y="425801"/>
            <a:ext cx="6993073" cy="983201"/>
          </a:xfrm>
        </p:spPr>
        <p:txBody>
          <a:bodyPr>
            <a:normAutofit/>
          </a:bodyPr>
          <a:lstStyle/>
          <a:p>
            <a:pPr marL="1279525" indent="-1279525" eaLnBrk="1" hangingPunct="1">
              <a:defRPr/>
            </a:pPr>
            <a:r>
              <a:rPr lang="en-US" altLang="en-US" dirty="0">
                <a:effectLst/>
                <a:latin typeface="Folio Std Medium"/>
                <a:ea typeface="Franklin Gothic Medium" panose="020B0603020102020204" pitchFamily="34" charset="0"/>
                <a:cs typeface="Franklin Gothic Medium" panose="020B0603020102020204" pitchFamily="34" charset="0"/>
              </a:rPr>
              <a:t>4.1 	Telecommuting (2 of 2)</a:t>
            </a:r>
            <a:endParaRPr lang="en-US" altLang="en-US" sz="2000" dirty="0">
              <a:effectLst/>
              <a:latin typeface="Folio Std Medium"/>
              <a:ea typeface="Franklin Gothic Medium" panose="020B0603020102020204" pitchFamily="34" charset="0"/>
              <a:cs typeface="Franklin Gothic Medium" panose="020B0603020102020204" pitchFamily="34" charset="0"/>
            </a:endParaRPr>
          </a:p>
        </p:txBody>
      </p:sp>
      <p:graphicFrame>
        <p:nvGraphicFramePr>
          <p:cNvPr id="5" name="Table 4" descr="This table provides information regarding the potential benefits and drawbacks of telecommuting and continues from the previous slide. It has one columns and nine rows. The header of column one reads potential drawbacks.&#10;In row two, column one reads can become a workaholic and the content within parentheses reads no hard boundaries between at work and at home.&#10;In row three, column one reads no regulated work routine.&#10;In row four, column one reads less interaction with coworkers.&#10;In row five, column one reads no separation between work and home life.&#10;In row six, column one reads potential legal issues about workers’ injuries.&#10;In row seven, column one reads family interruptions and household distractions.&#10;In row eight, column one reads lack of necessary supplies or equipment.&#10;In row nine, column one reads could create a two-tiered workforce—telecommuters and on-site workers—that affects promotions and raises.&#10;" title="Table 4.1 - Potential Benefits and Drawbacks of Telecommuting (continued)"/>
          <p:cNvGraphicFramePr>
            <a:graphicFrameLocks noGrp="1"/>
          </p:cNvGraphicFramePr>
          <p:nvPr>
            <p:extLst>
              <p:ext uri="{D42A27DB-BD31-4B8C-83A1-F6EECF244321}">
                <p14:modId xmlns:p14="http://schemas.microsoft.com/office/powerpoint/2010/main" val="2421218366"/>
              </p:ext>
            </p:extLst>
          </p:nvPr>
        </p:nvGraphicFramePr>
        <p:xfrm>
          <a:off x="434324" y="1563090"/>
          <a:ext cx="8212135" cy="4405592"/>
        </p:xfrm>
        <a:graphic>
          <a:graphicData uri="http://schemas.openxmlformats.org/drawingml/2006/table">
            <a:tbl>
              <a:tblPr firstRow="1" bandRow="1">
                <a:tableStyleId>{91EBBBCC-DAD2-459C-BE2E-F6DE35CF9A28}</a:tableStyleId>
              </a:tblPr>
              <a:tblGrid>
                <a:gridCol w="8212135">
                  <a:extLst>
                    <a:ext uri="{9D8B030D-6E8A-4147-A177-3AD203B41FA5}">
                      <a16:colId xmlns:a16="http://schemas.microsoft.com/office/drawing/2014/main" val="20000"/>
                    </a:ext>
                  </a:extLst>
                </a:gridCol>
              </a:tblGrid>
              <a:tr h="308927">
                <a:tc>
                  <a:txBody>
                    <a:bodyPr/>
                    <a:lstStyle/>
                    <a:p>
                      <a:pPr algn="ctr"/>
                      <a:r>
                        <a:rPr lang="en-US" sz="1800" dirty="0"/>
                        <a:t>Potential Drawbacks</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475645">
                <a:tc>
                  <a:txBody>
                    <a:bodyPr/>
                    <a:lstStyle/>
                    <a:p>
                      <a:r>
                        <a:rPr lang="en-IN" sz="1800" dirty="0">
                          <a:solidFill>
                            <a:schemeClr val="tx2"/>
                          </a:solidFill>
                        </a:rPr>
                        <a:t>Can become a workaholic (no hard boundaries between “at work” and</a:t>
                      </a:r>
                      <a:r>
                        <a:rPr lang="en-IN" sz="1800" baseline="0" dirty="0">
                          <a:solidFill>
                            <a:schemeClr val="tx2"/>
                          </a:solidFill>
                        </a:rPr>
                        <a:t> </a:t>
                      </a:r>
                      <a:r>
                        <a:rPr lang="en-IN" sz="1800" dirty="0">
                          <a:solidFill>
                            <a:schemeClr val="tx2"/>
                          </a:solidFill>
                        </a:rPr>
                        <a:t>“at home”)</a:t>
                      </a:r>
                      <a:endParaRPr lang="en-US" sz="1800" dirty="0">
                        <a:solidFill>
                          <a:schemeClr val="tx2"/>
                        </a:solidFill>
                      </a:endParaRP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475645">
                <a:tc>
                  <a:txBody>
                    <a:bodyPr/>
                    <a:lstStyle/>
                    <a:p>
                      <a:r>
                        <a:rPr lang="en-US" sz="1800" dirty="0">
                          <a:solidFill>
                            <a:schemeClr val="tx2"/>
                          </a:solidFill>
                        </a:rPr>
                        <a:t>No regulated work routine</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475645">
                <a:tc>
                  <a:txBody>
                    <a:bodyPr/>
                    <a:lstStyle/>
                    <a:p>
                      <a:r>
                        <a:rPr lang="en-US" sz="1800" dirty="0">
                          <a:solidFill>
                            <a:schemeClr val="tx2"/>
                          </a:solidFill>
                        </a:rPr>
                        <a:t>Less interaction with coworkers</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r h="475645">
                <a:tc>
                  <a:txBody>
                    <a:bodyPr/>
                    <a:lstStyle/>
                    <a:p>
                      <a:r>
                        <a:rPr lang="en-IN" sz="1800" dirty="0">
                          <a:solidFill>
                            <a:schemeClr val="tx2"/>
                          </a:solidFill>
                        </a:rPr>
                        <a:t>No separation between work and home life</a:t>
                      </a:r>
                      <a:endParaRPr lang="en-US" sz="1800" dirty="0">
                        <a:solidFill>
                          <a:schemeClr val="tx2"/>
                        </a:solidFill>
                      </a:endParaRP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4"/>
                  </a:ext>
                </a:extLst>
              </a:tr>
              <a:tr h="475645">
                <a:tc>
                  <a:txBody>
                    <a:bodyPr/>
                    <a:lstStyle/>
                    <a:p>
                      <a:r>
                        <a:rPr lang="en-IN" sz="1800" dirty="0">
                          <a:solidFill>
                            <a:schemeClr val="tx2"/>
                          </a:solidFill>
                        </a:rPr>
                        <a:t>Potential legal issues about workers’ injuries</a:t>
                      </a:r>
                      <a:endParaRPr lang="en-US" sz="1800" dirty="0">
                        <a:solidFill>
                          <a:schemeClr val="tx2"/>
                        </a:solidFill>
                      </a:endParaRP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5"/>
                  </a:ext>
                </a:extLst>
              </a:tr>
              <a:tr h="475645">
                <a:tc>
                  <a:txBody>
                    <a:bodyPr/>
                    <a:lstStyle/>
                    <a:p>
                      <a:r>
                        <a:rPr lang="en-IN" sz="1800" dirty="0">
                          <a:solidFill>
                            <a:schemeClr val="tx2"/>
                          </a:solidFill>
                        </a:rPr>
                        <a:t>Family interruptions and household distractions</a:t>
                      </a:r>
                      <a:endParaRPr lang="en-US" sz="1800" dirty="0">
                        <a:solidFill>
                          <a:schemeClr val="tx2"/>
                        </a:solidFill>
                      </a:endParaRP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6"/>
                  </a:ext>
                </a:extLst>
              </a:tr>
              <a:tr h="358838">
                <a:tc>
                  <a:txBody>
                    <a:bodyPr/>
                    <a:lstStyle/>
                    <a:p>
                      <a:r>
                        <a:rPr lang="en-IN" sz="1800" dirty="0">
                          <a:solidFill>
                            <a:schemeClr val="tx2"/>
                          </a:solidFill>
                        </a:rPr>
                        <a:t>Lack of necessary supplies or equipment</a:t>
                      </a:r>
                      <a:endParaRPr lang="en-US" sz="1800" dirty="0">
                        <a:solidFill>
                          <a:schemeClr val="tx2"/>
                        </a:solidFill>
                      </a:endParaRP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7"/>
                  </a:ext>
                </a:extLst>
              </a:tr>
              <a:tr h="820202">
                <a:tc>
                  <a:txBody>
                    <a:bodyPr/>
                    <a:lstStyle/>
                    <a:p>
                      <a:r>
                        <a:rPr lang="en-IN" sz="1800" dirty="0">
                          <a:solidFill>
                            <a:schemeClr val="tx2"/>
                          </a:solidFill>
                        </a:rPr>
                        <a:t>Could create a two-tiered workforce—telecommuters and on-site workers—</a:t>
                      </a:r>
                    </a:p>
                    <a:p>
                      <a:r>
                        <a:rPr lang="en-IN" sz="1800" dirty="0">
                          <a:solidFill>
                            <a:schemeClr val="tx2"/>
                          </a:solidFill>
                        </a:rPr>
                        <a:t>that affects promotions and raises</a:t>
                      </a:r>
                      <a:endParaRPr lang="en-US" sz="1800" dirty="0">
                        <a:solidFill>
                          <a:schemeClr val="tx2"/>
                        </a:solidFill>
                      </a:endParaRP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Autofit/>
          </a:bodyPr>
          <a:lstStyle/>
          <a:p>
            <a:pPr eaLnBrk="1" hangingPunct="1"/>
            <a:r>
              <a:rPr lang="en-US" altLang="en-US" dirty="0"/>
              <a:t>Information Technology and Health Issues </a:t>
            </a:r>
          </a:p>
        </p:txBody>
      </p:sp>
      <p:sp>
        <p:nvSpPr>
          <p:cNvPr id="59395" name="Content Placeholder 2"/>
          <p:cNvSpPr>
            <a:spLocks noGrp="1"/>
          </p:cNvSpPr>
          <p:nvPr>
            <p:ph idx="1"/>
          </p:nvPr>
        </p:nvSpPr>
        <p:spPr/>
        <p:txBody>
          <a:bodyPr/>
          <a:lstStyle/>
          <a:p>
            <a:pPr eaLnBrk="1" hangingPunct="1"/>
            <a:r>
              <a:rPr lang="en-US" altLang="en-US" dirty="0"/>
              <a:t>Increasing popularity of touchscreens </a:t>
            </a:r>
          </a:p>
          <a:p>
            <a:pPr lvl="1" eaLnBrk="1" hangingPunct="1"/>
            <a:r>
              <a:rPr lang="en-US" altLang="en-US" dirty="0"/>
              <a:t>Result in stress-related injuries of the users’ hands, arms, back, and eyes</a:t>
            </a:r>
          </a:p>
          <a:p>
            <a:pPr eaLnBrk="1" hangingPunct="1"/>
            <a:r>
              <a:rPr lang="en-IN" altLang="en-US" dirty="0"/>
              <a:t>Health problems related to computer equipment</a:t>
            </a:r>
            <a:endParaRPr lang="en-US" altLang="en-US" dirty="0"/>
          </a:p>
          <a:p>
            <a:pPr marL="639763" lvl="1" indent="-273050" eaLnBrk="1" hangingPunct="1">
              <a:buFont typeface="Arial" panose="020B0604020202020204" pitchFamily="34" charset="0"/>
              <a:buChar char="•"/>
            </a:pPr>
            <a:r>
              <a:rPr lang="en-US" altLang="en-US" dirty="0"/>
              <a:t>Vision problems</a:t>
            </a:r>
          </a:p>
          <a:p>
            <a:pPr marL="639763" lvl="1" indent="-273050" eaLnBrk="1" hangingPunct="1">
              <a:buFont typeface="Arial" panose="020B0604020202020204" pitchFamily="34" charset="0"/>
              <a:buChar char="•"/>
            </a:pPr>
            <a:r>
              <a:rPr lang="en-US" altLang="en-US" dirty="0"/>
              <a:t>Musculoskeletal problems</a:t>
            </a:r>
          </a:p>
          <a:p>
            <a:pPr marL="639763" lvl="1" indent="-273050" eaLnBrk="1" hangingPunct="1">
              <a:buFont typeface="Arial" panose="020B0604020202020204" pitchFamily="34" charset="0"/>
              <a:buChar char="•"/>
            </a:pPr>
            <a:r>
              <a:rPr lang="en-US" altLang="en-US" dirty="0"/>
              <a:t>Skin problems</a:t>
            </a:r>
          </a:p>
          <a:p>
            <a:pPr marL="639763" lvl="1" indent="-273050" eaLnBrk="1" hangingPunct="1">
              <a:buFont typeface="Arial" panose="020B0604020202020204" pitchFamily="34" charset="0"/>
              <a:buChar char="•"/>
            </a:pPr>
            <a:r>
              <a:rPr lang="en-US" altLang="en-US" dirty="0"/>
              <a:t>Reproductive problems</a:t>
            </a:r>
          </a:p>
          <a:p>
            <a:pPr marL="639763" lvl="1" indent="-273050" eaLnBrk="1" hangingPunct="1">
              <a:buFont typeface="Arial" panose="020B0604020202020204" pitchFamily="34" charset="0"/>
              <a:buChar char="•"/>
            </a:pPr>
            <a:r>
              <a:rPr lang="en-US" altLang="en-US" dirty="0"/>
              <a:t>Stress-related problems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3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normAutofit/>
          </a:bodyPr>
          <a:lstStyle/>
          <a:p>
            <a:pPr eaLnBrk="1" hangingPunct="1"/>
            <a:r>
              <a:rPr lang="en-US" altLang="en-US" dirty="0"/>
              <a:t>Green Computing (1 of 3)</a:t>
            </a:r>
          </a:p>
        </p:txBody>
      </p:sp>
      <p:sp>
        <p:nvSpPr>
          <p:cNvPr id="61443" name="Content Placeholder 2"/>
          <p:cNvSpPr>
            <a:spLocks noGrp="1"/>
          </p:cNvSpPr>
          <p:nvPr>
            <p:ph idx="1"/>
          </p:nvPr>
        </p:nvSpPr>
        <p:spPr/>
        <p:txBody>
          <a:bodyPr/>
          <a:lstStyle/>
          <a:p>
            <a:pPr eaLnBrk="1" hangingPunct="1"/>
            <a:r>
              <a:rPr lang="en-US" altLang="en-US" dirty="0"/>
              <a:t>Promotes a sustainable environment and consumes the least amount of energy</a:t>
            </a:r>
          </a:p>
          <a:p>
            <a:pPr marL="639763" lvl="1" indent="-273050" eaLnBrk="1" hangingPunct="1"/>
            <a:r>
              <a:rPr lang="en-US" altLang="en-US" dirty="0"/>
              <a:t>Involves design, manufacture, use, and disposal of computers, servers, and computing devices with minimal impact on the environment</a:t>
            </a:r>
          </a:p>
          <a:p>
            <a:pPr lvl="1" eaLnBrk="1" hangingPunct="1"/>
            <a:r>
              <a:rPr lang="en-US" altLang="en-US" dirty="0"/>
              <a:t>Requires cooperation of both private and public sectors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(2 of 2)</a:t>
            </a:r>
          </a:p>
        </p:txBody>
      </p:sp>
      <p:sp>
        <p:nvSpPr>
          <p:cNvPr id="3" name="Content Placeholder 2"/>
          <p:cNvSpPr>
            <a:spLocks noGrp="1"/>
          </p:cNvSpPr>
          <p:nvPr>
            <p:ph idx="1"/>
          </p:nvPr>
        </p:nvSpPr>
        <p:spPr/>
        <p:txBody>
          <a:bodyPr/>
          <a:lstStyle/>
          <a:p>
            <a:r>
              <a:rPr lang="en-US" dirty="0"/>
              <a:t>Discuss information system issues that affect organizations, including the digital divide, electronic publishing, and the connection between the workplace and employees’ health</a:t>
            </a:r>
          </a:p>
          <a:p>
            <a:r>
              <a:rPr lang="en-US" dirty="0"/>
              <a:t>Describe green computing and the ways it can improve the quality of the environment</a:t>
            </a:r>
          </a:p>
        </p:txBody>
      </p:sp>
    </p:spTree>
    <p:extLst>
      <p:ext uri="{BB962C8B-B14F-4D97-AF65-F5344CB8AC3E}">
        <p14:creationId xmlns:p14="http://schemas.microsoft.com/office/powerpoint/2010/main" val="2847825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normAutofit/>
          </a:bodyPr>
          <a:lstStyle/>
          <a:p>
            <a:pPr eaLnBrk="1" hangingPunct="1"/>
            <a:r>
              <a:rPr lang="en-US" altLang="en-US" dirty="0"/>
              <a:t>Green Computing (2 of 3)</a:t>
            </a:r>
          </a:p>
        </p:txBody>
      </p:sp>
      <p:sp>
        <p:nvSpPr>
          <p:cNvPr id="63491" name="Content Placeholder 2"/>
          <p:cNvSpPr>
            <a:spLocks noGrp="1"/>
          </p:cNvSpPr>
          <p:nvPr>
            <p:ph idx="1"/>
          </p:nvPr>
        </p:nvSpPr>
        <p:spPr/>
        <p:txBody>
          <a:bodyPr/>
          <a:lstStyle/>
          <a:p>
            <a:pPr eaLnBrk="1" hangingPunct="1"/>
            <a:r>
              <a:rPr lang="en-US" altLang="en-US" dirty="0"/>
              <a:t>Ways to achieve green computing</a:t>
            </a:r>
          </a:p>
          <a:p>
            <a:pPr lvl="1" eaLnBrk="1" hangingPunct="1"/>
            <a:r>
              <a:rPr lang="en-US" altLang="en-US" dirty="0"/>
              <a:t>Designing products that last longer and are modular in design</a:t>
            </a:r>
          </a:p>
          <a:p>
            <a:pPr marL="959803" lvl="2" indent="-273050" eaLnBrk="1" hangingPunct="1"/>
            <a:r>
              <a:rPr lang="en-US" altLang="en-US" dirty="0"/>
              <a:t>Parts can be upgraded without replacing the entire system</a:t>
            </a:r>
          </a:p>
          <a:p>
            <a:pPr lvl="1" eaLnBrk="1" hangingPunct="1"/>
            <a:r>
              <a:rPr lang="en-US" altLang="en-US" dirty="0"/>
              <a:t>Designing search engines and computing routines that are faster and consume less energy</a:t>
            </a:r>
          </a:p>
          <a:p>
            <a:pPr lvl="1" eaLnBrk="1" hangingPunct="1"/>
            <a:r>
              <a:rPr lang="en-US" altLang="en-US" dirty="0"/>
              <a:t>Replacing underutilized smaller servers with one large server using a virtualization technique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dirty="0"/>
              <a:t>Green Computing (3 of 3)</a:t>
            </a:r>
          </a:p>
        </p:txBody>
      </p:sp>
      <p:sp>
        <p:nvSpPr>
          <p:cNvPr id="65539" name="Content Placeholder 2"/>
          <p:cNvSpPr>
            <a:spLocks noGrp="1"/>
          </p:cNvSpPr>
          <p:nvPr>
            <p:ph idx="1"/>
          </p:nvPr>
        </p:nvSpPr>
        <p:spPr/>
        <p:txBody>
          <a:bodyPr/>
          <a:lstStyle/>
          <a:p>
            <a:pPr lvl="1"/>
            <a:r>
              <a:rPr lang="en-US" altLang="en-US" dirty="0"/>
              <a:t>Using computing devices that consume less energy and are biodegradable</a:t>
            </a:r>
          </a:p>
          <a:p>
            <a:pPr lvl="1"/>
            <a:r>
              <a:rPr lang="en-US" altLang="en-US" dirty="0"/>
              <a:t>Allowing certain employees to work from their homes</a:t>
            </a:r>
          </a:p>
          <a:p>
            <a:pPr lvl="1"/>
            <a:r>
              <a:rPr lang="en-US" altLang="en-US" dirty="0"/>
              <a:t>Conducting meetings over computer networks to reduce business travel</a:t>
            </a:r>
          </a:p>
          <a:p>
            <a:pPr lvl="1"/>
            <a:r>
              <a:rPr lang="en-US" altLang="en-US" dirty="0"/>
              <a:t>Using cloud computing </a:t>
            </a:r>
          </a:p>
          <a:p>
            <a:pPr lvl="1"/>
            <a:r>
              <a:rPr lang="en-US" altLang="en-US" dirty="0"/>
              <a:t>Turning off idle PCs and recycling computer-related materials</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(1 of 2) </a:t>
            </a:r>
          </a:p>
        </p:txBody>
      </p:sp>
      <p:sp>
        <p:nvSpPr>
          <p:cNvPr id="3" name="Content Placeholder 2"/>
          <p:cNvSpPr>
            <a:spLocks noGrp="1"/>
          </p:cNvSpPr>
          <p:nvPr>
            <p:ph idx="1"/>
          </p:nvPr>
        </p:nvSpPr>
        <p:spPr/>
        <p:txBody>
          <a:bodyPr/>
          <a:lstStyle/>
          <a:p>
            <a:r>
              <a:rPr lang="en-US" altLang="en-US" dirty="0"/>
              <a:t>Employers search social networking sites, such as Facebook or Instagram, to find background information on applicants</a:t>
            </a:r>
          </a:p>
          <a:p>
            <a:r>
              <a:rPr lang="en-IN" altLang="en-US" dirty="0"/>
              <a:t>Spamming presents serious privacy issues</a:t>
            </a:r>
          </a:p>
          <a:p>
            <a:r>
              <a:rPr lang="en-IN" altLang="en-US" dirty="0"/>
              <a:t>Two types of information available on the Web are public and private </a:t>
            </a:r>
            <a:endParaRPr lang="en-US" altLang="en-US" dirty="0"/>
          </a:p>
          <a:p>
            <a:endParaRPr lang="en-US" dirty="0"/>
          </a:p>
        </p:txBody>
      </p:sp>
    </p:spTree>
    <p:extLst>
      <p:ext uri="{BB962C8B-B14F-4D97-AF65-F5344CB8AC3E}">
        <p14:creationId xmlns:p14="http://schemas.microsoft.com/office/powerpoint/2010/main" val="915134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(2 of 2)</a:t>
            </a:r>
          </a:p>
        </p:txBody>
      </p:sp>
      <p:sp>
        <p:nvSpPr>
          <p:cNvPr id="3" name="Content Placeholder 2"/>
          <p:cNvSpPr>
            <a:spLocks noGrp="1"/>
          </p:cNvSpPr>
          <p:nvPr>
            <p:ph idx="1"/>
          </p:nvPr>
        </p:nvSpPr>
        <p:spPr/>
        <p:txBody>
          <a:bodyPr/>
          <a:lstStyle/>
          <a:p>
            <a:r>
              <a:rPr lang="en-IN" altLang="en-US" dirty="0"/>
              <a:t>Many associations promote the ethically responsible use of information systems and technologies</a:t>
            </a:r>
            <a:endParaRPr lang="en-US" altLang="en-US" dirty="0"/>
          </a:p>
          <a:p>
            <a:r>
              <a:rPr lang="en-US" altLang="en-US" dirty="0"/>
              <a:t>Information technology has created many new jobs</a:t>
            </a:r>
          </a:p>
          <a:p>
            <a:r>
              <a:rPr lang="en-US" altLang="en-US" dirty="0"/>
              <a:t>Green computing is one of the methods for combating global warming</a:t>
            </a:r>
          </a:p>
          <a:p>
            <a:endParaRPr lang="en-US" dirty="0"/>
          </a:p>
        </p:txBody>
      </p:sp>
    </p:spTree>
    <p:extLst>
      <p:ext uri="{BB962C8B-B14F-4D97-AF65-F5344CB8AC3E}">
        <p14:creationId xmlns:p14="http://schemas.microsoft.com/office/powerpoint/2010/main" val="1298921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Privacy Issues (1 of 7)</a:t>
            </a:r>
          </a:p>
        </p:txBody>
      </p:sp>
      <p:sp>
        <p:nvSpPr>
          <p:cNvPr id="20483" name="Content Placeholder 2"/>
          <p:cNvSpPr>
            <a:spLocks noGrp="1"/>
          </p:cNvSpPr>
          <p:nvPr>
            <p:ph idx="1"/>
          </p:nvPr>
        </p:nvSpPr>
        <p:spPr/>
        <p:txBody>
          <a:bodyPr/>
          <a:lstStyle/>
          <a:p>
            <a:r>
              <a:rPr lang="en-US" altLang="en-US" dirty="0"/>
              <a:t>Employers search social networking sites for background information on applicants</a:t>
            </a:r>
          </a:p>
          <a:p>
            <a:r>
              <a:rPr lang="en-US" altLang="en-US" dirty="0"/>
              <a:t>Monitoring systems are adopted by employers to check employee performance</a:t>
            </a:r>
          </a:p>
          <a:p>
            <a:r>
              <a:rPr lang="en-IN" altLang="en-US" dirty="0"/>
              <a:t>Healthcare organizations, financial institutions, legal firms, and online-ordering firms gather personal data and enter it in databases</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Privacy Issues (2 of 7)</a:t>
            </a:r>
            <a:endParaRPr lang="en-US" altLang="en-US" sz="2000" dirty="0"/>
          </a:p>
        </p:txBody>
      </p:sp>
      <p:sp>
        <p:nvSpPr>
          <p:cNvPr id="20483" name="Content Placeholder 2"/>
          <p:cNvSpPr>
            <a:spLocks noGrp="1"/>
          </p:cNvSpPr>
          <p:nvPr>
            <p:ph idx="1"/>
          </p:nvPr>
        </p:nvSpPr>
        <p:spPr>
          <a:xfrm>
            <a:off x="1075183" y="1590385"/>
            <a:ext cx="7821824" cy="4022416"/>
          </a:xfrm>
        </p:spPr>
        <p:txBody>
          <a:bodyPr/>
          <a:lstStyle/>
          <a:p>
            <a:r>
              <a:rPr lang="en-IN" altLang="en-US" dirty="0"/>
              <a:t>Information about every aspect of people’s lives is stored on various databases</a:t>
            </a:r>
          </a:p>
          <a:p>
            <a:pPr lvl="1"/>
            <a:r>
              <a:rPr lang="en-IN" altLang="en-US" dirty="0"/>
              <a:t>Many practices of government agencies, credit agencies, and marketing companies using databases would represent an invasion of privacy</a:t>
            </a:r>
          </a:p>
          <a:p>
            <a:r>
              <a:rPr lang="en-IN" altLang="en-US" dirty="0"/>
              <a:t>Several federal laws regulate the collecting and using of information on people and corporations</a:t>
            </a:r>
          </a:p>
          <a:p>
            <a:pPr lvl="1"/>
            <a:r>
              <a:rPr lang="en-IN" altLang="en-US" dirty="0"/>
              <a:t>Narrow in scope and contain loopholes</a:t>
            </a:r>
            <a:endParaRPr lang="en-US" altLang="en-US" dirty="0"/>
          </a:p>
        </p:txBody>
      </p:sp>
    </p:spTree>
    <p:extLst>
      <p:ext uri="{BB962C8B-B14F-4D97-AF65-F5344CB8AC3E}">
        <p14:creationId xmlns:p14="http://schemas.microsoft.com/office/powerpoint/2010/main" val="155967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Privacy Issues (3 of 7)</a:t>
            </a:r>
            <a:endParaRPr lang="en-US" altLang="en-US" sz="2000" dirty="0"/>
          </a:p>
        </p:txBody>
      </p:sp>
      <p:sp>
        <p:nvSpPr>
          <p:cNvPr id="20483" name="Content Placeholder 2"/>
          <p:cNvSpPr>
            <a:spLocks noGrp="1"/>
          </p:cNvSpPr>
          <p:nvPr>
            <p:ph idx="1"/>
          </p:nvPr>
        </p:nvSpPr>
        <p:spPr>
          <a:xfrm>
            <a:off x="1075183" y="1590385"/>
            <a:ext cx="7821824" cy="4022416"/>
          </a:xfrm>
        </p:spPr>
        <p:txBody>
          <a:bodyPr/>
          <a:lstStyle/>
          <a:p>
            <a:r>
              <a:rPr lang="en-US" altLang="en-US" dirty="0"/>
              <a:t>Concepts of the web and network privacy</a:t>
            </a:r>
          </a:p>
          <a:p>
            <a:pPr lvl="1"/>
            <a:r>
              <a:rPr lang="en-US" altLang="en-US" dirty="0"/>
              <a:t>Acceptable use policy: set of rules specifying legal and ethical use of a system and consequences of noncompliance</a:t>
            </a:r>
          </a:p>
          <a:p>
            <a:pPr lvl="1"/>
            <a:r>
              <a:rPr lang="en-US" altLang="en-US" dirty="0"/>
              <a:t>Accountability: issues involving both the user’s and the organization’s responsibilities and liabilities</a:t>
            </a:r>
          </a:p>
          <a:p>
            <a:pPr lvl="1"/>
            <a:r>
              <a:rPr lang="en-US" altLang="en-US" dirty="0"/>
              <a:t>Nonrepudiation: method for binding all the parties to a contract</a:t>
            </a:r>
          </a:p>
          <a:p>
            <a:pPr lvl="1"/>
            <a:endParaRPr lang="en-US" altLang="en-US" dirty="0"/>
          </a:p>
          <a:p>
            <a:pPr lvl="1"/>
            <a:endParaRPr lang="en-US" altLang="en-US" dirty="0"/>
          </a:p>
        </p:txBody>
      </p:sp>
    </p:spTree>
    <p:extLst>
      <p:ext uri="{BB962C8B-B14F-4D97-AF65-F5344CB8AC3E}">
        <p14:creationId xmlns:p14="http://schemas.microsoft.com/office/powerpoint/2010/main" val="60209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4"/>
          <p:cNvSpPr>
            <a:spLocks noGrp="1"/>
          </p:cNvSpPr>
          <p:nvPr>
            <p:ph type="title"/>
          </p:nvPr>
        </p:nvSpPr>
        <p:spPr/>
        <p:txBody>
          <a:bodyPr>
            <a:noAutofit/>
          </a:bodyPr>
          <a:lstStyle/>
          <a:p>
            <a:pPr eaLnBrk="1" hangingPunct="1"/>
            <a:r>
              <a:rPr lang="en-US" altLang="en-US" dirty="0"/>
              <a:t>Privacy Issues (4 of 7)</a:t>
            </a:r>
          </a:p>
        </p:txBody>
      </p:sp>
      <p:sp>
        <p:nvSpPr>
          <p:cNvPr id="11267" name="Content Placeholder 2"/>
          <p:cNvSpPr>
            <a:spLocks noGrp="1"/>
          </p:cNvSpPr>
          <p:nvPr>
            <p:ph idx="1"/>
          </p:nvPr>
        </p:nvSpPr>
        <p:spPr/>
        <p:txBody>
          <a:bodyPr>
            <a:noAutofit/>
          </a:bodyPr>
          <a:lstStyle/>
          <a:p>
            <a:r>
              <a:rPr lang="en-US" altLang="en-US" dirty="0"/>
              <a:t>Guidelines to minimize the invasion of privacy </a:t>
            </a:r>
            <a:endParaRPr lang="en-IN" altLang="en-US" dirty="0"/>
          </a:p>
          <a:p>
            <a:pPr lvl="1"/>
            <a:r>
              <a:rPr lang="en-IN" altLang="en-US" dirty="0"/>
              <a:t>Conduct business only with Web sites that have privacy policies</a:t>
            </a:r>
          </a:p>
          <a:p>
            <a:pPr lvl="1"/>
            <a:r>
              <a:rPr lang="en-IN" altLang="en-US" dirty="0"/>
              <a:t>Limit access to personal to those with authorization information</a:t>
            </a:r>
          </a:p>
          <a:p>
            <a:pPr lvl="1"/>
            <a:r>
              <a:rPr lang="en-US" altLang="en-US" dirty="0"/>
              <a:t>Ensure data’s reliability and take precautions to prevent misuse of the data</a:t>
            </a:r>
          </a:p>
          <a:p>
            <a:pPr lvl="1"/>
            <a:endParaRPr lang="en-I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4"/>
          <p:cNvSpPr>
            <a:spLocks noGrp="1"/>
          </p:cNvSpPr>
          <p:nvPr>
            <p:ph type="title"/>
          </p:nvPr>
        </p:nvSpPr>
        <p:spPr/>
        <p:txBody>
          <a:bodyPr>
            <a:noAutofit/>
          </a:bodyPr>
          <a:lstStyle/>
          <a:p>
            <a:pPr eaLnBrk="1" hangingPunct="1"/>
            <a:r>
              <a:rPr lang="en-US" altLang="en-US" dirty="0"/>
              <a:t>Privacy Issues (5 of 7)</a:t>
            </a:r>
            <a:endParaRPr lang="en-US" altLang="en-US" sz="2000" dirty="0"/>
          </a:p>
        </p:txBody>
      </p:sp>
      <p:sp>
        <p:nvSpPr>
          <p:cNvPr id="26627" name="Content Placeholder 2"/>
          <p:cNvSpPr>
            <a:spLocks noGrp="1"/>
          </p:cNvSpPr>
          <p:nvPr>
            <p:ph idx="1"/>
          </p:nvPr>
        </p:nvSpPr>
        <p:spPr/>
        <p:txBody>
          <a:bodyPr/>
          <a:lstStyle/>
          <a:p>
            <a:pPr lvl="1"/>
            <a:r>
              <a:rPr lang="en-IN" altLang="en-US" dirty="0"/>
              <a:t>Make sure data collection has a stated purpose</a:t>
            </a:r>
          </a:p>
          <a:p>
            <a:pPr lvl="1"/>
            <a:r>
              <a:rPr lang="en-US" altLang="en-US" dirty="0"/>
              <a:t>Identify ways to prevent personal information gathered from being disclosed without consent</a:t>
            </a:r>
            <a:endParaRPr lang="en-IN" altLang="en-US" dirty="0"/>
          </a:p>
          <a:p>
            <a:pPr lvl="1"/>
            <a:r>
              <a:rPr lang="en-IN" altLang="en-US" dirty="0"/>
              <a:t>Use verification procedures to ensure data accuracy</a:t>
            </a:r>
          </a:p>
          <a:p>
            <a:pPr lvl="1"/>
            <a:r>
              <a:rPr lang="en-US" altLang="en-US" dirty="0"/>
              <a:t>Ensure records kept on an individual are  accurate and up to date</a:t>
            </a:r>
          </a:p>
          <a:p>
            <a:pPr lvl="1"/>
            <a:r>
              <a:rPr lang="en-US" altLang="en-US" dirty="0"/>
              <a:t>Review records and correct any inaccuracies</a:t>
            </a:r>
          </a:p>
          <a:p>
            <a:pPr lvl="1"/>
            <a:endParaRPr lang="en-I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4"/>
          <p:cNvSpPr>
            <a:spLocks noGrp="1"/>
          </p:cNvSpPr>
          <p:nvPr>
            <p:ph type="title"/>
          </p:nvPr>
        </p:nvSpPr>
        <p:spPr/>
        <p:txBody>
          <a:bodyPr/>
          <a:lstStyle/>
          <a:p>
            <a:r>
              <a:rPr lang="en-US" altLang="en-US" dirty="0"/>
              <a:t>Privacy Issues (6 of 7)</a:t>
            </a:r>
          </a:p>
        </p:txBody>
      </p:sp>
      <p:sp>
        <p:nvSpPr>
          <p:cNvPr id="26627" name="Content Placeholder 2"/>
          <p:cNvSpPr>
            <a:spLocks noGrp="1"/>
          </p:cNvSpPr>
          <p:nvPr>
            <p:ph idx="1"/>
          </p:nvPr>
        </p:nvSpPr>
        <p:spPr/>
        <p:txBody>
          <a:bodyPr/>
          <a:lstStyle/>
          <a:p>
            <a:pPr lvl="1"/>
            <a:r>
              <a:rPr lang="en-IN" altLang="en-US" dirty="0"/>
              <a:t>Do not keep record-keeping systems that store personal data a secret</a:t>
            </a:r>
          </a:p>
          <a:p>
            <a:pPr lvl="1"/>
            <a:r>
              <a:rPr lang="en-IN" altLang="en-US" dirty="0"/>
              <a:t>Take all necessary measures to prevent unauthorized access to data and misuse of data</a:t>
            </a:r>
            <a:endParaRPr lang="en-US" altLang="en-US" dirty="0"/>
          </a:p>
        </p:txBody>
      </p:sp>
    </p:spTree>
    <p:extLst>
      <p:ext uri="{BB962C8B-B14F-4D97-AF65-F5344CB8AC3E}">
        <p14:creationId xmlns:p14="http://schemas.microsoft.com/office/powerpoint/2010/main" val="44424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Office Theme">
  <a:themeElements>
    <a:clrScheme name="Custom 1">
      <a:dk1>
        <a:srgbClr val="618097"/>
      </a:dk1>
      <a:lt1>
        <a:srgbClr val="FFFFFF"/>
      </a:lt1>
      <a:dk2>
        <a:srgbClr val="000000"/>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1651</Words>
  <Application>Microsoft Office PowerPoint</Application>
  <PresentationFormat>On-screen Show (4:3)</PresentationFormat>
  <Paragraphs>178</Paragraphs>
  <Slides>34</Slides>
  <Notes>28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ＭＳ Ｐゴシック</vt:lpstr>
      <vt:lpstr>Arial</vt:lpstr>
      <vt:lpstr>Arial Narrow</vt:lpstr>
      <vt:lpstr>Calibri</vt:lpstr>
      <vt:lpstr>DINPro-CondBlack</vt:lpstr>
      <vt:lpstr>Folio Std Light</vt:lpstr>
      <vt:lpstr>Folio Std Medium</vt:lpstr>
      <vt:lpstr>Franklin Gothic Medium</vt:lpstr>
      <vt:lpstr>Lucida Grande</vt:lpstr>
      <vt:lpstr>Rockwell</vt:lpstr>
      <vt:lpstr>Times New Roman</vt:lpstr>
      <vt:lpstr>3_Office Theme</vt:lpstr>
      <vt:lpstr>PowerPoint Presentation</vt:lpstr>
      <vt:lpstr>Learning Objectives (1 of 2)</vt:lpstr>
      <vt:lpstr>Learning Objectives (2 of 2)</vt:lpstr>
      <vt:lpstr>Privacy Issues (1 of 7)</vt:lpstr>
      <vt:lpstr>Privacy Issues (2 of 7)</vt:lpstr>
      <vt:lpstr>Privacy Issues (3 of 7)</vt:lpstr>
      <vt:lpstr>Privacy Issues (4 of 7)</vt:lpstr>
      <vt:lpstr>Privacy Issues (5 of 7)</vt:lpstr>
      <vt:lpstr>Privacy Issues (6 of 7)</vt:lpstr>
      <vt:lpstr>Privacy Issues (7 of 7)</vt:lpstr>
      <vt:lpstr>E-mail</vt:lpstr>
      <vt:lpstr>Data Collection on the Web (1 of 3)</vt:lpstr>
      <vt:lpstr>Data Collection on the Web (2 of 3)</vt:lpstr>
      <vt:lpstr>Data Collection on the Web (3 of 3)</vt:lpstr>
      <vt:lpstr>Ethical Issues of Information Technologies </vt:lpstr>
      <vt:lpstr>Censorship (1 of 2)</vt:lpstr>
      <vt:lpstr>Censorship (2 of 2)</vt:lpstr>
      <vt:lpstr>Intellectual Property (1 of 5)</vt:lpstr>
      <vt:lpstr>Intellectual Property (2 of 5)</vt:lpstr>
      <vt:lpstr>Intellectual Property (3 of 5)</vt:lpstr>
      <vt:lpstr>Intellectual Property (4 of 5)</vt:lpstr>
      <vt:lpstr>Intellectual Property (5 of 5)</vt:lpstr>
      <vt:lpstr>Social Divisions and the Digital Divide</vt:lpstr>
      <vt:lpstr>The Impact of Information Technology in the Workplace (1 of 2)</vt:lpstr>
      <vt:lpstr>The Impact of Information Technology in the Workplace (2 of 2)</vt:lpstr>
      <vt:lpstr>4.1  Telecommuting (1 of 2)</vt:lpstr>
      <vt:lpstr>4.1  Telecommuting (2 of 2)</vt:lpstr>
      <vt:lpstr>Information Technology and Health Issues </vt:lpstr>
      <vt:lpstr>Green Computing (1 of 3)</vt:lpstr>
      <vt:lpstr>Green Computing (2 of 3)</vt:lpstr>
      <vt:lpstr>Green Computing (3 of 3)</vt:lpstr>
      <vt:lpstr>Summary (1 of 2) </vt:lpstr>
      <vt:lpstr>Summary (2 of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2018-07-05T23:26:33Z</dcterms:created>
  <dcterms:modified xsi:type="dcterms:W3CDTF">2018-07-10T19:05:45Z</dcterms:modified>
</cp:coreProperties>
</file>