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737" r:id="rId1"/>
  </p:sldMasterIdLst>
  <p:notesMasterIdLst>
    <p:notesMasterId r:id="rId58"/>
  </p:notesMasterIdLst>
  <p:sldIdLst>
    <p:sldId id="260" r:id="rId2"/>
    <p:sldId id="372" r:id="rId3"/>
    <p:sldId id="373" r:id="rId4"/>
    <p:sldId id="374" r:id="rId5"/>
    <p:sldId id="322" r:id="rId6"/>
    <p:sldId id="375" r:id="rId7"/>
    <p:sldId id="376" r:id="rId8"/>
    <p:sldId id="377" r:id="rId9"/>
    <p:sldId id="378" r:id="rId10"/>
    <p:sldId id="324" r:id="rId11"/>
    <p:sldId id="379" r:id="rId12"/>
    <p:sldId id="327" r:id="rId13"/>
    <p:sldId id="358" r:id="rId14"/>
    <p:sldId id="277" r:id="rId15"/>
    <p:sldId id="380" r:id="rId16"/>
    <p:sldId id="281" r:id="rId17"/>
    <p:sldId id="320" r:id="rId18"/>
    <p:sldId id="381" r:id="rId19"/>
    <p:sldId id="335" r:id="rId20"/>
    <p:sldId id="382" r:id="rId21"/>
    <p:sldId id="359" r:id="rId22"/>
    <p:sldId id="286" r:id="rId23"/>
    <p:sldId id="383" r:id="rId24"/>
    <p:sldId id="384" r:id="rId25"/>
    <p:sldId id="385" r:id="rId26"/>
    <p:sldId id="386" r:id="rId27"/>
    <p:sldId id="292" r:id="rId28"/>
    <p:sldId id="293" r:id="rId29"/>
    <p:sldId id="360" r:id="rId30"/>
    <p:sldId id="387" r:id="rId31"/>
    <p:sldId id="296" r:id="rId32"/>
    <p:sldId id="388" r:id="rId33"/>
    <p:sldId id="299" r:id="rId34"/>
    <p:sldId id="361" r:id="rId35"/>
    <p:sldId id="304" r:id="rId36"/>
    <p:sldId id="321" r:id="rId37"/>
    <p:sldId id="338" r:id="rId38"/>
    <p:sldId id="306" r:id="rId39"/>
    <p:sldId id="308" r:id="rId40"/>
    <p:sldId id="309" r:id="rId41"/>
    <p:sldId id="362" r:id="rId42"/>
    <p:sldId id="310" r:id="rId43"/>
    <p:sldId id="354" r:id="rId44"/>
    <p:sldId id="311" r:id="rId45"/>
    <p:sldId id="340" r:id="rId46"/>
    <p:sldId id="313" r:id="rId47"/>
    <p:sldId id="314" r:id="rId48"/>
    <p:sldId id="315" r:id="rId49"/>
    <p:sldId id="363" r:id="rId50"/>
    <p:sldId id="364" r:id="rId51"/>
    <p:sldId id="370" r:id="rId52"/>
    <p:sldId id="318" r:id="rId53"/>
    <p:sldId id="371" r:id="rId54"/>
    <p:sldId id="389" r:id="rId55"/>
    <p:sldId id="390" r:id="rId56"/>
    <p:sldId id="352" r:id="rId5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125"/>
    <a:srgbClr val="00ABA7"/>
    <a:srgbClr val="006699"/>
    <a:srgbClr val="FFCC00"/>
    <a:srgbClr val="CFCB28"/>
    <a:srgbClr val="B4B568"/>
    <a:srgbClr val="BAB568"/>
    <a:srgbClr val="99C267"/>
    <a:srgbClr val="99CD8A"/>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37" autoAdjust="0"/>
    <p:restoredTop sz="87433" autoAdjust="0"/>
  </p:normalViewPr>
  <p:slideViewPr>
    <p:cSldViewPr snapToGrid="0">
      <p:cViewPr varScale="1">
        <p:scale>
          <a:sx n="54" d="100"/>
          <a:sy n="54" d="100"/>
        </p:scale>
        <p:origin x="900" y="5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54" d="100"/>
        <a:sy n="5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dirty="0"/>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dirty="0"/>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A15115F-5490-424C-AF39-66EA0CC3DFFB}" type="slidenum">
              <a:rPr lang="en-US" altLang="en-US"/>
              <a:pPr>
                <a:defRPr/>
              </a:pPr>
              <a:t>‹#›</a:t>
            </a:fld>
            <a:endParaRPr lang="en-US" altLang="en-US" dirty="0"/>
          </a:p>
        </p:txBody>
      </p:sp>
    </p:spTree>
    <p:extLst>
      <p:ext uri="{BB962C8B-B14F-4D97-AF65-F5344CB8AC3E}">
        <p14:creationId xmlns:p14="http://schemas.microsoft.com/office/powerpoint/2010/main" val="29777980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4E1F879E-AC06-4E15-9ECE-DE67B6E21ADB}" type="slidenum">
              <a:rPr kumimoji="0" lang="en-US" altLang="en-US" smtClean="0"/>
              <a:pPr>
                <a:spcBef>
                  <a:spcPct val="0"/>
                </a:spcBef>
              </a:pPr>
              <a:t>1</a:t>
            </a:fld>
            <a:endParaRPr kumimoji="0" lang="en-US" alt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981401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19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FF6332BA-C97F-4FA4-B63B-D3FFE15B9615}" type="slidenum">
              <a:rPr kumimoji="0" lang="en-US" altLang="en-US" smtClean="0"/>
              <a:pPr>
                <a:spcBef>
                  <a:spcPct val="0"/>
                </a:spcBef>
              </a:pPr>
              <a:t>19</a:t>
            </a:fld>
            <a:endParaRPr kumimoji="0" lang="en-US" altLang="en-US" dirty="0"/>
          </a:p>
        </p:txBody>
      </p:sp>
    </p:spTree>
    <p:extLst>
      <p:ext uri="{BB962C8B-B14F-4D97-AF65-F5344CB8AC3E}">
        <p14:creationId xmlns:p14="http://schemas.microsoft.com/office/powerpoint/2010/main" val="1434052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9C9A16A-6C9C-487D-8C50-E0509B783F88}" type="slidenum">
              <a:rPr kumimoji="0" lang="en-US" altLang="en-US" smtClean="0"/>
              <a:pPr>
                <a:spcBef>
                  <a:spcPct val="0"/>
                </a:spcBef>
              </a:pPr>
              <a:t>21</a:t>
            </a:fld>
            <a:endParaRPr kumimoji="0" lang="en-US" altLang="en-US" dirty="0"/>
          </a:p>
        </p:txBody>
      </p:sp>
    </p:spTree>
    <p:extLst>
      <p:ext uri="{BB962C8B-B14F-4D97-AF65-F5344CB8AC3E}">
        <p14:creationId xmlns:p14="http://schemas.microsoft.com/office/powerpoint/2010/main" val="2203127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B966956A-8670-4CCC-BBAB-87E0155483F8}" type="slidenum">
              <a:rPr kumimoji="0" lang="en-US" altLang="en-US" smtClean="0"/>
              <a:pPr>
                <a:spcBef>
                  <a:spcPct val="0"/>
                </a:spcBef>
              </a:pPr>
              <a:t>22</a:t>
            </a:fld>
            <a:endParaRPr kumimoji="0" lang="en-US" altLang="en-US" dirty="0"/>
          </a:p>
        </p:txBody>
      </p:sp>
    </p:spTree>
    <p:extLst>
      <p:ext uri="{BB962C8B-B14F-4D97-AF65-F5344CB8AC3E}">
        <p14:creationId xmlns:p14="http://schemas.microsoft.com/office/powerpoint/2010/main" val="2053114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6A6A85E-3B31-4C64-A1CE-51211AA09C57}" type="slidenum">
              <a:rPr kumimoji="0" lang="en-US" altLang="en-US" smtClean="0"/>
              <a:pPr>
                <a:spcBef>
                  <a:spcPct val="0"/>
                </a:spcBef>
              </a:pPr>
              <a:t>27</a:t>
            </a:fld>
            <a:endParaRPr kumimoji="0" lang="en-US" altLang="en-US" dirty="0"/>
          </a:p>
        </p:txBody>
      </p:sp>
    </p:spTree>
    <p:extLst>
      <p:ext uri="{BB962C8B-B14F-4D97-AF65-F5344CB8AC3E}">
        <p14:creationId xmlns:p14="http://schemas.microsoft.com/office/powerpoint/2010/main" val="2199619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1FF3046-948E-4E63-95F1-50C2A6C50216}" type="slidenum">
              <a:rPr kumimoji="0" lang="en-US" altLang="en-US" smtClean="0"/>
              <a:pPr>
                <a:spcBef>
                  <a:spcPct val="0"/>
                </a:spcBef>
              </a:pPr>
              <a:t>28</a:t>
            </a:fld>
            <a:endParaRPr kumimoji="0" lang="en-US" altLang="en-US" dirty="0"/>
          </a:p>
        </p:txBody>
      </p:sp>
    </p:spTree>
    <p:extLst>
      <p:ext uri="{BB962C8B-B14F-4D97-AF65-F5344CB8AC3E}">
        <p14:creationId xmlns:p14="http://schemas.microsoft.com/office/powerpoint/2010/main" val="2301893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42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1FF3046-948E-4E63-95F1-50C2A6C50216}" type="slidenum">
              <a:rPr kumimoji="0" lang="en-US" altLang="en-US" smtClean="0"/>
              <a:pPr>
                <a:spcBef>
                  <a:spcPct val="0"/>
                </a:spcBef>
              </a:pPr>
              <a:t>29</a:t>
            </a:fld>
            <a:endParaRPr kumimoji="0" lang="en-US" altLang="en-US" dirty="0"/>
          </a:p>
        </p:txBody>
      </p:sp>
    </p:spTree>
    <p:extLst>
      <p:ext uri="{BB962C8B-B14F-4D97-AF65-F5344CB8AC3E}">
        <p14:creationId xmlns:p14="http://schemas.microsoft.com/office/powerpoint/2010/main" val="1082865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3C3DC3C5-6A29-4549-8769-8B0AF5E99815}" type="slidenum">
              <a:rPr kumimoji="0" lang="en-US" altLang="en-US" smtClean="0"/>
              <a:pPr>
                <a:spcBef>
                  <a:spcPct val="0"/>
                </a:spcBef>
              </a:pPr>
              <a:t>31</a:t>
            </a:fld>
            <a:endParaRPr kumimoji="0" lang="en-US" altLang="en-US" dirty="0"/>
          </a:p>
        </p:txBody>
      </p:sp>
    </p:spTree>
    <p:extLst>
      <p:ext uri="{BB962C8B-B14F-4D97-AF65-F5344CB8AC3E}">
        <p14:creationId xmlns:p14="http://schemas.microsoft.com/office/powerpoint/2010/main" val="2145912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4CB6CA3-8547-4119-A063-D7FA0C24A24A}" type="slidenum">
              <a:rPr kumimoji="0" lang="en-US" altLang="en-US" smtClean="0"/>
              <a:pPr>
                <a:spcBef>
                  <a:spcPct val="0"/>
                </a:spcBef>
              </a:pPr>
              <a:t>33</a:t>
            </a:fld>
            <a:endParaRPr kumimoji="0" lang="en-US" altLang="en-US" dirty="0"/>
          </a:p>
        </p:txBody>
      </p:sp>
    </p:spTree>
    <p:extLst>
      <p:ext uri="{BB962C8B-B14F-4D97-AF65-F5344CB8AC3E}">
        <p14:creationId xmlns:p14="http://schemas.microsoft.com/office/powerpoint/2010/main" val="9745970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4CB6CA3-8547-4119-A063-D7FA0C24A24A}" type="slidenum">
              <a:rPr kumimoji="0" lang="en-US" altLang="en-US" smtClean="0"/>
              <a:pPr>
                <a:spcBef>
                  <a:spcPct val="0"/>
                </a:spcBef>
              </a:pPr>
              <a:t>34</a:t>
            </a:fld>
            <a:endParaRPr kumimoji="0" lang="en-US" altLang="en-US" dirty="0"/>
          </a:p>
        </p:txBody>
      </p:sp>
    </p:spTree>
    <p:extLst>
      <p:ext uri="{BB962C8B-B14F-4D97-AF65-F5344CB8AC3E}">
        <p14:creationId xmlns:p14="http://schemas.microsoft.com/office/powerpoint/2010/main" val="28868050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6C37FF9-0D77-430A-80B3-78B8E3C448D9}" type="slidenum">
              <a:rPr kumimoji="0" lang="en-US" altLang="en-US" smtClean="0"/>
              <a:pPr>
                <a:spcBef>
                  <a:spcPct val="0"/>
                </a:spcBef>
              </a:pPr>
              <a:t>35</a:t>
            </a:fld>
            <a:endParaRPr kumimoji="0" lang="en-US" altLang="en-US" dirty="0"/>
          </a:p>
        </p:txBody>
      </p:sp>
    </p:spTree>
    <p:extLst>
      <p:ext uri="{BB962C8B-B14F-4D97-AF65-F5344CB8AC3E}">
        <p14:creationId xmlns:p14="http://schemas.microsoft.com/office/powerpoint/2010/main" val="1974348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9152CCA4-65C5-42C7-89F6-12CAAB981B4D}" type="slidenum">
              <a:rPr kumimoji="0" lang="en-US" altLang="en-US" smtClean="0"/>
              <a:pPr>
                <a:spcBef>
                  <a:spcPct val="0"/>
                </a:spcBef>
              </a:pPr>
              <a:t>5</a:t>
            </a:fld>
            <a:endParaRPr kumimoji="0" lang="en-US" altLang="en-US" dirty="0"/>
          </a:p>
        </p:txBody>
      </p:sp>
    </p:spTree>
    <p:extLst>
      <p:ext uri="{BB962C8B-B14F-4D97-AF65-F5344CB8AC3E}">
        <p14:creationId xmlns:p14="http://schemas.microsoft.com/office/powerpoint/2010/main" val="3165449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C925174-2164-40C3-9023-861AC45D6E79}" type="slidenum">
              <a:rPr kumimoji="0" lang="en-US" altLang="en-US" smtClean="0"/>
              <a:pPr>
                <a:spcBef>
                  <a:spcPct val="0"/>
                </a:spcBef>
              </a:pPr>
              <a:t>36</a:t>
            </a:fld>
            <a:endParaRPr kumimoji="0" lang="en-US" altLang="en-US" dirty="0"/>
          </a:p>
        </p:txBody>
      </p:sp>
    </p:spTree>
    <p:extLst>
      <p:ext uri="{BB962C8B-B14F-4D97-AF65-F5344CB8AC3E}">
        <p14:creationId xmlns:p14="http://schemas.microsoft.com/office/powerpoint/2010/main" val="2892668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F1816D1-5C7C-4268-8436-43EE1E25BBE4}" type="slidenum">
              <a:rPr kumimoji="0" lang="en-US" altLang="en-US" smtClean="0"/>
              <a:pPr>
                <a:spcBef>
                  <a:spcPct val="0"/>
                </a:spcBef>
              </a:pPr>
              <a:t>37</a:t>
            </a:fld>
            <a:endParaRPr kumimoji="0" lang="en-US" altLang="en-US" dirty="0"/>
          </a:p>
        </p:txBody>
      </p:sp>
    </p:spTree>
    <p:extLst>
      <p:ext uri="{BB962C8B-B14F-4D97-AF65-F5344CB8AC3E}">
        <p14:creationId xmlns:p14="http://schemas.microsoft.com/office/powerpoint/2010/main" val="7432570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AB76512-669F-459F-AD86-0541EEAB025B}" type="slidenum">
              <a:rPr kumimoji="0" lang="en-US" altLang="en-US" smtClean="0"/>
              <a:pPr>
                <a:spcBef>
                  <a:spcPct val="0"/>
                </a:spcBef>
              </a:pPr>
              <a:t>38</a:t>
            </a:fld>
            <a:endParaRPr kumimoji="0" lang="en-US" altLang="en-US" dirty="0"/>
          </a:p>
        </p:txBody>
      </p:sp>
    </p:spTree>
    <p:extLst>
      <p:ext uri="{BB962C8B-B14F-4D97-AF65-F5344CB8AC3E}">
        <p14:creationId xmlns:p14="http://schemas.microsoft.com/office/powerpoint/2010/main" val="20752362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5F53AC7-4B2C-4E91-ACEA-2240DD6339E7}" type="slidenum">
              <a:rPr kumimoji="0" lang="en-US" altLang="en-US" smtClean="0"/>
              <a:pPr>
                <a:spcBef>
                  <a:spcPct val="0"/>
                </a:spcBef>
              </a:pPr>
              <a:t>39</a:t>
            </a:fld>
            <a:endParaRPr kumimoji="0" lang="en-US" altLang="en-US" dirty="0"/>
          </a:p>
        </p:txBody>
      </p:sp>
    </p:spTree>
    <p:extLst>
      <p:ext uri="{BB962C8B-B14F-4D97-AF65-F5344CB8AC3E}">
        <p14:creationId xmlns:p14="http://schemas.microsoft.com/office/powerpoint/2010/main" val="224514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916D8BA-66D0-47E8-A5A0-57E5D850DD02}" type="slidenum">
              <a:rPr kumimoji="0" lang="en-US" altLang="en-US" smtClean="0"/>
              <a:pPr>
                <a:spcBef>
                  <a:spcPct val="0"/>
                </a:spcBef>
              </a:pPr>
              <a:t>40</a:t>
            </a:fld>
            <a:endParaRPr kumimoji="0" lang="en-US" altLang="en-US" dirty="0"/>
          </a:p>
        </p:txBody>
      </p:sp>
    </p:spTree>
    <p:extLst>
      <p:ext uri="{BB962C8B-B14F-4D97-AF65-F5344CB8AC3E}">
        <p14:creationId xmlns:p14="http://schemas.microsoft.com/office/powerpoint/2010/main" val="2868229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2916D8BA-66D0-47E8-A5A0-57E5D850DD02}" type="slidenum">
              <a:rPr kumimoji="0" lang="en-US" altLang="en-US" smtClean="0"/>
              <a:pPr>
                <a:spcBef>
                  <a:spcPct val="0"/>
                </a:spcBef>
              </a:pPr>
              <a:t>41</a:t>
            </a:fld>
            <a:endParaRPr kumimoji="0" lang="en-US" altLang="en-US" dirty="0"/>
          </a:p>
        </p:txBody>
      </p:sp>
    </p:spTree>
    <p:extLst>
      <p:ext uri="{BB962C8B-B14F-4D97-AF65-F5344CB8AC3E}">
        <p14:creationId xmlns:p14="http://schemas.microsoft.com/office/powerpoint/2010/main" val="26828302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78AE1AF-6937-4680-8A10-7899070C32D2}" type="slidenum">
              <a:rPr kumimoji="0" lang="en-US" altLang="en-US" smtClean="0"/>
              <a:pPr>
                <a:spcBef>
                  <a:spcPct val="0"/>
                </a:spcBef>
              </a:pPr>
              <a:t>42</a:t>
            </a:fld>
            <a:endParaRPr kumimoji="0" lang="en-US" altLang="en-US" dirty="0"/>
          </a:p>
        </p:txBody>
      </p:sp>
    </p:spTree>
    <p:extLst>
      <p:ext uri="{BB962C8B-B14F-4D97-AF65-F5344CB8AC3E}">
        <p14:creationId xmlns:p14="http://schemas.microsoft.com/office/powerpoint/2010/main" val="26385757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C563B673-1B40-47B4-8C3C-29126E1F7998}" type="slidenum">
              <a:rPr kumimoji="0" lang="en-US" altLang="en-US" smtClean="0"/>
              <a:pPr>
                <a:spcBef>
                  <a:spcPct val="0"/>
                </a:spcBef>
              </a:pPr>
              <a:t>44</a:t>
            </a:fld>
            <a:endParaRPr kumimoji="0" lang="en-US" altLang="en-US" dirty="0"/>
          </a:p>
        </p:txBody>
      </p:sp>
    </p:spTree>
    <p:extLst>
      <p:ext uri="{BB962C8B-B14F-4D97-AF65-F5344CB8AC3E}">
        <p14:creationId xmlns:p14="http://schemas.microsoft.com/office/powerpoint/2010/main" val="10916117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5CD4F7C8-6C24-494B-B2E1-0B05701EDCEE}" type="slidenum">
              <a:rPr kumimoji="0" lang="en-US" altLang="en-US" smtClean="0"/>
              <a:pPr>
                <a:spcBef>
                  <a:spcPct val="0"/>
                </a:spcBef>
              </a:pPr>
              <a:t>45</a:t>
            </a:fld>
            <a:endParaRPr kumimoji="0" lang="en-US" altLang="en-US" dirty="0"/>
          </a:p>
        </p:txBody>
      </p:sp>
    </p:spTree>
    <p:extLst>
      <p:ext uri="{BB962C8B-B14F-4D97-AF65-F5344CB8AC3E}">
        <p14:creationId xmlns:p14="http://schemas.microsoft.com/office/powerpoint/2010/main" val="30709423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D87536A5-F1BE-48CF-8697-F677881D7335}" type="slidenum">
              <a:rPr kumimoji="0" lang="en-US" altLang="en-US" smtClean="0"/>
              <a:pPr>
                <a:spcBef>
                  <a:spcPct val="0"/>
                </a:spcBef>
              </a:pPr>
              <a:t>46</a:t>
            </a:fld>
            <a:endParaRPr kumimoji="0" lang="en-US" altLang="en-US" dirty="0"/>
          </a:p>
        </p:txBody>
      </p:sp>
    </p:spTree>
    <p:extLst>
      <p:ext uri="{BB962C8B-B14F-4D97-AF65-F5344CB8AC3E}">
        <p14:creationId xmlns:p14="http://schemas.microsoft.com/office/powerpoint/2010/main" val="414500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66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E7818B91-6F22-41DD-923B-7C09384D164C}" type="slidenum">
              <a:rPr kumimoji="0" lang="en-US" altLang="en-US" smtClean="0"/>
              <a:pPr>
                <a:spcBef>
                  <a:spcPct val="0"/>
                </a:spcBef>
              </a:pPr>
              <a:t>10</a:t>
            </a:fld>
            <a:endParaRPr kumimoji="0" lang="en-US" altLang="en-US" dirty="0"/>
          </a:p>
        </p:txBody>
      </p:sp>
    </p:spTree>
    <p:extLst>
      <p:ext uri="{BB962C8B-B14F-4D97-AF65-F5344CB8AC3E}">
        <p14:creationId xmlns:p14="http://schemas.microsoft.com/office/powerpoint/2010/main" val="3209732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7139D170-0E9E-4B97-93A8-E21EF094946A}" type="slidenum">
              <a:rPr kumimoji="0" lang="en-US" altLang="en-US" smtClean="0"/>
              <a:pPr>
                <a:spcBef>
                  <a:spcPct val="0"/>
                </a:spcBef>
              </a:pPr>
              <a:t>47</a:t>
            </a:fld>
            <a:endParaRPr kumimoji="0" lang="en-US" altLang="en-US" dirty="0"/>
          </a:p>
        </p:txBody>
      </p:sp>
    </p:spTree>
    <p:extLst>
      <p:ext uri="{BB962C8B-B14F-4D97-AF65-F5344CB8AC3E}">
        <p14:creationId xmlns:p14="http://schemas.microsoft.com/office/powerpoint/2010/main" val="3462347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D7F971E-A569-47A6-B121-F951A7C1420D}" type="slidenum">
              <a:rPr kumimoji="0" lang="en-US" altLang="en-US" smtClean="0"/>
              <a:pPr>
                <a:spcBef>
                  <a:spcPct val="0"/>
                </a:spcBef>
              </a:pPr>
              <a:t>48</a:t>
            </a:fld>
            <a:endParaRPr kumimoji="0" lang="en-US" altLang="en-US" dirty="0"/>
          </a:p>
        </p:txBody>
      </p:sp>
    </p:spTree>
    <p:extLst>
      <p:ext uri="{BB962C8B-B14F-4D97-AF65-F5344CB8AC3E}">
        <p14:creationId xmlns:p14="http://schemas.microsoft.com/office/powerpoint/2010/main" val="175619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B48B465-ED2D-4AF0-8226-D4B4A13A3E40}" type="slidenum">
              <a:rPr kumimoji="0" lang="en-US" altLang="en-US" smtClean="0"/>
              <a:pPr>
                <a:spcBef>
                  <a:spcPct val="0"/>
                </a:spcBef>
              </a:pPr>
              <a:t>52</a:t>
            </a:fld>
            <a:endParaRPr kumimoji="0" lang="en-US" altLang="en-US" dirty="0"/>
          </a:p>
        </p:txBody>
      </p:sp>
    </p:spTree>
    <p:extLst>
      <p:ext uri="{BB962C8B-B14F-4D97-AF65-F5344CB8AC3E}">
        <p14:creationId xmlns:p14="http://schemas.microsoft.com/office/powerpoint/2010/main" val="41148915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AB48B465-ED2D-4AF0-8226-D4B4A13A3E40}" type="slidenum">
              <a:rPr kumimoji="0" lang="en-US" altLang="en-US" smtClean="0"/>
              <a:pPr>
                <a:spcBef>
                  <a:spcPct val="0"/>
                </a:spcBef>
              </a:pPr>
              <a:t>53</a:t>
            </a:fld>
            <a:endParaRPr kumimoji="0" lang="en-US" altLang="en-US" dirty="0"/>
          </a:p>
        </p:txBody>
      </p:sp>
    </p:spTree>
    <p:extLst>
      <p:ext uri="{BB962C8B-B14F-4D97-AF65-F5344CB8AC3E}">
        <p14:creationId xmlns:p14="http://schemas.microsoft.com/office/powerpoint/2010/main" val="3252404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9D4B1C5-E2D5-4648-837F-5F1A75ACA4F8}" type="slidenum">
              <a:rPr kumimoji="0" lang="en-US" altLang="en-US" smtClean="0"/>
              <a:pPr>
                <a:spcBef>
                  <a:spcPct val="0"/>
                </a:spcBef>
              </a:pPr>
              <a:t>12</a:t>
            </a:fld>
            <a:endParaRPr kumimoji="0" lang="en-US" altLang="en-US" dirty="0"/>
          </a:p>
        </p:txBody>
      </p:sp>
    </p:spTree>
    <p:extLst>
      <p:ext uri="{BB962C8B-B14F-4D97-AF65-F5344CB8AC3E}">
        <p14:creationId xmlns:p14="http://schemas.microsoft.com/office/powerpoint/2010/main" val="366961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9D4B1C5-E2D5-4648-837F-5F1A75ACA4F8}" type="slidenum">
              <a:rPr kumimoji="0" lang="en-US" altLang="en-US" smtClean="0"/>
              <a:pPr>
                <a:spcBef>
                  <a:spcPct val="0"/>
                </a:spcBef>
              </a:pPr>
              <a:t>13</a:t>
            </a:fld>
            <a:endParaRPr kumimoji="0" lang="en-US" altLang="en-US" dirty="0"/>
          </a:p>
        </p:txBody>
      </p:sp>
    </p:spTree>
    <p:extLst>
      <p:ext uri="{BB962C8B-B14F-4D97-AF65-F5344CB8AC3E}">
        <p14:creationId xmlns:p14="http://schemas.microsoft.com/office/powerpoint/2010/main" val="603455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B8C0501-2C59-4769-A679-0AE00CA6D112}" type="slidenum">
              <a:rPr kumimoji="0" lang="en-US" altLang="en-US" smtClean="0"/>
              <a:pPr>
                <a:spcBef>
                  <a:spcPct val="0"/>
                </a:spcBef>
              </a:pPr>
              <a:t>14</a:t>
            </a:fld>
            <a:endParaRPr kumimoji="0" lang="en-US" altLang="en-US" dirty="0"/>
          </a:p>
        </p:txBody>
      </p:sp>
    </p:spTree>
    <p:extLst>
      <p:ext uri="{BB962C8B-B14F-4D97-AF65-F5344CB8AC3E}">
        <p14:creationId xmlns:p14="http://schemas.microsoft.com/office/powerpoint/2010/main" val="2644345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6B8C0501-2C59-4769-A679-0AE00CA6D112}" type="slidenum">
              <a:rPr kumimoji="0" lang="en-US" altLang="en-US" smtClean="0"/>
              <a:pPr>
                <a:spcBef>
                  <a:spcPct val="0"/>
                </a:spcBef>
              </a:pPr>
              <a:t>15</a:t>
            </a:fld>
            <a:endParaRPr kumimoji="0" lang="en-US" altLang="en-US" dirty="0"/>
          </a:p>
        </p:txBody>
      </p:sp>
    </p:spTree>
    <p:extLst>
      <p:ext uri="{BB962C8B-B14F-4D97-AF65-F5344CB8AC3E}">
        <p14:creationId xmlns:p14="http://schemas.microsoft.com/office/powerpoint/2010/main" val="3128005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10544519-CC36-4B9D-BD03-97F9E15A9B4F}" type="slidenum">
              <a:rPr kumimoji="0" lang="en-US" altLang="en-US" smtClean="0"/>
              <a:pPr>
                <a:spcBef>
                  <a:spcPct val="0"/>
                </a:spcBef>
              </a:pPr>
              <a:t>16</a:t>
            </a:fld>
            <a:endParaRPr kumimoji="0" lang="en-US" altLang="en-US" dirty="0"/>
          </a:p>
        </p:txBody>
      </p:sp>
    </p:spTree>
    <p:extLst>
      <p:ext uri="{BB962C8B-B14F-4D97-AF65-F5344CB8AC3E}">
        <p14:creationId xmlns:p14="http://schemas.microsoft.com/office/powerpoint/2010/main" val="3259730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defRPr>
            </a:lvl1pPr>
            <a:lvl2pPr marL="742950" indent="-285750">
              <a:spcBef>
                <a:spcPct val="30000"/>
              </a:spcBef>
              <a:defRPr kumimoji="1" sz="1200">
                <a:solidFill>
                  <a:schemeClr val="tx1"/>
                </a:solidFill>
                <a:latin typeface="Times New Roman" panose="02020603050405020304" pitchFamily="18" charset="0"/>
              </a:defRPr>
            </a:lvl2pPr>
            <a:lvl3pPr marL="1143000" indent="-228600">
              <a:spcBef>
                <a:spcPct val="30000"/>
              </a:spcBef>
              <a:defRPr kumimoji="1" sz="1200">
                <a:solidFill>
                  <a:schemeClr val="tx1"/>
                </a:solidFill>
                <a:latin typeface="Times New Roman" panose="02020603050405020304" pitchFamily="18" charset="0"/>
              </a:defRPr>
            </a:lvl3pPr>
            <a:lvl4pPr marL="1600200" indent="-228600">
              <a:spcBef>
                <a:spcPct val="30000"/>
              </a:spcBef>
              <a:defRPr kumimoji="1" sz="1200">
                <a:solidFill>
                  <a:schemeClr val="tx1"/>
                </a:solidFill>
                <a:latin typeface="Times New Roman" panose="02020603050405020304" pitchFamily="18" charset="0"/>
              </a:defRPr>
            </a:lvl4pPr>
            <a:lvl5pPr marL="2057400" indent="-228600">
              <a:spcBef>
                <a:spcPct val="30000"/>
              </a:spcBef>
              <a:defRPr kumimoji="1"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a:spcBef>
                <a:spcPct val="0"/>
              </a:spcBef>
            </a:pPr>
            <a:fld id="{0FAF4AAB-EEA8-4D92-A61A-BC6A8D72F142}" type="slidenum">
              <a:rPr kumimoji="0" lang="en-US" altLang="en-US" smtClean="0"/>
              <a:pPr>
                <a:spcBef>
                  <a:spcPct val="0"/>
                </a:spcBef>
              </a:pPr>
              <a:t>17</a:t>
            </a:fld>
            <a:endParaRPr kumimoji="0" lang="en-US" altLang="en-US" dirty="0"/>
          </a:p>
        </p:txBody>
      </p:sp>
    </p:spTree>
    <p:extLst>
      <p:ext uri="{BB962C8B-B14F-4D97-AF65-F5344CB8AC3E}">
        <p14:creationId xmlns:p14="http://schemas.microsoft.com/office/powerpoint/2010/main" val="3768465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3" name="Rectangle 2"/>
          <p:cNvSpPr/>
          <p:nvPr userDrawn="1"/>
        </p:nvSpPr>
        <p:spPr>
          <a:xfrm>
            <a:off x="-9939" y="160020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 name="TextBox 3"/>
          <p:cNvSpPr txBox="1">
            <a:spLocks noChangeArrowheads="1"/>
          </p:cNvSpPr>
          <p:nvPr userDrawn="1"/>
        </p:nvSpPr>
        <p:spPr bwMode="auto">
          <a:xfrm>
            <a:off x="5230811" y="3102114"/>
            <a:ext cx="3684589"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0" lang="en-IN" sz="3200" b="0" i="0" u="none" strike="noStrike" kern="1200" cap="none" spc="0" normalizeH="0" baseline="0" noProof="0" dirty="0">
                <a:ln>
                  <a:noFill/>
                </a:ln>
                <a:solidFill>
                  <a:srgbClr val="000000"/>
                </a:solidFill>
                <a:effectLst/>
                <a:uLnTx/>
                <a:uFillTx/>
                <a:latin typeface="Franklin Gothic Medium" panose="020B0603020102020204" pitchFamily="34" charset="0"/>
                <a:ea typeface="ＭＳ Ｐゴシック" pitchFamily="34" charset="-128"/>
                <a:cs typeface="Arial" panose="020B0604020202020204" pitchFamily="34" charset="0"/>
              </a:rPr>
              <a:t>Protecting</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IN" sz="3200" b="0" i="0" u="none" strike="noStrike" kern="1200" cap="none" spc="0" normalizeH="0" baseline="0" noProof="0" dirty="0">
                <a:ln>
                  <a:noFill/>
                </a:ln>
                <a:solidFill>
                  <a:srgbClr val="000000"/>
                </a:solidFill>
                <a:effectLst/>
                <a:uLnTx/>
                <a:uFillTx/>
                <a:latin typeface="Franklin Gothic Medium" panose="020B0603020102020204" pitchFamily="34" charset="0"/>
                <a:ea typeface="ＭＳ Ｐゴシック" pitchFamily="34" charset="-128"/>
                <a:cs typeface="Arial" panose="020B0604020202020204" pitchFamily="34" charset="0"/>
              </a:rPr>
              <a:t>Information</a:t>
            </a:r>
          </a:p>
          <a:p>
            <a:pPr marL="0" marR="0" lvl="0" indent="0" algn="l" defTabSz="914400" rtl="0" eaLnBrk="1" fontAlgn="base" latinLnBrk="0" hangingPunct="1">
              <a:lnSpc>
                <a:spcPct val="100000"/>
              </a:lnSpc>
              <a:spcBef>
                <a:spcPts val="0"/>
              </a:spcBef>
              <a:spcAft>
                <a:spcPct val="0"/>
              </a:spcAft>
              <a:buClrTx/>
              <a:buSzTx/>
              <a:buFontTx/>
              <a:buNone/>
              <a:tabLst/>
              <a:defRPr/>
            </a:pPr>
            <a:r>
              <a:rPr kumimoji="0" lang="en-IN" sz="3200" b="0" i="0" u="none" strike="noStrike" kern="1200" cap="none" spc="0" normalizeH="0" baseline="0" noProof="0" dirty="0">
                <a:ln>
                  <a:noFill/>
                </a:ln>
                <a:solidFill>
                  <a:srgbClr val="000000"/>
                </a:solidFill>
                <a:effectLst/>
                <a:uLnTx/>
                <a:uFillTx/>
                <a:latin typeface="Franklin Gothic Medium" panose="020B0603020102020204" pitchFamily="34" charset="0"/>
                <a:ea typeface="ＭＳ Ｐゴシック" pitchFamily="34" charset="-128"/>
                <a:cs typeface="Arial" panose="020B0604020202020204" pitchFamily="34" charset="0"/>
              </a:rPr>
              <a:t>Resources</a:t>
            </a:r>
          </a:p>
        </p:txBody>
      </p:sp>
      <p:sp>
        <p:nvSpPr>
          <p:cNvPr id="5" name="TextBox 4"/>
          <p:cNvSpPr txBox="1">
            <a:spLocks noChangeArrowheads="1"/>
          </p:cNvSpPr>
          <p:nvPr userDrawn="1"/>
        </p:nvSpPr>
        <p:spPr bwMode="auto">
          <a:xfrm>
            <a:off x="5230810" y="1768496"/>
            <a:ext cx="330358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1200" cap="none" spc="0" normalizeH="0" baseline="0" noProof="0" dirty="0">
                <a:ln>
                  <a:noFill/>
                </a:ln>
                <a:solidFill>
                  <a:srgbClr val="FFFFFF"/>
                </a:solidFill>
                <a:effectLst/>
                <a:uLnTx/>
                <a:uFillTx/>
                <a:latin typeface="Franklin Gothic Medium" panose="020B0603020102020204" pitchFamily="34" charset="0"/>
                <a:ea typeface="DINPro-CondBlack"/>
                <a:cs typeface="DINPro-CondBlack"/>
              </a:rPr>
              <a:t>5</a:t>
            </a:r>
          </a:p>
        </p:txBody>
      </p:sp>
      <p:sp>
        <p:nvSpPr>
          <p:cNvPr id="9" name="Title 1" hidden="1"/>
          <p:cNvSpPr>
            <a:spLocks noGrp="1"/>
          </p:cNvSpPr>
          <p:nvPr>
            <p:ph type="title"/>
          </p:nvPr>
        </p:nvSpPr>
        <p:spPr>
          <a:xfrm>
            <a:off x="525463" y="3175"/>
            <a:ext cx="8229600" cy="1143000"/>
          </a:xfrm>
        </p:spPr>
        <p:txBody>
          <a:bodyPr/>
          <a:lstStyle>
            <a:lvl1pPr algn="l">
              <a:defRPr baseline="0"/>
            </a:lvl1pPr>
          </a:lstStyle>
          <a:p>
            <a:r>
              <a:rPr lang="en-US" altLang="en-US"/>
              <a:t>Click to edit Master title style</a:t>
            </a:r>
            <a:endParaRPr lang="en-US" altLang="en-US" dirty="0"/>
          </a:p>
        </p:txBody>
      </p:sp>
      <p:pic>
        <p:nvPicPr>
          <p:cNvPr id="6" name="Picture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9484" y="688774"/>
            <a:ext cx="4291840" cy="5485139"/>
          </a:xfrm>
          <a:prstGeom prst="rect">
            <a:avLst/>
          </a:prstGeom>
        </p:spPr>
      </p:pic>
      <p:sp>
        <p:nvSpPr>
          <p:cNvPr id="12" name="Rectangle 11"/>
          <p:cNvSpPr/>
          <p:nvPr userDrawn="1"/>
        </p:nvSpPr>
        <p:spPr>
          <a:xfrm>
            <a:off x="1302266" y="6402213"/>
            <a:ext cx="6672793"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Tree>
    <p:extLst>
      <p:ext uri="{BB962C8B-B14F-4D97-AF65-F5344CB8AC3E}">
        <p14:creationId xmlns:p14="http://schemas.microsoft.com/office/powerpoint/2010/main" val="1288336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14750" y="-1356127"/>
            <a:ext cx="7284252" cy="9144001"/>
          </a:xfrm>
          <a:prstGeom prst="rect">
            <a:avLst/>
          </a:prstGeom>
        </p:spPr>
      </p:pic>
      <p:sp>
        <p:nvSpPr>
          <p:cNvPr id="5" name="Slide Number Placeholder 2"/>
          <p:cNvSpPr txBox="1">
            <a:spLocks/>
          </p:cNvSpPr>
          <p:nvPr userDrawn="1"/>
        </p:nvSpPr>
        <p:spPr>
          <a:xfrm>
            <a:off x="6721475" y="6483350"/>
            <a:ext cx="2411413" cy="365125"/>
          </a:xfrm>
          <a:prstGeom prst="rect">
            <a:avLst/>
          </a:prstGeom>
        </p:spPr>
        <p:txBody>
          <a:bodyPr anchor="b"/>
          <a:lstStyle>
            <a:lvl1pPr defTabSz="45720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45720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45720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45720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45720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endParaRPr kumimoji="0" lang="en-US" altLang="en-US" sz="1200" b="1" i="0" u="none" strike="noStrike" kern="1200" cap="none" spc="0" normalizeH="0" baseline="0" noProof="0" dirty="0">
              <a:ln>
                <a:noFill/>
              </a:ln>
              <a:solidFill>
                <a:srgbClr val="000000"/>
              </a:solidFill>
              <a:effectLst/>
              <a:uLnTx/>
              <a:uFillTx/>
              <a:latin typeface="Calibri" panose="020F0502020204030204" pitchFamily="34" charset="0"/>
              <a:ea typeface="ＭＳ Ｐゴシック" panose="020B0600070205080204" pitchFamily="34" charset="-128"/>
              <a:cs typeface="Arial" panose="020B0604020202020204" pitchFamily="34" charset="0"/>
            </a:endParaRPr>
          </a:p>
        </p:txBody>
      </p:sp>
      <p:sp>
        <p:nvSpPr>
          <p:cNvPr id="8" name="Footer Placeholder 1"/>
          <p:cNvSpPr txBox="1">
            <a:spLocks/>
          </p:cNvSpPr>
          <p:nvPr userDrawn="1"/>
        </p:nvSpPr>
        <p:spPr>
          <a:xfrm>
            <a:off x="1279826" y="6542081"/>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4" name="Rectangle 13"/>
          <p:cNvSpPr/>
          <p:nvPr userDrawn="1"/>
        </p:nvSpPr>
        <p:spPr>
          <a:xfrm>
            <a:off x="-15123" y="271240"/>
            <a:ext cx="9144000" cy="11430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Title 1"/>
          <p:cNvSpPr>
            <a:spLocks noGrp="1"/>
          </p:cNvSpPr>
          <p:nvPr>
            <p:ph type="title"/>
          </p:nvPr>
        </p:nvSpPr>
        <p:spPr>
          <a:xfrm>
            <a:off x="525764" y="457201"/>
            <a:ext cx="8229600" cy="881752"/>
          </a:xfrm>
        </p:spPr>
        <p:txBody>
          <a:bodyPr>
            <a:normAutofit/>
          </a:bodyPr>
          <a:lstStyle>
            <a:lvl1pPr algn="l">
              <a:defRPr sz="3200" b="1" baseline="0">
                <a:solidFill>
                  <a:schemeClr val="bg1"/>
                </a:solidFill>
                <a:latin typeface="Folio Std Medium"/>
                <a:cs typeface="Folio Std Medium"/>
              </a:defRPr>
            </a:lvl1pPr>
          </a:lstStyle>
          <a:p>
            <a:r>
              <a:rPr lang="en-US" dirty="0"/>
              <a:t>Click to edit Master title style</a:t>
            </a:r>
          </a:p>
        </p:txBody>
      </p:sp>
      <p:sp>
        <p:nvSpPr>
          <p:cNvPr id="3" name="Content Placeholder 2"/>
          <p:cNvSpPr>
            <a:spLocks noGrp="1"/>
          </p:cNvSpPr>
          <p:nvPr>
            <p:ph idx="1"/>
          </p:nvPr>
        </p:nvSpPr>
        <p:spPr>
          <a:xfrm>
            <a:off x="994500" y="1738303"/>
            <a:ext cx="7821824" cy="4022416"/>
          </a:xfrm>
        </p:spPr>
        <p:txBody>
          <a:bodyPr/>
          <a:lstStyle>
            <a:lvl1pPr marL="342900" indent="-342900">
              <a:lnSpc>
                <a:spcPct val="90000"/>
              </a:lnSpc>
              <a:buClr>
                <a:schemeClr val="tx2"/>
              </a:buClr>
              <a:buFont typeface="Arial" charset="0"/>
              <a:buChar char="•"/>
              <a:defRPr baseline="0">
                <a:solidFill>
                  <a:schemeClr val="tx2"/>
                </a:solidFill>
                <a:latin typeface="Folio Std Medium" charset="0"/>
              </a:defRPr>
            </a:lvl1pPr>
            <a:lvl2pPr marL="640080" indent="-274320">
              <a:lnSpc>
                <a:spcPct val="90000"/>
              </a:lnSpc>
              <a:buClr>
                <a:schemeClr val="tx2"/>
              </a:buClr>
              <a:buSzPct val="80000"/>
              <a:buFont typeface="Arial" charset="0"/>
              <a:buChar char="•"/>
              <a:defRPr b="0" i="0" baseline="0">
                <a:solidFill>
                  <a:schemeClr val="tx2"/>
                </a:solidFill>
                <a:latin typeface="Folio Std Light" charset="0"/>
              </a:defRPr>
            </a:lvl2pPr>
            <a:lvl3pPr marL="960120" indent="-320040">
              <a:lnSpc>
                <a:spcPct val="90000"/>
              </a:lnSpc>
              <a:buClr>
                <a:schemeClr val="tx2"/>
              </a:buClr>
              <a:buSzPct val="80000"/>
              <a:buFont typeface="Arial" panose="020B0604020202020204" pitchFamily="34" charset="0"/>
              <a:buChar char="•"/>
              <a:defRPr sz="2800" i="0" baseline="0">
                <a:solidFill>
                  <a:schemeClr val="tx2"/>
                </a:solidFill>
                <a:latin typeface="Folio Std Light" charset="0"/>
              </a:defRPr>
            </a:lvl3pPr>
            <a:lvl4pPr marL="1234440" indent="-228600">
              <a:lnSpc>
                <a:spcPct val="90000"/>
              </a:lnSpc>
              <a:buClr>
                <a:schemeClr val="tx1"/>
              </a:buClr>
              <a:buSzPct val="79000"/>
              <a:buFont typeface="Arial" panose="020B0604020202020204" pitchFamily="34" charset="0"/>
              <a:buChar char="•"/>
              <a:defRPr sz="2400" i="0" baseline="0">
                <a:solidFill>
                  <a:schemeClr val="tx2"/>
                </a:solidFill>
                <a:latin typeface="Folio Std Light" charset="0"/>
              </a:defRPr>
            </a:lvl4pPr>
            <a:lvl5pPr marL="1508760" indent="-228600">
              <a:buClr>
                <a:schemeClr val="tx1"/>
              </a:buClr>
              <a:buSzPct val="79000"/>
              <a:buFont typeface="Arial" panose="020B0604020202020204" pitchFamily="34" charset="0"/>
              <a:buChar char="•"/>
              <a:defRPr i="0" baseline="0">
                <a:solidFill>
                  <a:schemeClr val="tx2"/>
                </a:solidFill>
                <a:latin typeface="Folio Std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711BE30-F6B7-41BA-9B5E-8D0952562DE9}"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57521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4" name="Rectangle 13"/>
          <p:cNvSpPr/>
          <p:nvPr userDrawn="1"/>
        </p:nvSpPr>
        <p:spPr>
          <a:xfrm>
            <a:off x="-15123" y="381000"/>
            <a:ext cx="9144000" cy="58420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5" name="Rectangle 14"/>
          <p:cNvSpPr/>
          <p:nvPr userDrawn="1"/>
        </p:nvSpPr>
        <p:spPr>
          <a:xfrm>
            <a:off x="-15123" y="381000"/>
            <a:ext cx="2042706" cy="5842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rPr>
              <a:t>Exhibit</a:t>
            </a:r>
          </a:p>
        </p:txBody>
      </p:sp>
      <p:sp>
        <p:nvSpPr>
          <p:cNvPr id="7" name="Footer Placeholder 1"/>
          <p:cNvSpPr txBox="1">
            <a:spLocks/>
          </p:cNvSpPr>
          <p:nvPr userDrawn="1"/>
        </p:nvSpPr>
        <p:spPr>
          <a:xfrm>
            <a:off x="1289049"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1F46A02-5E75-4C48-8D4F-C9D06E623B32}"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2" name="Content Placeholder 2" descr="The image shows George Washington on a horse. Surrounding him are soldiers on  horses. And there are soldiers, walking, on the right side of the image. There is snow all over the ground. &#10;"/>
          <p:cNvSpPr>
            <a:spLocks noGrp="1"/>
          </p:cNvSpPr>
          <p:nvPr>
            <p:ph idx="1"/>
          </p:nvPr>
        </p:nvSpPr>
        <p:spPr>
          <a:xfrm>
            <a:off x="993775" y="1533525"/>
            <a:ext cx="7823200" cy="4227513"/>
          </a:xfrm>
        </p:spPr>
        <p:txBody>
          <a:bodyPr/>
          <a:lstStyle>
            <a:lvl1pPr marL="0" marR="0" indent="0" algn="l" defTabSz="457200" rtl="0" eaLnBrk="0" fontAlgn="base" latinLnBrk="0" hangingPunct="0">
              <a:lnSpc>
                <a:spcPct val="100000"/>
              </a:lnSpc>
              <a:spcBef>
                <a:spcPct val="20000"/>
              </a:spcBef>
              <a:spcAft>
                <a:spcPct val="0"/>
              </a:spcAft>
              <a:buClrTx/>
              <a:buSzTx/>
              <a:buFont typeface="Arial" panose="020B0604020202020204" pitchFamily="34" charset="0"/>
              <a:buNone/>
              <a:tabLst/>
              <a:defRPr baseline="0">
                <a:solidFill>
                  <a:schemeClr val="tx2"/>
                </a:solidFill>
                <a:latin typeface="Folio Std Medium" charset="0"/>
              </a:defRPr>
            </a:lvl1pPr>
          </a:lstStyle>
          <a:p>
            <a:endParaRPr lang="en-US" altLang="en-US" dirty="0"/>
          </a:p>
        </p:txBody>
      </p:sp>
      <p:sp>
        <p:nvSpPr>
          <p:cNvPr id="17" name="Title 1"/>
          <p:cNvSpPr>
            <a:spLocks noGrp="1"/>
          </p:cNvSpPr>
          <p:nvPr>
            <p:ph type="title"/>
          </p:nvPr>
        </p:nvSpPr>
        <p:spPr>
          <a:xfrm>
            <a:off x="2027583" y="464599"/>
            <a:ext cx="6809280"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419040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7"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1"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06C0AF5B-E16F-46C5-8988-DDAC7BD46335}"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
        <p:nvSpPr>
          <p:cNvPr id="13" name="Rectangle 12"/>
          <p:cNvSpPr/>
          <p:nvPr userDrawn="1"/>
        </p:nvSpPr>
        <p:spPr>
          <a:xfrm>
            <a:off x="-15124" y="380999"/>
            <a:ext cx="9159123" cy="1018023"/>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p:cNvSpPr/>
          <p:nvPr userDrawn="1"/>
        </p:nvSpPr>
        <p:spPr>
          <a:xfrm>
            <a:off x="-15123" y="381000"/>
            <a:ext cx="2029453" cy="1018022"/>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Title 1"/>
          <p:cNvSpPr txBox="1">
            <a:spLocks/>
          </p:cNvSpPr>
          <p:nvPr userDrawn="1"/>
        </p:nvSpPr>
        <p:spPr bwMode="auto">
          <a:xfrm>
            <a:off x="228600" y="439199"/>
            <a:ext cx="7008063" cy="98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1280160" indent="-1280160" algn="l" defTabSz="457200" rtl="0" eaLnBrk="0" fontAlgn="base" hangingPunct="0">
              <a:spcBef>
                <a:spcPct val="0"/>
              </a:spcBef>
              <a:spcAft>
                <a:spcPct val="0"/>
              </a:spcAft>
              <a:defRPr sz="2800" b="0" kern="1200" cap="none" spc="0" baseline="0">
                <a:ln w="0"/>
                <a:solidFill>
                  <a:schemeClr val="bg1"/>
                </a:solidFill>
                <a:effectLst>
                  <a:outerShdw blurRad="38100" dist="19050" dir="2700000" algn="tl" rotWithShape="0">
                    <a:schemeClr val="dk1">
                      <a:alpha val="40000"/>
                    </a:schemeClr>
                  </a:outerShdw>
                </a:effectLst>
                <a:latin typeface="Folio Std Medium" charset="0"/>
                <a:ea typeface="+mj-ea"/>
                <a:cs typeface="Franklin Gothic Medium"/>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a:lstStyle>
          <a:p>
            <a:pPr marL="1280160" marR="0" lvl="0" indent="-1280160" algn="l" defTabSz="457200" rtl="0" eaLnBrk="0" fontAlgn="base" latinLnBrk="0" hangingPunct="0">
              <a:lnSpc>
                <a:spcPct val="100000"/>
              </a:lnSpc>
              <a:spcBef>
                <a:spcPct val="0"/>
              </a:spcBef>
              <a:spcAft>
                <a:spcPct val="0"/>
              </a:spcAft>
              <a:buClrTx/>
              <a:buSzTx/>
              <a:buFontTx/>
              <a:buNone/>
              <a:tabLst/>
              <a:defRPr/>
            </a:pPr>
            <a:r>
              <a:rPr kumimoji="0" lang="en-US" sz="2800" b="0" i="0" u="none" strike="noStrike" kern="1200" cap="none" spc="0" normalizeH="0" baseline="0" noProof="0" dirty="0">
                <a:ln w="0"/>
                <a:solidFill>
                  <a:srgbClr val="FFFFFF"/>
                </a:solidFill>
                <a:effectLst>
                  <a:outerShdw blurRad="38100" dist="19050" dir="2700000" algn="tl" rotWithShape="0">
                    <a:srgbClr val="618097">
                      <a:alpha val="40000"/>
                    </a:srgbClr>
                  </a:outerShdw>
                </a:effectLst>
                <a:uLnTx/>
                <a:uFillTx/>
                <a:latin typeface="Folio Std Medium" charset="0"/>
                <a:ea typeface="+mj-ea"/>
              </a:rPr>
              <a:t>Exhibit</a:t>
            </a:r>
          </a:p>
        </p:txBody>
      </p:sp>
      <p:sp>
        <p:nvSpPr>
          <p:cNvPr id="15" name="Title 1"/>
          <p:cNvSpPr>
            <a:spLocks noGrp="1"/>
          </p:cNvSpPr>
          <p:nvPr>
            <p:ph type="title"/>
          </p:nvPr>
        </p:nvSpPr>
        <p:spPr>
          <a:xfrm>
            <a:off x="2014330" y="464599"/>
            <a:ext cx="6822534" cy="983201"/>
          </a:xfrm>
        </p:spPr>
        <p:txBody>
          <a:bodyPr anchor="t">
            <a:normAutofit/>
          </a:bodyPr>
          <a:lstStyle>
            <a:lvl1pPr marL="1280160" indent="-1280160" algn="l">
              <a:defRPr sz="2800" b="1" cap="none" spc="0" baseline="0">
                <a:ln w="0"/>
                <a:solidFill>
                  <a:schemeClr val="bg1"/>
                </a:solidFill>
                <a:effectLst>
                  <a:outerShdw blurRad="38100" dist="19050" dir="2700000" algn="tl" rotWithShape="0">
                    <a:schemeClr val="dk1">
                      <a:alpha val="40000"/>
                    </a:schemeClr>
                  </a:outerShdw>
                </a:effectLst>
                <a:latin typeface="Folio Std Medium" charset="0"/>
                <a:cs typeface="Franklin Gothic Medium"/>
              </a:defRPr>
            </a:lvl1pPr>
          </a:lstStyle>
          <a:p>
            <a:r>
              <a:rPr lang="en-US" dirty="0"/>
              <a:t>Click to edit Master title style</a:t>
            </a:r>
          </a:p>
        </p:txBody>
      </p:sp>
    </p:spTree>
    <p:extLst>
      <p:ext uri="{BB962C8B-B14F-4D97-AF65-F5344CB8AC3E}">
        <p14:creationId xmlns:p14="http://schemas.microsoft.com/office/powerpoint/2010/main" val="741225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5" name="Oval 4"/>
          <p:cNvSpPr/>
          <p:nvPr userDrawn="1"/>
        </p:nvSpPr>
        <p:spPr>
          <a:xfrm>
            <a:off x="-350520" y="-838200"/>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TextBox 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(1 of 3)</a:t>
            </a:r>
          </a:p>
        </p:txBody>
      </p:sp>
      <p:sp>
        <p:nvSpPr>
          <p:cNvPr id="10"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3"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
        <p:nvSpPr>
          <p:cNvPr id="14"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3" name="Date Placeholder 3"/>
          <p:cNvSpPr>
            <a:spLocks noGrp="1"/>
          </p:cNvSpPr>
          <p:nvPr>
            <p:ph type="dt" sz="half" idx="10"/>
          </p:nvPr>
        </p:nvSpPr>
        <p:spPr>
          <a:xfrm>
            <a:off x="531336" y="6340282"/>
            <a:ext cx="2133600" cy="365125"/>
          </a:xfr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5" name="Footer Placeholder 4"/>
          <p:cNvSpPr>
            <a:spLocks noGrp="1"/>
          </p:cNvSpPr>
          <p:nvPr>
            <p:ph type="ftr" sz="quarter" idx="11"/>
          </p:nvPr>
        </p:nvSpPr>
        <p:spPr>
          <a:xfrm>
            <a:off x="3513666" y="6299897"/>
            <a:ext cx="2988733" cy="445895"/>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cxnSp>
        <p:nvCxnSpPr>
          <p:cNvPr id="17" name="Straight Connector 16"/>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20" name="Straight Connector 19"/>
          <p:cNvCxnSpPr/>
          <p:nvPr userDrawn="1"/>
        </p:nvCxnSpPr>
        <p:spPr>
          <a:xfrm flipH="1">
            <a:off x="6721475" y="609600"/>
            <a:ext cx="2498726"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99069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6" name="Oval 15"/>
          <p:cNvSpPr/>
          <p:nvPr userDrawn="1"/>
        </p:nvSpPr>
        <p:spPr>
          <a:xfrm>
            <a:off x="-243723" y="-1175045"/>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TextBox 1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(2 of 3)</a:t>
            </a:r>
          </a:p>
        </p:txBody>
      </p:sp>
      <p:cxnSp>
        <p:nvCxnSpPr>
          <p:cNvPr id="18" name="Straight Connector 17"/>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userDrawn="1"/>
        </p:nvCxnSpPr>
        <p:spPr>
          <a:xfrm flipH="1">
            <a:off x="6721475" y="609600"/>
            <a:ext cx="2574925"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9"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2"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4"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20"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Tree>
    <p:extLst>
      <p:ext uri="{BB962C8B-B14F-4D97-AF65-F5344CB8AC3E}">
        <p14:creationId xmlns:p14="http://schemas.microsoft.com/office/powerpoint/2010/main" val="403666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BEBA8EAE-BF5A-486C-A8C5-ECC9F3942E4B}">
                <a14:imgProps xmlns:a14="http://schemas.microsoft.com/office/drawing/2010/main">
                  <a14:imgLayer r:embed="rId3">
                    <a14:imgEffect>
                      <a14:artisticCrisscrossEtching/>
                    </a14:imgEffect>
                  </a14:imgLayer>
                </a14:imgProps>
              </a:ex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sp>
        <p:nvSpPr>
          <p:cNvPr id="16" name="Oval 15"/>
          <p:cNvSpPr/>
          <p:nvPr userDrawn="1"/>
        </p:nvSpPr>
        <p:spPr>
          <a:xfrm>
            <a:off x="-304800" y="-1175045"/>
            <a:ext cx="9601200" cy="9603487"/>
          </a:xfrm>
          <a:prstGeom prst="ellipse">
            <a:avLst/>
          </a:prstGeom>
          <a:solidFill>
            <a:schemeClr val="bg1">
              <a:alpha val="24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1" name="Rectangle 20"/>
          <p:cNvSpPr/>
          <p:nvPr userDrawn="1"/>
        </p:nvSpPr>
        <p:spPr>
          <a:xfrm>
            <a:off x="-15123" y="228600"/>
            <a:ext cx="9144000" cy="712560"/>
          </a:xfrm>
          <a:prstGeom prst="rect">
            <a:avLst/>
          </a:prstGeom>
          <a:solidFill>
            <a:srgbClr val="00669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7" name="TextBox 16"/>
          <p:cNvSpPr txBox="1">
            <a:spLocks noChangeArrowheads="1"/>
          </p:cNvSpPr>
          <p:nvPr userDrawn="1"/>
        </p:nvSpPr>
        <p:spPr bwMode="auto">
          <a:xfrm>
            <a:off x="1215073" y="292492"/>
            <a:ext cx="571912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ＭＳ Ｐゴシック" pitchFamily="34" charset="-128"/>
              </a:defRPr>
            </a:lvl1pPr>
            <a:lvl2pPr marL="742950" indent="-285750">
              <a:defRPr sz="2400">
                <a:solidFill>
                  <a:schemeClr val="tx1"/>
                </a:solidFill>
                <a:latin typeface="Times New Roman" pitchFamily="18" charset="0"/>
                <a:ea typeface="ＭＳ Ｐゴシック" pitchFamily="34" charset="-128"/>
              </a:defRPr>
            </a:lvl2pPr>
            <a:lvl3pPr marL="1143000" indent="-228600">
              <a:defRPr sz="2400">
                <a:solidFill>
                  <a:schemeClr val="tx1"/>
                </a:solidFill>
                <a:latin typeface="Times New Roman" pitchFamily="18" charset="0"/>
                <a:ea typeface="ＭＳ Ｐゴシック" pitchFamily="34" charset="-128"/>
              </a:defRPr>
            </a:lvl3pPr>
            <a:lvl4pPr marL="1600200" indent="-228600">
              <a:defRPr sz="2400">
                <a:solidFill>
                  <a:schemeClr val="tx1"/>
                </a:solidFill>
                <a:latin typeface="Times New Roman" pitchFamily="18" charset="0"/>
                <a:ea typeface="ＭＳ Ｐゴシック" pitchFamily="34" charset="-128"/>
              </a:defRPr>
            </a:lvl4pPr>
            <a:lvl5pPr marL="2057400" indent="-228600">
              <a:defRPr sz="2400">
                <a:solidFill>
                  <a:schemeClr val="tx1"/>
                </a:solidFill>
                <a:latin typeface="Times New Roman" pitchFamily="18"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FFFFFF"/>
                </a:solidFill>
                <a:effectLst/>
                <a:uLnTx/>
                <a:uFillTx/>
                <a:latin typeface="Folio Std Medium"/>
                <a:ea typeface="ＭＳ Ｐゴシック" pitchFamily="34" charset="-128"/>
                <a:cs typeface="+mn-cs"/>
              </a:rPr>
              <a:t>Learning Outcomes (3 of 3)</a:t>
            </a:r>
          </a:p>
        </p:txBody>
      </p:sp>
      <p:cxnSp>
        <p:nvCxnSpPr>
          <p:cNvPr id="18" name="Straight Connector 17"/>
          <p:cNvCxnSpPr/>
          <p:nvPr userDrawn="1"/>
        </p:nvCxnSpPr>
        <p:spPr>
          <a:xfrm>
            <a:off x="-76200" y="609600"/>
            <a:ext cx="1215073" cy="0"/>
          </a:xfrm>
          <a:prstGeom prst="line">
            <a:avLst/>
          </a:prstGeom>
          <a:ln>
            <a:solidFill>
              <a:schemeClr val="bg1"/>
            </a:solidFill>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p:cNvCxnSpPr/>
          <p:nvPr userDrawn="1"/>
        </p:nvCxnSpPr>
        <p:spPr>
          <a:xfrm flipH="1">
            <a:off x="6721475" y="609600"/>
            <a:ext cx="2574925" cy="0"/>
          </a:xfrm>
          <a:prstGeom prst="line">
            <a:avLst/>
          </a:prstGeom>
          <a:ln>
            <a:solidFill>
              <a:schemeClr val="bg1"/>
            </a:solidFill>
            <a:headEnd type="none"/>
            <a:tailEnd type="triangle"/>
          </a:ln>
        </p:spPr>
        <p:style>
          <a:lnRef idx="2">
            <a:schemeClr val="accent4"/>
          </a:lnRef>
          <a:fillRef idx="0">
            <a:schemeClr val="accent4"/>
          </a:fillRef>
          <a:effectRef idx="1">
            <a:schemeClr val="accent4"/>
          </a:effectRef>
          <a:fontRef idx="minor">
            <a:schemeClr val="tx1"/>
          </a:fontRef>
        </p:style>
      </p:cxnSp>
      <p:sp>
        <p:nvSpPr>
          <p:cNvPr id="9" name="Footer Placeholder 1"/>
          <p:cNvSpPr txBox="1">
            <a:spLocks/>
          </p:cNvSpPr>
          <p:nvPr userDrawn="1"/>
        </p:nvSpPr>
        <p:spPr>
          <a:xfrm>
            <a:off x="1289050" y="6522845"/>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13"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12"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4" name="Footer Placeholder 4"/>
          <p:cNvSpPr>
            <a:spLocks noGrp="1"/>
          </p:cNvSpPr>
          <p:nvPr>
            <p:ph type="ftr" sz="quarter" idx="11"/>
          </p:nvPr>
        </p:nvSpPr>
        <p:spPr>
          <a:xfrm>
            <a:off x="3201987" y="6340282"/>
            <a:ext cx="2895600" cy="365125"/>
          </a:xfr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20" name="Content Placeholder 2"/>
          <p:cNvSpPr>
            <a:spLocks noGrp="1"/>
          </p:cNvSpPr>
          <p:nvPr>
            <p:ph idx="1"/>
          </p:nvPr>
        </p:nvSpPr>
        <p:spPr>
          <a:xfrm>
            <a:off x="1215073" y="1456105"/>
            <a:ext cx="7431087" cy="3471496"/>
          </a:xfrm>
        </p:spPr>
        <p:txBody>
          <a:bodyPr>
            <a:normAutofit/>
          </a:bodyPr>
          <a:lstStyle>
            <a:lvl1pPr marL="420624" indent="-420624">
              <a:lnSpc>
                <a:spcPct val="90000"/>
              </a:lnSpc>
              <a:spcBef>
                <a:spcPts val="600"/>
              </a:spcBef>
              <a:buClr>
                <a:schemeClr val="tx2"/>
              </a:buClr>
              <a:buFont typeface="+mj-lt"/>
              <a:buAutoNum type="arabicPeriod"/>
              <a:defRPr sz="3200" baseline="0">
                <a:solidFill>
                  <a:schemeClr val="tx2"/>
                </a:solidFill>
                <a:latin typeface="Folio Std Medium" charset="0"/>
                <a:cs typeface="Rockwell"/>
              </a:defRPr>
            </a:lvl1pPr>
            <a:lvl2pPr marL="640080" indent="-274320">
              <a:lnSpc>
                <a:spcPct val="90000"/>
              </a:lnSpc>
              <a:buClr>
                <a:srgbClr val="B00027"/>
              </a:buClr>
              <a:buFont typeface="Arial"/>
              <a:buChar char="•"/>
              <a:defRPr b="0" i="1"/>
            </a:lvl2pPr>
            <a:lvl3pPr marL="960120" indent="-320040">
              <a:lnSpc>
                <a:spcPct val="90000"/>
              </a:lnSpc>
              <a:buClr>
                <a:srgbClr val="B00027"/>
              </a:buClr>
              <a:buSzPct val="100000"/>
              <a:buFont typeface="Lucida Grande"/>
              <a:buChar char="-"/>
              <a:defRPr sz="2800"/>
            </a:lvl3pPr>
            <a:lvl4pPr marL="1234440" indent="-228600">
              <a:lnSpc>
                <a:spcPct val="90000"/>
              </a:lnSpc>
              <a:buFont typeface="Arial"/>
              <a:buChar char="▸"/>
              <a:defRPr sz="2400"/>
            </a:lvl4pPr>
            <a:lvl5pPr marL="1508760" indent="-228600">
              <a:defRPr/>
            </a:lvl5pPr>
          </a:lstStyle>
          <a:p>
            <a:pPr lvl="0"/>
            <a:r>
              <a:rPr lang="en-US" dirty="0"/>
              <a:t>Click to edit Master text styles</a:t>
            </a:r>
          </a:p>
        </p:txBody>
      </p:sp>
    </p:spTree>
    <p:extLst>
      <p:ext uri="{BB962C8B-B14F-4D97-AF65-F5344CB8AC3E}">
        <p14:creationId xmlns:p14="http://schemas.microsoft.com/office/powerpoint/2010/main" val="189828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2" y="-1140657"/>
            <a:ext cx="6968333" cy="9144001"/>
          </a:xfrm>
          <a:prstGeom prst="rect">
            <a:avLst/>
          </a:prstGeom>
        </p:spPr>
      </p:pic>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1087833" y="-1175608"/>
            <a:ext cx="6968333" cy="9144001"/>
          </a:xfrm>
          <a:prstGeom prst="rect">
            <a:avLst/>
          </a:prstGeom>
        </p:spPr>
      </p:pic>
      <p:sp>
        <p:nvSpPr>
          <p:cNvPr id="6" name="Footer Placeholder 1"/>
          <p:cNvSpPr txBox="1">
            <a:spLocks/>
          </p:cNvSpPr>
          <p:nvPr userDrawn="1"/>
        </p:nvSpPr>
        <p:spPr>
          <a:xfrm>
            <a:off x="1289050" y="6578600"/>
            <a:ext cx="6721475" cy="279400"/>
          </a:xfrm>
          <a:prstGeom prst="rect">
            <a:avLst/>
          </a:prstGeom>
        </p:spPr>
        <p:txBody>
          <a:bodyPr anchor="b"/>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000" b="0" i="0" u="none" strike="noStrike" kern="700" cap="none" spc="50" normalizeH="0" baseline="0" noProof="0" dirty="0">
                <a:ln>
                  <a:noFill/>
                </a:ln>
                <a:solidFill>
                  <a:srgbClr val="000000"/>
                </a:solidFill>
                <a:effectLst/>
                <a:uLnTx/>
                <a:uFillTx/>
                <a:latin typeface="Arial Narrow"/>
                <a:ea typeface="+mn-ea"/>
                <a:cs typeface="Arial Narrow"/>
              </a:rPr>
              <a:t>Copyright ©2019 Cengage Learning. All Rights Reserved. May not be scanned, copied or duplicated, or posted to a publicly accessible website, in whole or in part. </a:t>
            </a:r>
          </a:p>
        </p:txBody>
      </p:sp>
      <p:sp>
        <p:nvSpPr>
          <p:cNvPr id="9" name="Title 1" hidden="1"/>
          <p:cNvSpPr>
            <a:spLocks noGrp="1"/>
          </p:cNvSpPr>
          <p:nvPr>
            <p:ph type="title"/>
          </p:nvPr>
        </p:nvSpPr>
        <p:spPr>
          <a:xfrm>
            <a:off x="525463" y="3175"/>
            <a:ext cx="8229600" cy="1143000"/>
          </a:xfrm>
        </p:spPr>
        <p:txBody>
          <a:bodyPr/>
          <a:lstStyle>
            <a:lvl1pPr algn="l">
              <a:defRPr/>
            </a:lvl1pPr>
          </a:lstStyle>
          <a:p>
            <a:r>
              <a:rPr lang="en-US" altLang="en-US"/>
              <a:t>Click to edit Master title style</a:t>
            </a:r>
            <a:endParaRPr lang="en-US" altLang="en-US" dirty="0"/>
          </a:p>
        </p:txBody>
      </p:sp>
      <p:sp>
        <p:nvSpPr>
          <p:cNvPr id="8" name="Date Placeholder 3"/>
          <p:cNvSpPr>
            <a:spLocks noGrp="1"/>
          </p:cNvSpPr>
          <p:nvPr>
            <p:ph type="dt" sz="half" idx="10"/>
          </p:nvPr>
        </p:nvSpPr>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10" name="Footer Placeholder 4"/>
          <p:cNvSpPr>
            <a:spLocks noGrp="1"/>
          </p:cNvSpPr>
          <p:nvPr>
            <p:ph type="ftr" sz="quarter" idx="11"/>
          </p:nvPr>
        </p:nvSpPr>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895600" y="1488338"/>
            <a:ext cx="3252724" cy="3391020"/>
          </a:xfrm>
          <a:prstGeom prst="rect">
            <a:avLst/>
          </a:prstGeom>
        </p:spPr>
      </p:pic>
    </p:spTree>
    <p:extLst>
      <p:ext uri="{BB962C8B-B14F-4D97-AF65-F5344CB8AC3E}">
        <p14:creationId xmlns:p14="http://schemas.microsoft.com/office/powerpoint/2010/main" val="1725850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ea typeface="ＭＳ Ｐゴシック" panose="020B0600070205080204" pitchFamily="34" charset="-128"/>
                <a:cs typeface="Arial"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618097">
                  <a:tint val="75000"/>
                </a:srgbClr>
              </a:solidFill>
              <a:effectLst/>
              <a:uLnTx/>
              <a:uFillTx/>
              <a:latin typeface="Times New Roman" panose="02020603050405020304" pitchFamily="18" charset="0"/>
              <a:ea typeface="ＭＳ Ｐゴシック" panose="020B0600070205080204" pitchFamily="34" charset="-128"/>
              <a:cs typeface="Arial"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9EACB8"/>
                </a:solidFill>
                <a:ea typeface="ＭＳ Ｐゴシック" panose="020B0600070205080204" pitchFamily="34" charset="-128"/>
                <a:cs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9D8B14E-E5F5-4BA9-9544-0E43EE23F623}" type="slidenum">
              <a:rPr kumimoji="0" lang="en-US" altLang="en-US" sz="1200" b="0" i="0" u="none" strike="noStrike" kern="1200" cap="none" spc="0" normalizeH="0" baseline="0" noProof="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altLang="en-US" sz="1200" b="0" i="0" u="none" strike="noStrike" kern="1200" cap="none" spc="0" normalizeH="0" baseline="0" noProof="0" dirty="0">
              <a:ln>
                <a:noFill/>
              </a:ln>
              <a:solidFill>
                <a:srgbClr val="9EACB8"/>
              </a:solidFill>
              <a:effectLst/>
              <a:uLnTx/>
              <a:uFillTx/>
              <a:latin typeface="Times New Roman" panose="02020603050405020304" pitchFamily="18"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924958931"/>
      </p:ext>
    </p:extLst>
  </p:cSld>
  <p:clrMap bg1="lt1" tx1="dk1" bg2="lt2" tx2="dk2" accent1="accent1" accent2="accent2" accent3="accent3" accent4="accent4" accent5="accent5" accent6="accent6" hlink="hlink" folHlink="folHlink"/>
  <p:sldLayoutIdLst>
    <p:sldLayoutId id="2147484738" r:id="rId1"/>
    <p:sldLayoutId id="2147484739" r:id="rId2"/>
    <p:sldLayoutId id="2147484740" r:id="rId3"/>
    <p:sldLayoutId id="2147484741" r:id="rId4"/>
    <p:sldLayoutId id="2147484742" r:id="rId5"/>
    <p:sldLayoutId id="2147484743" r:id="rId6"/>
    <p:sldLayoutId id="2147484744" r:id="rId7"/>
    <p:sldLayoutId id="2147484749" r:id="rId8"/>
  </p:sldLayoutIdLst>
  <p:txStyles>
    <p:titleStyle>
      <a:lvl1pPr algn="ctr" defTabSz="457200" rtl="0" eaLnBrk="0" fontAlgn="base" hangingPunct="0">
        <a:spcBef>
          <a:spcPct val="0"/>
        </a:spcBef>
        <a:spcAft>
          <a:spcPct val="0"/>
        </a:spcAft>
        <a:defRPr sz="3200" b="1" kern="1200">
          <a:solidFill>
            <a:schemeClr val="tx1"/>
          </a:solidFill>
          <a:latin typeface="Folio Std Medium"/>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i="0" kern="1200">
          <a:solidFill>
            <a:schemeClr val="tx1"/>
          </a:solidFill>
          <a:latin typeface="Folio Std Medium"/>
          <a:ea typeface="+mn-ea"/>
          <a:cs typeface="+mn-cs"/>
        </a:defRPr>
      </a:lvl1pPr>
      <a:lvl2pPr marL="742950" indent="-285750" algn="l" defTabSz="457200" rtl="0" eaLnBrk="0" fontAlgn="base" hangingPunct="0">
        <a:spcBef>
          <a:spcPct val="20000"/>
        </a:spcBef>
        <a:spcAft>
          <a:spcPct val="0"/>
        </a:spcAft>
        <a:buFont typeface="Arial" panose="020B0604020202020204" pitchFamily="34" charset="0"/>
        <a:buChar char="•"/>
        <a:defRPr sz="2800" i="0" kern="1200">
          <a:solidFill>
            <a:schemeClr val="tx1"/>
          </a:solidFill>
          <a:latin typeface="Folio Std Light"/>
          <a:ea typeface="+mn-ea"/>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i="0" kern="1200">
          <a:solidFill>
            <a:schemeClr val="tx1"/>
          </a:solidFill>
          <a:latin typeface="Folio Std Light"/>
          <a:ea typeface="+mn-ea"/>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i="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i="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t>Keystroke Loggers</a:t>
            </a:r>
          </a:p>
        </p:txBody>
      </p:sp>
      <p:sp>
        <p:nvSpPr>
          <p:cNvPr id="25603" name="Content Placeholder 2"/>
          <p:cNvSpPr>
            <a:spLocks noGrp="1"/>
          </p:cNvSpPr>
          <p:nvPr>
            <p:ph idx="1"/>
          </p:nvPr>
        </p:nvSpPr>
        <p:spPr/>
        <p:txBody>
          <a:bodyPr/>
          <a:lstStyle/>
          <a:p>
            <a:r>
              <a:rPr lang="en-US" altLang="en-US" dirty="0"/>
              <a:t>Monitor and record keystrokes </a:t>
            </a:r>
          </a:p>
          <a:p>
            <a:pPr lvl="1"/>
            <a:r>
              <a:rPr lang="en-US" altLang="en-US" dirty="0"/>
              <a:t>Can be software or hardware devices</a:t>
            </a:r>
          </a:p>
          <a:p>
            <a:pPr lvl="1"/>
            <a:r>
              <a:rPr lang="en-US" altLang="en-US" dirty="0"/>
              <a:t>Used by companies to track employees’ use of e-mail and the Internet</a:t>
            </a:r>
          </a:p>
          <a:p>
            <a:pPr lvl="1"/>
            <a:r>
              <a:rPr lang="en-US" altLang="en-US" dirty="0"/>
              <a:t>Used for malicious purposes </a:t>
            </a:r>
          </a:p>
          <a:p>
            <a:pPr lvl="1"/>
            <a:r>
              <a:rPr lang="en-US" altLang="en-US" dirty="0"/>
              <a:t>Prevented by some antivirus and antispyware programs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Sniffing and Spoofing</a:t>
            </a:r>
          </a:p>
        </p:txBody>
      </p:sp>
      <p:sp>
        <p:nvSpPr>
          <p:cNvPr id="3" name="Content Placeholder 2"/>
          <p:cNvSpPr>
            <a:spLocks noGrp="1"/>
          </p:cNvSpPr>
          <p:nvPr>
            <p:ph idx="1"/>
          </p:nvPr>
        </p:nvSpPr>
        <p:spPr/>
        <p:txBody>
          <a:bodyPr/>
          <a:lstStyle/>
          <a:p>
            <a:r>
              <a:rPr lang="en-US" dirty="0"/>
              <a:t>Sniffing</a:t>
            </a:r>
          </a:p>
          <a:p>
            <a:pPr lvl="1"/>
            <a:r>
              <a:rPr lang="en-US" dirty="0"/>
              <a:t>Capturing and recording network traffic </a:t>
            </a:r>
          </a:p>
          <a:p>
            <a:pPr lvl="1"/>
            <a:r>
              <a:rPr lang="en-US" dirty="0"/>
              <a:t>Used by hackers to intercept information</a:t>
            </a:r>
          </a:p>
          <a:p>
            <a:r>
              <a:rPr lang="en-US" dirty="0"/>
              <a:t>Spoofing</a:t>
            </a:r>
          </a:p>
          <a:p>
            <a:pPr lvl="1"/>
            <a:r>
              <a:rPr lang="en-US" dirty="0"/>
              <a:t>Attempting to gain access to a network by posing as an authorized user in order to find sensitive information</a:t>
            </a:r>
          </a:p>
          <a:p>
            <a:pPr lvl="1"/>
            <a:r>
              <a:rPr lang="en-US" dirty="0"/>
              <a:t>Also happens when an illegitimate program poses as a legitimate one </a:t>
            </a:r>
          </a:p>
          <a:p>
            <a:pPr lvl="1"/>
            <a:endParaRPr lang="en-US" dirty="0"/>
          </a:p>
          <a:p>
            <a:endParaRPr lang="en-US" dirty="0"/>
          </a:p>
        </p:txBody>
      </p:sp>
    </p:spTree>
    <p:extLst>
      <p:ext uri="{BB962C8B-B14F-4D97-AF65-F5344CB8AC3E}">
        <p14:creationId xmlns:p14="http://schemas.microsoft.com/office/powerpoint/2010/main" val="262911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altLang="en-US" dirty="0"/>
              <a:t>Computer Crime and Fraud (1 of 2)</a:t>
            </a:r>
          </a:p>
        </p:txBody>
      </p:sp>
      <p:sp>
        <p:nvSpPr>
          <p:cNvPr id="29699" name="Content Placeholder 2"/>
          <p:cNvSpPr>
            <a:spLocks noGrp="1"/>
          </p:cNvSpPr>
          <p:nvPr>
            <p:ph idx="1"/>
          </p:nvPr>
        </p:nvSpPr>
        <p:spPr/>
        <p:txBody>
          <a:bodyPr/>
          <a:lstStyle/>
          <a:p>
            <a:r>
              <a:rPr lang="en-US" altLang="en-US" dirty="0"/>
              <a:t>Computer fraud</a:t>
            </a:r>
          </a:p>
          <a:p>
            <a:pPr lvl="1"/>
            <a:r>
              <a:rPr lang="en-US" altLang="en-US" dirty="0"/>
              <a:t>Unauthorized use of computer data for personal gain </a:t>
            </a:r>
          </a:p>
          <a:p>
            <a:r>
              <a:rPr lang="en-US" altLang="en-US" dirty="0"/>
              <a:t>Computer crimes</a:t>
            </a:r>
          </a:p>
          <a:p>
            <a:pPr lvl="1"/>
            <a:r>
              <a:rPr lang="en-US" altLang="en-US" dirty="0"/>
              <a:t>Denial-of-service attacks </a:t>
            </a:r>
          </a:p>
          <a:p>
            <a:pPr lvl="1"/>
            <a:r>
              <a:rPr lang="en-US" altLang="en-US" dirty="0"/>
              <a:t>Identity theft and software piracy </a:t>
            </a:r>
          </a:p>
          <a:p>
            <a:pPr lvl="1"/>
            <a:r>
              <a:rPr lang="en-US" altLang="en-US" dirty="0"/>
              <a:t>Distributing child pornography </a:t>
            </a:r>
          </a:p>
          <a:p>
            <a:pPr lvl="1"/>
            <a:r>
              <a:rPr lang="en-US" altLang="en-US" dirty="0"/>
              <a:t>E-mail spamming</a:t>
            </a:r>
          </a:p>
          <a:p>
            <a:pPr lvl="1"/>
            <a:r>
              <a:rPr lang="en-US" altLang="en-US" dirty="0"/>
              <a:t>Writing or spreading malicious codes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6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r>
              <a:rPr lang="en-US" altLang="en-US" dirty="0"/>
              <a:t>Computer Crime and Fraud (2 of 2)</a:t>
            </a:r>
            <a:endParaRPr lang="en-US" altLang="en-US" sz="2000" dirty="0"/>
          </a:p>
        </p:txBody>
      </p:sp>
      <p:sp>
        <p:nvSpPr>
          <p:cNvPr id="29699" name="Content Placeholder 2"/>
          <p:cNvSpPr>
            <a:spLocks noGrp="1"/>
          </p:cNvSpPr>
          <p:nvPr>
            <p:ph idx="1"/>
          </p:nvPr>
        </p:nvSpPr>
        <p:spPr/>
        <p:txBody>
          <a:bodyPr/>
          <a:lstStyle/>
          <a:p>
            <a:pPr lvl="1"/>
            <a:r>
              <a:rPr lang="en-US" altLang="en-US" dirty="0"/>
              <a:t>Stealing files for industrial espionage</a:t>
            </a:r>
          </a:p>
          <a:p>
            <a:pPr lvl="1"/>
            <a:r>
              <a:rPr lang="en-US" altLang="en-US" dirty="0"/>
              <a:t>Changing computer records illegally</a:t>
            </a:r>
          </a:p>
          <a:p>
            <a:pPr lvl="1"/>
            <a:r>
              <a:rPr lang="en-US" altLang="en-US" dirty="0"/>
              <a:t>Virus hoaxes</a:t>
            </a:r>
          </a:p>
          <a:p>
            <a:pPr lvl="1"/>
            <a:r>
              <a:rPr lang="en-US" altLang="en-US" dirty="0"/>
              <a:t>Sabotage </a:t>
            </a:r>
          </a:p>
          <a:p>
            <a:pPr lvl="1"/>
            <a:r>
              <a:rPr lang="en-US" altLang="en-US" dirty="0"/>
              <a:t>Holding a firm’s critical data for ransom </a:t>
            </a:r>
          </a:p>
          <a:p>
            <a:pPr lvl="2"/>
            <a:r>
              <a:rPr lang="en-US" altLang="en-US" dirty="0"/>
              <a:t>Example: ransomware </a:t>
            </a:r>
          </a:p>
          <a:p>
            <a:pPr lvl="1"/>
            <a:endParaRPr lang="en-US" altLang="en-US" dirty="0"/>
          </a:p>
        </p:txBody>
      </p:sp>
    </p:spTree>
    <p:extLst>
      <p:ext uri="{BB962C8B-B14F-4D97-AF65-F5344CB8AC3E}">
        <p14:creationId xmlns:p14="http://schemas.microsoft.com/office/powerpoint/2010/main" val="2277680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Autofit/>
          </a:bodyPr>
          <a:lstStyle/>
          <a:p>
            <a:r>
              <a:rPr lang="en-US" altLang="en-US" dirty="0"/>
              <a:t>Computer and Network Security: Basic Safeguards (1 of 5)</a:t>
            </a:r>
          </a:p>
        </p:txBody>
      </p:sp>
      <p:sp>
        <p:nvSpPr>
          <p:cNvPr id="31747" name="Content Placeholder 2"/>
          <p:cNvSpPr>
            <a:spLocks noGrp="1"/>
          </p:cNvSpPr>
          <p:nvPr>
            <p:ph idx="1"/>
          </p:nvPr>
        </p:nvSpPr>
        <p:spPr/>
        <p:txBody>
          <a:bodyPr/>
          <a:lstStyle/>
          <a:p>
            <a:r>
              <a:rPr lang="en-US" altLang="en-US" dirty="0"/>
              <a:t>Comprehensive security system </a:t>
            </a:r>
          </a:p>
          <a:p>
            <a:pPr lvl="1"/>
            <a:r>
              <a:rPr lang="en-US" altLang="en-US" dirty="0"/>
              <a:t>Protects an organization’s resources</a:t>
            </a:r>
          </a:p>
          <a:p>
            <a:pPr lvl="1"/>
            <a:r>
              <a:rPr lang="en-US" altLang="en-US" dirty="0"/>
              <a:t>Collectively protect information resources and keep intruders and hackers at bay</a:t>
            </a:r>
          </a:p>
          <a:p>
            <a:pPr lvl="2"/>
            <a:r>
              <a:rPr lang="en-US" altLang="en-US" dirty="0"/>
              <a:t>Hardware</a:t>
            </a:r>
          </a:p>
          <a:p>
            <a:pPr lvl="2"/>
            <a:r>
              <a:rPr lang="en-US" altLang="en-US" dirty="0"/>
              <a:t>Software</a:t>
            </a:r>
          </a:p>
          <a:p>
            <a:pPr lvl="2"/>
            <a:r>
              <a:rPr lang="en-US" altLang="en-US" dirty="0"/>
              <a:t>Procedures</a:t>
            </a:r>
          </a:p>
          <a:p>
            <a:pPr lvl="2"/>
            <a:r>
              <a:rPr lang="en-US" altLang="en-US" dirty="0"/>
              <a:t>Personnel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oAutofit/>
          </a:bodyPr>
          <a:lstStyle/>
          <a:p>
            <a:r>
              <a:rPr lang="en-US" altLang="en-US" dirty="0"/>
              <a:t>Computer and Network Security: Basic Safeguards (2 of 5)</a:t>
            </a:r>
          </a:p>
        </p:txBody>
      </p:sp>
      <p:sp>
        <p:nvSpPr>
          <p:cNvPr id="31747" name="Content Placeholder 2"/>
          <p:cNvSpPr>
            <a:spLocks noGrp="1"/>
          </p:cNvSpPr>
          <p:nvPr>
            <p:ph idx="1"/>
          </p:nvPr>
        </p:nvSpPr>
        <p:spPr/>
        <p:txBody>
          <a:bodyPr/>
          <a:lstStyle/>
          <a:p>
            <a:r>
              <a:rPr lang="en-US" altLang="en-US" dirty="0"/>
              <a:t>Important aspects of computer and network security: CIA triangle</a:t>
            </a:r>
          </a:p>
          <a:p>
            <a:pPr lvl="1"/>
            <a:r>
              <a:rPr lang="en-US" altLang="en-US" dirty="0"/>
              <a:t>Confidentiality</a:t>
            </a:r>
          </a:p>
          <a:p>
            <a:pPr lvl="1"/>
            <a:r>
              <a:rPr lang="en-US" altLang="en-US" dirty="0"/>
              <a:t>Integrity</a:t>
            </a:r>
          </a:p>
          <a:p>
            <a:pPr lvl="1" algn="just"/>
            <a:r>
              <a:rPr lang="en-US" altLang="en-US" dirty="0"/>
              <a:t>Availability</a:t>
            </a:r>
          </a:p>
        </p:txBody>
      </p:sp>
    </p:spTree>
    <p:extLst>
      <p:ext uri="{BB962C8B-B14F-4D97-AF65-F5344CB8AC3E}">
        <p14:creationId xmlns:p14="http://schemas.microsoft.com/office/powerpoint/2010/main" val="12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4"/>
          <p:cNvSpPr>
            <a:spLocks noGrp="1"/>
          </p:cNvSpPr>
          <p:nvPr>
            <p:ph type="title"/>
          </p:nvPr>
        </p:nvSpPr>
        <p:spPr/>
        <p:txBody>
          <a:bodyPr>
            <a:noAutofit/>
          </a:bodyPr>
          <a:lstStyle/>
          <a:p>
            <a:r>
              <a:rPr lang="en-US" altLang="en-US" dirty="0"/>
              <a:t>Computer and Network Security: Basic Safeguards (3 of 5)</a:t>
            </a:r>
          </a:p>
        </p:txBody>
      </p:sp>
      <p:sp>
        <p:nvSpPr>
          <p:cNvPr id="37891" name="Content Placeholder 2"/>
          <p:cNvSpPr>
            <a:spLocks noGrp="1"/>
          </p:cNvSpPr>
          <p:nvPr>
            <p:ph idx="1"/>
          </p:nvPr>
        </p:nvSpPr>
        <p:spPr/>
        <p:txBody>
          <a:bodyPr/>
          <a:lstStyle/>
          <a:p>
            <a:r>
              <a:rPr lang="en-US" altLang="en-US" dirty="0"/>
              <a:t>McCumber cube</a:t>
            </a:r>
          </a:p>
          <a:p>
            <a:pPr lvl="1"/>
            <a:r>
              <a:rPr lang="en-US" altLang="en-US" dirty="0"/>
              <a:t>Framework for evaluating information security</a:t>
            </a:r>
          </a:p>
          <a:p>
            <a:pPr lvl="1"/>
            <a:r>
              <a:rPr lang="en-US" altLang="en-US" dirty="0"/>
              <a:t>Represented as a three-dimensional cube</a:t>
            </a:r>
          </a:p>
          <a:p>
            <a:pPr lvl="1"/>
            <a:r>
              <a:rPr lang="en-US" altLang="en-US" dirty="0"/>
              <a:t>Defines nine characteristics of information security </a:t>
            </a:r>
          </a:p>
          <a:p>
            <a:pPr lvl="1"/>
            <a:r>
              <a:rPr lang="en-US" altLang="en-US" dirty="0"/>
              <a:t>Includes different states in which information can exist in a system</a:t>
            </a:r>
          </a:p>
          <a:p>
            <a:pPr lvl="2"/>
            <a:r>
              <a:rPr lang="en-US" altLang="en-US" dirty="0"/>
              <a:t>Transmission, storage, and processing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8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3"/>
          <p:cNvSpPr>
            <a:spLocks noGrp="1"/>
          </p:cNvSpPr>
          <p:nvPr>
            <p:ph type="title"/>
          </p:nvPr>
        </p:nvSpPr>
        <p:spPr>
          <a:xfrm>
            <a:off x="2014538" y="443907"/>
            <a:ext cx="6380892" cy="983201"/>
          </a:xfrm>
        </p:spPr>
        <p:txBody>
          <a:bodyPr/>
          <a:lstStyle/>
          <a:p>
            <a:r>
              <a:rPr lang="en-US" altLang="en-US" dirty="0"/>
              <a:t>5.1	McCumber Cube</a:t>
            </a:r>
          </a:p>
        </p:txBody>
      </p:sp>
      <p:pic>
        <p:nvPicPr>
          <p:cNvPr id="2" name="Picture 1" descr="This image depicts the McCumber cube. The image is that of a three-dimensional cube.&#10;The top side of the cube contains three labels that read transmission, storage, and processing. &#10;The right side of the cube contains three labels that read human factors, policy and practices, and technology. &#10;The left side of the cube contains three labels that read confidentiality, integrity, and availability. " title="Exhibit 5.1 - McCumber Cube"/>
          <p:cNvPicPr>
            <a:picLocks noChangeAspect="1"/>
          </p:cNvPicPr>
          <p:nvPr/>
        </p:nvPicPr>
        <p:blipFill rotWithShape="1">
          <a:blip r:embed="rId3" cstate="print">
            <a:extLst>
              <a:ext uri="{28A0092B-C50C-407E-A947-70E740481C1C}">
                <a14:useLocalDpi xmlns:a14="http://schemas.microsoft.com/office/drawing/2010/main" val="0"/>
              </a:ext>
            </a:extLst>
          </a:blip>
          <a:srcRect l="4542" t="1232"/>
          <a:stretch/>
        </p:blipFill>
        <p:spPr>
          <a:xfrm>
            <a:off x="2581835" y="1885950"/>
            <a:ext cx="3794717" cy="433394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ltLang="en-US" dirty="0"/>
              <a:t>Computer and Network Security: Basic Safeguards (4 of 5)</a:t>
            </a:r>
            <a:endParaRPr lang="en-US" dirty="0"/>
          </a:p>
        </p:txBody>
      </p:sp>
      <p:sp>
        <p:nvSpPr>
          <p:cNvPr id="3" name="Content Placeholder 2"/>
          <p:cNvSpPr>
            <a:spLocks noGrp="1"/>
          </p:cNvSpPr>
          <p:nvPr>
            <p:ph idx="1"/>
          </p:nvPr>
        </p:nvSpPr>
        <p:spPr/>
        <p:txBody>
          <a:bodyPr/>
          <a:lstStyle/>
          <a:p>
            <a:r>
              <a:rPr lang="en-US" dirty="0"/>
              <a:t>Levels of network security</a:t>
            </a:r>
          </a:p>
          <a:p>
            <a:pPr lvl="1"/>
            <a:r>
              <a:rPr lang="en-US" dirty="0"/>
              <a:t>Level 1: front-end servers</a:t>
            </a:r>
          </a:p>
          <a:p>
            <a:pPr lvl="2"/>
            <a:r>
              <a:rPr lang="en-US" dirty="0"/>
              <a:t>Protected against unauthorized access</a:t>
            </a:r>
          </a:p>
          <a:p>
            <a:pPr lvl="1"/>
            <a:r>
              <a:rPr lang="en-US" dirty="0"/>
              <a:t>Level 2: back-end systems</a:t>
            </a:r>
          </a:p>
          <a:p>
            <a:pPr lvl="2"/>
            <a:r>
              <a:rPr lang="en-US" dirty="0"/>
              <a:t>Protected to ensure data confidentiality, accuracy, and integrity</a:t>
            </a:r>
          </a:p>
          <a:p>
            <a:pPr lvl="1"/>
            <a:r>
              <a:rPr lang="en-US" dirty="0"/>
              <a:t>Level 3: corporate network</a:t>
            </a:r>
          </a:p>
          <a:p>
            <a:pPr lvl="2"/>
            <a:r>
              <a:rPr lang="en-US" dirty="0"/>
              <a:t>Protected against intrusion, denial-of-service attacks, and unauthorized access</a:t>
            </a:r>
          </a:p>
          <a:p>
            <a:pPr lvl="1"/>
            <a:endParaRPr lang="en-US" dirty="0"/>
          </a:p>
        </p:txBody>
      </p:sp>
    </p:spTree>
    <p:extLst>
      <p:ext uri="{BB962C8B-B14F-4D97-AF65-F5344CB8AC3E}">
        <p14:creationId xmlns:p14="http://schemas.microsoft.com/office/powerpoint/2010/main" val="281230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4"/>
          <p:cNvSpPr>
            <a:spLocks noGrp="1"/>
          </p:cNvSpPr>
          <p:nvPr>
            <p:ph type="title"/>
          </p:nvPr>
        </p:nvSpPr>
        <p:spPr/>
        <p:txBody>
          <a:bodyPr>
            <a:noAutofit/>
          </a:bodyPr>
          <a:lstStyle/>
          <a:p>
            <a:r>
              <a:rPr lang="en-US" altLang="en-US" dirty="0"/>
              <a:t>Computer and Network Security: Basic Safeguards (5 of 5)</a:t>
            </a:r>
          </a:p>
        </p:txBody>
      </p:sp>
      <p:sp>
        <p:nvSpPr>
          <p:cNvPr id="40963" name="Content Placeholder 2"/>
          <p:cNvSpPr>
            <a:spLocks noGrp="1"/>
          </p:cNvSpPr>
          <p:nvPr>
            <p:ph idx="1"/>
          </p:nvPr>
        </p:nvSpPr>
        <p:spPr/>
        <p:txBody>
          <a:bodyPr/>
          <a:lstStyle/>
          <a:p>
            <a:r>
              <a:rPr lang="en-US" altLang="en-US" dirty="0"/>
              <a:t>Planning a comprehensive security system: designing fault-tolerant systems</a:t>
            </a:r>
          </a:p>
          <a:p>
            <a:pPr lvl="2"/>
            <a:r>
              <a:rPr lang="en-US" altLang="en-US" dirty="0"/>
              <a:t>Ensure availability in the event of a system failure by using a combination of hardware and software</a:t>
            </a:r>
          </a:p>
          <a:p>
            <a:pPr lvl="2"/>
            <a:r>
              <a:rPr lang="en-US" altLang="en-US" dirty="0"/>
              <a:t>Commonly used methods </a:t>
            </a:r>
          </a:p>
          <a:p>
            <a:pPr lvl="3"/>
            <a:r>
              <a:rPr lang="en-US" altLang="en-US" dirty="0"/>
              <a:t>Uninterruptible power supply (UPS)</a:t>
            </a:r>
          </a:p>
          <a:p>
            <a:pPr lvl="3"/>
            <a:r>
              <a:rPr lang="en-US" altLang="en-US" dirty="0"/>
              <a:t>Redundant array of independent disks (RAID) </a:t>
            </a:r>
          </a:p>
          <a:p>
            <a:pPr lvl="3"/>
            <a:r>
              <a:rPr lang="en-US" altLang="en-US" dirty="0"/>
              <a:t>Mirror disks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(1 of 2)</a:t>
            </a:r>
          </a:p>
        </p:txBody>
      </p:sp>
      <p:sp>
        <p:nvSpPr>
          <p:cNvPr id="3" name="Content Placeholder 2"/>
          <p:cNvSpPr>
            <a:spLocks noGrp="1"/>
          </p:cNvSpPr>
          <p:nvPr>
            <p:ph idx="1"/>
          </p:nvPr>
        </p:nvSpPr>
        <p:spPr/>
        <p:txBody>
          <a:bodyPr/>
          <a:lstStyle/>
          <a:p>
            <a:r>
              <a:rPr lang="en-US" dirty="0"/>
              <a:t>Describe information technologies that could be used in computer crimes</a:t>
            </a:r>
          </a:p>
          <a:p>
            <a:r>
              <a:rPr lang="en-US" dirty="0"/>
              <a:t>Describe basic safeguards in computer and network security</a:t>
            </a:r>
          </a:p>
          <a:p>
            <a:r>
              <a:rPr lang="en-US" dirty="0"/>
              <a:t>Explain the major security threats</a:t>
            </a:r>
          </a:p>
          <a:p>
            <a:r>
              <a:rPr lang="en-US" dirty="0"/>
              <a:t>Describe security and enforcement measures</a:t>
            </a:r>
          </a:p>
        </p:txBody>
      </p:sp>
    </p:spTree>
    <p:extLst>
      <p:ext uri="{BB962C8B-B14F-4D97-AF65-F5344CB8AC3E}">
        <p14:creationId xmlns:p14="http://schemas.microsoft.com/office/powerpoint/2010/main" val="1118953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Intentional Threats</a:t>
            </a:r>
          </a:p>
        </p:txBody>
      </p:sp>
      <p:sp>
        <p:nvSpPr>
          <p:cNvPr id="3" name="Content Placeholder 2"/>
          <p:cNvSpPr>
            <a:spLocks noGrp="1"/>
          </p:cNvSpPr>
          <p:nvPr>
            <p:ph idx="1"/>
          </p:nvPr>
        </p:nvSpPr>
        <p:spPr/>
        <p:txBody>
          <a:bodyPr/>
          <a:lstStyle/>
          <a:p>
            <a:r>
              <a:rPr lang="en-US" dirty="0"/>
              <a:t>Intentional threats include:</a:t>
            </a:r>
          </a:p>
          <a:p>
            <a:pPr lvl="1"/>
            <a:r>
              <a:rPr lang="en-US" dirty="0"/>
              <a:t>Viruses and worms</a:t>
            </a:r>
          </a:p>
          <a:p>
            <a:pPr lvl="1"/>
            <a:r>
              <a:rPr lang="en-US" dirty="0"/>
              <a:t>Trojan programs</a:t>
            </a:r>
          </a:p>
          <a:p>
            <a:pPr lvl="1"/>
            <a:r>
              <a:rPr lang="en-US" dirty="0"/>
              <a:t>Logic bombs</a:t>
            </a:r>
          </a:p>
          <a:p>
            <a:pPr lvl="1"/>
            <a:r>
              <a:rPr lang="en-US" dirty="0"/>
              <a:t>Backdoors</a:t>
            </a:r>
          </a:p>
          <a:p>
            <a:pPr lvl="1"/>
            <a:r>
              <a:rPr lang="en-US" dirty="0"/>
              <a:t>Blended threats </a:t>
            </a:r>
          </a:p>
          <a:p>
            <a:pPr lvl="1"/>
            <a:r>
              <a:rPr lang="en-US" dirty="0"/>
              <a:t>Rootkits</a:t>
            </a:r>
          </a:p>
          <a:p>
            <a:pPr lvl="1"/>
            <a:r>
              <a:rPr lang="en-US" dirty="0"/>
              <a:t>Denial-of-service attacks</a:t>
            </a:r>
          </a:p>
          <a:p>
            <a:pPr lvl="1"/>
            <a:r>
              <a:rPr lang="en-US" dirty="0"/>
              <a:t>Social engineering</a:t>
            </a:r>
          </a:p>
        </p:txBody>
      </p:sp>
    </p:spTree>
    <p:extLst>
      <p:ext uri="{BB962C8B-B14F-4D97-AF65-F5344CB8AC3E}">
        <p14:creationId xmlns:p14="http://schemas.microsoft.com/office/powerpoint/2010/main" val="2183686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t>Viruses</a:t>
            </a:r>
          </a:p>
        </p:txBody>
      </p:sp>
      <p:sp>
        <p:nvSpPr>
          <p:cNvPr id="43011" name="Content Placeholder 2"/>
          <p:cNvSpPr>
            <a:spLocks noGrp="1"/>
          </p:cNvSpPr>
          <p:nvPr>
            <p:ph idx="1"/>
          </p:nvPr>
        </p:nvSpPr>
        <p:spPr/>
        <p:txBody>
          <a:bodyPr/>
          <a:lstStyle/>
          <a:p>
            <a:r>
              <a:rPr lang="en-US" altLang="en-US" dirty="0"/>
              <a:t>Consists of self-propagating program code that is triggered by a specified time or event</a:t>
            </a:r>
          </a:p>
          <a:p>
            <a:pPr lvl="1"/>
            <a:r>
              <a:rPr lang="en-US" altLang="en-US" dirty="0"/>
              <a:t>Attaches itself to other files, and the cycle continues when the program or operating system containing the virus is used</a:t>
            </a:r>
          </a:p>
          <a:p>
            <a:pPr lvl="1"/>
            <a:r>
              <a:rPr lang="en-US" altLang="en-US" dirty="0"/>
              <a:t>Transmitted through a network or e-mail attachments, or message boards</a:t>
            </a:r>
          </a:p>
          <a:p>
            <a:pPr lvl="1"/>
            <a:r>
              <a:rPr lang="en-US" altLang="en-US" dirty="0"/>
              <a:t>Prevented by installing and updating an antivirus program</a:t>
            </a:r>
          </a:p>
        </p:txBody>
      </p:sp>
    </p:spTree>
    <p:extLst>
      <p:ext uri="{BB962C8B-B14F-4D97-AF65-F5344CB8AC3E}">
        <p14:creationId xmlns:p14="http://schemas.microsoft.com/office/powerpoint/2010/main" val="289462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altLang="en-US" dirty="0"/>
              <a:t>Worms </a:t>
            </a:r>
          </a:p>
        </p:txBody>
      </p:sp>
      <p:sp>
        <p:nvSpPr>
          <p:cNvPr id="45059" name="Content Placeholder 2"/>
          <p:cNvSpPr>
            <a:spLocks noGrp="1"/>
          </p:cNvSpPr>
          <p:nvPr>
            <p:ph idx="1"/>
          </p:nvPr>
        </p:nvSpPr>
        <p:spPr/>
        <p:txBody>
          <a:bodyPr/>
          <a:lstStyle/>
          <a:p>
            <a:r>
              <a:rPr lang="en-US" altLang="en-US" dirty="0"/>
              <a:t>Independent programs that can spread themselves without having to be attached to a host program </a:t>
            </a:r>
          </a:p>
          <a:p>
            <a:pPr lvl="1"/>
            <a:r>
              <a:rPr lang="en-IN" altLang="en-US" dirty="0"/>
              <a:t>Replicate into a full-blown version that could end up eating computing resources</a:t>
            </a:r>
          </a:p>
          <a:p>
            <a:pPr lvl="1"/>
            <a:r>
              <a:rPr lang="en-US" altLang="en-US" dirty="0"/>
              <a:t>Examples: Code Red, Melissa, and Sasser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Trojan Programs </a:t>
            </a:r>
          </a:p>
        </p:txBody>
      </p:sp>
      <p:sp>
        <p:nvSpPr>
          <p:cNvPr id="3" name="Content Placeholder 2"/>
          <p:cNvSpPr>
            <a:spLocks noGrp="1"/>
          </p:cNvSpPr>
          <p:nvPr>
            <p:ph idx="1"/>
          </p:nvPr>
        </p:nvSpPr>
        <p:spPr/>
        <p:txBody>
          <a:bodyPr/>
          <a:lstStyle/>
          <a:p>
            <a:r>
              <a:rPr lang="en-US" dirty="0"/>
              <a:t>Contain code intended to disrupt a computer, network, or Web site </a:t>
            </a:r>
          </a:p>
          <a:p>
            <a:pPr lvl="1"/>
            <a:r>
              <a:rPr lang="en-US" dirty="0"/>
              <a:t>Hidden inside a popular program</a:t>
            </a:r>
          </a:p>
          <a:p>
            <a:endParaRPr lang="en-US" dirty="0"/>
          </a:p>
        </p:txBody>
      </p:sp>
    </p:spTree>
    <p:extLst>
      <p:ext uri="{BB962C8B-B14F-4D97-AF65-F5344CB8AC3E}">
        <p14:creationId xmlns:p14="http://schemas.microsoft.com/office/powerpoint/2010/main" val="41455984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sz="3600" dirty="0"/>
              <a:t>Logic Bombs</a:t>
            </a:r>
            <a:r>
              <a:rPr lang="en-US" dirty="0"/>
              <a:t/>
            </a:r>
            <a:br>
              <a:rPr lang="en-US" dirty="0"/>
            </a:br>
            <a:endParaRPr lang="en-US" dirty="0"/>
          </a:p>
        </p:txBody>
      </p:sp>
      <p:sp>
        <p:nvSpPr>
          <p:cNvPr id="7" name="Content Placeholder 6"/>
          <p:cNvSpPr>
            <a:spLocks noGrp="1"/>
          </p:cNvSpPr>
          <p:nvPr>
            <p:ph idx="1"/>
          </p:nvPr>
        </p:nvSpPr>
        <p:spPr/>
        <p:txBody>
          <a:bodyPr/>
          <a:lstStyle/>
          <a:p>
            <a:r>
              <a:rPr lang="en-US" dirty="0"/>
              <a:t>Type of Trojan program used to release a virus, worm, or other destructive code </a:t>
            </a:r>
          </a:p>
          <a:p>
            <a:pPr lvl="1"/>
            <a:r>
              <a:rPr lang="en-US" dirty="0"/>
              <a:t>Triggered at a certain time or by a specific event</a:t>
            </a:r>
          </a:p>
          <a:p>
            <a:endParaRPr lang="en-US" dirty="0"/>
          </a:p>
        </p:txBody>
      </p:sp>
    </p:spTree>
    <p:extLst>
      <p:ext uri="{BB962C8B-B14F-4D97-AF65-F5344CB8AC3E}">
        <p14:creationId xmlns:p14="http://schemas.microsoft.com/office/powerpoint/2010/main" val="978811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
            </a:r>
            <a:br>
              <a:rPr lang="en-US" dirty="0"/>
            </a:br>
            <a:r>
              <a:rPr lang="en-US" dirty="0"/>
              <a:t>Backdoors</a:t>
            </a:r>
            <a:br>
              <a:rPr lang="en-US" dirty="0"/>
            </a:br>
            <a:endParaRPr lang="en-US" dirty="0"/>
          </a:p>
        </p:txBody>
      </p:sp>
      <p:sp>
        <p:nvSpPr>
          <p:cNvPr id="7" name="Content Placeholder 6"/>
          <p:cNvSpPr>
            <a:spLocks noGrp="1"/>
          </p:cNvSpPr>
          <p:nvPr>
            <p:ph idx="1"/>
          </p:nvPr>
        </p:nvSpPr>
        <p:spPr/>
        <p:txBody>
          <a:bodyPr/>
          <a:lstStyle/>
          <a:p>
            <a:r>
              <a:rPr lang="en-US" dirty="0"/>
              <a:t>Programming routine built into a system by its designer or programmer </a:t>
            </a:r>
          </a:p>
          <a:p>
            <a:pPr lvl="1"/>
            <a:r>
              <a:rPr lang="en-US" dirty="0"/>
              <a:t>Enables the designer or programmer to bypass security and sneak back into the system later to access programs or files </a:t>
            </a:r>
          </a:p>
          <a:p>
            <a:endParaRPr lang="en-US" dirty="0"/>
          </a:p>
        </p:txBody>
      </p:sp>
    </p:spTree>
    <p:extLst>
      <p:ext uri="{BB962C8B-B14F-4D97-AF65-F5344CB8AC3E}">
        <p14:creationId xmlns:p14="http://schemas.microsoft.com/office/powerpoint/2010/main" val="227988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800" dirty="0"/>
              <a:t/>
            </a:r>
            <a:br>
              <a:rPr lang="en-US" sz="3800" dirty="0"/>
            </a:br>
            <a:r>
              <a:rPr lang="en-US" sz="3600" dirty="0"/>
              <a:t>Blended Threats </a:t>
            </a:r>
            <a:br>
              <a:rPr lang="en-US" sz="3600" dirty="0"/>
            </a:br>
            <a:endParaRPr lang="en-US" sz="3600" dirty="0"/>
          </a:p>
        </p:txBody>
      </p:sp>
      <p:sp>
        <p:nvSpPr>
          <p:cNvPr id="3" name="Content Placeholder 2"/>
          <p:cNvSpPr>
            <a:spLocks noGrp="1"/>
          </p:cNvSpPr>
          <p:nvPr>
            <p:ph idx="1"/>
          </p:nvPr>
        </p:nvSpPr>
        <p:spPr/>
        <p:txBody>
          <a:bodyPr/>
          <a:lstStyle/>
          <a:p>
            <a:r>
              <a:rPr lang="en-US" dirty="0"/>
              <a:t>Combines characteristics of viruses, worms, and malicious codes with vulnerabilities on networks </a:t>
            </a:r>
          </a:p>
          <a:p>
            <a:pPr lvl="1"/>
            <a:r>
              <a:rPr lang="en-US" dirty="0"/>
              <a:t>Search for vulnerabilities in computer networks and take advantage of them </a:t>
            </a:r>
          </a:p>
          <a:p>
            <a:pPr lvl="2"/>
            <a:r>
              <a:rPr lang="en-US" dirty="0"/>
              <a:t>Embedding malicious codes in the server’s HTML files </a:t>
            </a:r>
          </a:p>
          <a:p>
            <a:pPr lvl="2"/>
            <a:r>
              <a:rPr lang="en-US" dirty="0"/>
              <a:t>Sending unauthorized e-mails from compromised servers with a worm attachment</a:t>
            </a:r>
          </a:p>
          <a:p>
            <a:endParaRPr lang="en-US" dirty="0"/>
          </a:p>
        </p:txBody>
      </p:sp>
    </p:spTree>
    <p:extLst>
      <p:ext uri="{BB962C8B-B14F-4D97-AF65-F5344CB8AC3E}">
        <p14:creationId xmlns:p14="http://schemas.microsoft.com/office/powerpoint/2010/main" val="3043149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noAutofit/>
          </a:bodyPr>
          <a:lstStyle/>
          <a:p>
            <a:r>
              <a:rPr lang="en-IN" altLang="en-US" dirty="0"/>
              <a:t>Denial-of-Service Attacks (1 of 2)</a:t>
            </a:r>
            <a:endParaRPr lang="en-US" altLang="en-US" dirty="0"/>
          </a:p>
        </p:txBody>
      </p:sp>
      <p:sp>
        <p:nvSpPr>
          <p:cNvPr id="51203" name="Content Placeholder 4"/>
          <p:cNvSpPr>
            <a:spLocks noGrp="1"/>
          </p:cNvSpPr>
          <p:nvPr>
            <p:ph idx="1"/>
          </p:nvPr>
        </p:nvSpPr>
        <p:spPr/>
        <p:txBody>
          <a:bodyPr/>
          <a:lstStyle/>
          <a:p>
            <a:r>
              <a:rPr lang="en-US" altLang="en-US" dirty="0"/>
              <a:t>Flood a network or server with service requests to prevent legitimate users’ access to the system </a:t>
            </a:r>
          </a:p>
          <a:p>
            <a:pPr lvl="1"/>
            <a:r>
              <a:rPr lang="en-US" altLang="en-US" dirty="0"/>
              <a:t>Distributed denial-of-service (DDoS) attack: thousands of computers work together to bombard a Web site with thousands of requests in a short period, causing it to grind to a halt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IN" altLang="en-US" dirty="0"/>
              <a:t>Denial-of-Service Attacks (2 of 2)</a:t>
            </a:r>
            <a:endParaRPr lang="en-US" altLang="en-US" dirty="0"/>
          </a:p>
        </p:txBody>
      </p:sp>
      <p:sp>
        <p:nvSpPr>
          <p:cNvPr id="43011" name="Content Placeholder 2"/>
          <p:cNvSpPr>
            <a:spLocks noGrp="1"/>
          </p:cNvSpPr>
          <p:nvPr>
            <p:ph idx="1"/>
          </p:nvPr>
        </p:nvSpPr>
        <p:spPr/>
        <p:txBody>
          <a:bodyPr/>
          <a:lstStyle/>
          <a:p>
            <a:r>
              <a:rPr lang="en-US" altLang="en-US" dirty="0"/>
              <a:t>Botnet: network of computers and IoT devices:</a:t>
            </a:r>
          </a:p>
          <a:p>
            <a:pPr lvl="1"/>
            <a:r>
              <a:rPr lang="en-US" altLang="en-US" dirty="0"/>
              <a:t>Infected with malicious software </a:t>
            </a:r>
          </a:p>
          <a:p>
            <a:pPr lvl="1"/>
            <a:r>
              <a:rPr lang="en-US" altLang="en-US" dirty="0"/>
              <a:t>Controlled as a group without owners’ knowledge </a:t>
            </a:r>
          </a:p>
          <a:p>
            <a:r>
              <a:rPr lang="en-US" altLang="en-US" dirty="0"/>
              <a:t>TDoS (telephony denial of service) attacks</a:t>
            </a:r>
          </a:p>
          <a:p>
            <a:pPr lvl="1"/>
            <a:r>
              <a:rPr lang="en-US" altLang="en-US" dirty="0"/>
              <a:t>Use high volumes of automated calls to tie up a target phone system, halting incoming and outgoing calls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a:t>Social Engineering</a:t>
            </a:r>
          </a:p>
        </p:txBody>
      </p:sp>
      <p:sp>
        <p:nvSpPr>
          <p:cNvPr id="43011" name="Content Placeholder 2"/>
          <p:cNvSpPr>
            <a:spLocks noGrp="1"/>
          </p:cNvSpPr>
          <p:nvPr>
            <p:ph idx="1"/>
          </p:nvPr>
        </p:nvSpPr>
        <p:spPr/>
        <p:txBody>
          <a:bodyPr/>
          <a:lstStyle/>
          <a:p>
            <a:r>
              <a:rPr lang="en-US" altLang="en-US" dirty="0"/>
              <a:t>Using "people skills" to trick others into revealing private information</a:t>
            </a:r>
          </a:p>
          <a:p>
            <a:r>
              <a:rPr lang="en-US" altLang="en-US" dirty="0"/>
              <a:t>Commonly used social-engineering techniques</a:t>
            </a:r>
          </a:p>
          <a:p>
            <a:pPr lvl="1"/>
            <a:r>
              <a:rPr lang="en-US" altLang="en-US" dirty="0"/>
              <a:t>Dumpster diving </a:t>
            </a:r>
          </a:p>
          <a:p>
            <a:pPr lvl="1"/>
            <a:r>
              <a:rPr lang="en-US" altLang="en-US" dirty="0"/>
              <a:t>Shoulder surfing</a:t>
            </a:r>
          </a:p>
          <a:p>
            <a:pPr lvl="1"/>
            <a:r>
              <a:rPr lang="en-US" altLang="en-US" dirty="0"/>
              <a:t>Tailgating </a:t>
            </a:r>
          </a:p>
          <a:p>
            <a:pPr lvl="1"/>
            <a:r>
              <a:rPr lang="en-US" altLang="en-US" dirty="0"/>
              <a:t>Scareware </a:t>
            </a:r>
          </a:p>
          <a:p>
            <a:pPr lvl="1"/>
            <a:r>
              <a:rPr lang="en-US" altLang="en-US" dirty="0"/>
              <a:t>Pretexting </a:t>
            </a:r>
          </a:p>
        </p:txBody>
      </p:sp>
    </p:spTree>
    <p:extLst>
      <p:ext uri="{BB962C8B-B14F-4D97-AF65-F5344CB8AC3E}">
        <p14:creationId xmlns:p14="http://schemas.microsoft.com/office/powerpoint/2010/main" val="1966603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2)</a:t>
            </a:r>
          </a:p>
        </p:txBody>
      </p:sp>
      <p:sp>
        <p:nvSpPr>
          <p:cNvPr id="3" name="Content Placeholder 2"/>
          <p:cNvSpPr>
            <a:spLocks noGrp="1"/>
          </p:cNvSpPr>
          <p:nvPr>
            <p:ph idx="1"/>
          </p:nvPr>
        </p:nvSpPr>
        <p:spPr/>
        <p:txBody>
          <a:bodyPr/>
          <a:lstStyle/>
          <a:p>
            <a:r>
              <a:rPr lang="en-US" dirty="0"/>
              <a:t>Summarize the guidelines for a comprehensive security system, including business continuity planning</a:t>
            </a:r>
          </a:p>
        </p:txBody>
      </p:sp>
    </p:spTree>
    <p:extLst>
      <p:ext uri="{BB962C8B-B14F-4D97-AF65-F5344CB8AC3E}">
        <p14:creationId xmlns:p14="http://schemas.microsoft.com/office/powerpoint/2010/main" val="1735414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
            </a:r>
            <a:br>
              <a:rPr lang="en-US" sz="3600" dirty="0"/>
            </a:br>
            <a:r>
              <a:rPr lang="en-US" sz="3600" dirty="0"/>
              <a:t>Security Measures  And Enforcement:  An Overview</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Components of a comprehensive security system</a:t>
            </a:r>
          </a:p>
          <a:p>
            <a:pPr lvl="1"/>
            <a:r>
              <a:rPr lang="en-US" dirty="0"/>
              <a:t>Biometric, nonbiometric, and physical security measures </a:t>
            </a:r>
          </a:p>
          <a:p>
            <a:pPr lvl="1"/>
            <a:r>
              <a:rPr lang="en-US" dirty="0"/>
              <a:t>Access controls </a:t>
            </a:r>
          </a:p>
          <a:p>
            <a:pPr lvl="1"/>
            <a:r>
              <a:rPr lang="en-US" dirty="0"/>
              <a:t>Virtual private networks </a:t>
            </a:r>
          </a:p>
          <a:p>
            <a:pPr lvl="1"/>
            <a:r>
              <a:rPr lang="en-US" dirty="0"/>
              <a:t>Data encryption </a:t>
            </a:r>
          </a:p>
          <a:p>
            <a:pPr lvl="1"/>
            <a:r>
              <a:rPr lang="en-US" dirty="0"/>
              <a:t>E-commerce transaction security measures</a:t>
            </a:r>
          </a:p>
          <a:p>
            <a:pPr lvl="1"/>
            <a:r>
              <a:rPr lang="en-US" dirty="0"/>
              <a:t>Computer Emergency Response Team (CERT) </a:t>
            </a:r>
          </a:p>
        </p:txBody>
      </p:sp>
    </p:spTree>
    <p:extLst>
      <p:ext uri="{BB962C8B-B14F-4D97-AF65-F5344CB8AC3E}">
        <p14:creationId xmlns:p14="http://schemas.microsoft.com/office/powerpoint/2010/main" val="303945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altLang="en-US" dirty="0">
                <a:latin typeface="Folio Std Medium"/>
                <a:ea typeface="Franklin Gothic Medium" panose="020B0603020102020204" pitchFamily="34" charset="0"/>
                <a:cs typeface="Franklin Gothic Medium" panose="020B0603020102020204" pitchFamily="34" charset="0"/>
              </a:rPr>
              <a:t>Biometric Security Measures </a:t>
            </a:r>
          </a:p>
        </p:txBody>
      </p:sp>
      <p:sp>
        <p:nvSpPr>
          <p:cNvPr id="58371" name="Content Placeholder 2"/>
          <p:cNvSpPr>
            <a:spLocks noGrp="1"/>
          </p:cNvSpPr>
          <p:nvPr>
            <p:ph idx="1"/>
          </p:nvPr>
        </p:nvSpPr>
        <p:spPr/>
        <p:txBody>
          <a:bodyPr>
            <a:noAutofit/>
          </a:bodyPr>
          <a:lstStyle/>
          <a:p>
            <a:pPr eaLnBrk="1" hangingPunct="1"/>
            <a:r>
              <a:rPr lang="en-US" altLang="en-US" dirty="0"/>
              <a:t>Use a physiological element unique to a person that cannot be stolen, lost, copied, or passed on to others </a:t>
            </a:r>
          </a:p>
          <a:p>
            <a:pPr lvl="1" eaLnBrk="1" hangingPunct="1"/>
            <a:r>
              <a:rPr lang="en-US" altLang="en-US" dirty="0"/>
              <a:t>Biometric devices and measures</a:t>
            </a:r>
          </a:p>
          <a:p>
            <a:pPr lvl="2" eaLnBrk="1" hangingPunct="1"/>
            <a:r>
              <a:rPr lang="en-US" altLang="en-US" dirty="0"/>
              <a:t>Facial recognition, fingerprints, hand geometry, iris analysis, palm prints, retinal scanning, signature analysis, vein analysis, and voice recognition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Nonbiometric Security Measures </a:t>
            </a:r>
          </a:p>
        </p:txBody>
      </p:sp>
      <p:sp>
        <p:nvSpPr>
          <p:cNvPr id="3" name="Content Placeholder 2"/>
          <p:cNvSpPr>
            <a:spLocks noGrp="1"/>
          </p:cNvSpPr>
          <p:nvPr>
            <p:ph idx="1"/>
          </p:nvPr>
        </p:nvSpPr>
        <p:spPr/>
        <p:txBody>
          <a:bodyPr/>
          <a:lstStyle/>
          <a:p>
            <a:r>
              <a:rPr lang="en-US" dirty="0"/>
              <a:t>Three main nonbiometric security measures </a:t>
            </a:r>
          </a:p>
          <a:p>
            <a:pPr lvl="1"/>
            <a:r>
              <a:rPr lang="en-US" dirty="0"/>
              <a:t>Callback modems</a:t>
            </a:r>
          </a:p>
          <a:p>
            <a:pPr lvl="1"/>
            <a:r>
              <a:rPr lang="en-US" dirty="0"/>
              <a:t>Firewalls</a:t>
            </a:r>
          </a:p>
          <a:p>
            <a:pPr lvl="1"/>
            <a:r>
              <a:rPr lang="en-US" dirty="0"/>
              <a:t>Intrusion detection systems</a:t>
            </a:r>
          </a:p>
        </p:txBody>
      </p:sp>
    </p:spTree>
    <p:extLst>
      <p:ext uri="{BB962C8B-B14F-4D97-AF65-F5344CB8AC3E}">
        <p14:creationId xmlns:p14="http://schemas.microsoft.com/office/powerpoint/2010/main" val="367797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3"/>
          <p:cNvSpPr>
            <a:spLocks noGrp="1"/>
          </p:cNvSpPr>
          <p:nvPr>
            <p:ph type="title"/>
          </p:nvPr>
        </p:nvSpPr>
        <p:spPr/>
        <p:txBody>
          <a:bodyPr>
            <a:noAutofit/>
          </a:bodyPr>
          <a:lstStyle/>
          <a:p>
            <a:r>
              <a:rPr lang="en-US" altLang="en-US" dirty="0"/>
              <a:t>Callback Modems </a:t>
            </a:r>
          </a:p>
        </p:txBody>
      </p:sp>
      <p:sp>
        <p:nvSpPr>
          <p:cNvPr id="60419" name="Content Placeholder 4"/>
          <p:cNvSpPr>
            <a:spLocks noGrp="1"/>
          </p:cNvSpPr>
          <p:nvPr>
            <p:ph idx="1"/>
          </p:nvPr>
        </p:nvSpPr>
        <p:spPr/>
        <p:txBody>
          <a:bodyPr/>
          <a:lstStyle/>
          <a:p>
            <a:r>
              <a:rPr lang="en-US" altLang="en-US" dirty="0"/>
              <a:t>Verify whether a user’s access is valid </a:t>
            </a:r>
          </a:p>
          <a:p>
            <a:pPr lvl="1"/>
            <a:r>
              <a:rPr lang="en-US" altLang="en-US" dirty="0"/>
              <a:t>Done by logging the user off and then calling the user back at a predetermined number</a:t>
            </a:r>
          </a:p>
          <a:p>
            <a:pPr lvl="1"/>
            <a:r>
              <a:rPr lang="en-US" altLang="en-US" dirty="0"/>
              <a:t>Useful when many employees work off-site and need to connect to the network from remote locations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3"/>
          <p:cNvSpPr>
            <a:spLocks noGrp="1"/>
          </p:cNvSpPr>
          <p:nvPr>
            <p:ph type="title"/>
          </p:nvPr>
        </p:nvSpPr>
        <p:spPr/>
        <p:txBody>
          <a:bodyPr/>
          <a:lstStyle/>
          <a:p>
            <a:r>
              <a:rPr lang="en-US" altLang="en-US" dirty="0"/>
              <a:t>Firewalls</a:t>
            </a:r>
          </a:p>
        </p:txBody>
      </p:sp>
      <p:sp>
        <p:nvSpPr>
          <p:cNvPr id="60419" name="Content Placeholder 4"/>
          <p:cNvSpPr>
            <a:spLocks noGrp="1"/>
          </p:cNvSpPr>
          <p:nvPr>
            <p:ph idx="1"/>
          </p:nvPr>
        </p:nvSpPr>
        <p:spPr/>
        <p:txBody>
          <a:bodyPr/>
          <a:lstStyle/>
          <a:p>
            <a:r>
              <a:rPr lang="en-US" altLang="en-US" dirty="0"/>
              <a:t>Combinations of hardware and software that acts as a filter between a private network and external networks</a:t>
            </a:r>
          </a:p>
          <a:p>
            <a:pPr lvl="1"/>
            <a:r>
              <a:rPr lang="en-US" altLang="en-US" dirty="0"/>
              <a:t>Network administrator defines rules for access, and all other data transmissions are blocked</a:t>
            </a:r>
          </a:p>
          <a:p>
            <a:pPr lvl="1"/>
            <a:r>
              <a:rPr lang="en-US" altLang="en-US" dirty="0"/>
              <a:t>Types: packet-filtering firewalls, application-filtering firewalls, and proxy servers</a:t>
            </a:r>
          </a:p>
        </p:txBody>
      </p:sp>
    </p:spTree>
    <p:extLst>
      <p:ext uri="{BB962C8B-B14F-4D97-AF65-F5344CB8AC3E}">
        <p14:creationId xmlns:p14="http://schemas.microsoft.com/office/powerpoint/2010/main" val="311628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3"/>
          <p:cNvSpPr>
            <a:spLocks noGrp="1"/>
          </p:cNvSpPr>
          <p:nvPr>
            <p:ph type="title"/>
          </p:nvPr>
        </p:nvSpPr>
        <p:spPr>
          <a:xfrm>
            <a:off x="2058151" y="481532"/>
            <a:ext cx="6916742" cy="983201"/>
          </a:xfrm>
        </p:spPr>
        <p:txBody>
          <a:bodyPr/>
          <a:lstStyle/>
          <a:p>
            <a:r>
              <a:rPr lang="en-US" altLang="en-US" dirty="0">
                <a:effectLst/>
              </a:rPr>
              <a:t>5.3	Basic Firewall Configuration</a:t>
            </a:r>
          </a:p>
        </p:txBody>
      </p:sp>
      <p:pic>
        <p:nvPicPr>
          <p:cNvPr id="2" name="Picture 1" descr="This image depicts the basic configuration of a firewall. It contains three rectangular boxes that have been positioned horizontally. &#10;Starting from the left, the first box is labeled private network. An arrow arises from the right side of this box and points at the second box, which is labeled firewall. The arrow is labeled outgoing data. An arrow arises from the right side of the second box and points at the third box, which is labeled Internet. &#10;An arrow arises from the left side of the third box and points at the second box. This arrow is labeled incoming data. An arrow arises from the left side of the second box and points at the first box. " title="Exhibit 5.3 - Basic Firewall Configura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66" y="2829357"/>
            <a:ext cx="8312727" cy="1387547"/>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3"/>
          <p:cNvSpPr>
            <a:spLocks noGrp="1"/>
          </p:cNvSpPr>
          <p:nvPr>
            <p:ph type="title"/>
          </p:nvPr>
        </p:nvSpPr>
        <p:spPr>
          <a:xfrm>
            <a:off x="2108716" y="464598"/>
            <a:ext cx="6916742" cy="983201"/>
          </a:xfrm>
        </p:spPr>
        <p:txBody>
          <a:bodyPr/>
          <a:lstStyle/>
          <a:p>
            <a:r>
              <a:rPr lang="en-US" altLang="en-US" dirty="0">
                <a:effectLst/>
              </a:rPr>
              <a:t>5.4	Proxy Server</a:t>
            </a:r>
          </a:p>
        </p:txBody>
      </p:sp>
      <p:pic>
        <p:nvPicPr>
          <p:cNvPr id="2" name="Picture 1" descr="This image depicts a proxy server.&#10;There is a cloud on the left side of the image. This cloud is labeled Internet. A wave arises from the right side of this cloud and ends against a vertically-positioned line. On the right side of this line, there is a rectangular box that is labeled proxy. A line arises from this box and leads to an oval that is labeled L A N. Seven lines arise from the circumference of this oval and lead to seven different boxes with curved edges. In a clockwise manner of appearance, these boxes are labeled Web server, P C, file server, P C, database server, P C, and application server. &#10;" title="Exhibit 5.4 - Proxy Server"/>
          <p:cNvPicPr>
            <a:picLocks noChangeAspect="1"/>
          </p:cNvPicPr>
          <p:nvPr/>
        </p:nvPicPr>
        <p:blipFill rotWithShape="1">
          <a:blip r:embed="rId3" cstate="print">
            <a:extLst>
              <a:ext uri="{28A0092B-C50C-407E-A947-70E740481C1C}">
                <a14:useLocalDpi xmlns:a14="http://schemas.microsoft.com/office/drawing/2010/main" val="0"/>
              </a:ext>
            </a:extLst>
          </a:blip>
          <a:srcRect l="1532" r="1058"/>
          <a:stretch/>
        </p:blipFill>
        <p:spPr>
          <a:xfrm>
            <a:off x="409886" y="1766288"/>
            <a:ext cx="8323729" cy="432495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noAutofit/>
          </a:bodyPr>
          <a:lstStyle/>
          <a:p>
            <a:pPr eaLnBrk="1" hangingPunct="1"/>
            <a:r>
              <a:rPr lang="en-IN" altLang="en-US" dirty="0"/>
              <a:t>Intrusion Detection System (IDS)</a:t>
            </a:r>
            <a:endParaRPr lang="en-US" altLang="en-US" dirty="0"/>
          </a:p>
        </p:txBody>
      </p:sp>
      <p:sp>
        <p:nvSpPr>
          <p:cNvPr id="66563" name="Content Placeholder 2"/>
          <p:cNvSpPr>
            <a:spLocks noGrp="1"/>
          </p:cNvSpPr>
          <p:nvPr>
            <p:ph idx="1"/>
          </p:nvPr>
        </p:nvSpPr>
        <p:spPr/>
        <p:txBody>
          <a:bodyPr/>
          <a:lstStyle/>
          <a:p>
            <a:pPr marL="342583" indent="-273050" eaLnBrk="1" hangingPunct="1">
              <a:buFont typeface="Arial" panose="020B0604020202020204" pitchFamily="34" charset="0"/>
              <a:buChar char="•"/>
            </a:pPr>
            <a:r>
              <a:rPr lang="en-US" altLang="en-US" dirty="0"/>
              <a:t>Protects against external and internal access</a:t>
            </a:r>
          </a:p>
          <a:p>
            <a:pPr marL="639763" lvl="1" indent="-273050" eaLnBrk="1" hangingPunct="1">
              <a:buFont typeface="Arial" panose="020B0604020202020204" pitchFamily="34" charset="0"/>
              <a:buChar char="•"/>
            </a:pPr>
            <a:r>
              <a:rPr lang="en-US" altLang="en-US" dirty="0"/>
              <a:t>Placed in front of a firewall</a:t>
            </a:r>
          </a:p>
          <a:p>
            <a:pPr marL="639763" lvl="1" indent="-273050" eaLnBrk="1" hangingPunct="1">
              <a:buFont typeface="Arial" panose="020B0604020202020204" pitchFamily="34" charset="0"/>
              <a:buChar char="•"/>
            </a:pPr>
            <a:r>
              <a:rPr lang="en-US" altLang="en-US" dirty="0"/>
              <a:t>Identifies attack signatures, traces patterns, and generates alarms for the network administrator</a:t>
            </a:r>
          </a:p>
          <a:p>
            <a:pPr marL="639763" lvl="1" indent="-273050" eaLnBrk="1" hangingPunct="1">
              <a:buFont typeface="Arial" panose="020B0604020202020204" pitchFamily="34" charset="0"/>
              <a:buChar char="•"/>
            </a:pPr>
            <a:r>
              <a:rPr lang="en-US" altLang="en-US" dirty="0"/>
              <a:t>Causes routers to terminate connections with suspicious sources</a:t>
            </a:r>
          </a:p>
          <a:p>
            <a:pPr marL="639763" lvl="1" indent="-273050" eaLnBrk="1" hangingPunct="1">
              <a:buFont typeface="Arial" panose="020B0604020202020204" pitchFamily="34" charset="0"/>
              <a:buChar char="•"/>
            </a:pPr>
            <a:r>
              <a:rPr lang="en-US" altLang="en-US" dirty="0"/>
              <a:t>Prevents DoS attacks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5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r>
              <a:rPr lang="en-US" altLang="en-US" dirty="0"/>
              <a:t>Physical Security Measures </a:t>
            </a:r>
          </a:p>
        </p:txBody>
      </p:sp>
      <p:sp>
        <p:nvSpPr>
          <p:cNvPr id="68611" name="Content Placeholder 4"/>
          <p:cNvSpPr>
            <a:spLocks noGrp="1"/>
          </p:cNvSpPr>
          <p:nvPr>
            <p:ph idx="1"/>
          </p:nvPr>
        </p:nvSpPr>
        <p:spPr/>
        <p:txBody>
          <a:bodyPr/>
          <a:lstStyle/>
          <a:p>
            <a:r>
              <a:rPr lang="en-US" altLang="en-US" dirty="0"/>
              <a:t>Control access to computers and networks</a:t>
            </a:r>
          </a:p>
          <a:p>
            <a:pPr lvl="1"/>
            <a:r>
              <a:rPr lang="en-US" altLang="en-US" dirty="0"/>
              <a:t>Include devices for securing computers and peripherals from theft</a:t>
            </a:r>
          </a:p>
          <a:p>
            <a:pPr lvl="2"/>
            <a:r>
              <a:rPr lang="en-US" altLang="en-US" dirty="0"/>
              <a:t>Cable shielding and room shielding </a:t>
            </a:r>
          </a:p>
          <a:p>
            <a:pPr lvl="2"/>
            <a:r>
              <a:rPr lang="en-US" altLang="en-US" dirty="0"/>
              <a:t>Corner bolts and steel encasements </a:t>
            </a:r>
          </a:p>
          <a:p>
            <a:pPr lvl="2"/>
            <a:r>
              <a:rPr lang="en-US" altLang="en-US" dirty="0"/>
              <a:t>Electronic trackers, identification (ID) badges, and proximity-release door openers</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6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6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dirty="0"/>
              <a:t>Access Controls</a:t>
            </a:r>
          </a:p>
        </p:txBody>
      </p:sp>
      <p:sp>
        <p:nvSpPr>
          <p:cNvPr id="70659" name="Content Placeholder 2"/>
          <p:cNvSpPr>
            <a:spLocks noGrp="1"/>
          </p:cNvSpPr>
          <p:nvPr>
            <p:ph idx="1"/>
          </p:nvPr>
        </p:nvSpPr>
        <p:spPr/>
        <p:txBody>
          <a:bodyPr/>
          <a:lstStyle/>
          <a:p>
            <a:r>
              <a:rPr lang="en-US" altLang="en-US" dirty="0"/>
              <a:t>Designed to protect systems from unauthorized access in order to preserve data integrity</a:t>
            </a:r>
          </a:p>
          <a:p>
            <a:pPr lvl="2"/>
            <a:r>
              <a:rPr lang="en-US" altLang="en-US" dirty="0"/>
              <a:t>Terminal resource security: erases the screen and signs the user off automatically after a specified length of inactivity</a:t>
            </a:r>
          </a:p>
          <a:p>
            <a:pPr lvl="2"/>
            <a:r>
              <a:rPr lang="en-US" altLang="en-US" dirty="0"/>
              <a:t>Passwords: combination of numbers, characters, and symbols that is entered to allow access to a system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Risks Associated with Information</a:t>
            </a:r>
            <a:br>
              <a:rPr lang="en-US" dirty="0"/>
            </a:br>
            <a:r>
              <a:rPr lang="en-US" dirty="0"/>
              <a:t>Technologies</a:t>
            </a:r>
          </a:p>
        </p:txBody>
      </p:sp>
      <p:sp>
        <p:nvSpPr>
          <p:cNvPr id="3" name="Content Placeholder 2"/>
          <p:cNvSpPr>
            <a:spLocks noGrp="1"/>
          </p:cNvSpPr>
          <p:nvPr>
            <p:ph idx="1"/>
          </p:nvPr>
        </p:nvSpPr>
        <p:spPr/>
        <p:txBody>
          <a:bodyPr/>
          <a:lstStyle/>
          <a:p>
            <a:r>
              <a:rPr lang="en-US" dirty="0"/>
              <a:t>Information technologies can be misused to invade users’ privacy and commit computer crimes</a:t>
            </a:r>
          </a:p>
          <a:p>
            <a:pPr lvl="1"/>
            <a:r>
              <a:rPr lang="en-US" dirty="0"/>
              <a:t>You can minimize or prevent many of these risks by installing operating system updates regularly, using antivirus and antispyware software, and using e-mail security features</a:t>
            </a:r>
          </a:p>
        </p:txBody>
      </p:sp>
    </p:spTree>
    <p:extLst>
      <p:ext uri="{BB962C8B-B14F-4D97-AF65-F5344CB8AC3E}">
        <p14:creationId xmlns:p14="http://schemas.microsoft.com/office/powerpoint/2010/main" val="4205669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dirty="0"/>
              <a:t>Virtual Private Networks (1 of 2)</a:t>
            </a:r>
          </a:p>
        </p:txBody>
      </p:sp>
      <p:sp>
        <p:nvSpPr>
          <p:cNvPr id="72707" name="Content Placeholder 2"/>
          <p:cNvSpPr>
            <a:spLocks noGrp="1"/>
          </p:cNvSpPr>
          <p:nvPr>
            <p:ph idx="1"/>
          </p:nvPr>
        </p:nvSpPr>
        <p:spPr/>
        <p:txBody>
          <a:bodyPr/>
          <a:lstStyle/>
          <a:p>
            <a:r>
              <a:rPr lang="en-US" altLang="en-US" dirty="0"/>
              <a:t>Provides a secure tunnel through the Internet for transmitting messages and data via a private network </a:t>
            </a:r>
          </a:p>
          <a:p>
            <a:pPr lvl="1"/>
            <a:r>
              <a:rPr lang="en-US" altLang="en-US" dirty="0"/>
              <a:t>Gives remote users have a secure connection to the organization’s network </a:t>
            </a:r>
          </a:p>
          <a:p>
            <a:pPr lvl="1"/>
            <a:r>
              <a:rPr lang="en-US" altLang="en-US" dirty="0"/>
              <a:t>Provides security for extranets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dirty="0"/>
              <a:t>Virtual Private Networks (2 of 2)</a:t>
            </a:r>
          </a:p>
        </p:txBody>
      </p:sp>
      <p:sp>
        <p:nvSpPr>
          <p:cNvPr id="72707" name="Content Placeholder 2"/>
          <p:cNvSpPr>
            <a:spLocks noGrp="1"/>
          </p:cNvSpPr>
          <p:nvPr>
            <p:ph idx="1"/>
          </p:nvPr>
        </p:nvSpPr>
        <p:spPr/>
        <p:txBody>
          <a:bodyPr/>
          <a:lstStyle/>
          <a:p>
            <a:r>
              <a:rPr lang="en-US" altLang="en-US" dirty="0"/>
              <a:t>Data is encrypted before it is sent with a protocol</a:t>
            </a:r>
          </a:p>
          <a:p>
            <a:pPr lvl="1"/>
            <a:r>
              <a:rPr lang="en-US" altLang="en-US" dirty="0"/>
              <a:t>Layer Two Tunneling Protocol (L2TP)</a:t>
            </a:r>
          </a:p>
          <a:p>
            <a:pPr lvl="1"/>
            <a:r>
              <a:rPr lang="en-US" altLang="en-US" dirty="0"/>
              <a:t>Internet Protocol Security (IPSec)</a:t>
            </a:r>
          </a:p>
          <a:p>
            <a:r>
              <a:rPr lang="en-US" altLang="en-US" dirty="0"/>
              <a:t>Advantage</a:t>
            </a:r>
          </a:p>
          <a:p>
            <a:pPr lvl="1"/>
            <a:r>
              <a:rPr lang="en-US" altLang="en-US" dirty="0"/>
              <a:t>Set-up costs are low </a:t>
            </a:r>
          </a:p>
          <a:p>
            <a:r>
              <a:rPr lang="en-US" altLang="en-US" dirty="0"/>
              <a:t>Disadvantages </a:t>
            </a:r>
          </a:p>
          <a:p>
            <a:pPr lvl="1"/>
            <a:r>
              <a:rPr lang="en-US" altLang="en-US" dirty="0"/>
              <a:t>Slow transmission speed</a:t>
            </a:r>
          </a:p>
          <a:p>
            <a:pPr lvl="1"/>
            <a:r>
              <a:rPr lang="en-US" altLang="en-US" dirty="0"/>
              <a:t>Lack of standardization </a:t>
            </a:r>
          </a:p>
        </p:txBody>
      </p:sp>
    </p:spTree>
    <p:extLst>
      <p:ext uri="{BB962C8B-B14F-4D97-AF65-F5344CB8AC3E}">
        <p14:creationId xmlns:p14="http://schemas.microsoft.com/office/powerpoint/2010/main" val="3834063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7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7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7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en-US" dirty="0"/>
              <a:t>Data Encryption (1 of 4)</a:t>
            </a:r>
          </a:p>
        </p:txBody>
      </p:sp>
      <p:sp>
        <p:nvSpPr>
          <p:cNvPr id="74755" name="Content Placeholder 2"/>
          <p:cNvSpPr>
            <a:spLocks noGrp="1"/>
          </p:cNvSpPr>
          <p:nvPr>
            <p:ph idx="1"/>
          </p:nvPr>
        </p:nvSpPr>
        <p:spPr/>
        <p:txBody>
          <a:bodyPr/>
          <a:lstStyle/>
          <a:p>
            <a:r>
              <a:rPr lang="en-US" altLang="en-US" dirty="0"/>
              <a:t>Transforms data, called plaintext or cleartext, into a scrambled form called ciphertext that cannot be read by others</a:t>
            </a:r>
          </a:p>
          <a:p>
            <a:pPr lvl="1"/>
            <a:r>
              <a:rPr lang="en-US" altLang="en-US" dirty="0"/>
              <a:t>Receiver unscrambles data using a decryption key </a:t>
            </a:r>
          </a:p>
          <a:p>
            <a:r>
              <a:rPr lang="en-US" altLang="en-US" dirty="0"/>
              <a:t>Rules for encryption</a:t>
            </a:r>
          </a:p>
          <a:p>
            <a:pPr lvl="1"/>
            <a:r>
              <a:rPr lang="en-US" altLang="en-US" dirty="0"/>
              <a:t>Known as the encryption algorithm</a:t>
            </a:r>
          </a:p>
          <a:p>
            <a:pPr lvl="1"/>
            <a:r>
              <a:rPr lang="en-US" altLang="en-US" dirty="0"/>
              <a:t>Determine how simple or complex the transformation process should be </a:t>
            </a:r>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r>
              <a:rPr lang="en-US" altLang="en-US" dirty="0"/>
              <a:t>Data Encryption (2 of 4)</a:t>
            </a:r>
          </a:p>
        </p:txBody>
      </p:sp>
      <p:sp>
        <p:nvSpPr>
          <p:cNvPr id="3" name="Content Placeholder 2"/>
          <p:cNvSpPr>
            <a:spLocks noGrp="1"/>
          </p:cNvSpPr>
          <p:nvPr>
            <p:ph idx="1"/>
          </p:nvPr>
        </p:nvSpPr>
        <p:spPr/>
        <p:txBody>
          <a:bodyPr/>
          <a:lstStyle/>
          <a:p>
            <a:r>
              <a:rPr lang="en-US" altLang="en-US" dirty="0"/>
              <a:t>Commonly used encryption protocols </a:t>
            </a:r>
          </a:p>
          <a:p>
            <a:pPr lvl="1"/>
            <a:r>
              <a:rPr lang="en-US" altLang="en-US" dirty="0"/>
              <a:t>Secure Sockets Layer (SSL)</a:t>
            </a:r>
          </a:p>
          <a:p>
            <a:pPr lvl="2"/>
            <a:r>
              <a:rPr lang="en-US" altLang="en-US" dirty="0"/>
              <a:t>Manages transmission security on the Internet</a:t>
            </a:r>
          </a:p>
          <a:p>
            <a:pPr lvl="1"/>
            <a:r>
              <a:rPr lang="en-US" altLang="en-US" dirty="0"/>
              <a:t>Transport Layer Security (TLS)</a:t>
            </a:r>
          </a:p>
          <a:p>
            <a:pPr lvl="2"/>
            <a:r>
              <a:rPr lang="en-US" altLang="en-US" dirty="0"/>
              <a:t>Cryptographic protocol that ensures data security and integrity over public networks, such as the Internet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4"/>
          <p:cNvSpPr>
            <a:spLocks noGrp="1"/>
          </p:cNvSpPr>
          <p:nvPr>
            <p:ph type="title"/>
          </p:nvPr>
        </p:nvSpPr>
        <p:spPr/>
        <p:txBody>
          <a:bodyPr>
            <a:noAutofit/>
          </a:bodyPr>
          <a:lstStyle/>
          <a:p>
            <a:r>
              <a:rPr lang="en-US" altLang="en-US" dirty="0"/>
              <a:t>Data Encryption (3 of 4)</a:t>
            </a:r>
          </a:p>
        </p:txBody>
      </p:sp>
      <p:sp>
        <p:nvSpPr>
          <p:cNvPr id="77827" name="Content Placeholder 2"/>
          <p:cNvSpPr>
            <a:spLocks noGrp="1"/>
          </p:cNvSpPr>
          <p:nvPr>
            <p:ph idx="1"/>
          </p:nvPr>
        </p:nvSpPr>
        <p:spPr/>
        <p:txBody>
          <a:bodyPr/>
          <a:lstStyle/>
          <a:p>
            <a:r>
              <a:rPr lang="en-US" altLang="en-US" dirty="0"/>
              <a:t>Asymmetric encryption uses two keys</a:t>
            </a:r>
          </a:p>
          <a:p>
            <a:pPr lvl="1"/>
            <a:r>
              <a:rPr lang="en-US" altLang="en-US" dirty="0"/>
              <a:t>Public key known to everyone </a:t>
            </a:r>
          </a:p>
          <a:p>
            <a:pPr lvl="2"/>
            <a:r>
              <a:rPr lang="en-US" altLang="en-US" dirty="0"/>
              <a:t>Encrypted message can be decrypted only with the same algorithm used by the public key and requires the recipient’s private key</a:t>
            </a:r>
          </a:p>
          <a:p>
            <a:pPr lvl="1"/>
            <a:r>
              <a:rPr lang="en-US" altLang="en-US" dirty="0"/>
              <a:t>Private or secret key known only to the recipient</a:t>
            </a:r>
          </a:p>
          <a:p>
            <a:pPr lvl="1"/>
            <a:r>
              <a:rPr lang="en-US" altLang="en-US" dirty="0"/>
              <a:t>Drawback: slow and requires a large amount of processing power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78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4"/>
          <p:cNvSpPr>
            <a:spLocks noGrp="1"/>
          </p:cNvSpPr>
          <p:nvPr>
            <p:ph type="title"/>
          </p:nvPr>
        </p:nvSpPr>
        <p:spPr/>
        <p:txBody>
          <a:bodyPr>
            <a:noAutofit/>
          </a:bodyPr>
          <a:lstStyle/>
          <a:p>
            <a:r>
              <a:rPr lang="en-US" altLang="en-US" dirty="0"/>
              <a:t>Data Encryption (4 of 4)</a:t>
            </a:r>
          </a:p>
        </p:txBody>
      </p:sp>
      <p:sp>
        <p:nvSpPr>
          <p:cNvPr id="79875" name="Content Placeholder 2"/>
          <p:cNvSpPr>
            <a:spLocks noGrp="1"/>
          </p:cNvSpPr>
          <p:nvPr>
            <p:ph idx="1"/>
          </p:nvPr>
        </p:nvSpPr>
        <p:spPr/>
        <p:txBody>
          <a:bodyPr/>
          <a:lstStyle/>
          <a:p>
            <a:r>
              <a:rPr lang="en-US" altLang="en-US" dirty="0"/>
              <a:t>Symmetric (secret key) encryption: same key is used to encrypt and decrypt the message</a:t>
            </a:r>
          </a:p>
          <a:p>
            <a:pPr lvl="1"/>
            <a:r>
              <a:rPr lang="en-US" altLang="en-US" dirty="0"/>
              <a:t>Sender and receiver must agree on the key and keep it secret</a:t>
            </a:r>
          </a:p>
          <a:p>
            <a:pPr lvl="1"/>
            <a:r>
              <a:rPr lang="en-US" altLang="en-US" dirty="0"/>
              <a:t>Can be used to create digital signatures </a:t>
            </a:r>
          </a:p>
          <a:p>
            <a:pPr lvl="1"/>
            <a:r>
              <a:rPr lang="en-US" altLang="en-US" dirty="0"/>
              <a:t>Drawback: sharing the key over the Internet is difficult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3"/>
          <p:cNvSpPr>
            <a:spLocks noGrp="1"/>
          </p:cNvSpPr>
          <p:nvPr>
            <p:ph type="title"/>
          </p:nvPr>
        </p:nvSpPr>
        <p:spPr/>
        <p:txBody>
          <a:bodyPr>
            <a:noAutofit/>
          </a:bodyPr>
          <a:lstStyle/>
          <a:p>
            <a:r>
              <a:rPr lang="en-US" altLang="en-US" dirty="0"/>
              <a:t>E-Commerce Transaction Security Measures</a:t>
            </a:r>
          </a:p>
        </p:txBody>
      </p:sp>
      <p:sp>
        <p:nvSpPr>
          <p:cNvPr id="81923" name="Content Placeholder 6"/>
          <p:cNvSpPr>
            <a:spLocks noGrp="1"/>
          </p:cNvSpPr>
          <p:nvPr>
            <p:ph idx="1"/>
          </p:nvPr>
        </p:nvSpPr>
        <p:spPr/>
        <p:txBody>
          <a:bodyPr/>
          <a:lstStyle/>
          <a:p>
            <a:r>
              <a:rPr lang="en-US" altLang="en-US" dirty="0"/>
              <a:t>Concerned with several issues </a:t>
            </a:r>
          </a:p>
          <a:p>
            <a:pPr lvl="1"/>
            <a:r>
              <a:rPr lang="en-US" altLang="en-US" dirty="0"/>
              <a:t>Confidentiality</a:t>
            </a:r>
          </a:p>
          <a:p>
            <a:pPr lvl="1"/>
            <a:r>
              <a:rPr lang="en-US" altLang="en-US" dirty="0"/>
              <a:t>Authentication</a:t>
            </a:r>
          </a:p>
          <a:p>
            <a:pPr lvl="1"/>
            <a:r>
              <a:rPr lang="en-US" altLang="en-US" dirty="0"/>
              <a:t>Integrity</a:t>
            </a:r>
          </a:p>
          <a:p>
            <a:pPr lvl="1"/>
            <a:r>
              <a:rPr lang="en-US" altLang="en-US" dirty="0"/>
              <a:t>Nonrepudiation of origin</a:t>
            </a:r>
          </a:p>
          <a:p>
            <a:pPr lvl="1"/>
            <a:r>
              <a:rPr lang="en-US" altLang="en-US" dirty="0"/>
              <a:t>Nonrepudiation of receipt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noAutofit/>
          </a:bodyPr>
          <a:lstStyle/>
          <a:p>
            <a:r>
              <a:rPr lang="en-US" altLang="en-US" dirty="0"/>
              <a:t>Computer Emergency Response Team</a:t>
            </a:r>
          </a:p>
        </p:txBody>
      </p:sp>
      <p:sp>
        <p:nvSpPr>
          <p:cNvPr id="83971" name="Content Placeholder 2"/>
          <p:cNvSpPr>
            <a:spLocks noGrp="1"/>
          </p:cNvSpPr>
          <p:nvPr>
            <p:ph idx="1"/>
          </p:nvPr>
        </p:nvSpPr>
        <p:spPr/>
        <p:txBody>
          <a:bodyPr/>
          <a:lstStyle/>
          <a:p>
            <a:r>
              <a:rPr lang="en-US" altLang="en-US" dirty="0"/>
              <a:t>Developed by the Defense Advanced Research Projects Agency </a:t>
            </a:r>
          </a:p>
          <a:p>
            <a:pPr lvl="1"/>
            <a:r>
              <a:rPr lang="en-US" altLang="en-US" dirty="0"/>
              <a:t>Focuses on security breaches and DoS attacks </a:t>
            </a:r>
          </a:p>
          <a:p>
            <a:pPr lvl="1"/>
            <a:r>
              <a:rPr lang="en-US" altLang="en-US" dirty="0"/>
              <a:t>Offers guidelines on handling and preventing attacks</a:t>
            </a:r>
          </a:p>
          <a:p>
            <a:pPr lvl="1"/>
            <a:r>
              <a:rPr lang="en-US" altLang="en-US" dirty="0"/>
              <a:t>Conducts public awareness campaigns and researches Internet security vulnerabilities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9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3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noAutofit/>
          </a:bodyPr>
          <a:lstStyle/>
          <a:p>
            <a:r>
              <a:rPr lang="en-US" altLang="en-US" dirty="0"/>
              <a:t>Guidelines for a Comprehensive Security System (1 of 4)</a:t>
            </a:r>
          </a:p>
        </p:txBody>
      </p:sp>
      <p:sp>
        <p:nvSpPr>
          <p:cNvPr id="88067" name="Content Placeholder 4"/>
          <p:cNvSpPr>
            <a:spLocks noGrp="1"/>
          </p:cNvSpPr>
          <p:nvPr>
            <p:ph idx="1"/>
          </p:nvPr>
        </p:nvSpPr>
        <p:spPr/>
        <p:txBody>
          <a:bodyPr/>
          <a:lstStyle/>
          <a:p>
            <a:r>
              <a:rPr lang="en-US" altLang="en-US" dirty="0"/>
              <a:t>Before establishing a security program, organizations should:</a:t>
            </a:r>
          </a:p>
          <a:p>
            <a:pPr lvl="1"/>
            <a:r>
              <a:rPr lang="en-US" altLang="en-US" dirty="0"/>
              <a:t>Understand the principles of the Sarbanes-Oxley Act of 2002</a:t>
            </a:r>
          </a:p>
          <a:p>
            <a:pPr lvl="1"/>
            <a:r>
              <a:rPr lang="en-US" altLang="en-US" dirty="0"/>
              <a:t>Conduct a basic risk analysis, which makes use of financial and budgeting techniques</a:t>
            </a:r>
          </a:p>
          <a:p>
            <a:pPr lvl="2"/>
            <a:r>
              <a:rPr lang="en-US" altLang="en-US" dirty="0"/>
              <a:t>Information obtained helps organizations weigh the cost of a security system</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Guidelines for a Comprehensive Security System (2 of 4)</a:t>
            </a:r>
            <a:endParaRPr lang="en-GB" dirty="0"/>
          </a:p>
        </p:txBody>
      </p:sp>
      <p:sp>
        <p:nvSpPr>
          <p:cNvPr id="5" name="Content Placeholder 4"/>
          <p:cNvSpPr>
            <a:spLocks noGrp="1"/>
          </p:cNvSpPr>
          <p:nvPr>
            <p:ph idx="1"/>
          </p:nvPr>
        </p:nvSpPr>
        <p:spPr/>
        <p:txBody>
          <a:bodyPr/>
          <a:lstStyle/>
          <a:p>
            <a:pPr lvl="0"/>
            <a:r>
              <a:rPr lang="en-US" dirty="0"/>
              <a:t>Steps when developing a comprehensive security plan</a:t>
            </a:r>
            <a:endParaRPr lang="en-GB" dirty="0"/>
          </a:p>
          <a:p>
            <a:pPr lvl="1"/>
            <a:r>
              <a:rPr lang="en-GB" baseline="0" dirty="0"/>
              <a:t>Set up a security committee </a:t>
            </a:r>
            <a:endParaRPr lang="en-IN" dirty="0"/>
          </a:p>
          <a:p>
            <a:pPr lvl="1"/>
            <a:r>
              <a:rPr lang="en-GB" baseline="0" dirty="0"/>
              <a:t>Post security policy in a visible place </a:t>
            </a:r>
            <a:endParaRPr lang="en-IN" dirty="0"/>
          </a:p>
          <a:p>
            <a:pPr lvl="1"/>
            <a:r>
              <a:rPr lang="en-GB" baseline="0" dirty="0"/>
              <a:t>Raise employee awareness </a:t>
            </a:r>
            <a:endParaRPr lang="en-IN" dirty="0"/>
          </a:p>
          <a:p>
            <a:pPr lvl="1"/>
            <a:r>
              <a:rPr lang="en-GB" baseline="0" dirty="0"/>
              <a:t>Use strong passwords </a:t>
            </a:r>
            <a:endParaRPr lang="en-IN" dirty="0"/>
          </a:p>
          <a:p>
            <a:pPr lvl="1"/>
            <a:r>
              <a:rPr lang="en-GB" baseline="0" dirty="0"/>
              <a:t>Install software patches and updates </a:t>
            </a:r>
            <a:endParaRPr lang="en-IN" dirty="0"/>
          </a:p>
          <a:p>
            <a:pPr lvl="1"/>
            <a:r>
              <a:rPr lang="en-GB" baseline="0" dirty="0"/>
              <a:t>Revoke terminated employees’ passwords and ID badges immediately </a:t>
            </a:r>
            <a:endParaRPr lang="en-IN" dirty="0"/>
          </a:p>
        </p:txBody>
      </p:sp>
    </p:spTree>
    <p:extLst>
      <p:ext uri="{BB962C8B-B14F-4D97-AF65-F5344CB8AC3E}">
        <p14:creationId xmlns:p14="http://schemas.microsoft.com/office/powerpoint/2010/main" val="65885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Autofit/>
          </a:bodyPr>
          <a:lstStyle/>
          <a:p>
            <a:r>
              <a:rPr lang="en-IN" altLang="en-US" dirty="0"/>
              <a:t>The Costs of Cyber Crime to the U.S. Economy</a:t>
            </a:r>
            <a:endParaRPr lang="en-US" altLang="en-US" dirty="0"/>
          </a:p>
        </p:txBody>
      </p:sp>
      <p:sp>
        <p:nvSpPr>
          <p:cNvPr id="19459" name="Content Placeholder 2"/>
          <p:cNvSpPr>
            <a:spLocks noGrp="1"/>
          </p:cNvSpPr>
          <p:nvPr>
            <p:ph idx="1"/>
          </p:nvPr>
        </p:nvSpPr>
        <p:spPr/>
        <p:txBody>
          <a:bodyPr/>
          <a:lstStyle/>
          <a:p>
            <a:r>
              <a:rPr lang="en-US" altLang="en-US" dirty="0"/>
              <a:t>Costs include:</a:t>
            </a:r>
          </a:p>
          <a:p>
            <a:pPr lvl="1"/>
            <a:r>
              <a:rPr lang="en-US" altLang="en-US" dirty="0"/>
              <a:t>Stolen identities, intellectual property, and trade secrets</a:t>
            </a:r>
          </a:p>
          <a:p>
            <a:pPr lvl="1"/>
            <a:r>
              <a:rPr lang="en-US" altLang="en-US" dirty="0"/>
              <a:t>Damage done to companies’ and individuals’ reputations</a:t>
            </a:r>
          </a:p>
          <a:p>
            <a:pPr lvl="1"/>
            <a:r>
              <a:rPr lang="en-US" altLang="en-US" dirty="0"/>
              <a:t>Expense of enhancing and upgrading a company’s network security after an attack</a:t>
            </a:r>
          </a:p>
          <a:p>
            <a:pPr lvl="1"/>
            <a:r>
              <a:rPr lang="en-US" altLang="en-US" dirty="0"/>
              <a:t>Opportunity costs associated with downtime and lost trust and loss of sensitive business information</a:t>
            </a:r>
          </a:p>
          <a:p>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Guidelines for a Comprehensive Security System (3 of 4)</a:t>
            </a:r>
            <a:endParaRPr lang="en-GB" sz="2000" dirty="0"/>
          </a:p>
        </p:txBody>
      </p:sp>
      <p:sp>
        <p:nvSpPr>
          <p:cNvPr id="3" name="Content Placeholder 2"/>
          <p:cNvSpPr>
            <a:spLocks noGrp="1"/>
          </p:cNvSpPr>
          <p:nvPr>
            <p:ph idx="1"/>
          </p:nvPr>
        </p:nvSpPr>
        <p:spPr/>
        <p:txBody>
          <a:bodyPr/>
          <a:lstStyle/>
          <a:p>
            <a:pPr lvl="1"/>
            <a:r>
              <a:rPr lang="en-US" dirty="0"/>
              <a:t>Keep sensitive data locked in secured locations </a:t>
            </a:r>
          </a:p>
          <a:p>
            <a:pPr lvl="1"/>
            <a:r>
              <a:rPr lang="en-GB" dirty="0"/>
              <a:t>Exit programs and systems promptly </a:t>
            </a:r>
          </a:p>
          <a:p>
            <a:pPr lvl="1"/>
            <a:r>
              <a:rPr lang="en-GB" dirty="0"/>
              <a:t>Limit computer access to authorized personnel only </a:t>
            </a:r>
          </a:p>
          <a:p>
            <a:pPr lvl="1"/>
            <a:r>
              <a:rPr lang="en-GB" dirty="0"/>
              <a:t>Compare communication logs with communication billings periodically </a:t>
            </a:r>
          </a:p>
          <a:p>
            <a:pPr lvl="1"/>
            <a:r>
              <a:rPr lang="en-GB" dirty="0"/>
              <a:t>Install antivirus programs, firewalls, and intrusion detection systems </a:t>
            </a:r>
          </a:p>
          <a:p>
            <a:pPr lvl="1"/>
            <a:r>
              <a:rPr lang="en-GB" dirty="0"/>
              <a:t>Use only licensed software </a:t>
            </a:r>
          </a:p>
          <a:p>
            <a:pPr lvl="1"/>
            <a:endParaRPr lang="en-GB" dirty="0"/>
          </a:p>
          <a:p>
            <a:pPr lvl="1"/>
            <a:endParaRPr lang="en-GB" dirty="0"/>
          </a:p>
          <a:p>
            <a:endParaRPr lang="en-GB" dirty="0"/>
          </a:p>
        </p:txBody>
      </p:sp>
    </p:spTree>
    <p:extLst>
      <p:ext uri="{BB962C8B-B14F-4D97-AF65-F5344CB8AC3E}">
        <p14:creationId xmlns:p14="http://schemas.microsoft.com/office/powerpoint/2010/main" val="45738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Guidelines for a Comprehensive Security System (4 of 4)</a:t>
            </a:r>
            <a:endParaRPr lang="en-GB" sz="2000" dirty="0"/>
          </a:p>
        </p:txBody>
      </p:sp>
      <p:sp>
        <p:nvSpPr>
          <p:cNvPr id="3" name="Content Placeholder 2"/>
          <p:cNvSpPr>
            <a:spLocks noGrp="1"/>
          </p:cNvSpPr>
          <p:nvPr>
            <p:ph idx="1"/>
          </p:nvPr>
        </p:nvSpPr>
        <p:spPr/>
        <p:txBody>
          <a:bodyPr/>
          <a:lstStyle/>
          <a:p>
            <a:pPr lvl="1"/>
            <a:r>
              <a:rPr lang="en-IN" dirty="0"/>
              <a:t>Ensure fire protection systems and alarms are up to date, and test them regularly</a:t>
            </a:r>
          </a:p>
          <a:p>
            <a:pPr lvl="1"/>
            <a:r>
              <a:rPr lang="en-IN" dirty="0"/>
              <a:t>Check environmental factors</a:t>
            </a:r>
          </a:p>
          <a:p>
            <a:pPr lvl="2"/>
            <a:r>
              <a:rPr lang="en-IN" dirty="0"/>
              <a:t>Temperature and humidity levels</a:t>
            </a:r>
          </a:p>
          <a:p>
            <a:pPr lvl="1"/>
            <a:r>
              <a:rPr lang="en-IN" dirty="0"/>
              <a:t>Use physical security measures</a:t>
            </a:r>
          </a:p>
          <a:p>
            <a:pPr lvl="2"/>
            <a:r>
              <a:rPr lang="en-IN" dirty="0"/>
              <a:t>Corner bolts on workstations, ID badges, and door locks</a:t>
            </a:r>
            <a:endParaRPr lang="en-GB" dirty="0"/>
          </a:p>
        </p:txBody>
      </p:sp>
    </p:spTree>
    <p:extLst>
      <p:ext uri="{BB962C8B-B14F-4D97-AF65-F5344CB8AC3E}">
        <p14:creationId xmlns:p14="http://schemas.microsoft.com/office/powerpoint/2010/main" val="326473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ltLang="en-US" dirty="0"/>
              <a:t>Business Continuity Planning (1 of 2)</a:t>
            </a:r>
          </a:p>
        </p:txBody>
      </p:sp>
      <p:sp>
        <p:nvSpPr>
          <p:cNvPr id="55299" name="Content Placeholder 2"/>
          <p:cNvSpPr>
            <a:spLocks noGrp="1"/>
          </p:cNvSpPr>
          <p:nvPr>
            <p:ph idx="1"/>
          </p:nvPr>
        </p:nvSpPr>
        <p:spPr/>
        <p:txBody>
          <a:bodyPr/>
          <a:lstStyle/>
          <a:p>
            <a:r>
              <a:rPr lang="en-US" altLang="en-US" dirty="0"/>
              <a:t>Outlines procedures for keeping a firm operational in the event of a natural disaster or network attack </a:t>
            </a:r>
          </a:p>
          <a:p>
            <a:pPr lvl="1"/>
            <a:r>
              <a:rPr lang="en-IN" altLang="en-US" dirty="0"/>
              <a:t>Disaster recovery plan lists the tasks that must be performed to restore damaged data and equipment and steps to prepare for disaster</a:t>
            </a:r>
            <a:endParaRPr lang="en-US" altLang="en-US" dirty="0"/>
          </a:p>
          <a:p>
            <a:pPr lvl="1"/>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IN" altLang="en-US" dirty="0"/>
              <a:t>Business Continuity Planning (2 of 2)</a:t>
            </a:r>
          </a:p>
        </p:txBody>
      </p:sp>
      <p:sp>
        <p:nvSpPr>
          <p:cNvPr id="55299" name="Content Placeholder 2"/>
          <p:cNvSpPr>
            <a:spLocks noGrp="1"/>
          </p:cNvSpPr>
          <p:nvPr>
            <p:ph idx="1"/>
          </p:nvPr>
        </p:nvSpPr>
        <p:spPr/>
        <p:txBody>
          <a:bodyPr/>
          <a:lstStyle/>
          <a:p>
            <a:r>
              <a:rPr lang="en-IN" altLang="en-US" dirty="0"/>
              <a:t>Steps to follow when disaster strikes</a:t>
            </a:r>
          </a:p>
          <a:p>
            <a:pPr lvl="1"/>
            <a:r>
              <a:rPr lang="en-US" altLang="en-US" dirty="0"/>
              <a:t>Put together a management crisis team</a:t>
            </a:r>
          </a:p>
          <a:p>
            <a:pPr lvl="1" eaLnBrk="1" fontAlgn="auto" hangingPunct="1">
              <a:spcAft>
                <a:spcPts val="0"/>
              </a:spcAft>
              <a:defRPr/>
            </a:pPr>
            <a:r>
              <a:rPr lang="en-US" altLang="en-US" dirty="0"/>
              <a:t>Contact the insurance company</a:t>
            </a:r>
          </a:p>
          <a:p>
            <a:pPr lvl="1" eaLnBrk="1" fontAlgn="auto" hangingPunct="1">
              <a:spcAft>
                <a:spcPts val="0"/>
              </a:spcAft>
              <a:defRPr/>
            </a:pPr>
            <a:r>
              <a:rPr lang="en-US" altLang="en-US" dirty="0"/>
              <a:t>Restore phone communication systems</a:t>
            </a:r>
          </a:p>
          <a:p>
            <a:pPr lvl="1" eaLnBrk="1" fontAlgn="auto" hangingPunct="1">
              <a:spcAft>
                <a:spcPts val="0"/>
              </a:spcAft>
              <a:defRPr/>
            </a:pPr>
            <a:r>
              <a:rPr lang="en-US" altLang="en-US" dirty="0"/>
              <a:t>Notify all affected people that recovery is underway</a:t>
            </a:r>
          </a:p>
          <a:p>
            <a:pPr lvl="1" eaLnBrk="1" fontAlgn="auto" hangingPunct="1">
              <a:spcAft>
                <a:spcPts val="0"/>
              </a:spcAft>
              <a:defRPr/>
            </a:pPr>
            <a:r>
              <a:rPr lang="en-US" altLang="en-US" dirty="0"/>
              <a:t>Set up a help desk to assist affected people</a:t>
            </a:r>
          </a:p>
          <a:p>
            <a:pPr marL="639763" lvl="1" indent="-273050" eaLnBrk="1" hangingPunct="1">
              <a:buFont typeface="Arial" pitchFamily="34" charset="0"/>
              <a:buChar char="•"/>
              <a:defRPr/>
            </a:pPr>
            <a:r>
              <a:rPr lang="en-US" altLang="en-US" dirty="0"/>
              <a:t>Document all actions taken</a:t>
            </a:r>
          </a:p>
          <a:p>
            <a:endParaRPr lang="en-US" altLang="en-US" dirty="0"/>
          </a:p>
        </p:txBody>
      </p:sp>
    </p:spTree>
    <p:extLst>
      <p:ext uri="{BB962C8B-B14F-4D97-AF65-F5344CB8AC3E}">
        <p14:creationId xmlns:p14="http://schemas.microsoft.com/office/powerpoint/2010/main" val="238570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52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(1 of 2)</a:t>
            </a:r>
          </a:p>
        </p:txBody>
      </p:sp>
      <p:sp>
        <p:nvSpPr>
          <p:cNvPr id="3" name="Content Placeholder 2"/>
          <p:cNvSpPr>
            <a:spLocks noGrp="1"/>
          </p:cNvSpPr>
          <p:nvPr>
            <p:ph idx="1"/>
          </p:nvPr>
        </p:nvSpPr>
        <p:spPr/>
        <p:txBody>
          <a:bodyPr/>
          <a:lstStyle/>
          <a:p>
            <a:r>
              <a:rPr lang="en-US" dirty="0"/>
              <a:t>Risks associated with information technologies can be minimized by:</a:t>
            </a:r>
          </a:p>
          <a:p>
            <a:pPr lvl="1"/>
            <a:r>
              <a:rPr lang="en-US" dirty="0"/>
              <a:t>Installing operating system updates regularly</a:t>
            </a:r>
          </a:p>
          <a:p>
            <a:pPr lvl="1"/>
            <a:r>
              <a:rPr lang="en-US" dirty="0"/>
              <a:t>Using antivirus/antispyware software and e-mail security features</a:t>
            </a:r>
          </a:p>
          <a:p>
            <a:r>
              <a:rPr lang="en-US" dirty="0"/>
              <a:t>Comprehensive security system protects an organization’s resources</a:t>
            </a:r>
          </a:p>
          <a:p>
            <a:pPr lvl="1"/>
            <a:r>
              <a:rPr lang="en-US" dirty="0"/>
              <a:t>Including information, computers, and network equipment</a:t>
            </a:r>
          </a:p>
          <a:p>
            <a:endParaRPr lang="en-US" dirty="0"/>
          </a:p>
        </p:txBody>
      </p:sp>
    </p:spTree>
    <p:extLst>
      <p:ext uri="{BB962C8B-B14F-4D97-AF65-F5344CB8AC3E}">
        <p14:creationId xmlns:p14="http://schemas.microsoft.com/office/powerpoint/2010/main" val="35911444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(2 of 2)</a:t>
            </a:r>
          </a:p>
        </p:txBody>
      </p:sp>
      <p:sp>
        <p:nvSpPr>
          <p:cNvPr id="3" name="Content Placeholder 2"/>
          <p:cNvSpPr>
            <a:spLocks noGrp="1"/>
          </p:cNvSpPr>
          <p:nvPr>
            <p:ph idx="1"/>
          </p:nvPr>
        </p:nvSpPr>
        <p:spPr/>
        <p:txBody>
          <a:bodyPr/>
          <a:lstStyle/>
          <a:p>
            <a:r>
              <a:rPr lang="en-US" dirty="0"/>
              <a:t>Network security threats can be categorized </a:t>
            </a:r>
          </a:p>
          <a:p>
            <a:pPr lvl="1"/>
            <a:r>
              <a:rPr lang="en-US" dirty="0"/>
              <a:t>Unintentional: natural disasters, accidental deletion of data, and structural failures </a:t>
            </a:r>
          </a:p>
          <a:p>
            <a:pPr lvl="1"/>
            <a:r>
              <a:rPr lang="en-US" dirty="0"/>
              <a:t>Intentional: hacker attacks and attacks by disgruntled employees </a:t>
            </a:r>
          </a:p>
          <a:p>
            <a:r>
              <a:rPr lang="en-US" dirty="0"/>
              <a:t>Organizations must employ a variety of comprehensive security measures to guard against threats </a:t>
            </a:r>
          </a:p>
          <a:p>
            <a:endParaRPr lang="en-US" dirty="0"/>
          </a:p>
        </p:txBody>
      </p:sp>
    </p:spTree>
    <p:extLst>
      <p:ext uri="{BB962C8B-B14F-4D97-AF65-F5344CB8AC3E}">
        <p14:creationId xmlns:p14="http://schemas.microsoft.com/office/powerpoint/2010/main" val="20160734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Spyware and Adware </a:t>
            </a:r>
          </a:p>
        </p:txBody>
      </p:sp>
      <p:sp>
        <p:nvSpPr>
          <p:cNvPr id="3" name="Content Placeholder 2"/>
          <p:cNvSpPr>
            <a:spLocks noGrp="1"/>
          </p:cNvSpPr>
          <p:nvPr>
            <p:ph idx="1"/>
          </p:nvPr>
        </p:nvSpPr>
        <p:spPr/>
        <p:txBody>
          <a:bodyPr/>
          <a:lstStyle/>
          <a:p>
            <a:r>
              <a:rPr lang="en-US" dirty="0"/>
              <a:t>Spyware</a:t>
            </a:r>
          </a:p>
          <a:p>
            <a:pPr lvl="1"/>
            <a:r>
              <a:rPr lang="en-US" dirty="0"/>
              <a:t>Software that secretly gathers information about users while they browse the Web</a:t>
            </a:r>
          </a:p>
          <a:p>
            <a:pPr lvl="2"/>
            <a:r>
              <a:rPr lang="en-US" dirty="0"/>
              <a:t>Prevented by installing antivirus or antispyware software</a:t>
            </a:r>
          </a:p>
          <a:p>
            <a:r>
              <a:rPr lang="en-US" dirty="0"/>
              <a:t>Adware	</a:t>
            </a:r>
          </a:p>
          <a:p>
            <a:pPr lvl="1"/>
            <a:r>
              <a:rPr lang="en-US" dirty="0"/>
              <a:t>Spyware that collects information about the user to determine advertisements to display</a:t>
            </a:r>
          </a:p>
          <a:p>
            <a:pPr lvl="2"/>
            <a:r>
              <a:rPr lang="en-US" dirty="0"/>
              <a:t>Prevented by installing an ad-blocking feature in the Web browser</a:t>
            </a:r>
          </a:p>
          <a:p>
            <a:pPr lvl="1"/>
            <a:endParaRPr lang="en-US" dirty="0"/>
          </a:p>
          <a:p>
            <a:endParaRPr lang="en-US" dirty="0"/>
          </a:p>
          <a:p>
            <a:pPr lvl="1"/>
            <a:endParaRPr lang="en-US" dirty="0"/>
          </a:p>
        </p:txBody>
      </p:sp>
    </p:spTree>
    <p:extLst>
      <p:ext uri="{BB962C8B-B14F-4D97-AF65-F5344CB8AC3E}">
        <p14:creationId xmlns:p14="http://schemas.microsoft.com/office/powerpoint/2010/main" val="1082515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Phishing, Pharming, Baiting, Quid Pro Quo, SMiShing, and Vishing (1 of 3)</a:t>
            </a:r>
          </a:p>
        </p:txBody>
      </p:sp>
      <p:sp>
        <p:nvSpPr>
          <p:cNvPr id="3" name="Content Placeholder 2"/>
          <p:cNvSpPr>
            <a:spLocks noGrp="1"/>
          </p:cNvSpPr>
          <p:nvPr>
            <p:ph idx="1"/>
          </p:nvPr>
        </p:nvSpPr>
        <p:spPr/>
        <p:txBody>
          <a:bodyPr/>
          <a:lstStyle/>
          <a:p>
            <a:r>
              <a:rPr lang="en-US" dirty="0"/>
              <a:t>Phishing </a:t>
            </a:r>
          </a:p>
          <a:p>
            <a:pPr lvl="1"/>
            <a:r>
              <a:rPr lang="en-US" dirty="0"/>
              <a:t>Sending fraudulent e-mails that seem to come from legitimate sources</a:t>
            </a:r>
          </a:p>
          <a:p>
            <a:r>
              <a:rPr lang="en-US" dirty="0"/>
              <a:t>Pharming </a:t>
            </a:r>
          </a:p>
          <a:p>
            <a:pPr lvl="1"/>
            <a:r>
              <a:rPr lang="en-US" dirty="0"/>
              <a:t>Internet users are directed to fraudulent Web sites with the intention of stealing their personal information</a:t>
            </a:r>
          </a:p>
        </p:txBody>
      </p:sp>
    </p:spTree>
    <p:extLst>
      <p:ext uri="{BB962C8B-B14F-4D97-AF65-F5344CB8AC3E}">
        <p14:creationId xmlns:p14="http://schemas.microsoft.com/office/powerpoint/2010/main" val="1464157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Phishing, Pharming, Baiting, Quid Pro Quo, SMiShing, and Vishing (2 of 3)</a:t>
            </a:r>
          </a:p>
        </p:txBody>
      </p:sp>
      <p:sp>
        <p:nvSpPr>
          <p:cNvPr id="3" name="Content Placeholder 2"/>
          <p:cNvSpPr>
            <a:spLocks noGrp="1"/>
          </p:cNvSpPr>
          <p:nvPr>
            <p:ph idx="1"/>
          </p:nvPr>
        </p:nvSpPr>
        <p:spPr/>
        <p:txBody>
          <a:bodyPr/>
          <a:lstStyle/>
          <a:p>
            <a:r>
              <a:rPr lang="en-US" dirty="0"/>
              <a:t>Baiting </a:t>
            </a:r>
          </a:p>
          <a:p>
            <a:pPr lvl="1"/>
            <a:r>
              <a:rPr lang="en-US" dirty="0"/>
              <a:t>Similar to phishing attacks; baiter gives recipient a promise </a:t>
            </a:r>
          </a:p>
          <a:p>
            <a:r>
              <a:rPr lang="en-US" dirty="0"/>
              <a:t>Quid pro quo </a:t>
            </a:r>
          </a:p>
          <a:p>
            <a:pPr lvl="1"/>
            <a:r>
              <a:rPr lang="en-US" dirty="0"/>
              <a:t>Involves a hacker requesting the exchange of critical data or login information in exchange for a service or prize</a:t>
            </a:r>
          </a:p>
        </p:txBody>
      </p:sp>
    </p:spTree>
    <p:extLst>
      <p:ext uri="{BB962C8B-B14F-4D97-AF65-F5344CB8AC3E}">
        <p14:creationId xmlns:p14="http://schemas.microsoft.com/office/powerpoint/2010/main" val="129296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Phishing, Pharming, Baiting, Quid Pro Quo, SMiShing, and Vishing (3 of 3)</a:t>
            </a:r>
          </a:p>
        </p:txBody>
      </p:sp>
      <p:sp>
        <p:nvSpPr>
          <p:cNvPr id="3" name="Content Placeholder 2"/>
          <p:cNvSpPr>
            <a:spLocks noGrp="1"/>
          </p:cNvSpPr>
          <p:nvPr>
            <p:ph idx="1"/>
          </p:nvPr>
        </p:nvSpPr>
        <p:spPr/>
        <p:txBody>
          <a:bodyPr/>
          <a:lstStyle/>
          <a:p>
            <a:r>
              <a:rPr lang="en-US" dirty="0"/>
              <a:t>SMiShing (SMS phishing)</a:t>
            </a:r>
          </a:p>
          <a:p>
            <a:pPr lvl="1"/>
            <a:r>
              <a:rPr lang="en-US" dirty="0"/>
              <a:t>Technique tricks a user to download a malware </a:t>
            </a:r>
          </a:p>
          <a:p>
            <a:r>
              <a:rPr lang="en-US" dirty="0"/>
              <a:t>Vishing (voice or VoIP phishing)</a:t>
            </a:r>
          </a:p>
          <a:p>
            <a:pPr lvl="1"/>
            <a:r>
              <a:rPr lang="en-US" dirty="0"/>
              <a:t>Technique tricks a user to reveal important financial or personal information to unauthorized entities</a:t>
            </a:r>
          </a:p>
        </p:txBody>
      </p:sp>
    </p:spTree>
    <p:extLst>
      <p:ext uri="{BB962C8B-B14F-4D97-AF65-F5344CB8AC3E}">
        <p14:creationId xmlns:p14="http://schemas.microsoft.com/office/powerpoint/2010/main" val="2901539456"/>
      </p:ext>
    </p:extLst>
  </p:cSld>
  <p:clrMapOvr>
    <a:masterClrMapping/>
  </p:clrMapOvr>
</p:sld>
</file>

<file path=ppt/theme/theme1.xml><?xml version="1.0" encoding="utf-8"?>
<a:theme xmlns:a="http://schemas.openxmlformats.org/drawingml/2006/main" name="1_Office Theme">
  <a:themeElements>
    <a:clrScheme name="Custom 1">
      <a:dk1>
        <a:srgbClr val="618097"/>
      </a:dk1>
      <a:lt1>
        <a:srgbClr val="FFFFFF"/>
      </a:lt1>
      <a:dk2>
        <a:srgbClr val="000000"/>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2161</Words>
  <Application>Microsoft Office PowerPoint</Application>
  <PresentationFormat>On-screen Show (4:3)</PresentationFormat>
  <Paragraphs>327</Paragraphs>
  <Slides>56</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56</vt:i4>
      </vt:variant>
    </vt:vector>
  </HeadingPairs>
  <TitlesOfParts>
    <vt:vector size="68" baseType="lpstr">
      <vt:lpstr>ＭＳ Ｐゴシック</vt:lpstr>
      <vt:lpstr>Arial</vt:lpstr>
      <vt:lpstr>Arial Narrow</vt:lpstr>
      <vt:lpstr>Calibri</vt:lpstr>
      <vt:lpstr>DINPro-CondBlack</vt:lpstr>
      <vt:lpstr>Folio Std Light</vt:lpstr>
      <vt:lpstr>Folio Std Medium</vt:lpstr>
      <vt:lpstr>Franklin Gothic Medium</vt:lpstr>
      <vt:lpstr>Lucida Grande</vt:lpstr>
      <vt:lpstr>Rockwell</vt:lpstr>
      <vt:lpstr>Times New Roman</vt:lpstr>
      <vt:lpstr>1_Office Theme</vt:lpstr>
      <vt:lpstr>PowerPoint Presentation</vt:lpstr>
      <vt:lpstr>Learning Objectives (1 of 2)</vt:lpstr>
      <vt:lpstr>Learning Objectives (2 of 2)</vt:lpstr>
      <vt:lpstr>Risks Associated with Information Technologies</vt:lpstr>
      <vt:lpstr>The Costs of Cyber Crime to the U.S. Economy</vt:lpstr>
      <vt:lpstr>Spyware and Adware </vt:lpstr>
      <vt:lpstr>Phishing, Pharming, Baiting, Quid Pro Quo, SMiShing, and Vishing (1 of 3)</vt:lpstr>
      <vt:lpstr>Phishing, Pharming, Baiting, Quid Pro Quo, SMiShing, and Vishing (2 of 3)</vt:lpstr>
      <vt:lpstr>Phishing, Pharming, Baiting, Quid Pro Quo, SMiShing, and Vishing (3 of 3)</vt:lpstr>
      <vt:lpstr>Keystroke Loggers</vt:lpstr>
      <vt:lpstr>Sniffing and Spoofing</vt:lpstr>
      <vt:lpstr>Computer Crime and Fraud (1 of 2)</vt:lpstr>
      <vt:lpstr>Computer Crime and Fraud (2 of 2)</vt:lpstr>
      <vt:lpstr>Computer and Network Security: Basic Safeguards (1 of 5)</vt:lpstr>
      <vt:lpstr>Computer and Network Security: Basic Safeguards (2 of 5)</vt:lpstr>
      <vt:lpstr>Computer and Network Security: Basic Safeguards (3 of 5)</vt:lpstr>
      <vt:lpstr>5.1 McCumber Cube</vt:lpstr>
      <vt:lpstr>Computer and Network Security: Basic Safeguards (4 of 5)</vt:lpstr>
      <vt:lpstr>Computer and Network Security: Basic Safeguards (5 of 5)</vt:lpstr>
      <vt:lpstr>Intentional Threats</vt:lpstr>
      <vt:lpstr>Viruses</vt:lpstr>
      <vt:lpstr>Worms </vt:lpstr>
      <vt:lpstr>Trojan Programs </vt:lpstr>
      <vt:lpstr> Logic Bombs </vt:lpstr>
      <vt:lpstr> Backdoors </vt:lpstr>
      <vt:lpstr> Blended Threats  </vt:lpstr>
      <vt:lpstr>Denial-of-Service Attacks (1 of 2)</vt:lpstr>
      <vt:lpstr>Denial-of-Service Attacks (2 of 2)</vt:lpstr>
      <vt:lpstr>Social Engineering</vt:lpstr>
      <vt:lpstr> Security Measures  And Enforcement:  An Overview </vt:lpstr>
      <vt:lpstr>Biometric Security Measures </vt:lpstr>
      <vt:lpstr>Nonbiometric Security Measures </vt:lpstr>
      <vt:lpstr>Callback Modems </vt:lpstr>
      <vt:lpstr>Firewalls</vt:lpstr>
      <vt:lpstr>5.3 Basic Firewall Configuration</vt:lpstr>
      <vt:lpstr>5.4 Proxy Server</vt:lpstr>
      <vt:lpstr>Intrusion Detection System (IDS)</vt:lpstr>
      <vt:lpstr>Physical Security Measures </vt:lpstr>
      <vt:lpstr>Access Controls</vt:lpstr>
      <vt:lpstr>Virtual Private Networks (1 of 2)</vt:lpstr>
      <vt:lpstr>Virtual Private Networks (2 of 2)</vt:lpstr>
      <vt:lpstr>Data Encryption (1 of 4)</vt:lpstr>
      <vt:lpstr>Data Encryption (2 of 4)</vt:lpstr>
      <vt:lpstr>Data Encryption (3 of 4)</vt:lpstr>
      <vt:lpstr>Data Encryption (4 of 4)</vt:lpstr>
      <vt:lpstr>E-Commerce Transaction Security Measures</vt:lpstr>
      <vt:lpstr>Computer Emergency Response Team</vt:lpstr>
      <vt:lpstr>Guidelines for a Comprehensive Security System (1 of 4)</vt:lpstr>
      <vt:lpstr>Guidelines for a Comprehensive Security System (2 of 4)</vt:lpstr>
      <vt:lpstr>Guidelines for a Comprehensive Security System (3 of 4)</vt:lpstr>
      <vt:lpstr>Guidelines for a Comprehensive Security System (4 of 4)</vt:lpstr>
      <vt:lpstr>Business Continuity Planning (1 of 2)</vt:lpstr>
      <vt:lpstr>Business Continuity Planning (2 of 2)</vt:lpstr>
      <vt:lpstr>Summary (1 of 2)</vt:lpstr>
      <vt:lpstr>Summary (2 of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2018-07-07T00:50:54Z</dcterms:created>
  <dcterms:modified xsi:type="dcterms:W3CDTF">2020-06-11T16:11:19Z</dcterms:modified>
</cp:coreProperties>
</file>