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38" r:id="rId1"/>
  </p:sldMasterIdLst>
  <p:notesMasterIdLst>
    <p:notesMasterId r:id="rId44"/>
  </p:notesMasterIdLst>
  <p:sldIdLst>
    <p:sldId id="260" r:id="rId2"/>
    <p:sldId id="336" r:id="rId3"/>
    <p:sldId id="337" r:id="rId4"/>
    <p:sldId id="276" r:id="rId5"/>
    <p:sldId id="298" r:id="rId6"/>
    <p:sldId id="329" r:id="rId7"/>
    <p:sldId id="277" r:id="rId8"/>
    <p:sldId id="330" r:id="rId9"/>
    <p:sldId id="315" r:id="rId10"/>
    <p:sldId id="338" r:id="rId11"/>
    <p:sldId id="339" r:id="rId12"/>
    <p:sldId id="280" r:id="rId13"/>
    <p:sldId id="302" r:id="rId14"/>
    <p:sldId id="281" r:id="rId15"/>
    <p:sldId id="340" r:id="rId16"/>
    <p:sldId id="322" r:id="rId17"/>
    <p:sldId id="282" r:id="rId18"/>
    <p:sldId id="307" r:id="rId19"/>
    <p:sldId id="283" r:id="rId20"/>
    <p:sldId id="325" r:id="rId21"/>
    <p:sldId id="284" r:id="rId22"/>
    <p:sldId id="285" r:id="rId23"/>
    <p:sldId id="309" r:id="rId24"/>
    <p:sldId id="287" r:id="rId25"/>
    <p:sldId id="334" r:id="rId26"/>
    <p:sldId id="311" r:id="rId27"/>
    <p:sldId id="288" r:id="rId28"/>
    <p:sldId id="312" r:id="rId29"/>
    <p:sldId id="289" r:id="rId30"/>
    <p:sldId id="326" r:id="rId31"/>
    <p:sldId id="313" r:id="rId32"/>
    <p:sldId id="290" r:id="rId33"/>
    <p:sldId id="327" r:id="rId34"/>
    <p:sldId id="341" r:id="rId35"/>
    <p:sldId id="292" r:id="rId36"/>
    <p:sldId id="293" r:id="rId37"/>
    <p:sldId id="294" r:id="rId38"/>
    <p:sldId id="295" r:id="rId39"/>
    <p:sldId id="335" r:id="rId40"/>
    <p:sldId id="296" r:id="rId41"/>
    <p:sldId id="342" r:id="rId42"/>
    <p:sldId id="320"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00ABA7"/>
    <a:srgbClr val="006699"/>
    <a:srgbClr val="FFCC00"/>
    <a:srgbClr val="CFCB28"/>
    <a:srgbClr val="B4B568"/>
    <a:srgbClr val="BAB568"/>
    <a:srgbClr val="99C267"/>
    <a:srgbClr val="99CD8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434" autoAdjust="0"/>
  </p:normalViewPr>
  <p:slideViewPr>
    <p:cSldViewPr snapToGrid="0">
      <p:cViewPr varScale="1">
        <p:scale>
          <a:sx n="50" d="100"/>
          <a:sy n="50" d="100"/>
        </p:scale>
        <p:origin x="1344"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E9FC0-1CB1-4413-BDF0-E74822D02809}" type="slidenum">
              <a:rPr lang="en-US" altLang="en-US"/>
              <a:pPr>
                <a:defRPr/>
              </a:pPr>
              <a:t>‹#›</a:t>
            </a:fld>
            <a:endParaRPr lang="en-US" altLang="en-US" dirty="0"/>
          </a:p>
        </p:txBody>
      </p:sp>
    </p:spTree>
    <p:extLst>
      <p:ext uri="{BB962C8B-B14F-4D97-AF65-F5344CB8AC3E}">
        <p14:creationId xmlns:p14="http://schemas.microsoft.com/office/powerpoint/2010/main" val="178495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E3DD8F-79B2-4C38-9E21-C62BA9480A6E}" type="slidenum">
              <a:rPr kumimoji="0" lang="en-US" altLang="en-US" smtClean="0"/>
              <a:pPr>
                <a:spcBef>
                  <a:spcPct val="0"/>
                </a:spcBef>
              </a:pPr>
              <a:t>1</a:t>
            </a:fld>
            <a:endParaRPr kumimoji="0" lang="en-US" alt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96785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56CF2DC-389E-4EAE-96B3-FDDC5AF8BD94}"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206231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84E890B-188B-4E26-A641-E9B1DD589E07}"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199594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28150C6-9307-4BFC-8DC8-8BB5179497F1}"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344764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6E9B20C-9540-43F0-8575-00B65C9F0AEE}"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3768031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779FD45-782B-4FA2-B821-106A9FBC2263}" type="slidenum">
              <a:rPr kumimoji="0" lang="en-US" altLang="en-US" smtClean="0"/>
              <a:pPr>
                <a:spcBef>
                  <a:spcPct val="0"/>
                </a:spcBef>
              </a:pPr>
              <a:t>18</a:t>
            </a:fld>
            <a:endParaRPr kumimoji="0" lang="en-US" altLang="en-US" dirty="0"/>
          </a:p>
        </p:txBody>
      </p:sp>
    </p:spTree>
    <p:extLst>
      <p:ext uri="{BB962C8B-B14F-4D97-AF65-F5344CB8AC3E}">
        <p14:creationId xmlns:p14="http://schemas.microsoft.com/office/powerpoint/2010/main" val="418110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26F47AB-AF55-4F36-BA97-54A7B4121A10}" type="slidenum">
              <a:rPr kumimoji="0" lang="en-US" altLang="en-US" smtClean="0"/>
              <a:pPr>
                <a:spcBef>
                  <a:spcPct val="0"/>
                </a:spcBef>
              </a:pPr>
              <a:t>19</a:t>
            </a:fld>
            <a:endParaRPr kumimoji="0" lang="en-US" altLang="en-US" dirty="0"/>
          </a:p>
        </p:txBody>
      </p:sp>
    </p:spTree>
    <p:extLst>
      <p:ext uri="{BB962C8B-B14F-4D97-AF65-F5344CB8AC3E}">
        <p14:creationId xmlns:p14="http://schemas.microsoft.com/office/powerpoint/2010/main" val="684264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E3CEF64-1312-4C2F-96CC-DAA71F598F58}" type="slidenum">
              <a:rPr kumimoji="0" lang="en-US" altLang="en-US" smtClean="0"/>
              <a:pPr>
                <a:spcBef>
                  <a:spcPct val="0"/>
                </a:spcBef>
              </a:pPr>
              <a:t>20</a:t>
            </a:fld>
            <a:endParaRPr kumimoji="0" lang="en-US" altLang="en-US" dirty="0"/>
          </a:p>
        </p:txBody>
      </p:sp>
    </p:spTree>
    <p:extLst>
      <p:ext uri="{BB962C8B-B14F-4D97-AF65-F5344CB8AC3E}">
        <p14:creationId xmlns:p14="http://schemas.microsoft.com/office/powerpoint/2010/main" val="162996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4EDC374-385D-4732-81FE-029988B63C82}"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3268627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C87230F-0DCF-461D-988B-6FEBC2D97B91}" type="slidenum">
              <a:rPr kumimoji="0" lang="en-US" altLang="en-US" smtClean="0"/>
              <a:pPr>
                <a:spcBef>
                  <a:spcPct val="0"/>
                </a:spcBef>
              </a:pPr>
              <a:t>22</a:t>
            </a:fld>
            <a:endParaRPr kumimoji="0" lang="en-US" altLang="en-US" dirty="0"/>
          </a:p>
        </p:txBody>
      </p:sp>
    </p:spTree>
    <p:extLst>
      <p:ext uri="{BB962C8B-B14F-4D97-AF65-F5344CB8AC3E}">
        <p14:creationId xmlns:p14="http://schemas.microsoft.com/office/powerpoint/2010/main" val="1798251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A80B7E4-8E83-4381-A625-EB15EE8C478E}" type="slidenum">
              <a:rPr kumimoji="0" lang="en-US" altLang="en-US" smtClean="0"/>
              <a:pPr>
                <a:spcBef>
                  <a:spcPct val="0"/>
                </a:spcBef>
              </a:pPr>
              <a:t>23</a:t>
            </a:fld>
            <a:endParaRPr kumimoji="0" lang="en-US" altLang="en-US" dirty="0"/>
          </a:p>
        </p:txBody>
      </p:sp>
    </p:spTree>
    <p:extLst>
      <p:ext uri="{BB962C8B-B14F-4D97-AF65-F5344CB8AC3E}">
        <p14:creationId xmlns:p14="http://schemas.microsoft.com/office/powerpoint/2010/main" val="26273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1D93A2-B34F-40AA-AB8C-9CD7771ACCAC}" type="slidenum">
              <a:rPr kumimoji="0" lang="en-US" altLang="en-US" smtClean="0"/>
              <a:pPr>
                <a:spcBef>
                  <a:spcPct val="0"/>
                </a:spcBef>
              </a:pPr>
              <a:t>4</a:t>
            </a:fld>
            <a:endParaRPr kumimoji="0" lang="en-US" altLang="en-US" dirty="0"/>
          </a:p>
        </p:txBody>
      </p:sp>
    </p:spTree>
    <p:extLst>
      <p:ext uri="{BB962C8B-B14F-4D97-AF65-F5344CB8AC3E}">
        <p14:creationId xmlns:p14="http://schemas.microsoft.com/office/powerpoint/2010/main" val="2771815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6067F2C-A428-4F5C-9BE6-FDA1EC17C7A2}" type="slidenum">
              <a:rPr kumimoji="0" lang="en-US" altLang="en-US" smtClean="0"/>
              <a:pPr>
                <a:spcBef>
                  <a:spcPct val="0"/>
                </a:spcBef>
              </a:pPr>
              <a:t>24</a:t>
            </a:fld>
            <a:endParaRPr kumimoji="0" lang="en-US" altLang="en-US" dirty="0"/>
          </a:p>
        </p:txBody>
      </p:sp>
    </p:spTree>
    <p:extLst>
      <p:ext uri="{BB962C8B-B14F-4D97-AF65-F5344CB8AC3E}">
        <p14:creationId xmlns:p14="http://schemas.microsoft.com/office/powerpoint/2010/main" val="6051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6067F2C-A428-4F5C-9BE6-FDA1EC17C7A2}" type="slidenum">
              <a:rPr kumimoji="0" lang="en-US" altLang="en-US" smtClean="0"/>
              <a:pPr>
                <a:spcBef>
                  <a:spcPct val="0"/>
                </a:spcBef>
              </a:pPr>
              <a:t>25</a:t>
            </a:fld>
            <a:endParaRPr kumimoji="0" lang="en-US" altLang="en-US" dirty="0"/>
          </a:p>
        </p:txBody>
      </p:sp>
    </p:spTree>
    <p:extLst>
      <p:ext uri="{BB962C8B-B14F-4D97-AF65-F5344CB8AC3E}">
        <p14:creationId xmlns:p14="http://schemas.microsoft.com/office/powerpoint/2010/main" val="1166273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54BF00B-380F-4AE6-A381-BBB1A048DB51}" type="slidenum">
              <a:rPr kumimoji="0" lang="en-US" altLang="en-US" smtClean="0"/>
              <a:pPr>
                <a:spcBef>
                  <a:spcPct val="0"/>
                </a:spcBef>
              </a:pPr>
              <a:t>26</a:t>
            </a:fld>
            <a:endParaRPr kumimoji="0" lang="en-US" altLang="en-US" dirty="0"/>
          </a:p>
        </p:txBody>
      </p:sp>
    </p:spTree>
    <p:extLst>
      <p:ext uri="{BB962C8B-B14F-4D97-AF65-F5344CB8AC3E}">
        <p14:creationId xmlns:p14="http://schemas.microsoft.com/office/powerpoint/2010/main" val="1652204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8CC2BB5-2E42-470B-A6EF-F30D6A139829}"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3749777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091D494-BBD3-46F9-9219-CF9D2FC5EFC7}"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1936935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9B090D7-19F8-4796-B67C-2E1F5AEBC660}" type="slidenum">
              <a:rPr kumimoji="0" lang="en-US" altLang="en-US" smtClean="0"/>
              <a:pPr>
                <a:spcBef>
                  <a:spcPct val="0"/>
                </a:spcBef>
              </a:pPr>
              <a:t>29</a:t>
            </a:fld>
            <a:endParaRPr kumimoji="0" lang="en-US" altLang="en-US" dirty="0"/>
          </a:p>
        </p:txBody>
      </p:sp>
    </p:spTree>
    <p:extLst>
      <p:ext uri="{BB962C8B-B14F-4D97-AF65-F5344CB8AC3E}">
        <p14:creationId xmlns:p14="http://schemas.microsoft.com/office/powerpoint/2010/main" val="1827446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802431C-365A-48B8-8878-A69B7B263648}" type="slidenum">
              <a:rPr kumimoji="0" lang="en-US" altLang="en-US" smtClean="0"/>
              <a:pPr>
                <a:spcBef>
                  <a:spcPct val="0"/>
                </a:spcBef>
              </a:pPr>
              <a:t>30</a:t>
            </a:fld>
            <a:endParaRPr kumimoji="0" lang="en-US" altLang="en-US" dirty="0"/>
          </a:p>
        </p:txBody>
      </p:sp>
    </p:spTree>
    <p:extLst>
      <p:ext uri="{BB962C8B-B14F-4D97-AF65-F5344CB8AC3E}">
        <p14:creationId xmlns:p14="http://schemas.microsoft.com/office/powerpoint/2010/main" val="1625267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22F5ED1-6565-4401-A9E7-1CFC04ADBE87}"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1456562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1CB90A4-1A91-4896-8B23-72F95FF3EF8D}" type="slidenum">
              <a:rPr kumimoji="0" lang="en-US" altLang="en-US" smtClean="0"/>
              <a:pPr>
                <a:spcBef>
                  <a:spcPct val="0"/>
                </a:spcBef>
              </a:pPr>
              <a:t>32</a:t>
            </a:fld>
            <a:endParaRPr kumimoji="0" lang="en-US" altLang="en-US" dirty="0"/>
          </a:p>
        </p:txBody>
      </p:sp>
    </p:spTree>
    <p:extLst>
      <p:ext uri="{BB962C8B-B14F-4D97-AF65-F5344CB8AC3E}">
        <p14:creationId xmlns:p14="http://schemas.microsoft.com/office/powerpoint/2010/main" val="152545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EFEE6A3-BB53-46AB-B1F3-C1DF7A506F3E}"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187677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115AC1-1DA6-45EC-B424-7072921779DD}"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3924089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C48564B-EE97-4B9B-9F71-6B5918FFFADB}"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3787571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6F3A4C5-1FAF-4CF2-BBEB-996C9BA0DE4C}"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3002783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CCA1CBD-9AB6-48FC-B66C-FB0DE5926811}"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1756739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1911DC5-A98D-4790-A823-E7F77654B7F4}"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3019189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1911DC5-A98D-4790-A823-E7F77654B7F4}" type="slidenum">
              <a:rPr kumimoji="0" lang="en-US" altLang="en-US" smtClean="0"/>
              <a:pPr>
                <a:spcBef>
                  <a:spcPct val="0"/>
                </a:spcBef>
              </a:pPr>
              <a:t>39</a:t>
            </a:fld>
            <a:endParaRPr kumimoji="0" lang="en-US" altLang="en-US" dirty="0"/>
          </a:p>
        </p:txBody>
      </p:sp>
    </p:spTree>
    <p:extLst>
      <p:ext uri="{BB962C8B-B14F-4D97-AF65-F5344CB8AC3E}">
        <p14:creationId xmlns:p14="http://schemas.microsoft.com/office/powerpoint/2010/main" val="2949599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28AC765-8BD4-407F-A559-2298507A2B9B}" type="slidenum">
              <a:rPr kumimoji="0" lang="en-US" altLang="en-US" smtClean="0"/>
              <a:pPr>
                <a:spcBef>
                  <a:spcPct val="0"/>
                </a:spcBef>
              </a:pPr>
              <a:t>40</a:t>
            </a:fld>
            <a:endParaRPr kumimoji="0" lang="en-US" altLang="en-US" dirty="0"/>
          </a:p>
        </p:txBody>
      </p:sp>
    </p:spTree>
    <p:extLst>
      <p:ext uri="{BB962C8B-B14F-4D97-AF65-F5344CB8AC3E}">
        <p14:creationId xmlns:p14="http://schemas.microsoft.com/office/powerpoint/2010/main" val="154676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115AC1-1DA6-45EC-B424-7072921779DD}" type="slidenum">
              <a:rPr kumimoji="0" lang="en-US" altLang="en-US" smtClean="0"/>
              <a:pPr>
                <a:spcBef>
                  <a:spcPct val="0"/>
                </a:spcBef>
              </a:pPr>
              <a:t>6</a:t>
            </a:fld>
            <a:endParaRPr kumimoji="0" lang="en-US" altLang="en-US" dirty="0"/>
          </a:p>
        </p:txBody>
      </p:sp>
    </p:spTree>
    <p:extLst>
      <p:ext uri="{BB962C8B-B14F-4D97-AF65-F5344CB8AC3E}">
        <p14:creationId xmlns:p14="http://schemas.microsoft.com/office/powerpoint/2010/main" val="823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5B75A6-7E3D-4546-BC3C-BF12DFB91EE1}" type="slidenum">
              <a:rPr kumimoji="0" lang="en-US" altLang="en-US" smtClean="0"/>
              <a:pPr>
                <a:spcBef>
                  <a:spcPct val="0"/>
                </a:spcBef>
              </a:pPr>
              <a:t>7</a:t>
            </a:fld>
            <a:endParaRPr kumimoji="0" lang="en-US" altLang="en-US" dirty="0"/>
          </a:p>
        </p:txBody>
      </p:sp>
    </p:spTree>
    <p:extLst>
      <p:ext uri="{BB962C8B-B14F-4D97-AF65-F5344CB8AC3E}">
        <p14:creationId xmlns:p14="http://schemas.microsoft.com/office/powerpoint/2010/main" val="208820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5B75A6-7E3D-4546-BC3C-BF12DFB91EE1}" type="slidenum">
              <a:rPr kumimoji="0" lang="en-US" altLang="en-US" smtClean="0"/>
              <a:pPr>
                <a:spcBef>
                  <a:spcPct val="0"/>
                </a:spcBef>
              </a:pPr>
              <a:t>8</a:t>
            </a:fld>
            <a:endParaRPr kumimoji="0" lang="en-US" altLang="en-US" dirty="0"/>
          </a:p>
        </p:txBody>
      </p:sp>
    </p:spTree>
    <p:extLst>
      <p:ext uri="{BB962C8B-B14F-4D97-AF65-F5344CB8AC3E}">
        <p14:creationId xmlns:p14="http://schemas.microsoft.com/office/powerpoint/2010/main" val="152051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549B37B-5B3F-459C-8503-A59B9CCFC578}" type="slidenum">
              <a:rPr kumimoji="0" lang="en-US" altLang="en-US" smtClean="0"/>
              <a:pPr>
                <a:spcBef>
                  <a:spcPct val="0"/>
                </a:spcBef>
              </a:pPr>
              <a:t>9</a:t>
            </a:fld>
            <a:endParaRPr kumimoji="0" lang="en-US" altLang="en-US" dirty="0"/>
          </a:p>
        </p:txBody>
      </p:sp>
    </p:spTree>
    <p:extLst>
      <p:ext uri="{BB962C8B-B14F-4D97-AF65-F5344CB8AC3E}">
        <p14:creationId xmlns:p14="http://schemas.microsoft.com/office/powerpoint/2010/main" val="121167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CE9FC0-1CB1-4413-BDF0-E74822D02809}" type="slidenum">
              <a:rPr lang="en-US" altLang="en-US" smtClean="0"/>
              <a:pPr>
                <a:defRPr/>
              </a:pPr>
              <a:t>10</a:t>
            </a:fld>
            <a:endParaRPr lang="en-US" altLang="en-US" dirty="0"/>
          </a:p>
        </p:txBody>
      </p:sp>
    </p:spTree>
    <p:extLst>
      <p:ext uri="{BB962C8B-B14F-4D97-AF65-F5344CB8AC3E}">
        <p14:creationId xmlns:p14="http://schemas.microsoft.com/office/powerpoint/2010/main" val="223684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675E1F3-A399-44BF-8A68-1662AD42D605}"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579681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9</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21" y="645912"/>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2" name="Rectangle 1"/>
          <p:cNvSpPr/>
          <p:nvPr userDrawn="1"/>
        </p:nvSpPr>
        <p:spPr>
          <a:xfrm>
            <a:off x="5230810" y="3138956"/>
            <a:ext cx="2947990" cy="158544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Franklin Gothic Medium" panose="020B0603020102020204" pitchFamily="34" charset="0"/>
              </a:rPr>
              <a:t>Global Information Systems</a:t>
            </a:r>
          </a:p>
        </p:txBody>
      </p:sp>
    </p:spTree>
    <p:extLst>
      <p:ext uri="{BB962C8B-B14F-4D97-AF65-F5344CB8AC3E}">
        <p14:creationId xmlns:p14="http://schemas.microsoft.com/office/powerpoint/2010/main" val="134935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652575"/>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71002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35714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144725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41673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34681"/>
            <a:ext cx="6968333" cy="9144001"/>
          </a:xfrm>
          <a:prstGeom prst="rect">
            <a:avLst/>
          </a:prstGeom>
        </p:spPr>
      </p:pic>
      <p:sp>
        <p:nvSpPr>
          <p:cNvPr id="15" name="Rectangle 14"/>
          <p:cNvSpPr/>
          <p:nvPr userDrawn="1"/>
        </p:nvSpPr>
        <p:spPr>
          <a:xfrm>
            <a:off x="-15124" y="381000"/>
            <a:ext cx="9159123" cy="10414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700" cap="none" spc="50" normalizeH="0" baseline="0" noProof="0" dirty="0">
                <a:ln>
                  <a:noFill/>
                </a:ln>
                <a:solidFill>
                  <a:schemeClr val="tx2"/>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a:xfrm>
            <a:off x="457200" y="6356350"/>
            <a:ext cx="2133600" cy="492125"/>
          </a:xfrm>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4"/>
          <p:cNvSpPr>
            <a:spLocks noGrp="1"/>
          </p:cNvSpPr>
          <p:nvPr>
            <p:ph type="ftr" sz="quarter" idx="11"/>
          </p:nvPr>
        </p:nvSpPr>
        <p:spPr>
          <a:xfrm>
            <a:off x="1762540" y="6356350"/>
            <a:ext cx="4257260" cy="45719"/>
          </a:xfrm>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Slide Number Placeholder 5"/>
          <p:cNvSpPr>
            <a:spLocks noGrp="1"/>
          </p:cNvSpPr>
          <p:nvPr>
            <p:ph type="sldNum" sz="quarter" idx="12"/>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fld id="{6D4676F9-E84E-4676-B12B-6991BF6EA452}" type="slidenum">
              <a:rPr kumimoji="0" lang="en-US" alt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altLang="en-US" sz="1800" b="0" i="0" u="none" strike="noStrike" kern="0" cap="none" spc="0" normalizeH="0" baseline="0" noProof="0" dirty="0">
              <a:ln>
                <a:noFill/>
              </a:ln>
              <a:solidFill>
                <a:sysClr val="windowText" lastClr="000000"/>
              </a:solidFill>
              <a:effectLst/>
              <a:uLnTx/>
              <a:uFillTx/>
            </a:endParaRPr>
          </a:p>
        </p:txBody>
      </p:sp>
      <p:sp>
        <p:nvSpPr>
          <p:cNvPr id="12" name="Rectangle 11"/>
          <p:cNvSpPr/>
          <p:nvPr userDrawn="1"/>
        </p:nvSpPr>
        <p:spPr>
          <a:xfrm>
            <a:off x="-15122" y="381000"/>
            <a:ext cx="1777662" cy="10414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itle 1"/>
          <p:cNvSpPr txBox="1">
            <a:spLocks/>
          </p:cNvSpPr>
          <p:nvPr userDrawn="1"/>
        </p:nvSpPr>
        <p:spPr bwMode="auto">
          <a:xfrm>
            <a:off x="152400" y="439199"/>
            <a:ext cx="2438400"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chemeClr val="bg1"/>
                </a:solidFill>
                <a:effectLst>
                  <a:outerShdw blurRad="38100" dist="19050" dir="2700000" algn="tl" rotWithShape="0">
                    <a:schemeClr val="dk1">
                      <a:alpha val="40000"/>
                    </a:schemeClr>
                  </a:outerShdw>
                </a:effectLst>
                <a:uLnTx/>
                <a:uFillTx/>
                <a:latin typeface="Folio Std Medium" charset="0"/>
                <a:ea typeface="+mj-ea"/>
                <a:cs typeface="Franklin Gothic Medium"/>
              </a:rPr>
              <a:t>Table</a:t>
            </a:r>
          </a:p>
        </p:txBody>
      </p:sp>
      <p:sp>
        <p:nvSpPr>
          <p:cNvPr id="2" name="Title 1"/>
          <p:cNvSpPr>
            <a:spLocks noGrp="1"/>
          </p:cNvSpPr>
          <p:nvPr>
            <p:ph type="title" hasCustomPrompt="1"/>
          </p:nvPr>
        </p:nvSpPr>
        <p:spPr>
          <a:xfrm>
            <a:off x="1143000" y="464599"/>
            <a:ext cx="7693863"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6.1  Click to edit Master title style</a:t>
            </a:r>
          </a:p>
        </p:txBody>
      </p:sp>
    </p:spTree>
    <p:extLst>
      <p:ext uri="{BB962C8B-B14F-4D97-AF65-F5344CB8AC3E}">
        <p14:creationId xmlns:p14="http://schemas.microsoft.com/office/powerpoint/2010/main" val="2744864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531579678"/>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i="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Rise of Non-English Speakers on the Internet </a:t>
            </a:r>
          </a:p>
        </p:txBody>
      </p:sp>
      <p:sp>
        <p:nvSpPr>
          <p:cNvPr id="3" name="Content Placeholder 2"/>
          <p:cNvSpPr>
            <a:spLocks noGrp="1"/>
          </p:cNvSpPr>
          <p:nvPr>
            <p:ph idx="1"/>
          </p:nvPr>
        </p:nvSpPr>
        <p:spPr/>
        <p:txBody>
          <a:bodyPr/>
          <a:lstStyle/>
          <a:p>
            <a:r>
              <a:rPr lang="en-US" dirty="0"/>
              <a:t>Top ten languages represent about 84 percent of the world’s Internet users</a:t>
            </a:r>
          </a:p>
          <a:p>
            <a:pPr lvl="1"/>
            <a:r>
              <a:rPr lang="en-US" dirty="0"/>
              <a:t>English, Chinese, Spanish, Arabic, Portuguese, Japanese, Russian, Malay, French, and German</a:t>
            </a:r>
          </a:p>
          <a:p>
            <a:r>
              <a:rPr lang="en-US" dirty="0"/>
              <a:t>Growing diversity of language on the Internet</a:t>
            </a:r>
          </a:p>
          <a:p>
            <a:pPr lvl="1"/>
            <a:r>
              <a:rPr lang="en-US" dirty="0"/>
              <a:t>Offers great opportunities and some challenges for global companies</a:t>
            </a:r>
          </a:p>
        </p:txBody>
      </p:sp>
    </p:spTree>
    <p:extLst>
      <p:ext uri="{BB962C8B-B14F-4D97-AF65-F5344CB8AC3E}">
        <p14:creationId xmlns:p14="http://schemas.microsoft.com/office/powerpoint/2010/main" val="192592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Computing and Globalization </a:t>
            </a:r>
          </a:p>
        </p:txBody>
      </p:sp>
      <p:sp>
        <p:nvSpPr>
          <p:cNvPr id="3" name="Content Placeholder 2"/>
          <p:cNvSpPr>
            <a:spLocks noGrp="1"/>
          </p:cNvSpPr>
          <p:nvPr>
            <p:ph idx="1"/>
          </p:nvPr>
        </p:nvSpPr>
        <p:spPr/>
        <p:txBody>
          <a:bodyPr/>
          <a:lstStyle/>
          <a:p>
            <a:r>
              <a:rPr lang="en-US" dirty="0"/>
              <a:t>Mobile apps play a major role in globalization by offering basic social services and commerce </a:t>
            </a:r>
          </a:p>
          <a:p>
            <a:pPr lvl="1"/>
            <a:r>
              <a:rPr lang="en-US" dirty="0"/>
              <a:t>M-Pesa</a:t>
            </a:r>
          </a:p>
          <a:p>
            <a:pPr lvl="1"/>
            <a:r>
              <a:rPr lang="en-US" dirty="0"/>
              <a:t>SoukTel</a:t>
            </a:r>
          </a:p>
          <a:p>
            <a:pPr lvl="1"/>
            <a:r>
              <a:rPr lang="en-US" dirty="0"/>
              <a:t>Esoko</a:t>
            </a:r>
          </a:p>
          <a:p>
            <a:pPr lvl="1"/>
            <a:r>
              <a:rPr lang="en-US" dirty="0"/>
              <a:t>Frogtek</a:t>
            </a:r>
          </a:p>
          <a:p>
            <a:pPr lvl="1"/>
            <a:r>
              <a:rPr lang="en-US" dirty="0"/>
              <a:t>Ver Se’ Innovation </a:t>
            </a:r>
          </a:p>
        </p:txBody>
      </p:sp>
    </p:spTree>
    <p:extLst>
      <p:ext uri="{BB962C8B-B14F-4D97-AF65-F5344CB8AC3E}">
        <p14:creationId xmlns:p14="http://schemas.microsoft.com/office/powerpoint/2010/main" val="216858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Autofit/>
          </a:bodyPr>
          <a:lstStyle/>
          <a:p>
            <a:r>
              <a:rPr lang="en-US" altLang="en-US" dirty="0"/>
              <a:t>Global Information Systems: An Overview (1 of 2)</a:t>
            </a:r>
          </a:p>
        </p:txBody>
      </p:sp>
      <p:sp>
        <p:nvSpPr>
          <p:cNvPr id="27651" name="Content Placeholder 2"/>
          <p:cNvSpPr>
            <a:spLocks noGrp="1"/>
          </p:cNvSpPr>
          <p:nvPr>
            <p:ph idx="1"/>
          </p:nvPr>
        </p:nvSpPr>
        <p:spPr>
          <a:xfrm>
            <a:off x="994500" y="1652575"/>
            <a:ext cx="7944548" cy="4022416"/>
          </a:xfrm>
        </p:spPr>
        <p:txBody>
          <a:bodyPr/>
          <a:lstStyle/>
          <a:p>
            <a:r>
              <a:rPr lang="en-US" altLang="en-US" dirty="0"/>
              <a:t>Global Information System (GIS): information system that works across national borders</a:t>
            </a:r>
          </a:p>
          <a:p>
            <a:pPr lvl="1"/>
            <a:r>
              <a:rPr lang="en-US" altLang="en-US" dirty="0"/>
              <a:t>Facilitates communication between headquarters and subsidiaries</a:t>
            </a:r>
          </a:p>
          <a:p>
            <a:pPr lvl="1"/>
            <a:r>
              <a:rPr lang="en-US" altLang="en-US" dirty="0"/>
              <a:t>Incorporates technologies and applications found in a typical information system </a:t>
            </a:r>
          </a:p>
          <a:p>
            <a:pPr lvl="2"/>
            <a:r>
              <a:rPr lang="en-US" altLang="en-US" dirty="0"/>
              <a:t>Gathers, stores, manipulates, and transmits data across cultural and geographic boundaries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noAutofit/>
          </a:bodyPr>
          <a:lstStyle/>
          <a:p>
            <a:r>
              <a:rPr lang="en-US" altLang="en-US" dirty="0"/>
              <a:t>Global Information Systems: An Overview (2 of 2)</a:t>
            </a:r>
            <a:endParaRPr lang="en-US" altLang="en-US" sz="2000" dirty="0"/>
          </a:p>
        </p:txBody>
      </p:sp>
      <p:sp>
        <p:nvSpPr>
          <p:cNvPr id="29699" name="Content Placeholder 2"/>
          <p:cNvSpPr>
            <a:spLocks noGrp="1"/>
          </p:cNvSpPr>
          <p:nvPr>
            <p:ph idx="1"/>
          </p:nvPr>
        </p:nvSpPr>
        <p:spPr/>
        <p:txBody>
          <a:bodyPr/>
          <a:lstStyle/>
          <a:p>
            <a:pPr lvl="1"/>
            <a:r>
              <a:rPr lang="en-US" altLang="en-US" dirty="0"/>
              <a:t>Enables international companies to:</a:t>
            </a:r>
          </a:p>
          <a:p>
            <a:pPr lvl="2"/>
            <a:r>
              <a:rPr lang="en-US" altLang="en-US" dirty="0"/>
              <a:t>Increases control over their subsidiaries</a:t>
            </a:r>
          </a:p>
          <a:p>
            <a:pPr lvl="2"/>
            <a:r>
              <a:rPr lang="en-US" altLang="en-US" dirty="0"/>
              <a:t>Better coordinates activities and access new global markets</a:t>
            </a:r>
          </a:p>
          <a:p>
            <a:pPr lvl="1"/>
            <a:r>
              <a:rPr lang="en-US" altLang="en-US" dirty="0"/>
              <a:t>Defined along the dimensions of control and coordination</a:t>
            </a:r>
          </a:p>
          <a:p>
            <a:pPr lvl="2"/>
            <a:r>
              <a:rPr lang="en-US" altLang="en-US" dirty="0"/>
              <a:t>Dimensions can be used in combinations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Autofit/>
          </a:bodyPr>
          <a:lstStyle/>
          <a:p>
            <a:r>
              <a:rPr lang="en-US" altLang="en-US" dirty="0"/>
              <a:t>Components of a Global Information System (1 of 3)</a:t>
            </a:r>
          </a:p>
        </p:txBody>
      </p:sp>
      <p:sp>
        <p:nvSpPr>
          <p:cNvPr id="32771" name="Content Placeholder 2"/>
          <p:cNvSpPr>
            <a:spLocks noGrp="1"/>
          </p:cNvSpPr>
          <p:nvPr>
            <p:ph idx="1"/>
          </p:nvPr>
        </p:nvSpPr>
        <p:spPr/>
        <p:txBody>
          <a:bodyPr/>
          <a:lstStyle/>
          <a:p>
            <a:r>
              <a:rPr lang="en-US" altLang="en-US" dirty="0"/>
              <a:t>Global database</a:t>
            </a:r>
          </a:p>
          <a:p>
            <a:pPr lvl="1"/>
            <a:r>
              <a:rPr lang="en-US" altLang="en-US" dirty="0"/>
              <a:t>Challenges: designing and implementing a global database and currency conversion </a:t>
            </a:r>
          </a:p>
          <a:p>
            <a:r>
              <a:rPr lang="en-US" altLang="en-US" dirty="0"/>
              <a:t>Information-sharing technologies</a:t>
            </a:r>
          </a:p>
          <a:p>
            <a:pPr lvl="1"/>
            <a:r>
              <a:rPr lang="en-US" altLang="en-US" dirty="0"/>
              <a:t>Companies can outsource or customize technologies</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Components of a Global Information System (2 of 3)</a:t>
            </a:r>
          </a:p>
        </p:txBody>
      </p:sp>
      <p:sp>
        <p:nvSpPr>
          <p:cNvPr id="3" name="Content Placeholder 2"/>
          <p:cNvSpPr>
            <a:spLocks noGrp="1"/>
          </p:cNvSpPr>
          <p:nvPr>
            <p:ph idx="1"/>
          </p:nvPr>
        </p:nvSpPr>
        <p:spPr/>
        <p:txBody>
          <a:bodyPr/>
          <a:lstStyle/>
          <a:p>
            <a:r>
              <a:rPr lang="en-US" dirty="0"/>
              <a:t>Responsibilities of information system managers </a:t>
            </a:r>
          </a:p>
          <a:p>
            <a:pPr lvl="1"/>
            <a:r>
              <a:rPr lang="en-US" dirty="0"/>
              <a:t>Determine the best communication media to meet global performance and traffic needs</a:t>
            </a:r>
          </a:p>
          <a:p>
            <a:pPr lvl="1"/>
            <a:r>
              <a:rPr lang="en-US" dirty="0"/>
              <a:t>Choose the best transmission technology for the global network’s needs</a:t>
            </a:r>
          </a:p>
          <a:p>
            <a:pPr lvl="1"/>
            <a:r>
              <a:rPr lang="en-US" dirty="0"/>
              <a:t>Consider the company’s objectives when determining the network architecture</a:t>
            </a:r>
          </a:p>
          <a:p>
            <a:pPr lvl="1"/>
            <a:r>
              <a:rPr lang="en-US" dirty="0"/>
              <a:t>Decide on the type of information-sharing technology to be used </a:t>
            </a:r>
          </a:p>
          <a:p>
            <a:pPr lvl="1"/>
            <a:endParaRPr lang="en-US" dirty="0"/>
          </a:p>
        </p:txBody>
      </p:sp>
    </p:spTree>
    <p:extLst>
      <p:ext uri="{BB962C8B-B14F-4D97-AF65-F5344CB8AC3E}">
        <p14:creationId xmlns:p14="http://schemas.microsoft.com/office/powerpoint/2010/main" val="327418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Components of a Global Information System (3 of 3)</a:t>
            </a:r>
          </a:p>
        </p:txBody>
      </p:sp>
      <p:sp>
        <p:nvSpPr>
          <p:cNvPr id="36867" name="Content Placeholder 2"/>
          <p:cNvSpPr>
            <a:spLocks noGrp="1"/>
          </p:cNvSpPr>
          <p:nvPr>
            <p:ph idx="1"/>
          </p:nvPr>
        </p:nvSpPr>
        <p:spPr/>
        <p:txBody>
          <a:bodyPr/>
          <a:lstStyle/>
          <a:p>
            <a:r>
              <a:rPr lang="en-IN" altLang="en-US" dirty="0"/>
              <a:t>Standardized software and hardware are ideal but not always feasible </a:t>
            </a:r>
          </a:p>
          <a:p>
            <a:pPr lvl="1"/>
            <a:r>
              <a:rPr lang="en-IN" altLang="en-US" dirty="0"/>
              <a:t>Using the same software in other countries is complicated because of differences </a:t>
            </a:r>
          </a:p>
          <a:p>
            <a:pPr lvl="2"/>
            <a:r>
              <a:rPr lang="en-IN" altLang="en-US" dirty="0"/>
              <a:t>Language and business practices </a:t>
            </a:r>
          </a:p>
          <a:p>
            <a:pPr lvl="2"/>
            <a:r>
              <a:rPr lang="en-IN" altLang="en-US" dirty="0"/>
              <a:t>Transborder data flow (TDF): restricts what type of data can be captured and transmitted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Autofit/>
          </a:bodyPr>
          <a:lstStyle/>
          <a:p>
            <a:r>
              <a:rPr lang="en-US" altLang="en-US" dirty="0"/>
              <a:t>Requirements of Global Information Systems (1 of 2)</a:t>
            </a:r>
          </a:p>
        </p:txBody>
      </p:sp>
      <p:sp>
        <p:nvSpPr>
          <p:cNvPr id="36867" name="Content Placeholder 2"/>
          <p:cNvSpPr>
            <a:spLocks noGrp="1"/>
          </p:cNvSpPr>
          <p:nvPr>
            <p:ph idx="1"/>
          </p:nvPr>
        </p:nvSpPr>
        <p:spPr/>
        <p:txBody>
          <a:bodyPr/>
          <a:lstStyle/>
          <a:p>
            <a:r>
              <a:rPr lang="en-US" altLang="en-US" dirty="0"/>
              <a:t>Multinational corporation (MNC)</a:t>
            </a:r>
          </a:p>
          <a:p>
            <a:pPr lvl="1"/>
            <a:r>
              <a:rPr lang="en-US" altLang="en-US" dirty="0"/>
              <a:t>Organization with assets and operations in at least one country other than its home country</a:t>
            </a:r>
          </a:p>
          <a:p>
            <a:pPr lvl="1"/>
            <a:r>
              <a:rPr lang="en-US" altLang="en-US" dirty="0"/>
              <a:t>Delivers products and services across national borders</a:t>
            </a:r>
          </a:p>
          <a:p>
            <a:pPr lvl="1"/>
            <a:r>
              <a:rPr lang="en-US" altLang="en-US" dirty="0"/>
              <a:t>Centrally managed from its headquarters</a:t>
            </a:r>
          </a:p>
          <a:p>
            <a:pPr lvl="1"/>
            <a:r>
              <a:rPr lang="en-US" altLang="en-US" dirty="0"/>
              <a:t>Global risks of operating an MNC: political, foreign exchange, and market risks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6"/>
          <p:cNvSpPr>
            <a:spLocks noGrp="1"/>
          </p:cNvSpPr>
          <p:nvPr>
            <p:ph type="title"/>
          </p:nvPr>
        </p:nvSpPr>
        <p:spPr/>
        <p:txBody>
          <a:bodyPr>
            <a:noAutofit/>
          </a:bodyPr>
          <a:lstStyle/>
          <a:p>
            <a:r>
              <a:rPr lang="en-US" altLang="en-US" dirty="0"/>
              <a:t>Requirements of Global Information Systems (2 of 2)</a:t>
            </a:r>
            <a:endParaRPr lang="en-IN" altLang="en-US" dirty="0"/>
          </a:p>
        </p:txBody>
      </p:sp>
      <p:sp>
        <p:nvSpPr>
          <p:cNvPr id="40963" name="Content Placeholder 2"/>
          <p:cNvSpPr>
            <a:spLocks noGrp="1"/>
          </p:cNvSpPr>
          <p:nvPr>
            <p:ph idx="1"/>
          </p:nvPr>
        </p:nvSpPr>
        <p:spPr/>
        <p:txBody>
          <a:bodyPr/>
          <a:lstStyle/>
          <a:p>
            <a:r>
              <a:rPr lang="en-IN" altLang="en-US" dirty="0"/>
              <a:t>GIS classifications </a:t>
            </a:r>
          </a:p>
          <a:p>
            <a:pPr lvl="1"/>
            <a:r>
              <a:rPr lang="en-IN" altLang="en-US" dirty="0"/>
              <a:t>Operational support: involves day-to-day activities </a:t>
            </a:r>
          </a:p>
          <a:p>
            <a:pPr lvl="1"/>
            <a:r>
              <a:rPr lang="en-IN" altLang="en-US" dirty="0"/>
              <a:t>Tactical support: concentrates on medium-range activities that move toward long-term goals </a:t>
            </a:r>
          </a:p>
          <a:p>
            <a:pPr lvl="1"/>
            <a:r>
              <a:rPr lang="en-IN" altLang="en-US" dirty="0"/>
              <a:t>Strategic support: includes broad and long-term goals </a:t>
            </a:r>
          </a:p>
          <a:p>
            <a:pPr lvl="1"/>
            <a:endParaRPr lang="en-I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Autofit/>
          </a:bodyPr>
          <a:lstStyle/>
          <a:p>
            <a:r>
              <a:rPr lang="en-US" altLang="en-US" dirty="0"/>
              <a:t>Implementation of Global Information Systems (1 of 2)</a:t>
            </a:r>
          </a:p>
        </p:txBody>
      </p:sp>
      <p:sp>
        <p:nvSpPr>
          <p:cNvPr id="40963" name="Content Placeholder 2"/>
          <p:cNvSpPr>
            <a:spLocks noGrp="1"/>
          </p:cNvSpPr>
          <p:nvPr>
            <p:ph idx="1"/>
          </p:nvPr>
        </p:nvSpPr>
        <p:spPr/>
        <p:txBody>
          <a:bodyPr/>
          <a:lstStyle/>
          <a:p>
            <a:r>
              <a:rPr lang="en-US" altLang="en-US" dirty="0"/>
              <a:t>Implementing a GIS can be difficult </a:t>
            </a:r>
          </a:p>
          <a:p>
            <a:pPr lvl="1"/>
            <a:r>
              <a:rPr lang="en-IN" altLang="en-US" dirty="0"/>
              <a:t>Differences in culture, politics, social and economic infrastructures, and business methods</a:t>
            </a:r>
          </a:p>
          <a:p>
            <a:pPr lvl="1"/>
            <a:r>
              <a:rPr lang="en-IN" altLang="en-US" dirty="0"/>
              <a:t>Varying international policies, which affect communication and standardization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(1 of 2)</a:t>
            </a:r>
          </a:p>
        </p:txBody>
      </p:sp>
      <p:sp>
        <p:nvSpPr>
          <p:cNvPr id="3" name="Content Placeholder 2"/>
          <p:cNvSpPr>
            <a:spLocks noGrp="1"/>
          </p:cNvSpPr>
          <p:nvPr>
            <p:ph idx="1"/>
          </p:nvPr>
        </p:nvSpPr>
        <p:spPr/>
        <p:txBody>
          <a:bodyPr/>
          <a:lstStyle/>
          <a:p>
            <a:r>
              <a:rPr lang="en-US" dirty="0"/>
              <a:t>Discuss the reasons for globalization and for using global information systems, including e-business and Internet growth</a:t>
            </a:r>
          </a:p>
          <a:p>
            <a:r>
              <a:rPr lang="en-US" dirty="0"/>
              <a:t>Describe global information systems and their requirements and components</a:t>
            </a:r>
          </a:p>
        </p:txBody>
      </p:sp>
    </p:spTree>
    <p:extLst>
      <p:ext uri="{BB962C8B-B14F-4D97-AF65-F5344CB8AC3E}">
        <p14:creationId xmlns:p14="http://schemas.microsoft.com/office/powerpoint/2010/main" val="212892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Autofit/>
          </a:bodyPr>
          <a:lstStyle/>
          <a:p>
            <a:r>
              <a:rPr lang="en-US" altLang="en-US" dirty="0"/>
              <a:t>Implementation of Global Information Systems (2 of 2)</a:t>
            </a:r>
          </a:p>
        </p:txBody>
      </p:sp>
      <p:sp>
        <p:nvSpPr>
          <p:cNvPr id="49155" name="Content Placeholder 2"/>
          <p:cNvSpPr>
            <a:spLocks noGrp="1"/>
          </p:cNvSpPr>
          <p:nvPr>
            <p:ph idx="1"/>
          </p:nvPr>
        </p:nvSpPr>
        <p:spPr/>
        <p:txBody>
          <a:bodyPr/>
          <a:lstStyle/>
          <a:p>
            <a:r>
              <a:rPr lang="en-IN" altLang="en-US" dirty="0"/>
              <a:t>Issues to be addressed before implementing a GIS</a:t>
            </a:r>
            <a:endParaRPr lang="en-US" altLang="en-US" dirty="0"/>
          </a:p>
          <a:p>
            <a:pPr lvl="1"/>
            <a:r>
              <a:rPr lang="en-US" altLang="en-US" dirty="0"/>
              <a:t>Identify business opportunities in the global marketplace</a:t>
            </a:r>
          </a:p>
          <a:p>
            <a:pPr lvl="1"/>
            <a:r>
              <a:rPr lang="en-US" altLang="en-US" dirty="0"/>
              <a:t>Justify an organization’s investment in a GIS </a:t>
            </a:r>
          </a:p>
          <a:p>
            <a:pPr lvl="1"/>
            <a:r>
              <a:rPr lang="en-US" altLang="en-US" dirty="0"/>
              <a:t>Screen personnel needs for technical and business expertise</a:t>
            </a:r>
          </a:p>
          <a:p>
            <a:pPr lvl="1"/>
            <a:r>
              <a:rPr lang="en-US" altLang="en-US" dirty="0"/>
              <a:t>Carefully coordinate migration to GIS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Autofit/>
          </a:bodyPr>
          <a:lstStyle/>
          <a:p>
            <a:r>
              <a:rPr lang="en-US" altLang="en-US" dirty="0"/>
              <a:t>Organizational Structures and Global Information Systems </a:t>
            </a:r>
          </a:p>
        </p:txBody>
      </p:sp>
      <p:sp>
        <p:nvSpPr>
          <p:cNvPr id="51203" name="Content Placeholder 2"/>
          <p:cNvSpPr>
            <a:spLocks noGrp="1"/>
          </p:cNvSpPr>
          <p:nvPr>
            <p:ph idx="1"/>
          </p:nvPr>
        </p:nvSpPr>
        <p:spPr/>
        <p:txBody>
          <a:bodyPr/>
          <a:lstStyle/>
          <a:p>
            <a:r>
              <a:rPr lang="en-US" altLang="en-US" dirty="0"/>
              <a:t>Organization’s structure determines the architecture of its GIS</a:t>
            </a:r>
          </a:p>
          <a:p>
            <a:pPr lvl="1"/>
            <a:r>
              <a:rPr lang="en-US" altLang="en-US" dirty="0"/>
              <a:t>Types of organizations that conduct international business </a:t>
            </a:r>
          </a:p>
          <a:p>
            <a:pPr lvl="2"/>
            <a:r>
              <a:rPr lang="en-US" altLang="en-US" dirty="0"/>
              <a:t>Multinational organizations </a:t>
            </a:r>
          </a:p>
          <a:p>
            <a:pPr lvl="2"/>
            <a:r>
              <a:rPr lang="en-US" altLang="en-US" dirty="0"/>
              <a:t>Global organizations</a:t>
            </a:r>
          </a:p>
          <a:p>
            <a:pPr lvl="2"/>
            <a:r>
              <a:rPr lang="en-US" altLang="en-US" dirty="0"/>
              <a:t>International organizations</a:t>
            </a:r>
          </a:p>
          <a:p>
            <a:pPr lvl="2"/>
            <a:r>
              <a:rPr lang="en-US" altLang="en-US" dirty="0"/>
              <a:t>Transnational organizations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Multinational Structure (1 of 2)</a:t>
            </a:r>
          </a:p>
        </p:txBody>
      </p:sp>
      <p:sp>
        <p:nvSpPr>
          <p:cNvPr id="45059" name="Content Placeholder 2"/>
          <p:cNvSpPr>
            <a:spLocks noGrp="1"/>
          </p:cNvSpPr>
          <p:nvPr>
            <p:ph idx="1"/>
          </p:nvPr>
        </p:nvSpPr>
        <p:spPr/>
        <p:txBody>
          <a:bodyPr/>
          <a:lstStyle/>
          <a:p>
            <a:r>
              <a:rPr lang="en-US" altLang="en-US" dirty="0"/>
              <a:t>Production, sales, and marketing are decentralized</a:t>
            </a:r>
          </a:p>
          <a:p>
            <a:pPr lvl="1"/>
            <a:r>
              <a:rPr lang="en-US" altLang="en-US" dirty="0"/>
              <a:t>Financial management is the parent company’s responsibility</a:t>
            </a:r>
          </a:p>
          <a:p>
            <a:r>
              <a:rPr lang="en-US" altLang="en-US" dirty="0"/>
              <a:t>Advantage</a:t>
            </a:r>
          </a:p>
          <a:p>
            <a:pPr lvl="1"/>
            <a:r>
              <a:rPr lang="en-US" altLang="en-US" dirty="0"/>
              <a:t>Reduces the need for communication between subsidiaries and headquarters</a:t>
            </a:r>
          </a:p>
          <a:p>
            <a:pPr lvl="2"/>
            <a:r>
              <a:rPr lang="en-US" altLang="en-US" dirty="0"/>
              <a:t>Enables subsidiaries to make decisions on their own</a:t>
            </a:r>
          </a:p>
          <a:p>
            <a:pPr lvl="2"/>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63521" y="436023"/>
            <a:ext cx="6916742" cy="983201"/>
          </a:xfrm>
        </p:spPr>
        <p:txBody>
          <a:bodyPr>
            <a:noAutofit/>
          </a:bodyPr>
          <a:lstStyle/>
          <a:p>
            <a:r>
              <a:rPr lang="en-US" altLang="en-US" dirty="0"/>
              <a:t>9.1	Multinational Structure (2 of 2)</a:t>
            </a:r>
            <a:br>
              <a:rPr lang="en-US" altLang="en-US" dirty="0"/>
            </a:br>
            <a:br>
              <a:rPr lang="en-US" altLang="en-US" dirty="0"/>
            </a:br>
            <a:endParaRPr lang="en-US" altLang="en-US" dirty="0"/>
          </a:p>
        </p:txBody>
      </p:sp>
      <p:pic>
        <p:nvPicPr>
          <p:cNvPr id="2" name="Picture 1" descr="This image depicts the multinational organizational structure. It consists of five circles. &#10;One circle is positioned at the center of the image and is labeled headquarters. The content under the label reads financial management and control. &#10;Four arrows arise from the circumference of this circle and point at the four circles, which have been positioned around the circle at the center. These circles are labeled subsidiary, and the content under the label reads production, sales, and marketing. Three arrows arise from the circumference of each of these circles and point at the circle in the center.&#10;" title="Exhibit 9.1 - Multinational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289" y="1772484"/>
            <a:ext cx="5832912" cy="43693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a:t>Global Structure (1 of 3)</a:t>
            </a:r>
          </a:p>
        </p:txBody>
      </p:sp>
      <p:sp>
        <p:nvSpPr>
          <p:cNvPr id="57347" name="Content Placeholder 2"/>
          <p:cNvSpPr>
            <a:spLocks noGrp="1"/>
          </p:cNvSpPr>
          <p:nvPr>
            <p:ph idx="1"/>
          </p:nvPr>
        </p:nvSpPr>
        <p:spPr/>
        <p:txBody>
          <a:bodyPr/>
          <a:lstStyle/>
          <a:p>
            <a:r>
              <a:rPr lang="en-US" altLang="en-US" dirty="0"/>
              <a:t>Uses highly centralized information systems</a:t>
            </a:r>
          </a:p>
          <a:p>
            <a:r>
              <a:rPr lang="en-US" altLang="en-US" dirty="0"/>
              <a:t>Subsidiaries have less autonomy</a:t>
            </a:r>
          </a:p>
          <a:p>
            <a:pPr lvl="1"/>
            <a:r>
              <a:rPr lang="en-US" altLang="en-US" dirty="0"/>
              <a:t>Rely on headquarters for all process and control decisions, as well as system design and implementation</a:t>
            </a:r>
          </a:p>
          <a:p>
            <a:r>
              <a:rPr lang="en-US" altLang="en-US" dirty="0"/>
              <a:t>Requires an extensive communication network</a:t>
            </a:r>
          </a:p>
          <a:p>
            <a:pPr lvl="1"/>
            <a:r>
              <a:rPr lang="en-US" altLang="en-US" dirty="0"/>
              <a:t>GIS fits well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altLang="en-US" dirty="0"/>
              <a:t>Global Structure (2 of 3)</a:t>
            </a:r>
            <a:endParaRPr lang="en-US" altLang="en-US" sz="2000" dirty="0"/>
          </a:p>
        </p:txBody>
      </p:sp>
      <p:sp>
        <p:nvSpPr>
          <p:cNvPr id="57347" name="Content Placeholder 2"/>
          <p:cNvSpPr>
            <a:spLocks noGrp="1"/>
          </p:cNvSpPr>
          <p:nvPr>
            <p:ph idx="1"/>
          </p:nvPr>
        </p:nvSpPr>
        <p:spPr/>
        <p:txBody>
          <a:bodyPr/>
          <a:lstStyle/>
          <a:p>
            <a:r>
              <a:rPr lang="en-US" altLang="en-US" dirty="0"/>
              <a:t>Integration needed to manage production, marketing, and human resources is difficult</a:t>
            </a:r>
          </a:p>
          <a:p>
            <a:pPr lvl="1"/>
            <a:r>
              <a:rPr lang="en-US" altLang="en-US" dirty="0"/>
              <a:t>Caused by heavy reliance on headquarters </a:t>
            </a:r>
          </a:p>
          <a:p>
            <a:r>
              <a:rPr lang="en-IN" altLang="en-US" dirty="0"/>
              <a:t>Duplicate information systems have to be developed to attain efficiency </a:t>
            </a:r>
          </a:p>
          <a:p>
            <a:pPr lvl="1"/>
            <a:r>
              <a:rPr lang="en-US" altLang="en-US" dirty="0"/>
              <a:t>Subsidiaries have the responsibility of selling, marketing, and tailoring the products to their countries’ requirements and tastes</a:t>
            </a:r>
          </a:p>
        </p:txBody>
      </p:sp>
    </p:spTree>
    <p:extLst>
      <p:ext uri="{BB962C8B-B14F-4D97-AF65-F5344CB8AC3E}">
        <p14:creationId xmlns:p14="http://schemas.microsoft.com/office/powerpoint/2010/main" val="94699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083102" y="455602"/>
            <a:ext cx="6916742" cy="983201"/>
          </a:xfrm>
        </p:spPr>
        <p:txBody>
          <a:bodyPr>
            <a:noAutofit/>
          </a:bodyPr>
          <a:lstStyle/>
          <a:p>
            <a:r>
              <a:rPr lang="en-US" altLang="en-US" dirty="0"/>
              <a:t>9.2	Global Structure (3 of 3)</a:t>
            </a:r>
            <a:br>
              <a:rPr lang="en-US" altLang="en-US" dirty="0"/>
            </a:br>
            <a:br>
              <a:rPr lang="en-US" altLang="en-US" dirty="0"/>
            </a:br>
            <a:endParaRPr lang="en-US" altLang="en-US" dirty="0"/>
          </a:p>
        </p:txBody>
      </p:sp>
      <p:pic>
        <p:nvPicPr>
          <p:cNvPr id="2" name="Picture 1" descr="This image depicts the global organizational structure. It consists of five circles. &#10;One circle is positioned at the center of the image and is labeled headquarters. The content under the label reads process and control decisions. Three arrows arise from the circumference of this circle and point at the other four circles, which have been positioned around the circle at the center. These circles are labeled subsidiary, and the content under the label reads production, sales, and marketing. An arrow arises from the circumference of each of these circles and points at the circle in the center.&#10;" title="Exhibit 9.2 - Global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768" y="1657610"/>
            <a:ext cx="6283987" cy="46414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International Structure (1 of 2)</a:t>
            </a:r>
          </a:p>
        </p:txBody>
      </p:sp>
      <p:sp>
        <p:nvSpPr>
          <p:cNvPr id="53251" name="Content Placeholder 2"/>
          <p:cNvSpPr>
            <a:spLocks noGrp="1"/>
          </p:cNvSpPr>
          <p:nvPr>
            <p:ph idx="1"/>
          </p:nvPr>
        </p:nvSpPr>
        <p:spPr/>
        <p:txBody>
          <a:bodyPr/>
          <a:lstStyle/>
          <a:p>
            <a:r>
              <a:rPr lang="en-US" altLang="en-US" dirty="0"/>
              <a:t>Organization operates like a multinational corporation </a:t>
            </a:r>
          </a:p>
          <a:p>
            <a:pPr lvl="1"/>
            <a:r>
              <a:rPr lang="en-US" altLang="en-US" dirty="0"/>
              <a:t>Subsidiaries depend on headquarters for process and production decisions</a:t>
            </a:r>
          </a:p>
          <a:p>
            <a:r>
              <a:rPr lang="en-US" altLang="en-US" dirty="0"/>
              <a:t>Information systems personnel are regularly exchanged among locations </a:t>
            </a:r>
          </a:p>
          <a:p>
            <a:pPr lvl="1"/>
            <a:r>
              <a:rPr lang="en-US" altLang="en-US" dirty="0"/>
              <a:t>Encourages a cooperative culture, which increases feasibility of a GIS</a:t>
            </a:r>
          </a:p>
          <a:p>
            <a:r>
              <a:rPr lang="en-IN" dirty="0"/>
              <a:t>GIS can be centralized or decentralized, depending on the extent of cooperation</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a:xfrm>
            <a:off x="2032297" y="448714"/>
            <a:ext cx="6916742" cy="983201"/>
          </a:xfrm>
        </p:spPr>
        <p:txBody>
          <a:bodyPr/>
          <a:lstStyle/>
          <a:p>
            <a:r>
              <a:rPr lang="en-US" altLang="en-US" dirty="0"/>
              <a:t>9.3	International Structure (2 of 2)</a:t>
            </a:r>
          </a:p>
        </p:txBody>
      </p:sp>
      <p:pic>
        <p:nvPicPr>
          <p:cNvPr id="2" name="Picture 1" descr="This image depicts the international organizational structure. It consists of five circles. &#10;One circle is positioned at the center of the image and is labeled headquarters. The content under the label reads enterprise for process and production decisions. Four double-ended arrows arise from the circumference of this circle and point at four other circles, which have been positioned around the circle at the center. These circles are labeled subsidiary, and the content under the label reads financial information.&#10;" title="Exhibit 9.3 - International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564" y="1641403"/>
            <a:ext cx="6239958" cy="45950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a:t>Transnational Structure (1 of 3)</a:t>
            </a:r>
          </a:p>
        </p:txBody>
      </p:sp>
      <p:sp>
        <p:nvSpPr>
          <p:cNvPr id="65539" name="Content Placeholder 2"/>
          <p:cNvSpPr>
            <a:spLocks noGrp="1"/>
          </p:cNvSpPr>
          <p:nvPr>
            <p:ph idx="1"/>
          </p:nvPr>
        </p:nvSpPr>
        <p:spPr/>
        <p:txBody>
          <a:bodyPr/>
          <a:lstStyle/>
          <a:p>
            <a:r>
              <a:rPr lang="en-US" altLang="en-US" dirty="0"/>
              <a:t>Parent company and subsidiaries work together </a:t>
            </a:r>
          </a:p>
          <a:p>
            <a:pPr lvl="1"/>
            <a:r>
              <a:rPr lang="en-US" altLang="en-US" dirty="0"/>
              <a:t>Design policies, procedures, and logistics for delivering products and services to the right market</a:t>
            </a:r>
          </a:p>
          <a:p>
            <a:r>
              <a:rPr lang="en-IN" altLang="en-US" dirty="0"/>
              <a:t>Organization’s headquarters is not set up in a particular country </a:t>
            </a:r>
          </a:p>
          <a:p>
            <a:pPr lvl="1"/>
            <a:r>
              <a:rPr lang="en-IN" altLang="en-US" dirty="0"/>
              <a:t>Regional divisions share authority and responsibility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lstStyle/>
          <a:p>
            <a:r>
              <a:rPr lang="en-US" dirty="0"/>
              <a:t>Explain the types of organizational structures used with global information systems</a:t>
            </a:r>
          </a:p>
          <a:p>
            <a:r>
              <a:rPr lang="en-US" dirty="0"/>
              <a:t>Discuss obstacles to using global information systems</a:t>
            </a:r>
          </a:p>
        </p:txBody>
      </p:sp>
    </p:spTree>
    <p:extLst>
      <p:ext uri="{BB962C8B-B14F-4D97-AF65-F5344CB8AC3E}">
        <p14:creationId xmlns:p14="http://schemas.microsoft.com/office/powerpoint/2010/main" val="4180211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Transnational Structure (2 of 3)</a:t>
            </a:r>
            <a:endParaRPr lang="en-US" altLang="en-US" sz="2000" dirty="0"/>
          </a:p>
        </p:txBody>
      </p:sp>
      <p:sp>
        <p:nvSpPr>
          <p:cNvPr id="67587" name="Content Placeholder 2"/>
          <p:cNvSpPr>
            <a:spLocks noGrp="1"/>
          </p:cNvSpPr>
          <p:nvPr>
            <p:ph idx="1"/>
          </p:nvPr>
        </p:nvSpPr>
        <p:spPr/>
        <p:txBody>
          <a:bodyPr/>
          <a:lstStyle/>
          <a:p>
            <a:r>
              <a:rPr lang="en-US" altLang="en-US" dirty="0"/>
              <a:t>Organization focuses on:</a:t>
            </a:r>
          </a:p>
          <a:p>
            <a:pPr lvl="1"/>
            <a:r>
              <a:rPr lang="en-US" altLang="en-US" dirty="0"/>
              <a:t>Optimizing supply sources </a:t>
            </a:r>
          </a:p>
          <a:p>
            <a:pPr lvl="1"/>
            <a:r>
              <a:rPr lang="en-US" altLang="en-US" dirty="0"/>
              <a:t>Using advantages available in subsidiary locations</a:t>
            </a:r>
          </a:p>
          <a:p>
            <a:r>
              <a:rPr lang="en-US" altLang="en-US" dirty="0"/>
              <a:t>GIS requires high standardization and uniformity for global efficiency</a:t>
            </a:r>
          </a:p>
          <a:p>
            <a:pPr lvl="1"/>
            <a:r>
              <a:rPr lang="en-US" altLang="en-US" dirty="0"/>
              <a:t>Local responsiveness should be maintained</a:t>
            </a:r>
          </a:p>
          <a:p>
            <a:pPr lvl="1"/>
            <a:r>
              <a:rPr lang="en-US" altLang="en-US" dirty="0"/>
              <a:t>Integration of GIS is enhanced by universal data dictionaries and standard databases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3"/>
          <p:cNvSpPr>
            <a:spLocks noGrp="1"/>
          </p:cNvSpPr>
          <p:nvPr>
            <p:ph type="title"/>
          </p:nvPr>
        </p:nvSpPr>
        <p:spPr>
          <a:xfrm>
            <a:off x="2029654" y="436024"/>
            <a:ext cx="6916742" cy="983201"/>
          </a:xfrm>
        </p:spPr>
        <p:txBody>
          <a:bodyPr/>
          <a:lstStyle/>
          <a:p>
            <a:r>
              <a:rPr lang="en-US" altLang="en-US" dirty="0"/>
              <a:t>9.4	Transnational Structure (3 of 3)</a:t>
            </a:r>
          </a:p>
        </p:txBody>
      </p:sp>
      <p:pic>
        <p:nvPicPr>
          <p:cNvPr id="2" name="Picture 1" descr="This image depicts the transnational organizational structure. It consists of five circles. &#10;The first circle has been positioned at the left side of the image and is labeled headquarters. The content under the label reads policies and procedures. The other four circles have been positioned in a star-shaped format. &#10;The second circle at the top center is labeled subsidiary, and the content under the label reads policies and procedures. The third circle on the right is labeled subsidiary, and the content under the label reads policies and procedures. The fourth circle, which lies below the third circle, is labeled subsidiary, and the content under the label reads policies and procedures. The fifth circle at the bottom center is labeled subsidiary, and the content under the label reads policies and procedures. &#10;Four double-ended arrows arise from the right circumference of the first circle and point at the other four circles in the image. A double-ended arrow runs between the second and third circles. A double-ended arrow runs between the second and fourth circles. A double-ended arrow runs between the second and fifth circles. A double-ended arrow runs between the third and fourth circles. A double-ended arrow runs between the fourth and the fifth circles.&#10;" title="Exhibit 9.4 - Transnational Stru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861" y="1729451"/>
            <a:ext cx="6404380" cy="45665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Autofit/>
          </a:bodyPr>
          <a:lstStyle/>
          <a:p>
            <a:r>
              <a:rPr lang="en-US" altLang="en-US" dirty="0"/>
              <a:t>Global Information Systems Supporting </a:t>
            </a:r>
            <a:r>
              <a:rPr lang="en-IN" altLang="en-US" dirty="0"/>
              <a:t>Offshore Outsourcing (1 of 2)</a:t>
            </a:r>
            <a:endParaRPr lang="en-US" altLang="en-US" dirty="0"/>
          </a:p>
        </p:txBody>
      </p:sp>
      <p:sp>
        <p:nvSpPr>
          <p:cNvPr id="61443" name="Content Placeholder 2"/>
          <p:cNvSpPr>
            <a:spLocks noGrp="1"/>
          </p:cNvSpPr>
          <p:nvPr>
            <p:ph idx="1"/>
          </p:nvPr>
        </p:nvSpPr>
        <p:spPr/>
        <p:txBody>
          <a:bodyPr/>
          <a:lstStyle/>
          <a:p>
            <a:r>
              <a:rPr lang="en-US" altLang="en-US" dirty="0"/>
              <a:t>Organizations choose an outsourcing firm in another country that can provide services and products</a:t>
            </a:r>
          </a:p>
          <a:p>
            <a:pPr lvl="1"/>
            <a:r>
              <a:rPr lang="en-US" altLang="en-US" dirty="0"/>
              <a:t>Used for many information technology tasks</a:t>
            </a:r>
          </a:p>
          <a:p>
            <a:r>
              <a:rPr lang="en-US" altLang="en-US" dirty="0"/>
              <a:t>Attractive for all types of organizations</a:t>
            </a:r>
          </a:p>
          <a:p>
            <a:pPr lvl="1"/>
            <a:r>
              <a:rPr lang="en-IN" altLang="en-US" dirty="0"/>
              <a:t>Widespread availability of the Internet</a:t>
            </a:r>
          </a:p>
          <a:p>
            <a:pPr lvl="1"/>
            <a:r>
              <a:rPr lang="en-IN" altLang="en-US" dirty="0"/>
              <a:t>Improved telecommunication systems</a:t>
            </a:r>
          </a:p>
          <a:p>
            <a:pPr lvl="1"/>
            <a:r>
              <a:rPr lang="en-IN" altLang="en-US" dirty="0"/>
              <a:t>Reduced cost of communication</a:t>
            </a:r>
          </a:p>
          <a:p>
            <a:pPr lvl="1"/>
            <a:r>
              <a:rPr lang="en-IN" altLang="en-US" dirty="0"/>
              <a:t>Increased bandwidth</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Autofit/>
          </a:bodyPr>
          <a:lstStyle/>
          <a:p>
            <a:r>
              <a:rPr lang="en-US" altLang="en-US" dirty="0"/>
              <a:t>Global Information Systems Supporting Offshore Outsourcing (2 of 2)</a:t>
            </a:r>
          </a:p>
        </p:txBody>
      </p:sp>
      <p:sp>
        <p:nvSpPr>
          <p:cNvPr id="73731" name="Content Placeholder 2"/>
          <p:cNvSpPr>
            <a:spLocks noGrp="1"/>
          </p:cNvSpPr>
          <p:nvPr>
            <p:ph idx="1"/>
          </p:nvPr>
        </p:nvSpPr>
        <p:spPr/>
        <p:txBody>
          <a:bodyPr/>
          <a:lstStyle/>
          <a:p>
            <a:r>
              <a:rPr lang="en-IN" altLang="en-US" dirty="0"/>
              <a:t>Supported by a GIS, which provides a global network </a:t>
            </a:r>
          </a:p>
          <a:p>
            <a:pPr lvl="1"/>
            <a:r>
              <a:rPr lang="en-IN" altLang="en-US" dirty="0"/>
              <a:t>Network can be used by all participants for coordinating development activities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600" dirty="0"/>
              <a:t>Obstacles to Using Global Information Systems</a:t>
            </a:r>
            <a:br>
              <a:rPr lang="en-US" sz="3600" dirty="0"/>
            </a:br>
            <a:endParaRPr lang="en-US" sz="3600" dirty="0"/>
          </a:p>
        </p:txBody>
      </p:sp>
      <p:sp>
        <p:nvSpPr>
          <p:cNvPr id="3" name="Content Placeholder 2"/>
          <p:cNvSpPr>
            <a:spLocks noGrp="1"/>
          </p:cNvSpPr>
          <p:nvPr>
            <p:ph idx="1"/>
          </p:nvPr>
        </p:nvSpPr>
        <p:spPr/>
        <p:txBody>
          <a:bodyPr/>
          <a:lstStyle/>
          <a:p>
            <a:r>
              <a:rPr lang="en-US" dirty="0"/>
              <a:t>Many factors can hinder success</a:t>
            </a:r>
          </a:p>
          <a:p>
            <a:pPr lvl="1"/>
            <a:r>
              <a:rPr lang="en-US" dirty="0"/>
              <a:t>Lack of standardization </a:t>
            </a:r>
          </a:p>
          <a:p>
            <a:pPr lvl="1"/>
            <a:r>
              <a:rPr lang="en-US" dirty="0"/>
              <a:t>Cultural differences</a:t>
            </a:r>
          </a:p>
          <a:p>
            <a:pPr lvl="1"/>
            <a:r>
              <a:rPr lang="en-US" dirty="0"/>
              <a:t>Diverse regulatory practices</a:t>
            </a:r>
          </a:p>
          <a:p>
            <a:pPr lvl="1"/>
            <a:r>
              <a:rPr lang="en-US" dirty="0"/>
              <a:t>Poor telecommunication infrastructures</a:t>
            </a:r>
          </a:p>
          <a:p>
            <a:pPr lvl="1"/>
            <a:r>
              <a:rPr lang="en-US" dirty="0"/>
              <a:t>Lack of skilled analysts and programmers</a:t>
            </a:r>
          </a:p>
          <a:p>
            <a:pPr lvl="1"/>
            <a:endParaRPr lang="en-US" dirty="0"/>
          </a:p>
        </p:txBody>
      </p:sp>
    </p:spTree>
    <p:extLst>
      <p:ext uri="{BB962C8B-B14F-4D97-AF65-F5344CB8AC3E}">
        <p14:creationId xmlns:p14="http://schemas.microsoft.com/office/powerpoint/2010/main" val="1566877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Lack of Standardization</a:t>
            </a:r>
          </a:p>
        </p:txBody>
      </p:sp>
      <p:sp>
        <p:nvSpPr>
          <p:cNvPr id="77827" name="Content Placeholder 2"/>
          <p:cNvSpPr>
            <a:spLocks noGrp="1"/>
          </p:cNvSpPr>
          <p:nvPr>
            <p:ph idx="1"/>
          </p:nvPr>
        </p:nvSpPr>
        <p:spPr/>
        <p:txBody>
          <a:bodyPr/>
          <a:lstStyle/>
          <a:p>
            <a:r>
              <a:rPr lang="en-US" altLang="en-US" dirty="0"/>
              <a:t>Lack of standardization can impede the development of a cohesive GIS</a:t>
            </a:r>
          </a:p>
          <a:p>
            <a:pPr lvl="1"/>
            <a:r>
              <a:rPr lang="en-US" altLang="en-US" dirty="0"/>
              <a:t>Impractical to work with various standards </a:t>
            </a:r>
          </a:p>
          <a:p>
            <a:pPr lvl="1"/>
            <a:r>
              <a:rPr lang="en-US" altLang="en-US" dirty="0"/>
              <a:t>Inability to meet the costs of integrating different platforms </a:t>
            </a:r>
          </a:p>
          <a:p>
            <a:r>
              <a:rPr lang="en-US" altLang="en-US" dirty="0"/>
              <a:t>Excessive standardization</a:t>
            </a:r>
          </a:p>
          <a:p>
            <a:pPr lvl="1"/>
            <a:r>
              <a:rPr lang="en-US" altLang="en-US" dirty="0"/>
              <a:t>Decreases organizational flexibility in responding to local preferences</a:t>
            </a:r>
          </a:p>
          <a:p>
            <a:r>
              <a:rPr lang="en-US" altLang="en-US" dirty="0"/>
              <a:t>Difficulties posed by time zones</a:t>
            </a:r>
          </a:p>
          <a:p>
            <a:pPr lvl="1"/>
            <a:r>
              <a:rPr lang="en-US" altLang="en-US" dirty="0"/>
              <a:t>Backup and maintenance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dirty="0"/>
              <a:t>Cultural Differences</a:t>
            </a:r>
          </a:p>
        </p:txBody>
      </p:sp>
      <p:sp>
        <p:nvSpPr>
          <p:cNvPr id="79875" name="Content Placeholder 2"/>
          <p:cNvSpPr>
            <a:spLocks noGrp="1"/>
          </p:cNvSpPr>
          <p:nvPr>
            <p:ph idx="1"/>
          </p:nvPr>
        </p:nvSpPr>
        <p:spPr/>
        <p:txBody>
          <a:bodyPr/>
          <a:lstStyle/>
          <a:p>
            <a:r>
              <a:rPr lang="en-US" altLang="en-US" dirty="0"/>
              <a:t>Differences in values, attitudes, and behaviors play an essential role in using GISs</a:t>
            </a:r>
          </a:p>
          <a:p>
            <a:pPr lvl="1"/>
            <a:r>
              <a:rPr lang="en-US" altLang="en-US" dirty="0"/>
              <a:t>Web site content or images would have to be changed to suit the target market </a:t>
            </a:r>
          </a:p>
          <a:p>
            <a:pPr lvl="1"/>
            <a:r>
              <a:rPr lang="en-US" altLang="en-US" dirty="0"/>
              <a:t>Best addressed with education and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dirty="0"/>
              <a:t>Diverse Regulatory Practices</a:t>
            </a:r>
          </a:p>
        </p:txBody>
      </p:sp>
      <p:sp>
        <p:nvSpPr>
          <p:cNvPr id="81923" name="Content Placeholder 2"/>
          <p:cNvSpPr>
            <a:spLocks noGrp="1"/>
          </p:cNvSpPr>
          <p:nvPr>
            <p:ph idx="1"/>
          </p:nvPr>
        </p:nvSpPr>
        <p:spPr/>
        <p:txBody>
          <a:bodyPr/>
          <a:lstStyle/>
          <a:p>
            <a:r>
              <a:rPr lang="en-US" altLang="en-US" dirty="0"/>
              <a:t>Apply to policies on business practices and technological use</a:t>
            </a:r>
          </a:p>
          <a:p>
            <a:pPr lvl="1"/>
            <a:r>
              <a:rPr lang="en-US" altLang="en-US" dirty="0"/>
              <a:t>Jurisdiction issues regarding the contents of a GIS</a:t>
            </a:r>
          </a:p>
          <a:p>
            <a:pPr lvl="1"/>
            <a:r>
              <a:rPr lang="en-US" altLang="en-US" dirty="0"/>
              <a:t>Nature of intellectual property laws and how they are enforced </a:t>
            </a:r>
          </a:p>
          <a:p>
            <a:r>
              <a:rPr lang="en-US" altLang="en-US" dirty="0"/>
              <a:t>Other legal issues</a:t>
            </a:r>
          </a:p>
          <a:p>
            <a:pPr lvl="1"/>
            <a:r>
              <a:rPr lang="en-US" altLang="en-US" dirty="0"/>
              <a:t>Privacy and cybercrime laws, censorship, and government control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Autofit/>
          </a:bodyPr>
          <a:lstStyle/>
          <a:p>
            <a:r>
              <a:rPr lang="en-US" altLang="en-US" dirty="0"/>
              <a:t>Poor Telecommunication Infrastructures (1 of 2) </a:t>
            </a:r>
          </a:p>
        </p:txBody>
      </p:sp>
      <p:sp>
        <p:nvSpPr>
          <p:cNvPr id="83971" name="Content Placeholder 2"/>
          <p:cNvSpPr>
            <a:spLocks noGrp="1"/>
          </p:cNvSpPr>
          <p:nvPr>
            <p:ph idx="1"/>
          </p:nvPr>
        </p:nvSpPr>
        <p:spPr/>
        <p:txBody>
          <a:bodyPr/>
          <a:lstStyle/>
          <a:p>
            <a:r>
              <a:rPr lang="en-US" altLang="en-US" dirty="0"/>
              <a:t>Organizations must consider telecommunication infrastructures in subsidiary countries</a:t>
            </a:r>
          </a:p>
          <a:p>
            <a:pPr lvl="1"/>
            <a:r>
              <a:rPr lang="en-US" altLang="en-US" dirty="0"/>
              <a:t>Implementation of a GIS could be expensive and cumbersome when each subsidiary country has different:</a:t>
            </a:r>
          </a:p>
          <a:p>
            <a:pPr lvl="2"/>
            <a:r>
              <a:rPr lang="en-US" altLang="en-US" dirty="0"/>
              <a:t>Service offerings</a:t>
            </a:r>
          </a:p>
          <a:p>
            <a:pPr lvl="2"/>
            <a:r>
              <a:rPr lang="en-US" altLang="en-US" dirty="0"/>
              <a:t>Price schedules </a:t>
            </a:r>
          </a:p>
          <a:p>
            <a:pPr lvl="2"/>
            <a:r>
              <a:rPr lang="en-US" altLang="en-US" dirty="0"/>
              <a:t>Policies </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Autofit/>
          </a:bodyPr>
          <a:lstStyle/>
          <a:p>
            <a:r>
              <a:rPr lang="en-US" altLang="en-US" dirty="0"/>
              <a:t>Poor Telecommunication Infrastructures (2 of 2) </a:t>
            </a:r>
            <a:endParaRPr lang="en-US" altLang="en-US" sz="2000" dirty="0"/>
          </a:p>
        </p:txBody>
      </p:sp>
      <p:sp>
        <p:nvSpPr>
          <p:cNvPr id="83971" name="Content Placeholder 2"/>
          <p:cNvSpPr>
            <a:spLocks noGrp="1"/>
          </p:cNvSpPr>
          <p:nvPr>
            <p:ph idx="1"/>
          </p:nvPr>
        </p:nvSpPr>
        <p:spPr/>
        <p:txBody>
          <a:bodyPr/>
          <a:lstStyle/>
          <a:p>
            <a:r>
              <a:rPr lang="en-IN" altLang="en-US" dirty="0"/>
              <a:t>Countries with slow and costly access to the Internet </a:t>
            </a:r>
          </a:p>
          <a:p>
            <a:pPr lvl="1"/>
            <a:r>
              <a:rPr lang="en-IN" altLang="en-US" dirty="0"/>
              <a:t>Web pages with content that contains high bandwidth graphics and animations must be avoided </a:t>
            </a:r>
          </a:p>
          <a:p>
            <a:r>
              <a:rPr lang="en-US" altLang="en-US" dirty="0"/>
              <a:t>Differences in standards can cause problems</a:t>
            </a:r>
          </a:p>
        </p:txBody>
      </p:sp>
    </p:spTree>
    <p:extLst>
      <p:ext uri="{BB962C8B-B14F-4D97-AF65-F5344CB8AC3E}">
        <p14:creationId xmlns:p14="http://schemas.microsoft.com/office/powerpoint/2010/main" val="26481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Why Go Global? (1 of 3)</a:t>
            </a:r>
          </a:p>
        </p:txBody>
      </p:sp>
      <p:sp>
        <p:nvSpPr>
          <p:cNvPr id="19459" name="Content Placeholder 2"/>
          <p:cNvSpPr>
            <a:spLocks noGrp="1"/>
          </p:cNvSpPr>
          <p:nvPr>
            <p:ph idx="1"/>
          </p:nvPr>
        </p:nvSpPr>
        <p:spPr/>
        <p:txBody>
          <a:bodyPr/>
          <a:lstStyle/>
          <a:p>
            <a:r>
              <a:rPr lang="en-US" altLang="en-US" dirty="0"/>
              <a:t>Global economy </a:t>
            </a:r>
          </a:p>
          <a:p>
            <a:pPr lvl="1"/>
            <a:r>
              <a:rPr lang="en-US" altLang="en-US" dirty="0"/>
              <a:t>Creating increased customer demand for integrated worldwide services </a:t>
            </a:r>
          </a:p>
          <a:p>
            <a:r>
              <a:rPr lang="en-US" altLang="en-US" dirty="0"/>
              <a:t>Expansion of global markets </a:t>
            </a:r>
          </a:p>
          <a:p>
            <a:pPr lvl="1"/>
            <a:r>
              <a:rPr lang="en-US" altLang="en-US" dirty="0"/>
              <a:t>Major factor in developing global information systems whose success requires understanding:</a:t>
            </a:r>
          </a:p>
          <a:p>
            <a:pPr lvl="2"/>
            <a:r>
              <a:rPr lang="en-US" altLang="en-US" dirty="0"/>
              <a:t>Customs and laws</a:t>
            </a:r>
          </a:p>
          <a:p>
            <a:pPr lvl="2"/>
            <a:r>
              <a:rPr lang="en-US" altLang="en-US" dirty="0"/>
              <a:t>Technological issues</a:t>
            </a:r>
          </a:p>
          <a:p>
            <a:pPr lvl="2"/>
            <a:r>
              <a:rPr lang="en-US" altLang="en-US" dirty="0"/>
              <a:t>Local business needs and practices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noAutofit/>
          </a:bodyPr>
          <a:lstStyle/>
          <a:p>
            <a:r>
              <a:rPr lang="en-US" altLang="en-US" dirty="0"/>
              <a:t>Lack of Skilled Analysts and Programmers</a:t>
            </a:r>
          </a:p>
        </p:txBody>
      </p:sp>
      <p:sp>
        <p:nvSpPr>
          <p:cNvPr id="86019" name="Content Placeholder 2"/>
          <p:cNvSpPr>
            <a:spLocks noGrp="1"/>
          </p:cNvSpPr>
          <p:nvPr>
            <p:ph idx="1"/>
          </p:nvPr>
        </p:nvSpPr>
        <p:spPr/>
        <p:txBody>
          <a:bodyPr/>
          <a:lstStyle/>
          <a:p>
            <a:r>
              <a:rPr lang="en-US" altLang="en-US" dirty="0"/>
              <a:t>Nature of culture and differences in skills in other countries must be considered when forming teams</a:t>
            </a:r>
          </a:p>
          <a:p>
            <a:pPr lvl="1"/>
            <a:r>
              <a:rPr lang="en-US" altLang="en-US" dirty="0"/>
              <a:t>Cultural and political differences affect cooperative environment </a:t>
            </a:r>
          </a:p>
          <a:p>
            <a:r>
              <a:rPr lang="en-US" altLang="en-US" dirty="0"/>
              <a:t>Training and certification programs offered through the Internet can reduce skills gap in developing nations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dirty="0"/>
              <a:t>Globalization has become an important factor in purchasing and the supply chain</a:t>
            </a:r>
          </a:p>
          <a:p>
            <a:pPr lvl="1"/>
            <a:r>
              <a:rPr lang="en-US" dirty="0"/>
              <a:t>GIS is an information system that works across national borders </a:t>
            </a:r>
          </a:p>
          <a:p>
            <a:pPr lvl="1"/>
            <a:r>
              <a:rPr lang="en-US" dirty="0"/>
              <a:t>Organization's structure determines the architecture of its GIS</a:t>
            </a:r>
          </a:p>
          <a:p>
            <a:pPr lvl="1"/>
            <a:r>
              <a:rPr lang="en-US" dirty="0"/>
              <a:t>Some of the obstacles in using a GIS include lack of standardization and cultural differences</a:t>
            </a:r>
          </a:p>
          <a:p>
            <a:endParaRPr lang="en-US" dirty="0"/>
          </a:p>
        </p:txBody>
      </p:sp>
    </p:spTree>
    <p:extLst>
      <p:ext uri="{BB962C8B-B14F-4D97-AF65-F5344CB8AC3E}">
        <p14:creationId xmlns:p14="http://schemas.microsoft.com/office/powerpoint/2010/main" val="1572611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r>
              <a:rPr lang="en-US" altLang="en-US" dirty="0"/>
              <a:t>Why Go Global? (2 of 3)</a:t>
            </a:r>
          </a:p>
        </p:txBody>
      </p:sp>
      <p:sp>
        <p:nvSpPr>
          <p:cNvPr id="21507" name="Content Placeholder 2"/>
          <p:cNvSpPr>
            <a:spLocks noGrp="1"/>
          </p:cNvSpPr>
          <p:nvPr>
            <p:ph idx="1"/>
          </p:nvPr>
        </p:nvSpPr>
        <p:spPr/>
        <p:txBody>
          <a:bodyPr/>
          <a:lstStyle/>
          <a:p>
            <a:r>
              <a:rPr lang="en-US" altLang="en-US" dirty="0"/>
              <a:t>Increased importance of global products in international marketing efforts</a:t>
            </a:r>
          </a:p>
          <a:p>
            <a:pPr lvl="1"/>
            <a:r>
              <a:rPr lang="en-IN" altLang="en-US" dirty="0"/>
              <a:t>Operations are often regionalized; advantages available in certain regions</a:t>
            </a:r>
          </a:p>
          <a:p>
            <a:r>
              <a:rPr lang="en-US" altLang="en-US" dirty="0"/>
              <a:t>Important factor in purchasing and the supply chain </a:t>
            </a:r>
          </a:p>
          <a:p>
            <a:pPr lvl="1"/>
            <a:r>
              <a:rPr lang="en-US" altLang="en-US" dirty="0"/>
              <a:t>Worldwide purchasing provides suppliers the incentive to consider domestic and foreign competition </a:t>
            </a:r>
          </a:p>
          <a:p>
            <a:pPr lvl="1"/>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r>
              <a:rPr lang="en-US" altLang="en-US" dirty="0"/>
              <a:t>Why Go Global? (3 of 3)</a:t>
            </a:r>
          </a:p>
        </p:txBody>
      </p:sp>
      <p:sp>
        <p:nvSpPr>
          <p:cNvPr id="21507" name="Content Placeholder 2"/>
          <p:cNvSpPr>
            <a:spLocks noGrp="1"/>
          </p:cNvSpPr>
          <p:nvPr>
            <p:ph idx="1"/>
          </p:nvPr>
        </p:nvSpPr>
        <p:spPr/>
        <p:txBody>
          <a:bodyPr/>
          <a:lstStyle/>
          <a:p>
            <a:r>
              <a:rPr lang="en-US" altLang="en-US" dirty="0"/>
              <a:t>Large global organizations can reduce costs in purchasing, manufacturing, and distribution</a:t>
            </a:r>
          </a:p>
          <a:p>
            <a:pPr lvl="1"/>
            <a:r>
              <a:rPr lang="en-IN" altLang="en-US" dirty="0"/>
              <a:t>Access to cheaper labor</a:t>
            </a:r>
          </a:p>
          <a:p>
            <a:pPr lvl="1"/>
            <a:r>
              <a:rPr lang="en-IN" altLang="en-US" dirty="0"/>
              <a:t>Ability to sell products and services locally and internationally</a:t>
            </a:r>
            <a:endParaRPr lang="en-US" altLang="en-US" dirty="0"/>
          </a:p>
          <a:p>
            <a:endParaRPr lang="en-US" altLang="en-US" dirty="0"/>
          </a:p>
        </p:txBody>
      </p:sp>
    </p:spTree>
    <p:extLst>
      <p:ext uri="{BB962C8B-B14F-4D97-AF65-F5344CB8AC3E}">
        <p14:creationId xmlns:p14="http://schemas.microsoft.com/office/powerpoint/2010/main" val="321138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E-Business: A Driving Force (1 of 2)</a:t>
            </a:r>
          </a:p>
        </p:txBody>
      </p:sp>
      <p:sp>
        <p:nvSpPr>
          <p:cNvPr id="23555" name="Content Placeholder 2"/>
          <p:cNvSpPr>
            <a:spLocks noGrp="1"/>
          </p:cNvSpPr>
          <p:nvPr>
            <p:ph idx="1"/>
          </p:nvPr>
        </p:nvSpPr>
        <p:spPr/>
        <p:txBody>
          <a:bodyPr/>
          <a:lstStyle/>
          <a:p>
            <a:r>
              <a:rPr lang="en-IN" altLang="en-US" dirty="0"/>
              <a:t>Major factor in the widespread use of global information systems </a:t>
            </a:r>
          </a:p>
          <a:p>
            <a:pPr lvl="1"/>
            <a:r>
              <a:rPr lang="en-IN" altLang="en-US" dirty="0"/>
              <a:t>Revenue-generating transactions; focus on buying and selling goods and services</a:t>
            </a:r>
          </a:p>
          <a:p>
            <a:r>
              <a:rPr lang="en-IN" altLang="en-US" dirty="0"/>
              <a:t>Adds flexibility to existing advantages and structures of traditional business </a:t>
            </a:r>
          </a:p>
          <a:p>
            <a:pPr lvl="1"/>
            <a:r>
              <a:rPr lang="en-US" altLang="en-US" dirty="0"/>
              <a:t>Creates new opportunities for conducting commercial activities</a:t>
            </a:r>
            <a:endParaRPr lang="en-I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E-Business: A Driving Force (2 of 2)</a:t>
            </a:r>
            <a:endParaRPr lang="en-US" altLang="en-US" sz="2000" dirty="0"/>
          </a:p>
        </p:txBody>
      </p:sp>
      <p:sp>
        <p:nvSpPr>
          <p:cNvPr id="23555" name="Content Placeholder 2"/>
          <p:cNvSpPr>
            <a:spLocks noGrp="1"/>
          </p:cNvSpPr>
          <p:nvPr>
            <p:ph idx="1"/>
          </p:nvPr>
        </p:nvSpPr>
        <p:spPr/>
        <p:txBody>
          <a:bodyPr/>
          <a:lstStyle/>
          <a:p>
            <a:r>
              <a:rPr lang="en-IN" altLang="en-US" dirty="0"/>
              <a:t>Enables consumers to indulge in comparison shopping </a:t>
            </a:r>
          </a:p>
          <a:p>
            <a:pPr lvl="1"/>
            <a:r>
              <a:rPr lang="en-IN" altLang="en-US" dirty="0"/>
              <a:t>New opportunities for intermediaries</a:t>
            </a:r>
          </a:p>
          <a:p>
            <a:r>
              <a:rPr lang="en-IN" altLang="en-US" dirty="0"/>
              <a:t>Provides cost benefit to small companies</a:t>
            </a:r>
          </a:p>
          <a:p>
            <a:pPr lvl="1"/>
            <a:r>
              <a:rPr lang="en-IN" altLang="en-US" dirty="0"/>
              <a:t>Companies can replace internal networks with the Internet</a:t>
            </a:r>
          </a:p>
        </p:txBody>
      </p:sp>
    </p:spTree>
    <p:extLst>
      <p:ext uri="{BB962C8B-B14F-4D97-AF65-F5344CB8AC3E}">
        <p14:creationId xmlns:p14="http://schemas.microsoft.com/office/powerpoint/2010/main" val="33370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Growth of the Internet</a:t>
            </a:r>
          </a:p>
        </p:txBody>
      </p:sp>
      <p:sp>
        <p:nvSpPr>
          <p:cNvPr id="25603" name="Content Placeholder 2"/>
          <p:cNvSpPr>
            <a:spLocks noGrp="1"/>
          </p:cNvSpPr>
          <p:nvPr>
            <p:ph idx="1"/>
          </p:nvPr>
        </p:nvSpPr>
        <p:spPr/>
        <p:txBody>
          <a:bodyPr/>
          <a:lstStyle/>
          <a:p>
            <a:r>
              <a:rPr lang="es-EC" altLang="en-US" dirty="0"/>
              <a:t>P</a:t>
            </a:r>
            <a:r>
              <a:rPr lang="en-US" altLang="en-US" dirty="0"/>
              <a:t>art of daily life in most parts of the world</a:t>
            </a:r>
          </a:p>
          <a:p>
            <a:pPr lvl="1"/>
            <a:r>
              <a:rPr lang="en-US" altLang="en-US" dirty="0"/>
              <a:t>Rapidly growing; requires global businesses to create Web sites that appeal to the global customer </a:t>
            </a:r>
          </a:p>
          <a:p>
            <a:pPr lvl="2"/>
            <a:r>
              <a:rPr lang="en-US" altLang="en-US" dirty="0"/>
              <a:t>Localization of a Web site: creating separate Web sites for each country in which the company does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1568</Words>
  <Application>Microsoft Office PowerPoint</Application>
  <PresentationFormat>On-screen Show (4:3)</PresentationFormat>
  <Paragraphs>233</Paragraphs>
  <Slides>42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ＭＳ Ｐゴシック</vt:lpstr>
      <vt:lpstr>Arial</vt:lpstr>
      <vt:lpstr>Arial Narrow</vt:lpstr>
      <vt:lpstr>Calibri</vt:lpstr>
      <vt:lpstr>DINPro-CondBlack</vt:lpstr>
      <vt:lpstr>Folio Std Light</vt:lpstr>
      <vt:lpstr>Folio Std Medium</vt:lpstr>
      <vt:lpstr>Franklin Gothic Medium</vt:lpstr>
      <vt:lpstr>Times New Roman</vt:lpstr>
      <vt:lpstr>3_Office Theme</vt:lpstr>
      <vt:lpstr>PowerPoint Presentation</vt:lpstr>
      <vt:lpstr>Learning Objectives (1 of 2)</vt:lpstr>
      <vt:lpstr>Learning Objectives (2 of 2)</vt:lpstr>
      <vt:lpstr>Why Go Global? (1 of 3)</vt:lpstr>
      <vt:lpstr>Why Go Global? (2 of 3)</vt:lpstr>
      <vt:lpstr>Why Go Global? (3 of 3)</vt:lpstr>
      <vt:lpstr>E-Business: A Driving Force (1 of 2)</vt:lpstr>
      <vt:lpstr>E-Business: A Driving Force (2 of 2)</vt:lpstr>
      <vt:lpstr>Growth of the Internet</vt:lpstr>
      <vt:lpstr>The Rise of Non-English Speakers on the Internet </vt:lpstr>
      <vt:lpstr>Mobile Computing and Globalization </vt:lpstr>
      <vt:lpstr>Global Information Systems: An Overview (1 of 2)</vt:lpstr>
      <vt:lpstr>Global Information Systems: An Overview (2 of 2)</vt:lpstr>
      <vt:lpstr>Components of a Global Information System (1 of 3)</vt:lpstr>
      <vt:lpstr>Components of a Global Information System (2 of 3)</vt:lpstr>
      <vt:lpstr>Components of a Global Information System (3 of 3)</vt:lpstr>
      <vt:lpstr>Requirements of Global Information Systems (1 of 2)</vt:lpstr>
      <vt:lpstr>Requirements of Global Information Systems (2 of 2)</vt:lpstr>
      <vt:lpstr>Implementation of Global Information Systems (1 of 2)</vt:lpstr>
      <vt:lpstr>Implementation of Global Information Systems (2 of 2)</vt:lpstr>
      <vt:lpstr>Organizational Structures and Global Information Systems </vt:lpstr>
      <vt:lpstr>Multinational Structure (1 of 2)</vt:lpstr>
      <vt:lpstr>9.1 Multinational Structure (2 of 2)  </vt:lpstr>
      <vt:lpstr>Global Structure (1 of 3)</vt:lpstr>
      <vt:lpstr>Global Structure (2 of 3)</vt:lpstr>
      <vt:lpstr>9.2 Global Structure (3 of 3)  </vt:lpstr>
      <vt:lpstr>International Structure (1 of 2)</vt:lpstr>
      <vt:lpstr>9.3 International Structure (2 of 2)</vt:lpstr>
      <vt:lpstr>Transnational Structure (1 of 3)</vt:lpstr>
      <vt:lpstr>Transnational Structure (2 of 3)</vt:lpstr>
      <vt:lpstr>9.4 Transnational Structure (3 of 3)</vt:lpstr>
      <vt:lpstr>Global Information Systems Supporting Offshore Outsourcing (1 of 2)</vt:lpstr>
      <vt:lpstr>Global Information Systems Supporting Offshore Outsourcing (2 of 2)</vt:lpstr>
      <vt:lpstr> Obstacles to Using Global Information Systems </vt:lpstr>
      <vt:lpstr>Lack of Standardization</vt:lpstr>
      <vt:lpstr>Cultural Differences</vt:lpstr>
      <vt:lpstr>Diverse Regulatory Practices</vt:lpstr>
      <vt:lpstr>Poor Telecommunication Infrastructures (1 of 2) </vt:lpstr>
      <vt:lpstr>Poor Telecommunication Infrastructures (2 of 2) </vt:lpstr>
      <vt:lpstr>Lack of Skilled Analysts and Programmers</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2018-07-10T20:54:54Z</dcterms:created>
  <dcterms:modified xsi:type="dcterms:W3CDTF">2018-07-10T21:12:00Z</dcterms:modified>
</cp:coreProperties>
</file>