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733" r:id="rId1"/>
  </p:sldMasterIdLst>
  <p:notesMasterIdLst>
    <p:notesMasterId r:id="rId63"/>
  </p:notesMasterIdLst>
  <p:sldIdLst>
    <p:sldId id="260" r:id="rId2"/>
    <p:sldId id="411" r:id="rId3"/>
    <p:sldId id="412" r:id="rId4"/>
    <p:sldId id="333" r:id="rId5"/>
    <p:sldId id="351" r:id="rId6"/>
    <p:sldId id="334" r:id="rId7"/>
    <p:sldId id="353" r:id="rId8"/>
    <p:sldId id="335" r:id="rId9"/>
    <p:sldId id="380" r:id="rId10"/>
    <p:sldId id="356" r:id="rId11"/>
    <p:sldId id="336" r:id="rId12"/>
    <p:sldId id="357" r:id="rId13"/>
    <p:sldId id="358" r:id="rId14"/>
    <p:sldId id="360" r:id="rId15"/>
    <p:sldId id="361" r:id="rId16"/>
    <p:sldId id="362" r:id="rId17"/>
    <p:sldId id="363" r:id="rId18"/>
    <p:sldId id="337" r:id="rId19"/>
    <p:sldId id="364" r:id="rId20"/>
    <p:sldId id="366" r:id="rId21"/>
    <p:sldId id="368" r:id="rId22"/>
    <p:sldId id="338" r:id="rId23"/>
    <p:sldId id="409" r:id="rId24"/>
    <p:sldId id="369" r:id="rId25"/>
    <p:sldId id="339" r:id="rId26"/>
    <p:sldId id="406" r:id="rId27"/>
    <p:sldId id="370" r:id="rId28"/>
    <p:sldId id="340" r:id="rId29"/>
    <p:sldId id="381" r:id="rId30"/>
    <p:sldId id="407" r:id="rId31"/>
    <p:sldId id="371" r:id="rId32"/>
    <p:sldId id="400" r:id="rId33"/>
    <p:sldId id="341" r:id="rId34"/>
    <p:sldId id="408" r:id="rId35"/>
    <p:sldId id="372" r:id="rId36"/>
    <p:sldId id="377" r:id="rId37"/>
    <p:sldId id="378" r:id="rId38"/>
    <p:sldId id="384" r:id="rId39"/>
    <p:sldId id="401" r:id="rId40"/>
    <p:sldId id="342" r:id="rId41"/>
    <p:sldId id="373" r:id="rId42"/>
    <p:sldId id="410" r:id="rId43"/>
    <p:sldId id="343" r:id="rId44"/>
    <p:sldId id="415" r:id="rId45"/>
    <p:sldId id="385" r:id="rId46"/>
    <p:sldId id="386" r:id="rId47"/>
    <p:sldId id="374" r:id="rId48"/>
    <p:sldId id="387" r:id="rId49"/>
    <p:sldId id="344" r:id="rId50"/>
    <p:sldId id="389" r:id="rId51"/>
    <p:sldId id="345" r:id="rId52"/>
    <p:sldId id="379" r:id="rId53"/>
    <p:sldId id="390" r:id="rId54"/>
    <p:sldId id="346" r:id="rId55"/>
    <p:sldId id="347" r:id="rId56"/>
    <p:sldId id="402" r:id="rId57"/>
    <p:sldId id="348" r:id="rId58"/>
    <p:sldId id="403" r:id="rId59"/>
    <p:sldId id="413" r:id="rId60"/>
    <p:sldId id="414" r:id="rId61"/>
    <p:sldId id="396" r:id="rId6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125"/>
    <a:srgbClr val="006699"/>
    <a:srgbClr val="FFCC00"/>
    <a:srgbClr val="CFCB28"/>
    <a:srgbClr val="B4B568"/>
    <a:srgbClr val="BAB568"/>
    <a:srgbClr val="99C267"/>
    <a:srgbClr val="99CD8A"/>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96" autoAdjust="0"/>
    <p:restoredTop sz="94660"/>
  </p:normalViewPr>
  <p:slideViewPr>
    <p:cSldViewPr snapToGrid="0">
      <p:cViewPr>
        <p:scale>
          <a:sx n="60" d="100"/>
          <a:sy n="60" d="100"/>
        </p:scale>
        <p:origin x="-1498" y="-4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46" d="100"/>
        <a:sy n="4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CA21A8D-3751-41AF-9421-28B2151B67D9}" type="slidenum">
              <a:rPr lang="en-US" altLang="en-US"/>
              <a:pPr>
                <a:defRPr/>
              </a:pPr>
              <a:t>‹#›</a:t>
            </a:fld>
            <a:endParaRPr lang="en-US" altLang="en-US" dirty="0"/>
          </a:p>
        </p:txBody>
      </p:sp>
    </p:spTree>
    <p:extLst>
      <p:ext uri="{BB962C8B-B14F-4D97-AF65-F5344CB8AC3E}">
        <p14:creationId xmlns:p14="http://schemas.microsoft.com/office/powerpoint/2010/main" val="24604588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459D920-B054-4E7F-9FB2-12C89647D7F0}" type="slidenum">
              <a:rPr kumimoji="0" lang="en-US" altLang="en-US" smtClean="0"/>
              <a:pPr>
                <a:spcBef>
                  <a:spcPct val="0"/>
                </a:spcBef>
              </a:pPr>
              <a:t>1</a:t>
            </a:fld>
            <a:endParaRPr kumimoji="0" lang="en-US" alt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675143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E4A1C73-8526-40B8-B05F-32F40CB08ACD}" type="slidenum">
              <a:rPr kumimoji="0" lang="en-US" altLang="en-US" smtClean="0"/>
              <a:pPr>
                <a:spcBef>
                  <a:spcPct val="0"/>
                </a:spcBef>
              </a:pPr>
              <a:t>12</a:t>
            </a:fld>
            <a:endParaRPr kumimoji="0" lang="en-US" altLang="en-US" dirty="0"/>
          </a:p>
        </p:txBody>
      </p:sp>
    </p:spTree>
    <p:extLst>
      <p:ext uri="{BB962C8B-B14F-4D97-AF65-F5344CB8AC3E}">
        <p14:creationId xmlns:p14="http://schemas.microsoft.com/office/powerpoint/2010/main" val="2054066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2C752E6-5182-4145-A589-F5887E59073E}" type="slidenum">
              <a:rPr kumimoji="0" lang="en-US" altLang="en-US" smtClean="0"/>
              <a:pPr>
                <a:spcBef>
                  <a:spcPct val="0"/>
                </a:spcBef>
              </a:pPr>
              <a:t>13</a:t>
            </a:fld>
            <a:endParaRPr kumimoji="0" lang="en-US" altLang="en-US" dirty="0"/>
          </a:p>
        </p:txBody>
      </p:sp>
    </p:spTree>
    <p:extLst>
      <p:ext uri="{BB962C8B-B14F-4D97-AF65-F5344CB8AC3E}">
        <p14:creationId xmlns:p14="http://schemas.microsoft.com/office/powerpoint/2010/main" val="2456449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FC2C981-71F9-4238-B00C-0E2533D1E24F}" type="slidenum">
              <a:rPr kumimoji="0" lang="en-US" altLang="en-US" smtClean="0"/>
              <a:pPr>
                <a:spcBef>
                  <a:spcPct val="0"/>
                </a:spcBef>
              </a:pPr>
              <a:t>14</a:t>
            </a:fld>
            <a:endParaRPr kumimoji="0" lang="en-US" altLang="en-US" dirty="0"/>
          </a:p>
        </p:txBody>
      </p:sp>
    </p:spTree>
    <p:extLst>
      <p:ext uri="{BB962C8B-B14F-4D97-AF65-F5344CB8AC3E}">
        <p14:creationId xmlns:p14="http://schemas.microsoft.com/office/powerpoint/2010/main" val="838974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CDA700B-FDEA-408A-8561-E714C90F6C65}" type="slidenum">
              <a:rPr kumimoji="0" lang="en-US" altLang="en-US" smtClean="0"/>
              <a:pPr>
                <a:spcBef>
                  <a:spcPct val="0"/>
                </a:spcBef>
              </a:pPr>
              <a:t>15</a:t>
            </a:fld>
            <a:endParaRPr kumimoji="0" lang="en-US" altLang="en-US" dirty="0"/>
          </a:p>
        </p:txBody>
      </p:sp>
    </p:spTree>
    <p:extLst>
      <p:ext uri="{BB962C8B-B14F-4D97-AF65-F5344CB8AC3E}">
        <p14:creationId xmlns:p14="http://schemas.microsoft.com/office/powerpoint/2010/main" val="54634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3390AE6-9843-4CCE-9DDA-5CBF687AC5C4}" type="slidenum">
              <a:rPr kumimoji="0" lang="en-US" altLang="en-US" smtClean="0"/>
              <a:pPr>
                <a:spcBef>
                  <a:spcPct val="0"/>
                </a:spcBef>
              </a:pPr>
              <a:t>16</a:t>
            </a:fld>
            <a:endParaRPr kumimoji="0" lang="en-US" altLang="en-US" dirty="0"/>
          </a:p>
        </p:txBody>
      </p:sp>
    </p:spTree>
    <p:extLst>
      <p:ext uri="{BB962C8B-B14F-4D97-AF65-F5344CB8AC3E}">
        <p14:creationId xmlns:p14="http://schemas.microsoft.com/office/powerpoint/2010/main" val="1676485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219FD76-2552-4108-8424-9BF38D9C4D8C}" type="slidenum">
              <a:rPr kumimoji="0" lang="en-US" altLang="en-US" smtClean="0"/>
              <a:pPr>
                <a:spcBef>
                  <a:spcPct val="0"/>
                </a:spcBef>
              </a:pPr>
              <a:t>17</a:t>
            </a:fld>
            <a:endParaRPr kumimoji="0" lang="en-US" altLang="en-US" dirty="0"/>
          </a:p>
        </p:txBody>
      </p:sp>
    </p:spTree>
    <p:extLst>
      <p:ext uri="{BB962C8B-B14F-4D97-AF65-F5344CB8AC3E}">
        <p14:creationId xmlns:p14="http://schemas.microsoft.com/office/powerpoint/2010/main" val="450345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672BDFF-2A49-4015-9919-8D184DFD20DA}" type="slidenum">
              <a:rPr kumimoji="0" lang="en-US" altLang="en-US" smtClean="0"/>
              <a:pPr>
                <a:spcBef>
                  <a:spcPct val="0"/>
                </a:spcBef>
              </a:pPr>
              <a:t>18</a:t>
            </a:fld>
            <a:endParaRPr kumimoji="0" lang="en-US" altLang="en-US" dirty="0"/>
          </a:p>
        </p:txBody>
      </p:sp>
    </p:spTree>
    <p:extLst>
      <p:ext uri="{BB962C8B-B14F-4D97-AF65-F5344CB8AC3E}">
        <p14:creationId xmlns:p14="http://schemas.microsoft.com/office/powerpoint/2010/main" val="3636655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087A8AA-DFB5-4E78-A517-3D906990D35A}" type="slidenum">
              <a:rPr kumimoji="0" lang="en-US" altLang="en-US" smtClean="0"/>
              <a:pPr>
                <a:spcBef>
                  <a:spcPct val="0"/>
                </a:spcBef>
              </a:pPr>
              <a:t>19</a:t>
            </a:fld>
            <a:endParaRPr kumimoji="0" lang="en-US" altLang="en-US" dirty="0"/>
          </a:p>
        </p:txBody>
      </p:sp>
    </p:spTree>
    <p:extLst>
      <p:ext uri="{BB962C8B-B14F-4D97-AF65-F5344CB8AC3E}">
        <p14:creationId xmlns:p14="http://schemas.microsoft.com/office/powerpoint/2010/main" val="1863013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F23492F-D7F7-4FB6-BE8C-EC881BE4E2BD}" type="slidenum">
              <a:rPr kumimoji="0" lang="en-US" altLang="en-US" smtClean="0"/>
              <a:pPr>
                <a:spcBef>
                  <a:spcPct val="0"/>
                </a:spcBef>
              </a:pPr>
              <a:t>20</a:t>
            </a:fld>
            <a:endParaRPr kumimoji="0" lang="en-US" altLang="en-US" dirty="0"/>
          </a:p>
        </p:txBody>
      </p:sp>
    </p:spTree>
    <p:extLst>
      <p:ext uri="{BB962C8B-B14F-4D97-AF65-F5344CB8AC3E}">
        <p14:creationId xmlns:p14="http://schemas.microsoft.com/office/powerpoint/2010/main" val="725588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8286178-F340-42BE-9E58-6D59DDAC7C82}" type="slidenum">
              <a:rPr kumimoji="0" lang="en-US" altLang="en-US" smtClean="0"/>
              <a:pPr>
                <a:spcBef>
                  <a:spcPct val="0"/>
                </a:spcBef>
              </a:pPr>
              <a:t>21</a:t>
            </a:fld>
            <a:endParaRPr kumimoji="0" lang="en-US" altLang="en-US" dirty="0"/>
          </a:p>
        </p:txBody>
      </p:sp>
    </p:spTree>
    <p:extLst>
      <p:ext uri="{BB962C8B-B14F-4D97-AF65-F5344CB8AC3E}">
        <p14:creationId xmlns:p14="http://schemas.microsoft.com/office/powerpoint/2010/main" val="1358510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A855626-8AB1-4586-B46A-7937C19CA643}" type="slidenum">
              <a:rPr kumimoji="0" lang="en-US" altLang="en-US" smtClean="0"/>
              <a:pPr>
                <a:spcBef>
                  <a:spcPct val="0"/>
                </a:spcBef>
              </a:pPr>
              <a:t>4</a:t>
            </a:fld>
            <a:endParaRPr kumimoji="0" lang="en-US" altLang="en-US" dirty="0"/>
          </a:p>
        </p:txBody>
      </p:sp>
    </p:spTree>
    <p:extLst>
      <p:ext uri="{BB962C8B-B14F-4D97-AF65-F5344CB8AC3E}">
        <p14:creationId xmlns:p14="http://schemas.microsoft.com/office/powerpoint/2010/main" val="414620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1499CED-F60D-40C2-AF7B-1DECD1AF2E7D}" type="slidenum">
              <a:rPr kumimoji="0" lang="en-US" altLang="en-US" smtClean="0"/>
              <a:pPr>
                <a:spcBef>
                  <a:spcPct val="0"/>
                </a:spcBef>
              </a:pPr>
              <a:t>22</a:t>
            </a:fld>
            <a:endParaRPr kumimoji="0" lang="en-US" altLang="en-US" dirty="0"/>
          </a:p>
        </p:txBody>
      </p:sp>
    </p:spTree>
    <p:extLst>
      <p:ext uri="{BB962C8B-B14F-4D97-AF65-F5344CB8AC3E}">
        <p14:creationId xmlns:p14="http://schemas.microsoft.com/office/powerpoint/2010/main" val="3657349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06E6697-F4F9-444E-8D17-38BD4895C8CE}" type="slidenum">
              <a:rPr kumimoji="0" lang="en-US" altLang="en-US" smtClean="0"/>
              <a:pPr>
                <a:spcBef>
                  <a:spcPct val="0"/>
                </a:spcBef>
              </a:pPr>
              <a:t>24</a:t>
            </a:fld>
            <a:endParaRPr kumimoji="0" lang="en-US" altLang="en-US" dirty="0"/>
          </a:p>
        </p:txBody>
      </p:sp>
    </p:spTree>
    <p:extLst>
      <p:ext uri="{BB962C8B-B14F-4D97-AF65-F5344CB8AC3E}">
        <p14:creationId xmlns:p14="http://schemas.microsoft.com/office/powerpoint/2010/main" val="3863307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0C437AD-D77B-48F1-B8D6-3FC9C5998BA4}" type="slidenum">
              <a:rPr kumimoji="0" lang="en-US" altLang="en-US" smtClean="0"/>
              <a:pPr>
                <a:spcBef>
                  <a:spcPct val="0"/>
                </a:spcBef>
              </a:pPr>
              <a:t>25</a:t>
            </a:fld>
            <a:endParaRPr kumimoji="0" lang="en-US" altLang="en-US" dirty="0"/>
          </a:p>
        </p:txBody>
      </p:sp>
    </p:spTree>
    <p:extLst>
      <p:ext uri="{BB962C8B-B14F-4D97-AF65-F5344CB8AC3E}">
        <p14:creationId xmlns:p14="http://schemas.microsoft.com/office/powerpoint/2010/main" val="1229328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0C437AD-D77B-48F1-B8D6-3FC9C5998BA4}" type="slidenum">
              <a:rPr kumimoji="0" lang="en-US" altLang="en-US" smtClean="0"/>
              <a:pPr>
                <a:spcBef>
                  <a:spcPct val="0"/>
                </a:spcBef>
              </a:pPr>
              <a:t>26</a:t>
            </a:fld>
            <a:endParaRPr kumimoji="0" lang="en-US" altLang="en-US" dirty="0"/>
          </a:p>
        </p:txBody>
      </p:sp>
    </p:spTree>
    <p:extLst>
      <p:ext uri="{BB962C8B-B14F-4D97-AF65-F5344CB8AC3E}">
        <p14:creationId xmlns:p14="http://schemas.microsoft.com/office/powerpoint/2010/main" val="2635904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921A4FF-42E9-443F-949B-E4966E5903DC}" type="slidenum">
              <a:rPr kumimoji="0" lang="en-US" altLang="en-US" smtClean="0"/>
              <a:pPr>
                <a:spcBef>
                  <a:spcPct val="0"/>
                </a:spcBef>
              </a:pPr>
              <a:t>27</a:t>
            </a:fld>
            <a:endParaRPr kumimoji="0" lang="en-US" altLang="en-US" dirty="0"/>
          </a:p>
        </p:txBody>
      </p:sp>
    </p:spTree>
    <p:extLst>
      <p:ext uri="{BB962C8B-B14F-4D97-AF65-F5344CB8AC3E}">
        <p14:creationId xmlns:p14="http://schemas.microsoft.com/office/powerpoint/2010/main" val="355674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3A49145-7B81-46A5-9DED-63C84E3990D7}" type="slidenum">
              <a:rPr kumimoji="0" lang="en-US" altLang="en-US" smtClean="0"/>
              <a:pPr>
                <a:spcBef>
                  <a:spcPct val="0"/>
                </a:spcBef>
              </a:pPr>
              <a:t>28</a:t>
            </a:fld>
            <a:endParaRPr kumimoji="0" lang="en-US" altLang="en-US" dirty="0"/>
          </a:p>
        </p:txBody>
      </p:sp>
    </p:spTree>
    <p:extLst>
      <p:ext uri="{BB962C8B-B14F-4D97-AF65-F5344CB8AC3E}">
        <p14:creationId xmlns:p14="http://schemas.microsoft.com/office/powerpoint/2010/main" val="2959560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237C5CE-6554-49CC-AFAF-631B0B43A3CB}" type="slidenum">
              <a:rPr kumimoji="0" lang="en-US" altLang="en-US" smtClean="0"/>
              <a:pPr>
                <a:spcBef>
                  <a:spcPct val="0"/>
                </a:spcBef>
              </a:pPr>
              <a:t>29</a:t>
            </a:fld>
            <a:endParaRPr kumimoji="0" lang="en-US" altLang="en-US" dirty="0"/>
          </a:p>
        </p:txBody>
      </p:sp>
    </p:spTree>
    <p:extLst>
      <p:ext uri="{BB962C8B-B14F-4D97-AF65-F5344CB8AC3E}">
        <p14:creationId xmlns:p14="http://schemas.microsoft.com/office/powerpoint/2010/main" val="1768307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237C5CE-6554-49CC-AFAF-631B0B43A3CB}" type="slidenum">
              <a:rPr kumimoji="0" lang="en-US" altLang="en-US" smtClean="0"/>
              <a:pPr>
                <a:spcBef>
                  <a:spcPct val="0"/>
                </a:spcBef>
              </a:pPr>
              <a:t>30</a:t>
            </a:fld>
            <a:endParaRPr kumimoji="0" lang="en-US" altLang="en-US" dirty="0"/>
          </a:p>
        </p:txBody>
      </p:sp>
    </p:spTree>
    <p:extLst>
      <p:ext uri="{BB962C8B-B14F-4D97-AF65-F5344CB8AC3E}">
        <p14:creationId xmlns:p14="http://schemas.microsoft.com/office/powerpoint/2010/main" val="1625833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F5608E8-FA2A-45C0-8853-078CF166C6DC}" type="slidenum">
              <a:rPr kumimoji="0" lang="en-US" altLang="en-US" smtClean="0"/>
              <a:pPr>
                <a:spcBef>
                  <a:spcPct val="0"/>
                </a:spcBef>
              </a:pPr>
              <a:t>31</a:t>
            </a:fld>
            <a:endParaRPr kumimoji="0" lang="en-US" altLang="en-US" dirty="0"/>
          </a:p>
        </p:txBody>
      </p:sp>
    </p:spTree>
    <p:extLst>
      <p:ext uri="{BB962C8B-B14F-4D97-AF65-F5344CB8AC3E}">
        <p14:creationId xmlns:p14="http://schemas.microsoft.com/office/powerpoint/2010/main" val="3523413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A71DC4C-F7E1-40D7-AB02-D2AEF44795F1}" type="slidenum">
              <a:rPr kumimoji="0" lang="en-US" altLang="en-US" smtClean="0"/>
              <a:pPr>
                <a:spcBef>
                  <a:spcPct val="0"/>
                </a:spcBef>
              </a:pPr>
              <a:t>32</a:t>
            </a:fld>
            <a:endParaRPr kumimoji="0" lang="en-US" altLang="en-US" dirty="0"/>
          </a:p>
        </p:txBody>
      </p:sp>
    </p:spTree>
    <p:extLst>
      <p:ext uri="{BB962C8B-B14F-4D97-AF65-F5344CB8AC3E}">
        <p14:creationId xmlns:p14="http://schemas.microsoft.com/office/powerpoint/2010/main" val="274964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9803D54-7015-4C5A-B7CD-526369EA6597}" type="slidenum">
              <a:rPr kumimoji="0" lang="en-US" altLang="en-US" smtClean="0"/>
              <a:pPr>
                <a:spcBef>
                  <a:spcPct val="0"/>
                </a:spcBef>
              </a:pPr>
              <a:t>5</a:t>
            </a:fld>
            <a:endParaRPr kumimoji="0" lang="en-US" altLang="en-US" dirty="0"/>
          </a:p>
        </p:txBody>
      </p:sp>
    </p:spTree>
    <p:extLst>
      <p:ext uri="{BB962C8B-B14F-4D97-AF65-F5344CB8AC3E}">
        <p14:creationId xmlns:p14="http://schemas.microsoft.com/office/powerpoint/2010/main" val="34512237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F425643-8102-432B-A249-32F3344ABA43}" type="slidenum">
              <a:rPr kumimoji="0" lang="en-US" altLang="en-US" smtClean="0"/>
              <a:pPr>
                <a:spcBef>
                  <a:spcPct val="0"/>
                </a:spcBef>
              </a:pPr>
              <a:t>33</a:t>
            </a:fld>
            <a:endParaRPr kumimoji="0" lang="en-US" altLang="en-US" dirty="0"/>
          </a:p>
        </p:txBody>
      </p:sp>
    </p:spTree>
    <p:extLst>
      <p:ext uri="{BB962C8B-B14F-4D97-AF65-F5344CB8AC3E}">
        <p14:creationId xmlns:p14="http://schemas.microsoft.com/office/powerpoint/2010/main" val="304059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82273DA-557A-4200-AD6D-91A8F62F51A1}" type="slidenum">
              <a:rPr kumimoji="0" lang="en-US" altLang="en-US" smtClean="0"/>
              <a:pPr>
                <a:spcBef>
                  <a:spcPct val="0"/>
                </a:spcBef>
              </a:pPr>
              <a:t>34</a:t>
            </a:fld>
            <a:endParaRPr kumimoji="0" lang="en-US" altLang="en-US" dirty="0"/>
          </a:p>
        </p:txBody>
      </p:sp>
    </p:spTree>
    <p:extLst>
      <p:ext uri="{BB962C8B-B14F-4D97-AF65-F5344CB8AC3E}">
        <p14:creationId xmlns:p14="http://schemas.microsoft.com/office/powerpoint/2010/main" val="1835073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5D9BBD6-D248-4F27-9589-2E2C88F37F19}" type="slidenum">
              <a:rPr kumimoji="0" lang="en-US" altLang="en-US" smtClean="0"/>
              <a:pPr>
                <a:spcBef>
                  <a:spcPct val="0"/>
                </a:spcBef>
              </a:pPr>
              <a:t>35</a:t>
            </a:fld>
            <a:endParaRPr kumimoji="0" lang="en-US" altLang="en-US" dirty="0"/>
          </a:p>
        </p:txBody>
      </p:sp>
    </p:spTree>
    <p:extLst>
      <p:ext uri="{BB962C8B-B14F-4D97-AF65-F5344CB8AC3E}">
        <p14:creationId xmlns:p14="http://schemas.microsoft.com/office/powerpoint/2010/main" val="1896401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090F137-792E-466C-A89A-0593FE4A97F3}" type="slidenum">
              <a:rPr kumimoji="0" lang="en-US" altLang="en-US" smtClean="0"/>
              <a:pPr>
                <a:spcBef>
                  <a:spcPct val="0"/>
                </a:spcBef>
              </a:pPr>
              <a:t>36</a:t>
            </a:fld>
            <a:endParaRPr kumimoji="0" lang="en-US" altLang="en-US" dirty="0"/>
          </a:p>
        </p:txBody>
      </p:sp>
    </p:spTree>
    <p:extLst>
      <p:ext uri="{BB962C8B-B14F-4D97-AF65-F5344CB8AC3E}">
        <p14:creationId xmlns:p14="http://schemas.microsoft.com/office/powerpoint/2010/main" val="91181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3ACEAD3-0B66-43E2-AF06-57119D5C2028}" type="slidenum">
              <a:rPr kumimoji="0" lang="en-US" altLang="en-US" smtClean="0"/>
              <a:pPr>
                <a:spcBef>
                  <a:spcPct val="0"/>
                </a:spcBef>
              </a:pPr>
              <a:t>37</a:t>
            </a:fld>
            <a:endParaRPr kumimoji="0" lang="en-US" altLang="en-US" dirty="0"/>
          </a:p>
        </p:txBody>
      </p:sp>
    </p:spTree>
    <p:extLst>
      <p:ext uri="{BB962C8B-B14F-4D97-AF65-F5344CB8AC3E}">
        <p14:creationId xmlns:p14="http://schemas.microsoft.com/office/powerpoint/2010/main" val="32186431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8932F3E-5EF6-4164-AB16-8E253695CAAB}" type="slidenum">
              <a:rPr kumimoji="0" lang="en-US" altLang="en-US" smtClean="0"/>
              <a:pPr>
                <a:spcBef>
                  <a:spcPct val="0"/>
                </a:spcBef>
              </a:pPr>
              <a:t>38</a:t>
            </a:fld>
            <a:endParaRPr kumimoji="0" lang="en-US" altLang="en-US" dirty="0"/>
          </a:p>
        </p:txBody>
      </p:sp>
    </p:spTree>
    <p:extLst>
      <p:ext uri="{BB962C8B-B14F-4D97-AF65-F5344CB8AC3E}">
        <p14:creationId xmlns:p14="http://schemas.microsoft.com/office/powerpoint/2010/main" val="3435087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50EB251-C87C-496F-B043-E63F6744780F}" type="slidenum">
              <a:rPr kumimoji="0" lang="en-US" altLang="en-US" smtClean="0"/>
              <a:pPr>
                <a:spcBef>
                  <a:spcPct val="0"/>
                </a:spcBef>
              </a:pPr>
              <a:t>40</a:t>
            </a:fld>
            <a:endParaRPr kumimoji="0" lang="en-US" altLang="en-US" dirty="0"/>
          </a:p>
        </p:txBody>
      </p:sp>
    </p:spTree>
    <p:extLst>
      <p:ext uri="{BB962C8B-B14F-4D97-AF65-F5344CB8AC3E}">
        <p14:creationId xmlns:p14="http://schemas.microsoft.com/office/powerpoint/2010/main" val="1874079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659D678-0B36-4720-9B3C-26D577549F9B}" type="slidenum">
              <a:rPr kumimoji="0" lang="en-US" altLang="en-US" smtClean="0"/>
              <a:pPr>
                <a:spcBef>
                  <a:spcPct val="0"/>
                </a:spcBef>
              </a:pPr>
              <a:t>41</a:t>
            </a:fld>
            <a:endParaRPr kumimoji="0" lang="en-US" altLang="en-US" dirty="0"/>
          </a:p>
        </p:txBody>
      </p:sp>
    </p:spTree>
    <p:extLst>
      <p:ext uri="{BB962C8B-B14F-4D97-AF65-F5344CB8AC3E}">
        <p14:creationId xmlns:p14="http://schemas.microsoft.com/office/powerpoint/2010/main" val="2391605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659D678-0B36-4720-9B3C-26D577549F9B}" type="slidenum">
              <a:rPr kumimoji="0" lang="en-US" altLang="en-US" smtClean="0"/>
              <a:pPr>
                <a:spcBef>
                  <a:spcPct val="0"/>
                </a:spcBef>
              </a:pPr>
              <a:t>42</a:t>
            </a:fld>
            <a:endParaRPr kumimoji="0" lang="en-US" altLang="en-US" dirty="0"/>
          </a:p>
        </p:txBody>
      </p:sp>
    </p:spTree>
    <p:extLst>
      <p:ext uri="{BB962C8B-B14F-4D97-AF65-F5344CB8AC3E}">
        <p14:creationId xmlns:p14="http://schemas.microsoft.com/office/powerpoint/2010/main" val="29532796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DC11B28-0B1F-40C6-9F3A-B12E5666E530}" type="slidenum">
              <a:rPr kumimoji="0" lang="en-US" altLang="en-US" smtClean="0"/>
              <a:pPr>
                <a:spcBef>
                  <a:spcPct val="0"/>
                </a:spcBef>
              </a:pPr>
              <a:t>43</a:t>
            </a:fld>
            <a:endParaRPr kumimoji="0" lang="en-US" altLang="en-US" dirty="0"/>
          </a:p>
        </p:txBody>
      </p:sp>
    </p:spTree>
    <p:extLst>
      <p:ext uri="{BB962C8B-B14F-4D97-AF65-F5344CB8AC3E}">
        <p14:creationId xmlns:p14="http://schemas.microsoft.com/office/powerpoint/2010/main" val="1930778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2647BBF-36A0-4A80-928F-553C29A24236}" type="slidenum">
              <a:rPr kumimoji="0" lang="en-US" altLang="en-US" smtClean="0"/>
              <a:pPr>
                <a:spcBef>
                  <a:spcPct val="0"/>
                </a:spcBef>
              </a:pPr>
              <a:t>6</a:t>
            </a:fld>
            <a:endParaRPr kumimoji="0" lang="en-US" altLang="en-US" dirty="0"/>
          </a:p>
        </p:txBody>
      </p:sp>
    </p:spTree>
    <p:extLst>
      <p:ext uri="{BB962C8B-B14F-4D97-AF65-F5344CB8AC3E}">
        <p14:creationId xmlns:p14="http://schemas.microsoft.com/office/powerpoint/2010/main" val="1209913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DC11B28-0B1F-40C6-9F3A-B12E5666E530}" type="slidenum">
              <a:rPr kumimoji="0" lang="en-US" altLang="en-US" smtClean="0"/>
              <a:pPr>
                <a:spcBef>
                  <a:spcPct val="0"/>
                </a:spcBef>
              </a:pPr>
              <a:t>44</a:t>
            </a:fld>
            <a:endParaRPr kumimoji="0" lang="en-US" altLang="en-US" dirty="0"/>
          </a:p>
        </p:txBody>
      </p:sp>
    </p:spTree>
    <p:extLst>
      <p:ext uri="{BB962C8B-B14F-4D97-AF65-F5344CB8AC3E}">
        <p14:creationId xmlns:p14="http://schemas.microsoft.com/office/powerpoint/2010/main" val="425975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4299E29-81E8-4F41-A0B8-C8BC672413B2}" type="slidenum">
              <a:rPr kumimoji="0" lang="en-US" altLang="en-US" smtClean="0"/>
              <a:pPr>
                <a:spcBef>
                  <a:spcPct val="0"/>
                </a:spcBef>
              </a:pPr>
              <a:t>45</a:t>
            </a:fld>
            <a:endParaRPr kumimoji="0" lang="en-US" altLang="en-US" dirty="0"/>
          </a:p>
        </p:txBody>
      </p:sp>
    </p:spTree>
    <p:extLst>
      <p:ext uri="{BB962C8B-B14F-4D97-AF65-F5344CB8AC3E}">
        <p14:creationId xmlns:p14="http://schemas.microsoft.com/office/powerpoint/2010/main" val="23437113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1C5CF9E-6E0C-454B-8C3B-89BD16B7D822}" type="slidenum">
              <a:rPr kumimoji="0" lang="en-US" altLang="en-US" smtClean="0"/>
              <a:pPr>
                <a:spcBef>
                  <a:spcPct val="0"/>
                </a:spcBef>
              </a:pPr>
              <a:t>46</a:t>
            </a:fld>
            <a:endParaRPr kumimoji="0" lang="en-US" altLang="en-US" dirty="0"/>
          </a:p>
        </p:txBody>
      </p:sp>
    </p:spTree>
    <p:extLst>
      <p:ext uri="{BB962C8B-B14F-4D97-AF65-F5344CB8AC3E}">
        <p14:creationId xmlns:p14="http://schemas.microsoft.com/office/powerpoint/2010/main" val="511027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A81FD50-BBBB-457E-965A-9BBDA4ACC85A}" type="slidenum">
              <a:rPr kumimoji="0" lang="en-US" altLang="en-US" smtClean="0"/>
              <a:pPr>
                <a:spcBef>
                  <a:spcPct val="0"/>
                </a:spcBef>
              </a:pPr>
              <a:t>47</a:t>
            </a:fld>
            <a:endParaRPr kumimoji="0" lang="en-US" altLang="en-US" dirty="0"/>
          </a:p>
        </p:txBody>
      </p:sp>
    </p:spTree>
    <p:extLst>
      <p:ext uri="{BB962C8B-B14F-4D97-AF65-F5344CB8AC3E}">
        <p14:creationId xmlns:p14="http://schemas.microsoft.com/office/powerpoint/2010/main" val="31713994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DEB3EF2-8A90-4E7E-B03F-92CB140739DB}" type="slidenum">
              <a:rPr kumimoji="0" lang="en-US" altLang="en-US" smtClean="0"/>
              <a:pPr>
                <a:spcBef>
                  <a:spcPct val="0"/>
                </a:spcBef>
              </a:pPr>
              <a:t>48</a:t>
            </a:fld>
            <a:endParaRPr kumimoji="0" lang="en-US" altLang="en-US" dirty="0"/>
          </a:p>
        </p:txBody>
      </p:sp>
    </p:spTree>
    <p:extLst>
      <p:ext uri="{BB962C8B-B14F-4D97-AF65-F5344CB8AC3E}">
        <p14:creationId xmlns:p14="http://schemas.microsoft.com/office/powerpoint/2010/main" val="37554872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D3CDC14-1DE4-44BD-BF2E-617FC115D024}" type="slidenum">
              <a:rPr kumimoji="0" lang="en-US" altLang="en-US" smtClean="0"/>
              <a:pPr>
                <a:spcBef>
                  <a:spcPct val="0"/>
                </a:spcBef>
              </a:pPr>
              <a:t>49</a:t>
            </a:fld>
            <a:endParaRPr kumimoji="0" lang="en-US" altLang="en-US" dirty="0"/>
          </a:p>
        </p:txBody>
      </p:sp>
    </p:spTree>
    <p:extLst>
      <p:ext uri="{BB962C8B-B14F-4D97-AF65-F5344CB8AC3E}">
        <p14:creationId xmlns:p14="http://schemas.microsoft.com/office/powerpoint/2010/main" val="1356071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9B0FB6C-E070-4CE5-9D3C-153C547CD01F}" type="slidenum">
              <a:rPr kumimoji="0" lang="en-US" altLang="en-US" smtClean="0"/>
              <a:pPr>
                <a:spcBef>
                  <a:spcPct val="0"/>
                </a:spcBef>
              </a:pPr>
              <a:t>50</a:t>
            </a:fld>
            <a:endParaRPr kumimoji="0" lang="en-US" altLang="en-US" dirty="0"/>
          </a:p>
        </p:txBody>
      </p:sp>
    </p:spTree>
    <p:extLst>
      <p:ext uri="{BB962C8B-B14F-4D97-AF65-F5344CB8AC3E}">
        <p14:creationId xmlns:p14="http://schemas.microsoft.com/office/powerpoint/2010/main" val="39784457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221BACE-792E-4C68-A84E-A1E6C1259441}" type="slidenum">
              <a:rPr kumimoji="0" lang="en-US" altLang="en-US" smtClean="0"/>
              <a:pPr>
                <a:spcBef>
                  <a:spcPct val="0"/>
                </a:spcBef>
              </a:pPr>
              <a:t>51</a:t>
            </a:fld>
            <a:endParaRPr kumimoji="0" lang="en-US" altLang="en-US" dirty="0"/>
          </a:p>
        </p:txBody>
      </p:sp>
    </p:spTree>
    <p:extLst>
      <p:ext uri="{BB962C8B-B14F-4D97-AF65-F5344CB8AC3E}">
        <p14:creationId xmlns:p14="http://schemas.microsoft.com/office/powerpoint/2010/main" val="39376522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83FBF49-3C42-4403-BBBC-9E05CADEF345}" type="slidenum">
              <a:rPr kumimoji="0" lang="en-US" altLang="en-US" smtClean="0"/>
              <a:pPr>
                <a:spcBef>
                  <a:spcPct val="0"/>
                </a:spcBef>
              </a:pPr>
              <a:t>52</a:t>
            </a:fld>
            <a:endParaRPr kumimoji="0" lang="en-US" altLang="en-US" dirty="0"/>
          </a:p>
        </p:txBody>
      </p:sp>
    </p:spTree>
    <p:extLst>
      <p:ext uri="{BB962C8B-B14F-4D97-AF65-F5344CB8AC3E}">
        <p14:creationId xmlns:p14="http://schemas.microsoft.com/office/powerpoint/2010/main" val="11289421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E8A6260-41F6-4DD0-AB07-930B39DB0362}" type="slidenum">
              <a:rPr kumimoji="0" lang="en-US" altLang="en-US" smtClean="0"/>
              <a:pPr>
                <a:spcBef>
                  <a:spcPct val="0"/>
                </a:spcBef>
              </a:pPr>
              <a:t>53</a:t>
            </a:fld>
            <a:endParaRPr kumimoji="0" lang="en-US" altLang="en-US" dirty="0"/>
          </a:p>
        </p:txBody>
      </p:sp>
    </p:spTree>
    <p:extLst>
      <p:ext uri="{BB962C8B-B14F-4D97-AF65-F5344CB8AC3E}">
        <p14:creationId xmlns:p14="http://schemas.microsoft.com/office/powerpoint/2010/main" val="758989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0F6318E-D962-4729-8A3B-800E55437EBB}" type="slidenum">
              <a:rPr kumimoji="0" lang="en-US" altLang="en-US" smtClean="0"/>
              <a:pPr>
                <a:spcBef>
                  <a:spcPct val="0"/>
                </a:spcBef>
              </a:pPr>
              <a:t>7</a:t>
            </a:fld>
            <a:endParaRPr kumimoji="0" lang="en-US" altLang="en-US" dirty="0"/>
          </a:p>
        </p:txBody>
      </p:sp>
    </p:spTree>
    <p:extLst>
      <p:ext uri="{BB962C8B-B14F-4D97-AF65-F5344CB8AC3E}">
        <p14:creationId xmlns:p14="http://schemas.microsoft.com/office/powerpoint/2010/main" val="884690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3E91566-6943-4E95-9033-A5A477C16F17}" type="slidenum">
              <a:rPr kumimoji="0" lang="en-US" altLang="en-US" smtClean="0"/>
              <a:pPr>
                <a:spcBef>
                  <a:spcPct val="0"/>
                </a:spcBef>
              </a:pPr>
              <a:t>54</a:t>
            </a:fld>
            <a:endParaRPr kumimoji="0" lang="en-US" altLang="en-US" dirty="0"/>
          </a:p>
        </p:txBody>
      </p:sp>
    </p:spTree>
    <p:extLst>
      <p:ext uri="{BB962C8B-B14F-4D97-AF65-F5344CB8AC3E}">
        <p14:creationId xmlns:p14="http://schemas.microsoft.com/office/powerpoint/2010/main" val="4481821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2AA413A-39EF-438D-BE91-AB4A613B44BD}" type="slidenum">
              <a:rPr kumimoji="0" lang="en-US" altLang="en-US" smtClean="0"/>
              <a:pPr>
                <a:spcBef>
                  <a:spcPct val="0"/>
                </a:spcBef>
              </a:pPr>
              <a:t>55</a:t>
            </a:fld>
            <a:endParaRPr kumimoji="0" lang="en-US" altLang="en-US" dirty="0"/>
          </a:p>
        </p:txBody>
      </p:sp>
    </p:spTree>
    <p:extLst>
      <p:ext uri="{BB962C8B-B14F-4D97-AF65-F5344CB8AC3E}">
        <p14:creationId xmlns:p14="http://schemas.microsoft.com/office/powerpoint/2010/main" val="22490174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78702BA-CA91-4426-B62A-EA0741D77EED}" type="slidenum">
              <a:rPr kumimoji="0" lang="en-US" altLang="en-US" smtClean="0"/>
              <a:pPr>
                <a:spcBef>
                  <a:spcPct val="0"/>
                </a:spcBef>
              </a:pPr>
              <a:t>56</a:t>
            </a:fld>
            <a:endParaRPr kumimoji="0" lang="en-US" altLang="en-US" dirty="0"/>
          </a:p>
        </p:txBody>
      </p:sp>
    </p:spTree>
    <p:extLst>
      <p:ext uri="{BB962C8B-B14F-4D97-AF65-F5344CB8AC3E}">
        <p14:creationId xmlns:p14="http://schemas.microsoft.com/office/powerpoint/2010/main" val="213564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F13DC42-598A-4F1A-959B-A347202C4B30}" type="slidenum">
              <a:rPr kumimoji="0" lang="en-US" altLang="en-US" smtClean="0"/>
              <a:pPr>
                <a:spcBef>
                  <a:spcPct val="0"/>
                </a:spcBef>
              </a:pPr>
              <a:t>57</a:t>
            </a:fld>
            <a:endParaRPr kumimoji="0" lang="en-US" altLang="en-US" dirty="0"/>
          </a:p>
        </p:txBody>
      </p:sp>
    </p:spTree>
    <p:extLst>
      <p:ext uri="{BB962C8B-B14F-4D97-AF65-F5344CB8AC3E}">
        <p14:creationId xmlns:p14="http://schemas.microsoft.com/office/powerpoint/2010/main" val="24607366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1BDC201-270A-41B9-B9CD-51EF2D2FB0DE}" type="slidenum">
              <a:rPr kumimoji="0" lang="en-US" altLang="en-US" smtClean="0"/>
              <a:pPr>
                <a:spcBef>
                  <a:spcPct val="0"/>
                </a:spcBef>
              </a:pPr>
              <a:t>58</a:t>
            </a:fld>
            <a:endParaRPr kumimoji="0" lang="en-US" altLang="en-US" dirty="0"/>
          </a:p>
        </p:txBody>
      </p:sp>
    </p:spTree>
    <p:extLst>
      <p:ext uri="{BB962C8B-B14F-4D97-AF65-F5344CB8AC3E}">
        <p14:creationId xmlns:p14="http://schemas.microsoft.com/office/powerpoint/2010/main" val="1880720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EF63C1F-A798-4712-81EC-AD2A5086B02C}" type="slidenum">
              <a:rPr kumimoji="0" lang="en-US" altLang="en-US" smtClean="0"/>
              <a:pPr>
                <a:spcBef>
                  <a:spcPct val="0"/>
                </a:spcBef>
              </a:pPr>
              <a:t>8</a:t>
            </a:fld>
            <a:endParaRPr kumimoji="0" lang="en-US" altLang="en-US" dirty="0"/>
          </a:p>
        </p:txBody>
      </p:sp>
    </p:spTree>
    <p:extLst>
      <p:ext uri="{BB962C8B-B14F-4D97-AF65-F5344CB8AC3E}">
        <p14:creationId xmlns:p14="http://schemas.microsoft.com/office/powerpoint/2010/main" val="124717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38BBD22-BB05-4B4E-9F51-CB57567ABDDE}" type="slidenum">
              <a:rPr kumimoji="0" lang="en-US" altLang="en-US" smtClean="0"/>
              <a:pPr>
                <a:spcBef>
                  <a:spcPct val="0"/>
                </a:spcBef>
              </a:pPr>
              <a:t>9</a:t>
            </a:fld>
            <a:endParaRPr kumimoji="0" lang="en-US" altLang="en-US" dirty="0"/>
          </a:p>
        </p:txBody>
      </p:sp>
    </p:spTree>
    <p:extLst>
      <p:ext uri="{BB962C8B-B14F-4D97-AF65-F5344CB8AC3E}">
        <p14:creationId xmlns:p14="http://schemas.microsoft.com/office/powerpoint/2010/main" val="643855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00CCE67-636A-4140-ADBE-91FFFDB1EFBF}" type="slidenum">
              <a:rPr kumimoji="0" lang="en-US" altLang="en-US" smtClean="0"/>
              <a:pPr>
                <a:spcBef>
                  <a:spcPct val="0"/>
                </a:spcBef>
              </a:pPr>
              <a:t>10</a:t>
            </a:fld>
            <a:endParaRPr kumimoji="0" lang="en-US" altLang="en-US" dirty="0"/>
          </a:p>
        </p:txBody>
      </p:sp>
    </p:spTree>
    <p:extLst>
      <p:ext uri="{BB962C8B-B14F-4D97-AF65-F5344CB8AC3E}">
        <p14:creationId xmlns:p14="http://schemas.microsoft.com/office/powerpoint/2010/main" val="4130701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668434B-9560-4E49-869C-6E72448AE0CC}" type="slidenum">
              <a:rPr kumimoji="0" lang="en-US" altLang="en-US" smtClean="0"/>
              <a:pPr>
                <a:spcBef>
                  <a:spcPct val="0"/>
                </a:spcBef>
              </a:pPr>
              <a:t>11</a:t>
            </a:fld>
            <a:endParaRPr kumimoji="0" lang="en-US" altLang="en-US" dirty="0"/>
          </a:p>
        </p:txBody>
      </p:sp>
    </p:spTree>
    <p:extLst>
      <p:ext uri="{BB962C8B-B14F-4D97-AF65-F5344CB8AC3E}">
        <p14:creationId xmlns:p14="http://schemas.microsoft.com/office/powerpoint/2010/main" val="36615805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3" name="Rectangle 2"/>
          <p:cNvSpPr/>
          <p:nvPr userDrawn="1"/>
        </p:nvSpPr>
        <p:spPr>
          <a:xfrm>
            <a:off x="-9939" y="160020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TextBox 4"/>
          <p:cNvSpPr txBox="1">
            <a:spLocks noChangeArrowheads="1"/>
          </p:cNvSpPr>
          <p:nvPr userDrawn="1"/>
        </p:nvSpPr>
        <p:spPr bwMode="auto">
          <a:xfrm>
            <a:off x="5230810" y="1768496"/>
            <a:ext cx="330358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rgbClr val="FFFFFF"/>
                </a:solidFill>
                <a:effectLst/>
                <a:uLnTx/>
                <a:uFillTx/>
                <a:latin typeface="Franklin Gothic Medium" panose="020B0603020102020204" pitchFamily="34" charset="0"/>
                <a:ea typeface="DINPro-CondBlack"/>
                <a:cs typeface="DINPro-CondBlack"/>
              </a:rPr>
              <a:t>10</a:t>
            </a:r>
          </a:p>
        </p:txBody>
      </p:sp>
      <p:sp>
        <p:nvSpPr>
          <p:cNvPr id="9"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9484" y="688774"/>
            <a:ext cx="4291840" cy="5485139"/>
          </a:xfrm>
          <a:prstGeom prst="rect">
            <a:avLst/>
          </a:prstGeom>
        </p:spPr>
      </p:pic>
      <p:sp>
        <p:nvSpPr>
          <p:cNvPr id="12" name="Rectangle 11"/>
          <p:cNvSpPr/>
          <p:nvPr userDrawn="1"/>
        </p:nvSpPr>
        <p:spPr>
          <a:xfrm>
            <a:off x="1302266" y="6402213"/>
            <a:ext cx="6672793"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2" name="Rectangle 1"/>
          <p:cNvSpPr/>
          <p:nvPr userDrawn="1"/>
        </p:nvSpPr>
        <p:spPr>
          <a:xfrm>
            <a:off x="5230810" y="2971500"/>
            <a:ext cx="3611711" cy="2062103"/>
          </a:xfrm>
          <a:prstGeom prst="rect">
            <a:avLst/>
          </a:prstGeom>
        </p:spPr>
        <p:txBody>
          <a:bodyPr wrap="square">
            <a:spAutoFit/>
          </a:bodyPr>
          <a:lstStyle/>
          <a:p>
            <a:r>
              <a:rPr lang="en-US" sz="3200" dirty="0">
                <a:solidFill>
                  <a:schemeClr val="tx2"/>
                </a:solidFill>
                <a:latin typeface="Folio Std Medium"/>
              </a:rPr>
              <a:t>Building Successful Information Systems</a:t>
            </a:r>
          </a:p>
        </p:txBody>
      </p:sp>
    </p:spTree>
    <p:extLst>
      <p:ext uri="{BB962C8B-B14F-4D97-AF65-F5344CB8AC3E}">
        <p14:creationId xmlns:p14="http://schemas.microsoft.com/office/powerpoint/2010/main" val="328168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14750" y="-1356127"/>
            <a:ext cx="7284252" cy="9144001"/>
          </a:xfrm>
          <a:prstGeom prst="rect">
            <a:avLst/>
          </a:prstGeom>
        </p:spPr>
      </p:pic>
      <p:sp>
        <p:nvSpPr>
          <p:cNvPr id="5"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8" name="Footer Placeholder 1"/>
          <p:cNvSpPr txBox="1">
            <a:spLocks/>
          </p:cNvSpPr>
          <p:nvPr userDrawn="1"/>
        </p:nvSpPr>
        <p:spPr>
          <a:xfrm>
            <a:off x="1279826" y="6542081"/>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4" name="Rectangle 13"/>
          <p:cNvSpPr/>
          <p:nvPr userDrawn="1"/>
        </p:nvSpPr>
        <p:spPr>
          <a:xfrm>
            <a:off x="-15123" y="27124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Title 1"/>
          <p:cNvSpPr>
            <a:spLocks noGrp="1"/>
          </p:cNvSpPr>
          <p:nvPr>
            <p:ph type="title"/>
          </p:nvPr>
        </p:nvSpPr>
        <p:spPr>
          <a:xfrm>
            <a:off x="525764" y="457201"/>
            <a:ext cx="8229600" cy="881752"/>
          </a:xfrm>
        </p:spPr>
        <p:txBody>
          <a:bodyPr>
            <a:normAutofit/>
          </a:bodyPr>
          <a:lstStyle>
            <a:lvl1pPr algn="l">
              <a:defRPr sz="3200" b="1" baseline="0">
                <a:solidFill>
                  <a:schemeClr val="bg1"/>
                </a:solidFill>
                <a:latin typeface="Folio Std Medium"/>
                <a:cs typeface="Folio Std Medium"/>
              </a:defRPr>
            </a:lvl1pPr>
          </a:lstStyle>
          <a:p>
            <a:r>
              <a:rPr lang="en-US" dirty="0"/>
              <a:t>Click to edit Master title style</a:t>
            </a:r>
          </a:p>
        </p:txBody>
      </p:sp>
      <p:sp>
        <p:nvSpPr>
          <p:cNvPr id="3" name="Content Placeholder 2"/>
          <p:cNvSpPr>
            <a:spLocks noGrp="1"/>
          </p:cNvSpPr>
          <p:nvPr>
            <p:ph idx="1"/>
          </p:nvPr>
        </p:nvSpPr>
        <p:spPr>
          <a:xfrm>
            <a:off x="994500" y="1738303"/>
            <a:ext cx="7821824" cy="4022416"/>
          </a:xfrm>
        </p:spPr>
        <p:txBody>
          <a:bodyPr/>
          <a:lstStyle>
            <a:lvl1pPr marL="342900" indent="-342900">
              <a:lnSpc>
                <a:spcPct val="90000"/>
              </a:lnSpc>
              <a:buClr>
                <a:schemeClr val="tx2"/>
              </a:buClr>
              <a:buFont typeface="Arial" charset="0"/>
              <a:buChar char="•"/>
              <a:defRPr baseline="0">
                <a:solidFill>
                  <a:schemeClr val="tx2"/>
                </a:solidFill>
                <a:latin typeface="Folio Std Medium" charset="0"/>
              </a:defRPr>
            </a:lvl1pPr>
            <a:lvl2pPr marL="640080" indent="-274320">
              <a:lnSpc>
                <a:spcPct val="90000"/>
              </a:lnSpc>
              <a:buClr>
                <a:schemeClr val="tx2"/>
              </a:buClr>
              <a:buSzPct val="80000"/>
              <a:buFont typeface="Arial" charset="0"/>
              <a:buChar char="•"/>
              <a:defRPr b="0" i="0" baseline="0">
                <a:solidFill>
                  <a:schemeClr val="tx2"/>
                </a:solidFill>
                <a:latin typeface="Folio Std Light" charset="0"/>
              </a:defRPr>
            </a:lvl2pPr>
            <a:lvl3pPr marL="960120" indent="-320040">
              <a:lnSpc>
                <a:spcPct val="90000"/>
              </a:lnSpc>
              <a:buClr>
                <a:schemeClr val="tx2"/>
              </a:buClr>
              <a:buSzPct val="80000"/>
              <a:buFont typeface="Arial" panose="020B0604020202020204" pitchFamily="34" charset="0"/>
              <a:buChar char="•"/>
              <a:defRPr sz="2800" i="0" baseline="0">
                <a:solidFill>
                  <a:schemeClr val="tx2"/>
                </a:solidFill>
                <a:latin typeface="Folio Std Light" charset="0"/>
              </a:defRPr>
            </a:lvl3pPr>
            <a:lvl4pPr marL="1234440" indent="-228600">
              <a:lnSpc>
                <a:spcPct val="90000"/>
              </a:lnSpc>
              <a:buClr>
                <a:schemeClr val="tx1"/>
              </a:buClr>
              <a:buSzPct val="79000"/>
              <a:buFont typeface="Arial" panose="020B0604020202020204" pitchFamily="34" charset="0"/>
              <a:buChar char="•"/>
              <a:defRPr sz="2400" i="0" baseline="0">
                <a:solidFill>
                  <a:schemeClr val="tx2"/>
                </a:solidFill>
                <a:latin typeface="Folio Std Light" charset="0"/>
              </a:defRPr>
            </a:lvl4pPr>
            <a:lvl5pPr marL="1508760" indent="-228600">
              <a:buClr>
                <a:schemeClr val="tx1"/>
              </a:buClr>
              <a:buSzPct val="79000"/>
              <a:buFont typeface="Arial" panose="020B0604020202020204" pitchFamily="34" charset="0"/>
              <a:buChar char="•"/>
              <a:defRPr i="0" baseline="0">
                <a:solidFill>
                  <a:schemeClr val="tx2"/>
                </a:solidFill>
                <a:latin typeface="Folio Std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711BE30-F6B7-41BA-9B5E-8D0952562DE9}"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55497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4" name="Rectangle 13"/>
          <p:cNvSpPr/>
          <p:nvPr userDrawn="1"/>
        </p:nvSpPr>
        <p:spPr>
          <a:xfrm>
            <a:off x="-15123" y="381000"/>
            <a:ext cx="9144000" cy="5842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Rectangle 14"/>
          <p:cNvSpPr/>
          <p:nvPr userDrawn="1"/>
        </p:nvSpPr>
        <p:spPr>
          <a:xfrm>
            <a:off x="-15123" y="381000"/>
            <a:ext cx="2042706" cy="5842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cs typeface="Franklin Gothic Medium"/>
              </a:rPr>
              <a:t>Exhibit</a:t>
            </a:r>
          </a:p>
        </p:txBody>
      </p:sp>
      <p:sp>
        <p:nvSpPr>
          <p:cNvPr id="7" name="Footer Placeholder 1"/>
          <p:cNvSpPr txBox="1">
            <a:spLocks/>
          </p:cNvSpPr>
          <p:nvPr userDrawn="1"/>
        </p:nvSpPr>
        <p:spPr>
          <a:xfrm>
            <a:off x="1289049"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F46A02-5E75-4C48-8D4F-C9D06E623B32}"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2" name="Content Placeholder 2" descr="The image shows George Washington on a horse. Surrounding him are soldiers on  horses. And there are soldiers, walking, on the right side of the image. There is snow all over the ground. &#10;"/>
          <p:cNvSpPr>
            <a:spLocks noGrp="1"/>
          </p:cNvSpPr>
          <p:nvPr>
            <p:ph idx="1"/>
          </p:nvPr>
        </p:nvSpPr>
        <p:spPr>
          <a:xfrm>
            <a:off x="993775" y="1533525"/>
            <a:ext cx="7823200" cy="4227513"/>
          </a:xfrm>
        </p:spPr>
        <p:txBody>
          <a:bodyPr/>
          <a:lstStyle>
            <a:lvl1pPr marL="0" marR="0" indent="0" algn="l" defTabSz="457200" rtl="0" eaLnBrk="0" fontAlgn="base" latinLnBrk="0" hangingPunct="0">
              <a:lnSpc>
                <a:spcPct val="100000"/>
              </a:lnSpc>
              <a:spcBef>
                <a:spcPct val="20000"/>
              </a:spcBef>
              <a:spcAft>
                <a:spcPct val="0"/>
              </a:spcAft>
              <a:buClrTx/>
              <a:buSzTx/>
              <a:buFont typeface="Arial" panose="020B0604020202020204" pitchFamily="34" charset="0"/>
              <a:buNone/>
              <a:tabLst/>
              <a:defRPr baseline="0">
                <a:solidFill>
                  <a:schemeClr val="tx2"/>
                </a:solidFill>
                <a:latin typeface="Folio Std Medium" charset="0"/>
              </a:defRPr>
            </a:lvl1pPr>
          </a:lstStyle>
          <a:p>
            <a:endParaRPr lang="en-US" altLang="en-US" dirty="0"/>
          </a:p>
        </p:txBody>
      </p:sp>
      <p:sp>
        <p:nvSpPr>
          <p:cNvPr id="17" name="Title 1"/>
          <p:cNvSpPr>
            <a:spLocks noGrp="1"/>
          </p:cNvSpPr>
          <p:nvPr>
            <p:ph type="title"/>
          </p:nvPr>
        </p:nvSpPr>
        <p:spPr>
          <a:xfrm>
            <a:off x="2027583" y="464599"/>
            <a:ext cx="6809280"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137254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6C0AF5B-E16F-46C5-8988-DDAC7BD46335}"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 name="Rectangle 12"/>
          <p:cNvSpPr/>
          <p:nvPr userDrawn="1"/>
        </p:nvSpPr>
        <p:spPr>
          <a:xfrm>
            <a:off x="-15124" y="380999"/>
            <a:ext cx="9159123" cy="1018023"/>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p:cNvSpPr/>
          <p:nvPr userDrawn="1"/>
        </p:nvSpPr>
        <p:spPr>
          <a:xfrm>
            <a:off x="-15123" y="381000"/>
            <a:ext cx="2029453" cy="101802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cs typeface="Franklin Gothic Medium"/>
              </a:rPr>
              <a:t>Exhibit</a:t>
            </a:r>
          </a:p>
        </p:txBody>
      </p:sp>
      <p:sp>
        <p:nvSpPr>
          <p:cNvPr id="15" name="Title 1"/>
          <p:cNvSpPr>
            <a:spLocks noGrp="1"/>
          </p:cNvSpPr>
          <p:nvPr>
            <p:ph type="title"/>
          </p:nvPr>
        </p:nvSpPr>
        <p:spPr>
          <a:xfrm>
            <a:off x="2014330" y="464599"/>
            <a:ext cx="6822534"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235946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3" y="-1175608"/>
            <a:ext cx="6968333" cy="9144001"/>
          </a:xfrm>
          <a:prstGeom prst="rect">
            <a:avLst/>
          </a:prstGeom>
        </p:spPr>
      </p:pic>
      <p:sp>
        <p:nvSpPr>
          <p:cNvPr id="6"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8"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95600" y="1488338"/>
            <a:ext cx="3252724" cy="3391020"/>
          </a:xfrm>
          <a:prstGeom prst="rect">
            <a:avLst/>
          </a:prstGeom>
        </p:spPr>
      </p:pic>
    </p:spTree>
    <p:extLst>
      <p:ext uri="{BB962C8B-B14F-4D97-AF65-F5344CB8AC3E}">
        <p14:creationId xmlns:p14="http://schemas.microsoft.com/office/powerpoint/2010/main" val="261901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9" name="Date Placeholder 3"/>
          <p:cNvSpPr>
            <a:spLocks noGrp="1"/>
          </p:cNvSpPr>
          <p:nvPr>
            <p:ph type="dt" sz="half" idx="10"/>
          </p:nvPr>
        </p:nvSpPr>
        <p:spPr/>
        <p:txBody>
          <a:bodyPr/>
          <a:lstStyle>
            <a:lvl1pPr>
              <a:defRPr/>
            </a:lvl1pPr>
          </a:lstStyle>
          <a:p>
            <a:pPr>
              <a:defRPr/>
            </a:pPr>
            <a:endParaRPr lang="en-US" dirty="0"/>
          </a:p>
        </p:txBody>
      </p:sp>
      <p:sp>
        <p:nvSpPr>
          <p:cNvPr id="10" name="Footer Placeholder 4"/>
          <p:cNvSpPr>
            <a:spLocks noGrp="1"/>
          </p:cNvSpPr>
          <p:nvPr>
            <p:ph type="ftr" sz="quarter" idx="11"/>
          </p:nvPr>
        </p:nvSpPr>
        <p:spPr/>
        <p:txBody>
          <a:bodyPr/>
          <a:lstStyle>
            <a:lvl1pPr>
              <a:defRPr/>
            </a:lvl1pPr>
          </a:lstStyle>
          <a:p>
            <a:pPr>
              <a:defRPr/>
            </a:pPr>
            <a:endParaRPr lang="en-US" dirty="0"/>
          </a:p>
        </p:txBody>
      </p:sp>
      <p:sp>
        <p:nvSpPr>
          <p:cNvPr id="11" name="Slide Number Placeholder 5"/>
          <p:cNvSpPr>
            <a:spLocks noGrp="1"/>
          </p:cNvSpPr>
          <p:nvPr>
            <p:ph type="sldNum" sz="quarter" idx="12"/>
          </p:nvPr>
        </p:nvSpPr>
        <p:spPr/>
        <p:txBody>
          <a:bodyPr/>
          <a:lstStyle>
            <a:lvl1pPr>
              <a:defRPr/>
            </a:lvl1pPr>
          </a:lstStyle>
          <a:p>
            <a:pPr>
              <a:defRPr/>
            </a:pPr>
            <a:fld id="{06C0AF5B-E16F-46C5-8988-DDAC7BD46335}" type="slidenum">
              <a:rPr lang="en-US" altLang="en-US"/>
              <a:pPr>
                <a:defRPr/>
              </a:pPr>
              <a:t>‹#›</a:t>
            </a:fld>
            <a:endParaRPr lang="en-US" altLang="en-US" dirty="0"/>
          </a:p>
        </p:txBody>
      </p:sp>
      <p:sp>
        <p:nvSpPr>
          <p:cNvPr id="13" name="Rectangle 12"/>
          <p:cNvSpPr/>
          <p:nvPr userDrawn="1"/>
        </p:nvSpPr>
        <p:spPr>
          <a:xfrm>
            <a:off x="-1268" y="380999"/>
            <a:ext cx="9134156" cy="1018023"/>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16" name="Rectangle 15"/>
          <p:cNvSpPr/>
          <p:nvPr userDrawn="1"/>
        </p:nvSpPr>
        <p:spPr>
          <a:xfrm>
            <a:off x="-15124" y="381000"/>
            <a:ext cx="2321001" cy="101802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n-US" dirty="0"/>
              <a:t>Exhibit</a:t>
            </a:r>
          </a:p>
        </p:txBody>
      </p:sp>
      <p:sp>
        <p:nvSpPr>
          <p:cNvPr id="15" name="Title 1"/>
          <p:cNvSpPr>
            <a:spLocks noGrp="1"/>
          </p:cNvSpPr>
          <p:nvPr>
            <p:ph type="title"/>
          </p:nvPr>
        </p:nvSpPr>
        <p:spPr>
          <a:xfrm>
            <a:off x="1920122" y="464599"/>
            <a:ext cx="6916742" cy="983201"/>
          </a:xfrm>
        </p:spPr>
        <p:txBody>
          <a:bodyPr anchor="t">
            <a:normAutofit/>
          </a:bodyPr>
          <a:lstStyle>
            <a:lvl1pPr marL="1280160" indent="-1280160" algn="l">
              <a:defRPr sz="2800" b="0"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
        <p:nvSpPr>
          <p:cNvPr id="1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kern="700" spc="50" dirty="0">
                <a:solidFill>
                  <a:schemeClr val="tx2"/>
                </a:solidFill>
                <a:latin typeface="Arial Narrow"/>
                <a:cs typeface="Arial Narrow"/>
              </a:rPr>
              <a:t>Copyright ©2019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1960948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9EACB8"/>
                </a:solidFill>
                <a:ea typeface="ＭＳ Ｐゴシック" panose="020B0600070205080204" pitchFamily="34" charset="-128"/>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9D8B14E-E5F5-4BA9-9544-0E43EE23F623}"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322978108"/>
      </p:ext>
    </p:extLst>
  </p:cSld>
  <p:clrMap bg1="lt1" tx1="dk1" bg2="lt2" tx2="dk2" accent1="accent1" accent2="accent2" accent3="accent3" accent4="accent4" accent5="accent5" accent6="accent6" hlink="hlink" folHlink="folHlink"/>
  <p:sldLayoutIdLst>
    <p:sldLayoutId id="2147484734" r:id="rId1"/>
    <p:sldLayoutId id="2147484735" r:id="rId2"/>
    <p:sldLayoutId id="2147484736" r:id="rId3"/>
    <p:sldLayoutId id="2147484737" r:id="rId4"/>
    <p:sldLayoutId id="2147484745" r:id="rId5"/>
    <p:sldLayoutId id="2147484747" r:id="rId6"/>
  </p:sldLayoutIdLst>
  <p:txStyles>
    <p:titleStyle>
      <a:lvl1pPr algn="ctr" defTabSz="457200" rtl="0" eaLnBrk="0" fontAlgn="base" hangingPunct="0">
        <a:spcBef>
          <a:spcPct val="0"/>
        </a:spcBef>
        <a:spcAft>
          <a:spcPct val="0"/>
        </a:spcAft>
        <a:defRPr sz="3200" b="1" kern="1200">
          <a:solidFill>
            <a:schemeClr val="tx1"/>
          </a:solidFill>
          <a:latin typeface="Folio Std Medium"/>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i="0" kern="1200">
          <a:solidFill>
            <a:schemeClr val="tx1"/>
          </a:solidFill>
          <a:latin typeface="Folio Std Medium"/>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i="0" kern="1200">
          <a:solidFill>
            <a:schemeClr val="tx1"/>
          </a:solidFill>
          <a:latin typeface="Folio Std Ligh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i="0" kern="1200">
          <a:solidFill>
            <a:schemeClr val="tx1"/>
          </a:solidFill>
          <a:latin typeface="Folio Std Ligh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i="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p:txBody>
          <a:bodyPr>
            <a:normAutofit/>
          </a:bodyPr>
          <a:lstStyle/>
          <a:p>
            <a:r>
              <a:rPr lang="en-US" altLang="en-US" dirty="0"/>
              <a:t>Formation of the Task Force (3 of 3)</a:t>
            </a:r>
          </a:p>
        </p:txBody>
      </p:sp>
      <p:sp>
        <p:nvSpPr>
          <p:cNvPr id="15363" name="Content Placeholder 2"/>
          <p:cNvSpPr>
            <a:spLocks noGrp="1"/>
          </p:cNvSpPr>
          <p:nvPr>
            <p:ph idx="1"/>
          </p:nvPr>
        </p:nvSpPr>
        <p:spPr/>
        <p:txBody>
          <a:bodyPr/>
          <a:lstStyle/>
          <a:p>
            <a:r>
              <a:rPr lang="en-IN" altLang="en-US" dirty="0"/>
              <a:t>Joint application design (JAD) </a:t>
            </a:r>
          </a:p>
          <a:p>
            <a:pPr lvl="1"/>
            <a:r>
              <a:rPr lang="en-IN" altLang="en-US" dirty="0"/>
              <a:t>Collective activity involving users, top management, and IT professionals</a:t>
            </a:r>
          </a:p>
          <a:p>
            <a:pPr lvl="1"/>
            <a:r>
              <a:rPr lang="en-US" altLang="en-US" dirty="0"/>
              <a:t>Centered on a structured workshop where users and system professionals unite to develop an application</a:t>
            </a:r>
          </a:p>
          <a:p>
            <a:pPr lvl="1"/>
            <a:r>
              <a:rPr lang="en-US" altLang="en-US" dirty="0"/>
              <a:t>Helps ensure that collected requirements a</a:t>
            </a:r>
            <a:r>
              <a:rPr lang="en-IN" altLang="en-US" dirty="0"/>
              <a:t>re not narrow and one-dimensional in focus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t>Feasibility Study</a:t>
            </a:r>
          </a:p>
        </p:txBody>
      </p:sp>
      <p:sp>
        <p:nvSpPr>
          <p:cNvPr id="34819" name="Content Placeholder 2"/>
          <p:cNvSpPr>
            <a:spLocks noGrp="1"/>
          </p:cNvSpPr>
          <p:nvPr>
            <p:ph idx="1"/>
          </p:nvPr>
        </p:nvSpPr>
        <p:spPr/>
        <p:txBody>
          <a:bodyPr/>
          <a:lstStyle/>
          <a:p>
            <a:r>
              <a:rPr lang="en-IN" altLang="en-US" dirty="0"/>
              <a:t>Measure of how beneficial or practical an information system will be to an organization</a:t>
            </a:r>
            <a:endParaRPr lang="en-US" altLang="en-US" dirty="0"/>
          </a:p>
          <a:p>
            <a:pPr lvl="1"/>
            <a:r>
              <a:rPr lang="en-US" altLang="en-US" dirty="0"/>
              <a:t>Analysts investigate a proposed solution’s feasibility</a:t>
            </a:r>
          </a:p>
          <a:p>
            <a:pPr lvl="2"/>
            <a:r>
              <a:rPr lang="en-US" altLang="en-US" dirty="0"/>
              <a:t>Determine how best to present the solution to management</a:t>
            </a:r>
          </a:p>
          <a:p>
            <a:pPr lvl="1"/>
            <a:r>
              <a:rPr lang="en-IN" altLang="en-US" dirty="0"/>
              <a:t>Dimensions: economic, technical, operational, scheduling, and legal</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Economic Feasibility (1 of 2)</a:t>
            </a:r>
          </a:p>
        </p:txBody>
      </p:sp>
      <p:sp>
        <p:nvSpPr>
          <p:cNvPr id="36867" name="Content Placeholder 2"/>
          <p:cNvSpPr>
            <a:spLocks noGrp="1"/>
          </p:cNvSpPr>
          <p:nvPr>
            <p:ph idx="1"/>
          </p:nvPr>
        </p:nvSpPr>
        <p:spPr/>
        <p:txBody>
          <a:bodyPr/>
          <a:lstStyle/>
          <a:p>
            <a:r>
              <a:rPr lang="en-US" altLang="en-US" dirty="0"/>
              <a:t>Assesses a system’s costs and benefits</a:t>
            </a:r>
          </a:p>
          <a:p>
            <a:pPr lvl="1"/>
            <a:r>
              <a:rPr lang="en-US" altLang="en-US" dirty="0"/>
              <a:t>Tangible development and operating costs for the system have to be itemized</a:t>
            </a:r>
          </a:p>
          <a:p>
            <a:pPr lvl="2"/>
            <a:r>
              <a:rPr lang="en-US" altLang="en-US" dirty="0"/>
              <a:t>Leads to the creation of a budget</a:t>
            </a:r>
          </a:p>
          <a:p>
            <a:pPr lvl="1"/>
            <a:r>
              <a:rPr lang="en-US" altLang="en-US" dirty="0"/>
              <a:t>Tangible and intangible benefits have to be identified and measured</a:t>
            </a:r>
          </a:p>
          <a:p>
            <a:pPr lvl="2"/>
            <a:r>
              <a:rPr lang="en-US" altLang="en-US" dirty="0"/>
              <a:t>Challenge: accurately assessing intangible costs and benefits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4"/>
          <p:cNvSpPr>
            <a:spLocks noGrp="1"/>
          </p:cNvSpPr>
          <p:nvPr>
            <p:ph type="title"/>
          </p:nvPr>
        </p:nvSpPr>
        <p:spPr/>
        <p:txBody>
          <a:bodyPr/>
          <a:lstStyle/>
          <a:p>
            <a:r>
              <a:rPr lang="en-US" altLang="en-US" dirty="0"/>
              <a:t>Economic Feasibility (2 of 2)</a:t>
            </a:r>
          </a:p>
        </p:txBody>
      </p:sp>
      <p:sp>
        <p:nvSpPr>
          <p:cNvPr id="18435" name="Content Placeholder 2"/>
          <p:cNvSpPr>
            <a:spLocks noGrp="1"/>
          </p:cNvSpPr>
          <p:nvPr>
            <p:ph idx="1"/>
          </p:nvPr>
        </p:nvSpPr>
        <p:spPr/>
        <p:txBody>
          <a:bodyPr/>
          <a:lstStyle/>
          <a:p>
            <a:r>
              <a:rPr lang="en-US" altLang="en-US" dirty="0"/>
              <a:t>Cost-effectiveness analysis has to be conducted</a:t>
            </a:r>
          </a:p>
          <a:p>
            <a:pPr lvl="1"/>
            <a:r>
              <a:rPr lang="en-US" altLang="en-US" dirty="0"/>
              <a:t>Methods: payback, net present value (NPV), return on investment (ROI), and internal rate of return (IRR)</a:t>
            </a:r>
          </a:p>
          <a:p>
            <a:r>
              <a:rPr lang="en-US" altLang="en-US" dirty="0"/>
              <a:t>Cost-benefit analysis (CBA) report</a:t>
            </a:r>
          </a:p>
          <a:p>
            <a:pPr lvl="1"/>
            <a:r>
              <a:rPr lang="en-US" altLang="en-US" dirty="0"/>
              <a:t>Used to sell the system to top management</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Technical Feasibility</a:t>
            </a:r>
          </a:p>
        </p:txBody>
      </p:sp>
      <p:sp>
        <p:nvSpPr>
          <p:cNvPr id="40963" name="Content Placeholder 2"/>
          <p:cNvSpPr>
            <a:spLocks noGrp="1"/>
          </p:cNvSpPr>
          <p:nvPr>
            <p:ph idx="1"/>
          </p:nvPr>
        </p:nvSpPr>
        <p:spPr/>
        <p:txBody>
          <a:bodyPr/>
          <a:lstStyle/>
          <a:p>
            <a:r>
              <a:rPr lang="en-US" altLang="en-US" dirty="0"/>
              <a:t>Assessing whether the technology to support the new system is available or feasible to implement</a:t>
            </a:r>
          </a:p>
          <a:p>
            <a:pPr lvl="1"/>
            <a:r>
              <a:rPr lang="en-IN" altLang="en-US" dirty="0"/>
              <a:t>Organizations that lack the </a:t>
            </a:r>
            <a:r>
              <a:rPr lang="en-US" altLang="en-US" dirty="0"/>
              <a:t>expertise, time, or personnel to implement the new system might lack technical feasibility</a:t>
            </a:r>
          </a:p>
          <a:p>
            <a:pPr lvl="2"/>
            <a:r>
              <a:rPr lang="en-US" altLang="en-US" dirty="0"/>
              <a:t>Steps should be taken to address shortcomings and consider the new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Operational Feasibility</a:t>
            </a:r>
          </a:p>
        </p:txBody>
      </p:sp>
      <p:sp>
        <p:nvSpPr>
          <p:cNvPr id="43011" name="Content Placeholder 2"/>
          <p:cNvSpPr>
            <a:spLocks noGrp="1"/>
          </p:cNvSpPr>
          <p:nvPr>
            <p:ph idx="1"/>
          </p:nvPr>
        </p:nvSpPr>
        <p:spPr/>
        <p:txBody>
          <a:bodyPr/>
          <a:lstStyle/>
          <a:p>
            <a:r>
              <a:rPr lang="en-US" altLang="en-US" dirty="0"/>
              <a:t>Measure of how well the proposed solution will work in the organization and how internal and external customers will react to it</a:t>
            </a:r>
          </a:p>
          <a:p>
            <a:pPr lvl="1"/>
            <a:r>
              <a:rPr lang="en-US" altLang="en-US" dirty="0"/>
              <a:t>Requires assessing the worth of implementing the information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Scheduling Feasibility</a:t>
            </a:r>
          </a:p>
        </p:txBody>
      </p:sp>
      <p:sp>
        <p:nvSpPr>
          <p:cNvPr id="45059" name="Content Placeholder 2"/>
          <p:cNvSpPr>
            <a:spLocks noGrp="1"/>
          </p:cNvSpPr>
          <p:nvPr>
            <p:ph idx="1"/>
          </p:nvPr>
        </p:nvSpPr>
        <p:spPr/>
        <p:txBody>
          <a:bodyPr/>
          <a:lstStyle/>
          <a:p>
            <a:r>
              <a:rPr lang="en-US" altLang="en-US" dirty="0"/>
              <a:t>Concerned with whether the new system can be completed on time</a:t>
            </a:r>
          </a:p>
          <a:p>
            <a:pPr lvl="1"/>
            <a:r>
              <a:rPr lang="en-US" altLang="en-US" dirty="0"/>
              <a:t>Failure to deliver in time leads to loss of customers</a:t>
            </a:r>
          </a:p>
          <a:p>
            <a:pPr lvl="2"/>
            <a:r>
              <a:rPr lang="en-US" altLang="en-US" dirty="0"/>
              <a:t>Problem can be minimized by using project management tools</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t>Legal Feasibility</a:t>
            </a:r>
          </a:p>
        </p:txBody>
      </p:sp>
      <p:sp>
        <p:nvSpPr>
          <p:cNvPr id="47107" name="Content Placeholder 2"/>
          <p:cNvSpPr>
            <a:spLocks noGrp="1"/>
          </p:cNvSpPr>
          <p:nvPr>
            <p:ph idx="1"/>
          </p:nvPr>
        </p:nvSpPr>
        <p:spPr/>
        <p:txBody>
          <a:bodyPr/>
          <a:lstStyle/>
          <a:p>
            <a:r>
              <a:rPr lang="en-IN" altLang="en-US" dirty="0"/>
              <a:t>Concerned with legal issues</a:t>
            </a:r>
          </a:p>
          <a:p>
            <a:pPr lvl="1"/>
            <a:r>
              <a:rPr lang="en-IN" altLang="en-US" dirty="0"/>
              <a:t>Addresses questions such as:</a:t>
            </a:r>
          </a:p>
          <a:p>
            <a:pPr lvl="2"/>
            <a:r>
              <a:rPr lang="en-IN" altLang="en-US" dirty="0"/>
              <a:t>Will the system violate any legal issues in the country where it will be used?</a:t>
            </a:r>
          </a:p>
          <a:p>
            <a:pPr lvl="2"/>
            <a:r>
              <a:rPr lang="en-IN" altLang="en-US" dirty="0"/>
              <a:t>Are there any political repercussions?</a:t>
            </a:r>
          </a:p>
          <a:p>
            <a:pPr lvl="2"/>
            <a:r>
              <a:rPr lang="en-IN" altLang="en-US" dirty="0"/>
              <a:t>Is there any conflict between the proposed system and legal requirements?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Autofit/>
          </a:bodyPr>
          <a:lstStyle/>
          <a:p>
            <a:r>
              <a:rPr lang="en-US" altLang="en-US" dirty="0"/>
              <a:t>Phase 2: Requirements-Gathering and Analysis (1 of 2)</a:t>
            </a:r>
          </a:p>
        </p:txBody>
      </p:sp>
      <p:sp>
        <p:nvSpPr>
          <p:cNvPr id="49155" name="Content Placeholder 2"/>
          <p:cNvSpPr>
            <a:spLocks noGrp="1"/>
          </p:cNvSpPr>
          <p:nvPr>
            <p:ph idx="1"/>
          </p:nvPr>
        </p:nvSpPr>
        <p:spPr/>
        <p:txBody>
          <a:bodyPr/>
          <a:lstStyle/>
          <a:p>
            <a:r>
              <a:rPr lang="en-US" altLang="en-US" dirty="0"/>
              <a:t>Analysts define the problem and generate alternatives for solving it</a:t>
            </a:r>
          </a:p>
          <a:p>
            <a:pPr lvl="1"/>
            <a:r>
              <a:rPr lang="en-US" altLang="en-US" dirty="0"/>
              <a:t>Team attempts to understand the requirements for the system</a:t>
            </a:r>
          </a:p>
          <a:p>
            <a:pPr lvl="2"/>
            <a:r>
              <a:rPr lang="en-US" altLang="en-US" dirty="0"/>
              <a:t>Analyzes requirements to determine the main problem with the current system or processes</a:t>
            </a:r>
          </a:p>
          <a:p>
            <a:pPr lvl="2"/>
            <a:r>
              <a:rPr lang="en-US" altLang="en-US" dirty="0"/>
              <a:t>Looks for ways to solve problems by designing the new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p:cNvSpPr>
            <a:spLocks noGrp="1"/>
          </p:cNvSpPr>
          <p:nvPr>
            <p:ph type="title"/>
          </p:nvPr>
        </p:nvSpPr>
        <p:spPr/>
        <p:txBody>
          <a:bodyPr>
            <a:noAutofit/>
          </a:bodyPr>
          <a:lstStyle/>
          <a:p>
            <a:r>
              <a:rPr lang="en-US" altLang="en-US" dirty="0"/>
              <a:t>Phase 2: Requirements-Gathering and Analysis (2 of 2)</a:t>
            </a:r>
          </a:p>
        </p:txBody>
      </p:sp>
      <p:sp>
        <p:nvSpPr>
          <p:cNvPr id="51202" name="Content Placeholder 2"/>
          <p:cNvSpPr>
            <a:spLocks noGrp="1"/>
          </p:cNvSpPr>
          <p:nvPr>
            <p:ph idx="1"/>
          </p:nvPr>
        </p:nvSpPr>
        <p:spPr/>
        <p:txBody>
          <a:bodyPr/>
          <a:lstStyle/>
          <a:p>
            <a:r>
              <a:rPr lang="en-US" altLang="en-US" dirty="0"/>
              <a:t>Analysis and design approaches </a:t>
            </a:r>
          </a:p>
          <a:p>
            <a:pPr lvl="1"/>
            <a:r>
              <a:rPr lang="en-US" altLang="en-US" dirty="0"/>
              <a:t>Structured systems analysis and design (SSAD)</a:t>
            </a:r>
          </a:p>
          <a:p>
            <a:pPr lvl="2"/>
            <a:r>
              <a:rPr lang="en-US" altLang="en-US" dirty="0"/>
              <a:t>Sequential approach that </a:t>
            </a:r>
            <a:r>
              <a:rPr lang="en-IN" altLang="en-US" dirty="0"/>
              <a:t>treats process and data independently</a:t>
            </a:r>
            <a:endParaRPr lang="en-US" altLang="en-US" dirty="0"/>
          </a:p>
          <a:p>
            <a:pPr lvl="1"/>
            <a:r>
              <a:rPr lang="en-US" altLang="en-US" dirty="0"/>
              <a:t>Object-oriented</a:t>
            </a:r>
          </a:p>
          <a:p>
            <a:pPr lvl="2"/>
            <a:r>
              <a:rPr lang="en-IN" altLang="en-US" dirty="0"/>
              <a:t>Combines process and data analysis</a:t>
            </a:r>
            <a:endParaRPr lang="en-US" altLang="en-US" dirty="0"/>
          </a:p>
          <a:p>
            <a:r>
              <a:rPr lang="en-US" altLang="en-US" dirty="0"/>
              <a:t>Models created during the analysis phase constitute design specifications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(1 of 2)</a:t>
            </a:r>
          </a:p>
        </p:txBody>
      </p:sp>
      <p:sp>
        <p:nvSpPr>
          <p:cNvPr id="3" name="Content Placeholder 2"/>
          <p:cNvSpPr>
            <a:spLocks noGrp="1"/>
          </p:cNvSpPr>
          <p:nvPr>
            <p:ph idx="1"/>
          </p:nvPr>
        </p:nvSpPr>
        <p:spPr/>
        <p:txBody>
          <a:bodyPr/>
          <a:lstStyle/>
          <a:p>
            <a:r>
              <a:rPr lang="en-US" dirty="0"/>
              <a:t>Describe the systems development life cycle (SDLC) as a method for developing information systems</a:t>
            </a:r>
          </a:p>
          <a:p>
            <a:r>
              <a:rPr lang="en-US" dirty="0"/>
              <a:t>Explain the tasks involved in the planning phase</a:t>
            </a:r>
          </a:p>
          <a:p>
            <a:r>
              <a:rPr lang="en-US" dirty="0"/>
              <a:t>Explain the tasks involved in the requirements-gathering and analysis phase</a:t>
            </a:r>
          </a:p>
          <a:p>
            <a:r>
              <a:rPr lang="en-US" dirty="0"/>
              <a:t>Explain the tasks involved in the design phase</a:t>
            </a:r>
          </a:p>
        </p:txBody>
      </p:sp>
    </p:spTree>
    <p:extLst>
      <p:ext uri="{BB962C8B-B14F-4D97-AF65-F5344CB8AC3E}">
        <p14:creationId xmlns:p14="http://schemas.microsoft.com/office/powerpoint/2010/main" val="3242995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285470" y="421851"/>
            <a:ext cx="6565049" cy="983201"/>
          </a:xfrm>
        </p:spPr>
        <p:txBody>
          <a:bodyPr>
            <a:noAutofit/>
          </a:bodyPr>
          <a:lstStyle/>
          <a:p>
            <a:r>
              <a:rPr lang="en-US" altLang="en-US" sz="2700" b="1" dirty="0">
                <a:effectLst/>
              </a:rPr>
              <a:t>10.2      Data Flow Diagram for ABC’s Inventory Management System</a:t>
            </a:r>
          </a:p>
        </p:txBody>
      </p:sp>
      <p:pic>
        <p:nvPicPr>
          <p:cNvPr id="2" name="Picture 1" descr="This figure illustrates a data flow diagram for A B C’s inventory management system in the form of a flowchart. There are three main parts in this system that are represented as ovals. They read manage inbound orders, manage outbound orders, and manage inventory. These three ovals, along with other boxes, are interconnected throughout the flowchart. Under the oval that reads manage inbound orders, there are arrows leading to and from a box that reads raw material suppliers. The arrows leading from the box represent invoice and shipment and raw material inventory levels. The arrows leading to the box represent purchase orders and supplier payment. There are arrows leading to and from a box that reads purchase orders. The arrow leading from the box represents approved amount. The arrow leading to the box represents P O details. There are also arrows leading to two other boxes. The first box reads inventory data. The arrow leading to the box represents raw material shipment quantities. The second box is one of the other two ovals, which reads manage inventory. The arrow leading to the oval represents raw material shipment invoice.&#10;Under the oval that reads manage outbound orders, there are arrows leading to and from a box that reads raw material suppliers. The arrows leading from the box represent distributor orders and payments. The arrows leading to the box represent finished goods inventory levels and distributor invoice and shipment. There are arrows leading to this oval from two other boxes. The first box reads inventory data. The arrow leading from the box represents inventory details. The second box is the oval that reads manage inventory. The arrow leading from the oval represents shipment notification. There is an arrow leading to a box that reads distributor orders. The arrow leading to the box represents distributor order details.&#10;Under the oval that reads manage inventory, there are arrows leading to and from two boxes. The first box reads inventory data. The arrow leading from the box represents inventory details. The arrow leading to the box represents inventory updates. The second box reads manufacturing. There are arrows leading to this box from two other boxes. The arrow leading from the box represents inventory demand data. The arrow leading to the box represents inventory levels. There are two other boxes with arrows pointing to the oval. The first box reads distributor orders. The arrow leading from the box represents order quantities. The second box reads marketing. The arrow leading from the box represents market demand estimates.&#10;" title="Exhibit 10.2 - Data Flow Diagram for ABC’s Inventory Management Syste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445" y="1538454"/>
            <a:ext cx="7035490" cy="49156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289406" y="433067"/>
            <a:ext cx="6681173" cy="983201"/>
          </a:xfrm>
        </p:spPr>
        <p:txBody>
          <a:bodyPr>
            <a:normAutofit/>
          </a:bodyPr>
          <a:lstStyle/>
          <a:p>
            <a:r>
              <a:rPr lang="en-US" altLang="en-US" sz="2700" b="1" dirty="0">
                <a:effectLst/>
              </a:rPr>
              <a:t>10.3      Context Diagram for ABC’s Inventory Management System </a:t>
            </a:r>
          </a:p>
        </p:txBody>
      </p:sp>
      <p:pic>
        <p:nvPicPr>
          <p:cNvPr id="2" name="Picture 1" descr="This figure contains a flowchart on the context diagram for A B C’s inventory management system.&#10;The main box at the center reads A B C inventory system. &#10;On the left side of this main box, there are arrows leading from and to another box that reads raw material suppliers. It is related to the raw material inventory levels, purchase orders, invoice and shipment, and supplier payment.&#10;On the right side of the main box, there are arrows leading from and to another box that reads distributors. The arrows leading from the box on the right represent distributor orders and payment. The arrows leading to the box on the right represent distributor invoice and shipments and finished goods inventory levels.&#10;Below the main box, there are arrows leading from and to another box that reads manufacturing. The arrow leading from the box below represents inventory demand data. The arrow leading to the box below represents inventory levels.&#10;There is a box with an arrow pointing at the main box that reads marketing. The arrow represents market demand estimates.&#10;" title="Exhibit 10.3 - Context Diagram for A B C’s Inventory Management Syste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71" y="1788458"/>
            <a:ext cx="7997151" cy="395597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Phase 3: Design (1 of 3)</a:t>
            </a:r>
            <a:endParaRPr lang="en-US" dirty="0"/>
          </a:p>
        </p:txBody>
      </p:sp>
      <p:sp>
        <p:nvSpPr>
          <p:cNvPr id="57347" name="Content Placeholder 2"/>
          <p:cNvSpPr>
            <a:spLocks noGrp="1"/>
          </p:cNvSpPr>
          <p:nvPr>
            <p:ph idx="1"/>
          </p:nvPr>
        </p:nvSpPr>
        <p:spPr/>
        <p:txBody>
          <a:bodyPr/>
          <a:lstStyle/>
          <a:p>
            <a:r>
              <a:rPr lang="en-US" altLang="en-US" dirty="0"/>
              <a:t>The most realistic solution that offers the highest payoff for the organization is chosen</a:t>
            </a:r>
          </a:p>
          <a:p>
            <a:pPr lvl="1"/>
            <a:r>
              <a:rPr lang="en-US" altLang="en-US" dirty="0"/>
              <a:t>Details of the proposed solution are outlined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Phase 3: Design (2 of 3)</a:t>
            </a:r>
            <a:endParaRPr lang="en-US" dirty="0"/>
          </a:p>
        </p:txBody>
      </p:sp>
      <p:sp>
        <p:nvSpPr>
          <p:cNvPr id="3" name="Content Placeholder 2"/>
          <p:cNvSpPr>
            <a:spLocks noGrp="1"/>
          </p:cNvSpPr>
          <p:nvPr>
            <p:ph idx="1"/>
          </p:nvPr>
        </p:nvSpPr>
        <p:spPr/>
        <p:txBody>
          <a:bodyPr/>
          <a:lstStyle/>
          <a:p>
            <a:r>
              <a:rPr lang="en-US" altLang="en-US" dirty="0"/>
              <a:t>Document with exact specifications for implementing the system is drafted</a:t>
            </a:r>
          </a:p>
          <a:p>
            <a:pPr lvl="1"/>
            <a:r>
              <a:rPr lang="en-US" altLang="en-US" dirty="0"/>
              <a:t>Files and databases</a:t>
            </a:r>
          </a:p>
          <a:p>
            <a:pPr lvl="1"/>
            <a:r>
              <a:rPr lang="en-US" altLang="en-US" dirty="0"/>
              <a:t>Forms and reports</a:t>
            </a:r>
          </a:p>
          <a:p>
            <a:pPr lvl="1"/>
            <a:r>
              <a:rPr lang="en-US" altLang="en-US" dirty="0"/>
              <a:t>Documentation and procedures</a:t>
            </a:r>
          </a:p>
          <a:p>
            <a:pPr lvl="1"/>
            <a:r>
              <a:rPr lang="en-US" altLang="en-US" dirty="0"/>
              <a:t>Hardware and software</a:t>
            </a:r>
          </a:p>
          <a:p>
            <a:pPr lvl="1"/>
            <a:r>
              <a:rPr lang="en-US" altLang="en-US" dirty="0"/>
              <a:t>Networking components</a:t>
            </a:r>
          </a:p>
          <a:p>
            <a:pPr lvl="1"/>
            <a:r>
              <a:rPr lang="en-US" altLang="en-US" dirty="0"/>
              <a:t>General system specifications</a:t>
            </a:r>
          </a:p>
          <a:p>
            <a:endParaRPr lang="en-US" dirty="0"/>
          </a:p>
        </p:txBody>
      </p:sp>
    </p:spTree>
    <p:extLst>
      <p:ext uri="{BB962C8B-B14F-4D97-AF65-F5344CB8AC3E}">
        <p14:creationId xmlns:p14="http://schemas.microsoft.com/office/powerpoint/2010/main" val="166090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Phase 3: Design (3 of 3)</a:t>
            </a:r>
            <a:endParaRPr lang="en-US" dirty="0"/>
          </a:p>
        </p:txBody>
      </p:sp>
      <p:sp>
        <p:nvSpPr>
          <p:cNvPr id="40963" name="Content Placeholder 2"/>
          <p:cNvSpPr>
            <a:spLocks noGrp="1"/>
          </p:cNvSpPr>
          <p:nvPr>
            <p:ph idx="1"/>
          </p:nvPr>
        </p:nvSpPr>
        <p:spPr/>
        <p:txBody>
          <a:bodyPr/>
          <a:lstStyle/>
          <a:p>
            <a:r>
              <a:rPr lang="en-US" altLang="en-US" dirty="0"/>
              <a:t>Consists of three parts</a:t>
            </a:r>
          </a:p>
          <a:p>
            <a:pPr lvl="1"/>
            <a:r>
              <a:rPr lang="en-US" altLang="en-US" dirty="0"/>
              <a:t>Conceptual design: overview of the system and does not include hardware or software choices</a:t>
            </a:r>
          </a:p>
          <a:p>
            <a:pPr lvl="1"/>
            <a:r>
              <a:rPr lang="en-US" altLang="en-US" dirty="0"/>
              <a:t>Logical design: makes conceptual design specific by indicating hardware and software</a:t>
            </a:r>
          </a:p>
          <a:p>
            <a:pPr lvl="1"/>
            <a:r>
              <a:rPr lang="en-US" altLang="en-US" dirty="0"/>
              <a:t>Physical design: created for specific platforms</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Autofit/>
          </a:bodyPr>
          <a:lstStyle/>
          <a:p>
            <a:r>
              <a:rPr lang="en-US" altLang="en-US" dirty="0"/>
              <a:t>Computer-Aided Systems Engineering (1 of 3)</a:t>
            </a:r>
          </a:p>
        </p:txBody>
      </p:sp>
      <p:sp>
        <p:nvSpPr>
          <p:cNvPr id="41987" name="Content Placeholder 2"/>
          <p:cNvSpPr>
            <a:spLocks noGrp="1"/>
          </p:cNvSpPr>
          <p:nvPr>
            <p:ph idx="1"/>
          </p:nvPr>
        </p:nvSpPr>
        <p:spPr/>
        <p:txBody>
          <a:bodyPr/>
          <a:lstStyle/>
          <a:p>
            <a:r>
              <a:rPr lang="en-US" altLang="en-US" dirty="0"/>
              <a:t>Computer-Aided Systems Engineering (CASE) tools automate parts of the application development process</a:t>
            </a:r>
          </a:p>
          <a:p>
            <a:pPr lvl="1"/>
            <a:r>
              <a:rPr lang="en-US" altLang="en-US" dirty="0"/>
              <a:t>Helpful for investigation and analysis in large-scale projects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Autofit/>
          </a:bodyPr>
          <a:lstStyle/>
          <a:p>
            <a:r>
              <a:rPr lang="en-US" altLang="en-US" dirty="0"/>
              <a:t>Computer-Aided Systems Engineering (2 of 3)</a:t>
            </a:r>
          </a:p>
        </p:txBody>
      </p:sp>
      <p:sp>
        <p:nvSpPr>
          <p:cNvPr id="41987" name="Content Placeholder 2"/>
          <p:cNvSpPr>
            <a:spLocks noGrp="1"/>
          </p:cNvSpPr>
          <p:nvPr>
            <p:ph idx="1"/>
          </p:nvPr>
        </p:nvSpPr>
        <p:spPr/>
        <p:txBody>
          <a:bodyPr/>
          <a:lstStyle/>
          <a:p>
            <a:r>
              <a:rPr lang="en-IN" altLang="en-US" dirty="0"/>
              <a:t>Help analysts:</a:t>
            </a:r>
          </a:p>
          <a:p>
            <a:pPr lvl="1"/>
            <a:r>
              <a:rPr lang="en-IN" altLang="en-US" dirty="0"/>
              <a:t>Keep models consistent with each other</a:t>
            </a:r>
          </a:p>
          <a:p>
            <a:pPr lvl="1"/>
            <a:r>
              <a:rPr lang="en-IN" altLang="en-US" dirty="0"/>
              <a:t>Document models with explanations and annotations</a:t>
            </a:r>
          </a:p>
          <a:p>
            <a:pPr lvl="1"/>
            <a:r>
              <a:rPr lang="en-IN" altLang="en-US" dirty="0"/>
              <a:t>Ensure that models are created according to specific rules</a:t>
            </a:r>
          </a:p>
          <a:p>
            <a:pPr lvl="1"/>
            <a:r>
              <a:rPr lang="en-IN" altLang="en-US" dirty="0"/>
              <a:t>Create a single repository of all models related to a single system</a:t>
            </a:r>
          </a:p>
          <a:p>
            <a:pPr lvl="1"/>
            <a:r>
              <a:rPr lang="en-IN" altLang="en-US" dirty="0"/>
              <a:t>Track and manage design changes </a:t>
            </a:r>
          </a:p>
          <a:p>
            <a:pPr lvl="1"/>
            <a:r>
              <a:rPr lang="en-IN" altLang="en-US" dirty="0"/>
              <a:t>Create multiple versions of the design</a:t>
            </a:r>
          </a:p>
          <a:p>
            <a:pPr lvl="1"/>
            <a:endParaRPr lang="en-IN" altLang="en-US" dirty="0"/>
          </a:p>
        </p:txBody>
      </p:sp>
    </p:spTree>
    <p:extLst>
      <p:ext uri="{BB962C8B-B14F-4D97-AF65-F5344CB8AC3E}">
        <p14:creationId xmlns:p14="http://schemas.microsoft.com/office/powerpoint/2010/main" val="44470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Autofit/>
          </a:bodyPr>
          <a:lstStyle/>
          <a:p>
            <a:r>
              <a:rPr lang="en-US" altLang="en-US" dirty="0"/>
              <a:t>Computer-Aided Systems Engineering (3 of 3)</a:t>
            </a:r>
          </a:p>
        </p:txBody>
      </p:sp>
      <p:sp>
        <p:nvSpPr>
          <p:cNvPr id="63491" name="Content Placeholder 2"/>
          <p:cNvSpPr>
            <a:spLocks noGrp="1"/>
          </p:cNvSpPr>
          <p:nvPr>
            <p:ph idx="1"/>
          </p:nvPr>
        </p:nvSpPr>
        <p:spPr/>
        <p:txBody>
          <a:bodyPr/>
          <a:lstStyle/>
          <a:p>
            <a:r>
              <a:rPr lang="en-US" altLang="en-US" dirty="0"/>
              <a:t>CASE tools are similar to computer-aided design (CAD) tools</a:t>
            </a:r>
          </a:p>
          <a:p>
            <a:pPr lvl="1"/>
            <a:r>
              <a:rPr lang="en-US" altLang="en-US" dirty="0"/>
              <a:t>Capabilities vary; depend on the product </a:t>
            </a:r>
          </a:p>
          <a:p>
            <a:r>
              <a:rPr lang="en-US" altLang="en-US" dirty="0"/>
              <a:t> Create output in the form of:</a:t>
            </a:r>
          </a:p>
          <a:p>
            <a:pPr lvl="1"/>
            <a:r>
              <a:rPr lang="en-US" altLang="en-US" dirty="0"/>
              <a:t>Specifications documents</a:t>
            </a:r>
          </a:p>
          <a:p>
            <a:pPr lvl="1"/>
            <a:r>
              <a:rPr lang="en-US" altLang="en-US" dirty="0"/>
              <a:t>Documentation of the analysis</a:t>
            </a:r>
          </a:p>
          <a:p>
            <a:pPr lvl="1"/>
            <a:r>
              <a:rPr lang="en-US" altLang="en-US" dirty="0"/>
              <a:t>Design specifications </a:t>
            </a:r>
          </a:p>
          <a:p>
            <a:pPr lvl="1"/>
            <a:r>
              <a:rPr lang="en-US" altLang="en-US" dirty="0"/>
              <a:t>Logical and physical design documents </a:t>
            </a:r>
          </a:p>
          <a:p>
            <a:pPr lvl="1"/>
            <a:r>
              <a:rPr lang="en-US" altLang="en-US" dirty="0"/>
              <a:t>Code modules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dirty="0"/>
              <a:t>Prototyping (1 of 2)</a:t>
            </a:r>
          </a:p>
        </p:txBody>
      </p:sp>
      <p:sp>
        <p:nvSpPr>
          <p:cNvPr id="65539" name="Content Placeholder 2"/>
          <p:cNvSpPr>
            <a:spLocks noGrp="1"/>
          </p:cNvSpPr>
          <p:nvPr>
            <p:ph idx="1"/>
          </p:nvPr>
        </p:nvSpPr>
        <p:spPr/>
        <p:txBody>
          <a:bodyPr/>
          <a:lstStyle/>
          <a:p>
            <a:r>
              <a:rPr lang="en-US" altLang="en-US" dirty="0"/>
              <a:t>Small-scale version of the system is developed</a:t>
            </a:r>
          </a:p>
          <a:p>
            <a:pPr lvl="1"/>
            <a:r>
              <a:rPr lang="en-US" altLang="en-US" dirty="0"/>
              <a:t>Illustrates system benefits and allows users to offer feedback</a:t>
            </a:r>
          </a:p>
          <a:p>
            <a:r>
              <a:rPr lang="en-US" altLang="en-US" dirty="0"/>
              <a:t>Purposes</a:t>
            </a:r>
          </a:p>
          <a:p>
            <a:pPr lvl="1"/>
            <a:r>
              <a:rPr lang="en-US" altLang="en-US" dirty="0"/>
              <a:t>Establishes system requirements</a:t>
            </a:r>
          </a:p>
          <a:p>
            <a:pPr lvl="1"/>
            <a:r>
              <a:rPr lang="en-US" altLang="en-US" dirty="0"/>
              <a:t>Determines a system’s technical feasibility</a:t>
            </a:r>
          </a:p>
          <a:p>
            <a:pPr lvl="1"/>
            <a:r>
              <a:rPr lang="en-US" altLang="en-US" dirty="0"/>
              <a:t>Sells the proposed system to users and management using a selling prototype</a:t>
            </a:r>
          </a:p>
          <a:p>
            <a:pPr lvl="1"/>
            <a:endParaRPr lang="en-US" altLang="en-US" dirty="0"/>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dirty="0"/>
              <a:t>Prototyping (2 of 2)</a:t>
            </a:r>
          </a:p>
        </p:txBody>
      </p:sp>
      <p:sp>
        <p:nvSpPr>
          <p:cNvPr id="69635" name="Content Placeholder 2"/>
          <p:cNvSpPr>
            <a:spLocks noGrp="1"/>
          </p:cNvSpPr>
          <p:nvPr>
            <p:ph idx="1"/>
          </p:nvPr>
        </p:nvSpPr>
        <p:spPr/>
        <p:txBody>
          <a:bodyPr/>
          <a:lstStyle/>
          <a:p>
            <a:r>
              <a:rPr lang="en-US" altLang="en-US" dirty="0"/>
              <a:t>Steps in prototyping</a:t>
            </a:r>
          </a:p>
          <a:p>
            <a:pPr lvl="1"/>
            <a:r>
              <a:rPr lang="en-US" altLang="en-US" dirty="0"/>
              <a:t>Define initial requirements</a:t>
            </a:r>
          </a:p>
          <a:p>
            <a:pPr lvl="1"/>
            <a:r>
              <a:rPr lang="en-US" altLang="en-US" dirty="0"/>
              <a:t>Develop the prototype</a:t>
            </a:r>
          </a:p>
          <a:p>
            <a:pPr lvl="1"/>
            <a:r>
              <a:rPr lang="en-US" altLang="en-US" dirty="0"/>
              <a:t>Review and evaluate the prototype</a:t>
            </a:r>
          </a:p>
          <a:p>
            <a:pPr lvl="1"/>
            <a:r>
              <a:rPr lang="en-US" altLang="en-US" dirty="0"/>
              <a:t>Revise the prototype</a:t>
            </a:r>
          </a:p>
          <a:p>
            <a:pPr lvl="2"/>
            <a:endParaRPr lang="en-US" altLang="en-US" dirty="0"/>
          </a:p>
          <a:p>
            <a:pPr lvl="1"/>
            <a:endParaRPr lang="en-US" altLang="en-US"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2)</a:t>
            </a:r>
          </a:p>
        </p:txBody>
      </p:sp>
      <p:sp>
        <p:nvSpPr>
          <p:cNvPr id="3" name="Content Placeholder 2"/>
          <p:cNvSpPr>
            <a:spLocks noGrp="1"/>
          </p:cNvSpPr>
          <p:nvPr>
            <p:ph idx="1"/>
          </p:nvPr>
        </p:nvSpPr>
        <p:spPr/>
        <p:txBody>
          <a:bodyPr/>
          <a:lstStyle/>
          <a:p>
            <a:r>
              <a:rPr lang="en-US" dirty="0"/>
              <a:t>Explain the tasks involved in the implementation phase</a:t>
            </a:r>
          </a:p>
          <a:p>
            <a:r>
              <a:rPr lang="en-US" dirty="0"/>
              <a:t>Explain the tasks involved in the maintenance phase</a:t>
            </a:r>
          </a:p>
          <a:p>
            <a:r>
              <a:rPr lang="en-US" dirty="0"/>
              <a:t>Describe new trends in systems analysis and design, including service-oriented architecture, rapid application development, extreme programming, and agile methodology</a:t>
            </a:r>
          </a:p>
        </p:txBody>
      </p:sp>
    </p:spTree>
    <p:extLst>
      <p:ext uri="{BB962C8B-B14F-4D97-AF65-F5344CB8AC3E}">
        <p14:creationId xmlns:p14="http://schemas.microsoft.com/office/powerpoint/2010/main" val="2957032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dirty="0"/>
              <a:t>Prototyping Development Tools</a:t>
            </a:r>
          </a:p>
        </p:txBody>
      </p:sp>
      <p:sp>
        <p:nvSpPr>
          <p:cNvPr id="69635" name="Content Placeholder 2"/>
          <p:cNvSpPr>
            <a:spLocks noGrp="1"/>
          </p:cNvSpPr>
          <p:nvPr>
            <p:ph idx="1"/>
          </p:nvPr>
        </p:nvSpPr>
        <p:spPr/>
        <p:txBody>
          <a:bodyPr/>
          <a:lstStyle/>
          <a:p>
            <a:r>
              <a:rPr lang="en-US" altLang="en-US" dirty="0"/>
              <a:t>Development tools used in prototyping</a:t>
            </a:r>
          </a:p>
          <a:p>
            <a:pPr lvl="1"/>
            <a:r>
              <a:rPr lang="en-US" altLang="en-US" dirty="0"/>
              <a:t>Spreadsheet and database management packages</a:t>
            </a:r>
          </a:p>
          <a:p>
            <a:pPr lvl="1"/>
            <a:r>
              <a:rPr lang="en-US" altLang="en-US" dirty="0"/>
              <a:t>Visual Basic</a:t>
            </a:r>
          </a:p>
          <a:p>
            <a:pPr lvl="1"/>
            <a:r>
              <a:rPr lang="en-IN" altLang="en-US" dirty="0"/>
              <a:t>CASE tools and third- and fourth-generation programming languages</a:t>
            </a:r>
          </a:p>
          <a:p>
            <a:pPr lvl="1"/>
            <a:r>
              <a:rPr lang="en-IN" altLang="en-US" dirty="0"/>
              <a:t>User interface design tools</a:t>
            </a:r>
            <a:endParaRPr lang="en-US" altLang="en-US" dirty="0"/>
          </a:p>
          <a:p>
            <a:pPr lvl="2"/>
            <a:endParaRPr lang="en-US" altLang="en-US" dirty="0"/>
          </a:p>
          <a:p>
            <a:pPr lvl="1"/>
            <a:endParaRPr lang="en-US" altLang="en-US" dirty="0"/>
          </a:p>
          <a:p>
            <a:endParaRPr lang="en-US" altLang="en-US" dirty="0"/>
          </a:p>
        </p:txBody>
      </p:sp>
    </p:spTree>
    <p:extLst>
      <p:ext uri="{BB962C8B-B14F-4D97-AF65-F5344CB8AC3E}">
        <p14:creationId xmlns:p14="http://schemas.microsoft.com/office/powerpoint/2010/main" val="247586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4"/>
          <p:cNvSpPr>
            <a:spLocks noGrp="1"/>
          </p:cNvSpPr>
          <p:nvPr>
            <p:ph type="title"/>
          </p:nvPr>
        </p:nvSpPr>
        <p:spPr/>
        <p:txBody>
          <a:bodyPr>
            <a:noAutofit/>
          </a:bodyPr>
          <a:lstStyle/>
          <a:p>
            <a:r>
              <a:rPr lang="en-US" altLang="en-US" dirty="0"/>
              <a:t>Advantages and Disadvantages of Prototyping (1 of 2)</a:t>
            </a:r>
          </a:p>
        </p:txBody>
      </p:sp>
      <p:sp>
        <p:nvSpPr>
          <p:cNvPr id="34819" name="Content Placeholder 2"/>
          <p:cNvSpPr>
            <a:spLocks noGrp="1"/>
          </p:cNvSpPr>
          <p:nvPr>
            <p:ph idx="1"/>
          </p:nvPr>
        </p:nvSpPr>
        <p:spPr/>
        <p:txBody>
          <a:bodyPr/>
          <a:lstStyle/>
          <a:p>
            <a:r>
              <a:rPr lang="en-US" dirty="0"/>
              <a:t>Advantages</a:t>
            </a:r>
          </a:p>
          <a:p>
            <a:pPr lvl="1"/>
            <a:r>
              <a:rPr lang="en-US" dirty="0"/>
              <a:t>Method for investigating an environment</a:t>
            </a:r>
          </a:p>
          <a:p>
            <a:pPr lvl="1"/>
            <a:r>
              <a:rPr lang="en-US" dirty="0"/>
              <a:t>Reduces the need to train information system users and costs</a:t>
            </a:r>
          </a:p>
          <a:p>
            <a:pPr lvl="1"/>
            <a:r>
              <a:rPr lang="en-IN" dirty="0"/>
              <a:t>Increases the system’s chance of success by encouraging users’ involvement</a:t>
            </a:r>
          </a:p>
          <a:p>
            <a:pPr lvl="1"/>
            <a:r>
              <a:rPr lang="en-US" dirty="0"/>
              <a:t>Allows easy modification</a:t>
            </a:r>
          </a:p>
          <a:p>
            <a:pPr lvl="1"/>
            <a:r>
              <a:rPr lang="en-US" dirty="0"/>
              <a:t>Improves documentation and communication </a:t>
            </a:r>
          </a:p>
          <a:p>
            <a:pPr lvl="2"/>
            <a:endParaRPr lang="en-US" alt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4"/>
          <p:cNvSpPr>
            <a:spLocks noGrp="1"/>
          </p:cNvSpPr>
          <p:nvPr>
            <p:ph type="title"/>
          </p:nvPr>
        </p:nvSpPr>
        <p:spPr/>
        <p:txBody>
          <a:bodyPr>
            <a:noAutofit/>
          </a:bodyPr>
          <a:lstStyle/>
          <a:p>
            <a:r>
              <a:rPr lang="en-US" altLang="en-US" dirty="0"/>
              <a:t>Advantages and Disadvantages of Prototyping (2 of 2)</a:t>
            </a:r>
          </a:p>
        </p:txBody>
      </p:sp>
      <p:sp>
        <p:nvSpPr>
          <p:cNvPr id="73731" name="Content Placeholder 2"/>
          <p:cNvSpPr>
            <a:spLocks noGrp="1"/>
          </p:cNvSpPr>
          <p:nvPr>
            <p:ph idx="1"/>
          </p:nvPr>
        </p:nvSpPr>
        <p:spPr/>
        <p:txBody>
          <a:bodyPr/>
          <a:lstStyle/>
          <a:p>
            <a:r>
              <a:rPr lang="en-US" altLang="en-US" dirty="0"/>
              <a:t>Disadvantages</a:t>
            </a:r>
          </a:p>
          <a:p>
            <a:pPr lvl="1"/>
            <a:r>
              <a:rPr lang="en-US" altLang="en-US" dirty="0"/>
              <a:t>Requires excessive support and assistance from users and top management</a:t>
            </a:r>
          </a:p>
          <a:p>
            <a:pPr lvl="1"/>
            <a:r>
              <a:rPr lang="en-US" altLang="en-US" dirty="0"/>
              <a:t>May not reflect the final system’s actual operation</a:t>
            </a:r>
          </a:p>
          <a:p>
            <a:pPr lvl="1"/>
            <a:r>
              <a:rPr lang="en-US" altLang="en-US" dirty="0"/>
              <a:t>Misleading; </a:t>
            </a:r>
            <a:r>
              <a:rPr lang="en-IN" altLang="en-US" dirty="0"/>
              <a:t>working prototype convinces the team that the final system will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dirty="0"/>
              <a:t>Phase 4: Implementation (1 of 3)</a:t>
            </a:r>
          </a:p>
        </p:txBody>
      </p:sp>
      <p:sp>
        <p:nvSpPr>
          <p:cNvPr id="75779" name="Content Placeholder 2"/>
          <p:cNvSpPr>
            <a:spLocks noGrp="1"/>
          </p:cNvSpPr>
          <p:nvPr>
            <p:ph idx="1"/>
          </p:nvPr>
        </p:nvSpPr>
        <p:spPr/>
        <p:txBody>
          <a:bodyPr/>
          <a:lstStyle/>
          <a:p>
            <a:r>
              <a:rPr lang="en-US" altLang="en-US" dirty="0"/>
              <a:t>Team configures the system and procures components for it</a:t>
            </a:r>
          </a:p>
          <a:p>
            <a:pPr lvl="1"/>
            <a:r>
              <a:rPr lang="en-US" altLang="en-US" dirty="0"/>
              <a:t>Tasks involved</a:t>
            </a:r>
          </a:p>
          <a:p>
            <a:pPr lvl="2"/>
            <a:r>
              <a:rPr lang="en-US" altLang="en-US" dirty="0"/>
              <a:t>Acquiring new equipment</a:t>
            </a:r>
          </a:p>
          <a:p>
            <a:pPr lvl="2"/>
            <a:r>
              <a:rPr lang="en-US" altLang="en-US" dirty="0"/>
              <a:t>Hiring and training new employees</a:t>
            </a:r>
          </a:p>
          <a:p>
            <a:pPr lvl="2"/>
            <a:r>
              <a:rPr lang="en-US" altLang="en-US" dirty="0"/>
              <a:t>Planning and designing physical layout</a:t>
            </a:r>
          </a:p>
          <a:p>
            <a:pPr lvl="2"/>
            <a:r>
              <a:rPr lang="en-US" altLang="en-US" dirty="0"/>
              <a:t>Coding and testing</a:t>
            </a:r>
          </a:p>
          <a:p>
            <a:pPr lvl="2"/>
            <a:r>
              <a:rPr lang="en-US" altLang="en-US" dirty="0"/>
              <a:t>Designing security measures and safeguards</a:t>
            </a:r>
          </a:p>
          <a:p>
            <a:pPr lvl="2"/>
            <a:r>
              <a:rPr lang="en-US" altLang="en-US" dirty="0"/>
              <a:t>Creating a disaster recovery plan</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4"/>
          <p:cNvSpPr>
            <a:spLocks noGrp="1"/>
          </p:cNvSpPr>
          <p:nvPr>
            <p:ph type="title"/>
          </p:nvPr>
        </p:nvSpPr>
        <p:spPr/>
        <p:txBody>
          <a:bodyPr>
            <a:normAutofit/>
          </a:bodyPr>
          <a:lstStyle/>
          <a:p>
            <a:r>
              <a:rPr lang="en-US" altLang="en-US" dirty="0"/>
              <a:t>Phase 4: Implementation (2 of 3)</a:t>
            </a:r>
          </a:p>
        </p:txBody>
      </p:sp>
      <p:sp>
        <p:nvSpPr>
          <p:cNvPr id="77827" name="Content Placeholder 2"/>
          <p:cNvSpPr>
            <a:spLocks noGrp="1"/>
          </p:cNvSpPr>
          <p:nvPr>
            <p:ph idx="1"/>
          </p:nvPr>
        </p:nvSpPr>
        <p:spPr/>
        <p:txBody>
          <a:bodyPr/>
          <a:lstStyle/>
          <a:p>
            <a:r>
              <a:rPr lang="en-US" altLang="en-US" dirty="0"/>
              <a:t>Conversion options</a:t>
            </a:r>
          </a:p>
          <a:p>
            <a:pPr lvl="1"/>
            <a:r>
              <a:rPr lang="en-US" altLang="en-US" dirty="0"/>
              <a:t>Parallel: old and new systems run simultaneously for a short time to ensure the new system works correctly</a:t>
            </a:r>
          </a:p>
          <a:p>
            <a:pPr lvl="1"/>
            <a:r>
              <a:rPr lang="en-US" altLang="en-US" dirty="0"/>
              <a:t>Phased-in-phased-out: as each module of the new system is converted, the corresponding part of the old system is retired</a:t>
            </a:r>
          </a:p>
          <a:p>
            <a:pPr lvl="2"/>
            <a:r>
              <a:rPr lang="en-IN" altLang="en-US" dirty="0"/>
              <a:t>Process continues until the entire system is operational</a:t>
            </a:r>
            <a:endParaRPr lang="en-US" altLang="en-US" dirty="0"/>
          </a:p>
          <a:p>
            <a:pPr lvl="1"/>
            <a:endParaRPr lang="en-US" altLang="en-US" dirty="0"/>
          </a:p>
        </p:txBody>
      </p:sp>
    </p:spTree>
    <p:extLst>
      <p:ext uri="{BB962C8B-B14F-4D97-AF65-F5344CB8AC3E}">
        <p14:creationId xmlns:p14="http://schemas.microsoft.com/office/powerpoint/2010/main" val="422323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4"/>
          <p:cNvSpPr>
            <a:spLocks noGrp="1"/>
          </p:cNvSpPr>
          <p:nvPr>
            <p:ph type="title"/>
          </p:nvPr>
        </p:nvSpPr>
        <p:spPr/>
        <p:txBody>
          <a:bodyPr>
            <a:normAutofit/>
          </a:bodyPr>
          <a:lstStyle/>
          <a:p>
            <a:r>
              <a:rPr lang="en-US" altLang="en-US" dirty="0"/>
              <a:t>Phase 4: Implementation (3 of 3)</a:t>
            </a:r>
          </a:p>
        </p:txBody>
      </p:sp>
      <p:sp>
        <p:nvSpPr>
          <p:cNvPr id="79875" name="Content Placeholder 2"/>
          <p:cNvSpPr>
            <a:spLocks noGrp="1"/>
          </p:cNvSpPr>
          <p:nvPr>
            <p:ph idx="1"/>
          </p:nvPr>
        </p:nvSpPr>
        <p:spPr/>
        <p:txBody>
          <a:bodyPr/>
          <a:lstStyle/>
          <a:p>
            <a:pPr lvl="1"/>
            <a:r>
              <a:rPr lang="en-US" altLang="en-US" dirty="0"/>
              <a:t>Plunge (direct cutover): old system is stopped and the new system is implemented</a:t>
            </a:r>
          </a:p>
          <a:p>
            <a:pPr lvl="1"/>
            <a:r>
              <a:rPr lang="en-US" altLang="en-US" dirty="0"/>
              <a:t>Pilot: analyst introduces the system in a limited area of the organization</a:t>
            </a:r>
          </a:p>
          <a:p>
            <a:pPr lvl="2"/>
            <a:r>
              <a:rPr lang="en-US" altLang="en-US" dirty="0"/>
              <a:t>Implemented in the rest of the organization in stages or all at once if the system works correctly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normAutofit/>
          </a:bodyPr>
          <a:lstStyle/>
          <a:p>
            <a:r>
              <a:rPr lang="en-US" altLang="en-US" dirty="0"/>
              <a:t>IT Project Management (1 of 2)</a:t>
            </a:r>
          </a:p>
        </p:txBody>
      </p:sp>
      <p:sp>
        <p:nvSpPr>
          <p:cNvPr id="81923" name="Content Placeholder 2"/>
          <p:cNvSpPr>
            <a:spLocks noGrp="1"/>
          </p:cNvSpPr>
          <p:nvPr>
            <p:ph idx="1"/>
          </p:nvPr>
        </p:nvSpPr>
        <p:spPr/>
        <p:txBody>
          <a:bodyPr/>
          <a:lstStyle/>
          <a:p>
            <a:r>
              <a:rPr lang="en-US" altLang="en-US" dirty="0"/>
              <a:t>Activities to plan, manage, and control information system creation and delivery </a:t>
            </a:r>
          </a:p>
          <a:p>
            <a:r>
              <a:rPr lang="en-US" altLang="en-US" dirty="0"/>
              <a:t>Tools and techniques</a:t>
            </a:r>
          </a:p>
          <a:p>
            <a:pPr lvl="1"/>
            <a:r>
              <a:rPr lang="en-US" altLang="en-US" dirty="0"/>
              <a:t>Help solve scheduling problems, plan and set goals, and highlight potential bottlenecks</a:t>
            </a:r>
          </a:p>
          <a:p>
            <a:pPr lvl="1"/>
            <a:r>
              <a:rPr lang="es-EC" altLang="en-US" dirty="0"/>
              <a:t>Project </a:t>
            </a:r>
            <a:r>
              <a:rPr lang="en-US" altLang="en-US" dirty="0"/>
              <a:t>management</a:t>
            </a:r>
            <a:r>
              <a:rPr lang="es-EC" altLang="en-US" dirty="0"/>
              <a:t> software </a:t>
            </a:r>
            <a:r>
              <a:rPr lang="en-US" altLang="en-US" dirty="0"/>
              <a:t>helps study cost, time, and impact of schedule changes</a:t>
            </a:r>
          </a:p>
          <a:p>
            <a:pPr lvl="2"/>
            <a:r>
              <a:rPr lang="en-US" altLang="en-US" dirty="0"/>
              <a:t>PERT (program evaluation review technique) </a:t>
            </a:r>
          </a:p>
          <a:p>
            <a:pPr lvl="2"/>
            <a:r>
              <a:rPr lang="en-US" altLang="en-US" dirty="0"/>
              <a:t>CPM (critical path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10.4      PERT Network</a:t>
            </a:r>
          </a:p>
        </p:txBody>
      </p:sp>
      <p:pic>
        <p:nvPicPr>
          <p:cNvPr id="2" name="Picture 1" descr="This figure illustrates an example of a P E R T network. It consists of seven circles in three rows. Each circle contains a number, and the circles are interconnected. In row 1, the circle is labeled 2. In row 2, the circles are labeled 1, 4, 6, and 7. In row 3, the circles are labeled 3 and 5. These circles are connected by arrows that are denoted by letters or numbers." title="Exhibit 10.4 - P E R T Networ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098" y="1944652"/>
            <a:ext cx="7644342" cy="371382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normAutofit/>
          </a:bodyPr>
          <a:lstStyle/>
          <a:p>
            <a:r>
              <a:rPr lang="en-US" altLang="en-US" dirty="0"/>
              <a:t>IT Project Management (2 of 2)</a:t>
            </a:r>
          </a:p>
        </p:txBody>
      </p:sp>
      <p:sp>
        <p:nvSpPr>
          <p:cNvPr id="86019" name="Content Placeholder 2"/>
          <p:cNvSpPr>
            <a:spLocks noGrp="1"/>
          </p:cNvSpPr>
          <p:nvPr>
            <p:ph idx="1"/>
          </p:nvPr>
        </p:nvSpPr>
        <p:spPr/>
        <p:txBody>
          <a:bodyPr/>
          <a:lstStyle/>
          <a:p>
            <a:r>
              <a:rPr lang="en-US" altLang="en-US" dirty="0"/>
              <a:t>Gantt chart</a:t>
            </a:r>
          </a:p>
          <a:p>
            <a:pPr lvl="1"/>
            <a:r>
              <a:rPr lang="en-US" altLang="en-US" dirty="0"/>
              <a:t>Constructed using the critical path</a:t>
            </a:r>
          </a:p>
          <a:p>
            <a:pPr lvl="1"/>
            <a:r>
              <a:rPr lang="en-IN" altLang="en-US" dirty="0"/>
              <a:t>Allows the systems analyst to monitor the progress of the project </a:t>
            </a:r>
          </a:p>
          <a:p>
            <a:pPr lvl="1"/>
            <a:r>
              <a:rPr lang="en-IN" altLang="en-US" dirty="0"/>
              <a:t>Helps detect delay in the daily operation of the project</a:t>
            </a:r>
            <a:endParaRPr lang="en-US" altLang="en-US" dirty="0"/>
          </a:p>
          <a:p>
            <a:pPr lvl="1"/>
            <a:endParaRPr lang="en-US" altLang="en-US" dirty="0"/>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IN" altLang="en-US" dirty="0"/>
              <a:t>10.5	Gantt Chart</a:t>
            </a:r>
          </a:p>
        </p:txBody>
      </p:sp>
      <p:pic>
        <p:nvPicPr>
          <p:cNvPr id="2" name="Picture 1" descr="This figure illustrates a graph depicting a Gantt chart. The x-axis marks the time in weeks, starting from one week and counting up to the 22nd week.&#10;The y-axis marks the activities. The first activity reads define the problem. This occurs within the first week.&#10;The second activity reads conduct the feasibility study. This occurs from the first to the fourth week.&#10;The third activity reads redefine the problem. This occurs from the fourth to the tenth week.&#10;The fourth activity reads create and evaluate alternative solutions. This occurs from the sixth to the eighth week.&#10;The fifth activity reads select new hardware or software. This occurs from the eighth to the twelfth week.&#10;The sixth activity reads install new hardware or software. This occurs from the eighth to the twelfth week.&#10;The seventh activity reads construct the prototype. This occurs from the twelfth to the sixteenth week.&#10;The eighth activity reads implement the new system. This occurs from the sixteenth to the twenty-first week.&#10;" title="Exhibit 10.5 - Gantt Cha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24" y="1598258"/>
            <a:ext cx="7257424" cy="47083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Autofit/>
          </a:bodyPr>
          <a:lstStyle/>
          <a:p>
            <a:r>
              <a:rPr lang="en-US" altLang="en-US" dirty="0"/>
              <a:t>Systems Development Life Cycle: An Overview </a:t>
            </a:r>
          </a:p>
        </p:txBody>
      </p:sp>
      <p:sp>
        <p:nvSpPr>
          <p:cNvPr id="18435" name="Content Placeholder 2"/>
          <p:cNvSpPr>
            <a:spLocks noGrp="1"/>
          </p:cNvSpPr>
          <p:nvPr>
            <p:ph idx="1"/>
          </p:nvPr>
        </p:nvSpPr>
        <p:spPr/>
        <p:txBody>
          <a:bodyPr/>
          <a:lstStyle/>
          <a:p>
            <a:r>
              <a:rPr lang="en-US" altLang="en-US" dirty="0"/>
              <a:t>Systems development life cycle (SDLC): series of well-defined phases performed in sequence</a:t>
            </a:r>
          </a:p>
          <a:p>
            <a:pPr lvl="1"/>
            <a:r>
              <a:rPr lang="en-US" altLang="en-US" dirty="0"/>
              <a:t>Serves as a framework for developing a system or project</a:t>
            </a:r>
          </a:p>
          <a:p>
            <a:pPr lvl="1"/>
            <a:r>
              <a:rPr lang="en-US" altLang="en-US" dirty="0"/>
              <a:t>Each phase’s output becomes the input for the next phase</a:t>
            </a:r>
          </a:p>
          <a:p>
            <a:pPr lvl="1"/>
            <a:r>
              <a:rPr lang="en-US" altLang="en-US" dirty="0"/>
              <a:t>Suitable for an information system that </a:t>
            </a:r>
            <a:r>
              <a:rPr lang="en-IN" altLang="en-US" dirty="0"/>
              <a:t>needs to be designed from scratch</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dirty="0"/>
              <a:t>Request for Proposal (1 of 3)</a:t>
            </a:r>
          </a:p>
        </p:txBody>
      </p:sp>
      <p:sp>
        <p:nvSpPr>
          <p:cNvPr id="89091" name="Content Placeholder 2"/>
          <p:cNvSpPr>
            <a:spLocks noGrp="1"/>
          </p:cNvSpPr>
          <p:nvPr>
            <p:ph idx="1"/>
          </p:nvPr>
        </p:nvSpPr>
        <p:spPr/>
        <p:txBody>
          <a:bodyPr/>
          <a:lstStyle/>
          <a:p>
            <a:r>
              <a:rPr lang="en-US" altLang="en-US" dirty="0"/>
              <a:t>Written document with detailed specifications </a:t>
            </a:r>
          </a:p>
          <a:p>
            <a:pPr lvl="1"/>
            <a:r>
              <a:rPr lang="en-US" altLang="en-US" dirty="0"/>
              <a:t>Used to request bids for equipment, supplies, or services from vendors</a:t>
            </a:r>
          </a:p>
          <a:p>
            <a:pPr lvl="1"/>
            <a:r>
              <a:rPr lang="en-IN" altLang="en-US" dirty="0"/>
              <a:t>Contains information on functional, technical, and business requirements of the proposed information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4"/>
          <p:cNvSpPr>
            <a:spLocks noGrp="1"/>
          </p:cNvSpPr>
          <p:nvPr>
            <p:ph type="title"/>
          </p:nvPr>
        </p:nvSpPr>
        <p:spPr/>
        <p:txBody>
          <a:bodyPr>
            <a:normAutofit/>
          </a:bodyPr>
          <a:lstStyle/>
          <a:p>
            <a:r>
              <a:rPr lang="en-US" altLang="en-US" dirty="0"/>
              <a:t>Request for Proposal (2 of 3)</a:t>
            </a:r>
          </a:p>
        </p:txBody>
      </p:sp>
      <p:sp>
        <p:nvSpPr>
          <p:cNvPr id="91139" name="Content Placeholder 2"/>
          <p:cNvSpPr>
            <a:spLocks noGrp="1"/>
          </p:cNvSpPr>
          <p:nvPr>
            <p:ph idx="1"/>
          </p:nvPr>
        </p:nvSpPr>
        <p:spPr/>
        <p:txBody>
          <a:bodyPr/>
          <a:lstStyle/>
          <a:p>
            <a:r>
              <a:rPr lang="en-US" altLang="en-US" dirty="0"/>
              <a:t>Advantages </a:t>
            </a:r>
          </a:p>
          <a:p>
            <a:pPr lvl="1"/>
            <a:r>
              <a:rPr lang="en-IN" altLang="en-US" dirty="0"/>
              <a:t>All vendors get the same information and requirements, which aid in fair evaluation of bids</a:t>
            </a:r>
            <a:endParaRPr lang="en-US" altLang="en-US" dirty="0"/>
          </a:p>
          <a:p>
            <a:pPr lvl="1"/>
            <a:r>
              <a:rPr lang="en-IN" altLang="en-US" dirty="0"/>
              <a:t>Useful to narrow down the list of prospective vendors</a:t>
            </a:r>
          </a:p>
          <a:p>
            <a:r>
              <a:rPr lang="en-US" altLang="en-US" dirty="0"/>
              <a:t>Disadvantage </a:t>
            </a:r>
          </a:p>
          <a:p>
            <a:pPr lvl="1"/>
            <a:r>
              <a:rPr lang="en-US" altLang="en-US" dirty="0"/>
              <a:t>Time consuming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4"/>
          <p:cNvSpPr>
            <a:spLocks noGrp="1"/>
          </p:cNvSpPr>
          <p:nvPr>
            <p:ph type="title"/>
          </p:nvPr>
        </p:nvSpPr>
        <p:spPr/>
        <p:txBody>
          <a:bodyPr/>
          <a:lstStyle/>
          <a:p>
            <a:r>
              <a:rPr lang="en-US" altLang="en-US" dirty="0"/>
              <a:t>Request for Proposal (3 of 3)</a:t>
            </a:r>
          </a:p>
        </p:txBody>
      </p:sp>
      <p:sp>
        <p:nvSpPr>
          <p:cNvPr id="91139" name="Content Placeholder 2"/>
          <p:cNvSpPr>
            <a:spLocks noGrp="1"/>
          </p:cNvSpPr>
          <p:nvPr>
            <p:ph idx="1"/>
          </p:nvPr>
        </p:nvSpPr>
        <p:spPr/>
        <p:txBody>
          <a:bodyPr/>
          <a:lstStyle/>
          <a:p>
            <a:r>
              <a:rPr lang="en-US" altLang="en-US" dirty="0"/>
              <a:t>Request for information (RFI)</a:t>
            </a:r>
          </a:p>
          <a:p>
            <a:pPr lvl="1"/>
            <a:r>
              <a:rPr lang="en-US" altLang="en-US" dirty="0"/>
              <a:t>Alternative to an RFP</a:t>
            </a:r>
          </a:p>
          <a:p>
            <a:pPr lvl="1"/>
            <a:r>
              <a:rPr lang="en-US" altLang="en-US" dirty="0"/>
              <a:t>Screening document for gathering vendor information and narrowing the list of potential vendors</a:t>
            </a:r>
          </a:p>
          <a:p>
            <a:pPr lvl="1"/>
            <a:r>
              <a:rPr lang="en-US" altLang="en-US" dirty="0"/>
              <a:t>Helps manage selection of vendors by focusing on the project requirements crucial to selecting vendors</a:t>
            </a:r>
          </a:p>
        </p:txBody>
      </p:sp>
    </p:spTree>
    <p:extLst>
      <p:ext uri="{BB962C8B-B14F-4D97-AF65-F5344CB8AC3E}">
        <p14:creationId xmlns:p14="http://schemas.microsoft.com/office/powerpoint/2010/main" val="313766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normAutofit/>
          </a:bodyPr>
          <a:lstStyle/>
          <a:p>
            <a:r>
              <a:rPr lang="en-IN" altLang="en-US" dirty="0"/>
              <a:t>Implementation Alternatives </a:t>
            </a:r>
            <a:endParaRPr lang="en-US" altLang="en-US" dirty="0"/>
          </a:p>
        </p:txBody>
      </p:sp>
      <p:sp>
        <p:nvSpPr>
          <p:cNvPr id="93187" name="Content Placeholder 2"/>
          <p:cNvSpPr>
            <a:spLocks noGrp="1"/>
          </p:cNvSpPr>
          <p:nvPr>
            <p:ph idx="1"/>
          </p:nvPr>
        </p:nvSpPr>
        <p:spPr/>
        <p:txBody>
          <a:bodyPr/>
          <a:lstStyle/>
          <a:p>
            <a:r>
              <a:rPr lang="en-US" altLang="en-US" dirty="0"/>
              <a:t>The SDLC approach is sometimes called insourcing</a:t>
            </a:r>
          </a:p>
          <a:p>
            <a:pPr lvl="1"/>
            <a:r>
              <a:rPr lang="en-US" altLang="en-US" dirty="0"/>
              <a:t>Organization’s team develops the system internally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normAutofit/>
          </a:bodyPr>
          <a:lstStyle/>
          <a:p>
            <a:r>
              <a:rPr lang="en-IN" altLang="en-US" dirty="0"/>
              <a:t>Self-Sourcing (1 of 3)</a:t>
            </a:r>
            <a:endParaRPr lang="en-US" altLang="en-US" dirty="0"/>
          </a:p>
        </p:txBody>
      </p:sp>
      <p:sp>
        <p:nvSpPr>
          <p:cNvPr id="93187" name="Content Placeholder 2"/>
          <p:cNvSpPr>
            <a:spLocks noGrp="1"/>
          </p:cNvSpPr>
          <p:nvPr>
            <p:ph idx="1"/>
          </p:nvPr>
        </p:nvSpPr>
        <p:spPr/>
        <p:txBody>
          <a:bodyPr/>
          <a:lstStyle/>
          <a:p>
            <a:r>
              <a:rPr lang="en-US" altLang="en-US" dirty="0"/>
              <a:t>End users develop information systems with less or no formal assistance from the information systems (IS) team</a:t>
            </a:r>
          </a:p>
          <a:p>
            <a:pPr lvl="1"/>
            <a:r>
              <a:rPr lang="en-IN" altLang="en-US" dirty="0"/>
              <a:t>Use off-the-shelf software to produce custom-built applications</a:t>
            </a:r>
            <a:endParaRPr lang="en-US" altLang="en-US" dirty="0"/>
          </a:p>
          <a:p>
            <a:pPr lvl="1"/>
            <a:r>
              <a:rPr lang="en-US" altLang="en-US" dirty="0"/>
              <a:t>Helps reduce the backlog in producing information systems </a:t>
            </a:r>
          </a:p>
          <a:p>
            <a:pPr lvl="1"/>
            <a:r>
              <a:rPr lang="en-US" altLang="en-US" dirty="0"/>
              <a:t>Improves flexibility in responding to users’ information needs</a:t>
            </a:r>
          </a:p>
        </p:txBody>
      </p:sp>
    </p:spTree>
    <p:extLst>
      <p:ext uri="{BB962C8B-B14F-4D97-AF65-F5344CB8AC3E}">
        <p14:creationId xmlns:p14="http://schemas.microsoft.com/office/powerpoint/2010/main" val="270453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dirty="0"/>
              <a:t>Self-Sourcing (2 of 3)</a:t>
            </a:r>
          </a:p>
        </p:txBody>
      </p:sp>
      <p:sp>
        <p:nvSpPr>
          <p:cNvPr id="95235" name="Content Placeholder 2"/>
          <p:cNvSpPr>
            <a:spLocks noGrp="1"/>
          </p:cNvSpPr>
          <p:nvPr>
            <p:ph idx="1"/>
          </p:nvPr>
        </p:nvSpPr>
        <p:spPr/>
        <p:txBody>
          <a:bodyPr/>
          <a:lstStyle/>
          <a:p>
            <a:r>
              <a:rPr lang="en-US" altLang="en-US" dirty="0"/>
              <a:t>Disadvantages</a:t>
            </a:r>
          </a:p>
          <a:p>
            <a:pPr lvl="1"/>
            <a:r>
              <a:rPr lang="en-US" altLang="en-US" dirty="0"/>
              <a:t>Possible misuse of computing resources</a:t>
            </a:r>
          </a:p>
          <a:p>
            <a:pPr lvl="1"/>
            <a:r>
              <a:rPr lang="en-US" altLang="en-US" dirty="0"/>
              <a:t>Lack of access to crucial data</a:t>
            </a:r>
          </a:p>
          <a:p>
            <a:pPr lvl="1"/>
            <a:r>
              <a:rPr lang="en-US" altLang="en-US" dirty="0"/>
              <a:t>Lack of documentation </a:t>
            </a:r>
          </a:p>
          <a:p>
            <a:pPr lvl="1"/>
            <a:r>
              <a:rPr lang="en-US" altLang="en-US" dirty="0"/>
              <a:t>Inadequate security for the applications and systems </a:t>
            </a:r>
          </a:p>
          <a:p>
            <a:pPr lvl="1"/>
            <a:r>
              <a:rPr lang="en-IN" altLang="en-US" dirty="0"/>
              <a:t>Applications may not be up to IS standards</a:t>
            </a:r>
          </a:p>
          <a:p>
            <a:pPr lvl="1"/>
            <a:r>
              <a:rPr lang="en-IN" altLang="en-US" dirty="0"/>
              <a:t>Lack of support from top management</a:t>
            </a:r>
          </a:p>
          <a:p>
            <a:pPr lvl="1"/>
            <a:r>
              <a:rPr lang="en-IN" altLang="en-US" dirty="0"/>
              <a:t>Lack of training for prospective users</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2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normAutofit/>
          </a:bodyPr>
          <a:lstStyle/>
          <a:p>
            <a:r>
              <a:rPr lang="en-IN" altLang="en-US" dirty="0"/>
              <a:t>Self-Sourcing (3 of 3)</a:t>
            </a:r>
            <a:endParaRPr lang="en-US" altLang="en-US" dirty="0"/>
          </a:p>
        </p:txBody>
      </p:sp>
      <p:sp>
        <p:nvSpPr>
          <p:cNvPr id="98307" name="Content Placeholder 2"/>
          <p:cNvSpPr>
            <a:spLocks noGrp="1"/>
          </p:cNvSpPr>
          <p:nvPr>
            <p:ph idx="1"/>
          </p:nvPr>
        </p:nvSpPr>
        <p:spPr/>
        <p:txBody>
          <a:bodyPr/>
          <a:lstStyle/>
          <a:p>
            <a:r>
              <a:rPr lang="en-IN" altLang="en-US" dirty="0"/>
              <a:t>Organizations should develop guidelines for end users</a:t>
            </a:r>
          </a:p>
          <a:p>
            <a:pPr lvl="1"/>
            <a:r>
              <a:rPr lang="en-IN" altLang="en-US" dirty="0"/>
              <a:t>Criteria for evaluating, approving or rejecting, and prioritizing projects</a:t>
            </a:r>
          </a:p>
          <a:p>
            <a:r>
              <a:rPr lang="en-IN" altLang="en-US" dirty="0"/>
              <a:t>Data administration should be enforced </a:t>
            </a:r>
          </a:p>
          <a:p>
            <a:pPr lvl="1"/>
            <a:r>
              <a:rPr lang="en-IN" altLang="en-US" dirty="0"/>
              <a:t>Ensures integrity and reliability of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4"/>
          <p:cNvSpPr>
            <a:spLocks noGrp="1"/>
          </p:cNvSpPr>
          <p:nvPr>
            <p:ph type="title"/>
          </p:nvPr>
        </p:nvSpPr>
        <p:spPr/>
        <p:txBody>
          <a:bodyPr>
            <a:normAutofit/>
          </a:bodyPr>
          <a:lstStyle/>
          <a:p>
            <a:r>
              <a:rPr lang="en-IN" altLang="en-US" dirty="0"/>
              <a:t>Outsourcing (1 of 2)</a:t>
            </a:r>
            <a:endParaRPr lang="en-US" altLang="en-US" dirty="0"/>
          </a:p>
        </p:txBody>
      </p:sp>
      <p:sp>
        <p:nvSpPr>
          <p:cNvPr id="99331" name="Content Placeholder 2"/>
          <p:cNvSpPr>
            <a:spLocks noGrp="1"/>
          </p:cNvSpPr>
          <p:nvPr>
            <p:ph idx="1"/>
          </p:nvPr>
        </p:nvSpPr>
        <p:spPr/>
        <p:txBody>
          <a:bodyPr/>
          <a:lstStyle/>
          <a:p>
            <a:r>
              <a:rPr lang="en-US" altLang="en-US" dirty="0"/>
              <a:t>Organizations hire external vendors or consultants who specializes in providing development services</a:t>
            </a:r>
          </a:p>
          <a:p>
            <a:pPr lvl="1"/>
            <a:r>
              <a:rPr lang="en-US" altLang="en-US" dirty="0"/>
              <a:t>Crowdsourcing: process traditionally performed by employees or contractors to a crowd through an open call</a:t>
            </a:r>
          </a:p>
          <a:p>
            <a:r>
              <a:rPr lang="en-IN" altLang="en-US" dirty="0"/>
              <a:t>Outsourcing types</a:t>
            </a:r>
          </a:p>
          <a:p>
            <a:pPr lvl="1"/>
            <a:r>
              <a:rPr lang="en-IN" altLang="en-US" dirty="0"/>
              <a:t>Onshore</a:t>
            </a:r>
          </a:p>
          <a:p>
            <a:pPr lvl="1"/>
            <a:r>
              <a:rPr lang="en-IN" altLang="en-US" dirty="0"/>
              <a:t>Nearshore</a:t>
            </a:r>
          </a:p>
          <a:p>
            <a:pPr lvl="1"/>
            <a:r>
              <a:rPr lang="en-IN" altLang="en-US" dirty="0"/>
              <a:t>Offshore</a:t>
            </a:r>
          </a:p>
          <a:p>
            <a:pPr lvl="1"/>
            <a:endParaRPr lang="en-US" altLang="en-US" dirty="0"/>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4"/>
          <p:cNvSpPr>
            <a:spLocks noGrp="1"/>
          </p:cNvSpPr>
          <p:nvPr>
            <p:ph type="title"/>
          </p:nvPr>
        </p:nvSpPr>
        <p:spPr/>
        <p:txBody>
          <a:bodyPr>
            <a:normAutofit/>
          </a:bodyPr>
          <a:lstStyle/>
          <a:p>
            <a:r>
              <a:rPr lang="en-US" altLang="en-US" dirty="0"/>
              <a:t>Outsourcing (2 of 2)</a:t>
            </a:r>
          </a:p>
        </p:txBody>
      </p:sp>
      <p:sp>
        <p:nvSpPr>
          <p:cNvPr id="101379" name="Content Placeholder 2"/>
          <p:cNvSpPr>
            <a:spLocks noGrp="1"/>
          </p:cNvSpPr>
          <p:nvPr>
            <p:ph idx="1"/>
          </p:nvPr>
        </p:nvSpPr>
        <p:spPr/>
        <p:txBody>
          <a:bodyPr/>
          <a:lstStyle/>
          <a:p>
            <a:pPr lvl="1"/>
            <a:r>
              <a:rPr lang="en-US" altLang="en-US" dirty="0"/>
              <a:t>Advantages </a:t>
            </a:r>
          </a:p>
          <a:p>
            <a:pPr lvl="2"/>
            <a:r>
              <a:rPr lang="en-US" altLang="en-US" dirty="0"/>
              <a:t>Less expensive</a:t>
            </a:r>
          </a:p>
          <a:p>
            <a:pPr lvl="2"/>
            <a:r>
              <a:rPr lang="en-US" altLang="en-US" dirty="0"/>
              <a:t>Quick delivery</a:t>
            </a:r>
          </a:p>
          <a:p>
            <a:pPr lvl="2"/>
            <a:r>
              <a:rPr lang="en-US" altLang="en-US" dirty="0"/>
              <a:t>Helps organizations concentrate on core functions and other projects</a:t>
            </a:r>
          </a:p>
          <a:p>
            <a:pPr lvl="1"/>
            <a:r>
              <a:rPr lang="en-US" altLang="en-US" dirty="0"/>
              <a:t>Disadvantages</a:t>
            </a:r>
          </a:p>
          <a:p>
            <a:pPr lvl="2"/>
            <a:r>
              <a:rPr lang="en-US" altLang="en-US" dirty="0"/>
              <a:t>Loss of control</a:t>
            </a:r>
          </a:p>
          <a:p>
            <a:pPr lvl="2"/>
            <a:r>
              <a:rPr lang="en-US" altLang="en-US" dirty="0"/>
              <a:t>Dependency</a:t>
            </a:r>
          </a:p>
          <a:p>
            <a:pPr lvl="2"/>
            <a:r>
              <a:rPr lang="en-US" altLang="en-US" dirty="0"/>
              <a:t>Vulnerability of strategic information</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dirty="0"/>
              <a:t>Phase 5: Maintenance (1 of 2)</a:t>
            </a:r>
          </a:p>
        </p:txBody>
      </p:sp>
      <p:sp>
        <p:nvSpPr>
          <p:cNvPr id="103427" name="Content Placeholder 2"/>
          <p:cNvSpPr>
            <a:spLocks noGrp="1"/>
          </p:cNvSpPr>
          <p:nvPr>
            <p:ph idx="1"/>
          </p:nvPr>
        </p:nvSpPr>
        <p:spPr/>
        <p:txBody>
          <a:bodyPr/>
          <a:lstStyle/>
          <a:p>
            <a:r>
              <a:rPr lang="en-US" altLang="en-US" dirty="0"/>
              <a:t>Information system is operating</a:t>
            </a:r>
          </a:p>
          <a:p>
            <a:pPr lvl="1"/>
            <a:r>
              <a:rPr lang="en-US" altLang="en-US" dirty="0"/>
              <a:t>Enhancements and modifications to the system have been developed and tested</a:t>
            </a:r>
          </a:p>
          <a:p>
            <a:pPr lvl="1"/>
            <a:r>
              <a:rPr lang="en-US" altLang="en-US" dirty="0"/>
              <a:t>Hardware and software components have been added or replaced</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10.1      Phases of the SDLC</a:t>
            </a:r>
            <a:br>
              <a:rPr lang="en-US" altLang="en-US" dirty="0"/>
            </a:br>
            <a:endParaRPr lang="en-US" altLang="en-US" dirty="0"/>
          </a:p>
        </p:txBody>
      </p:sp>
      <p:pic>
        <p:nvPicPr>
          <p:cNvPr id="2" name="Picture 1" descr="This figure contains a flowchart on the phases of the systems development life cycle or S D L C.&#10;The first box reads phase one, planning. It has four boxes under it. The first box reads identify potential systems in the organization. It leads to the second box that reads conduct preliminary analysis of requirements and define the problem. It leads to the third box that reads conduct feasibility studies. It has five subpoints. The first subpoint reads economic. The second subpoint reads technical. The third subpoint reads operational. The fourth subpoint reads schedule. The fifth subpoint reads legal. This box leads to the fourth box that reads make go and no go decisions.&#10;All the four boxes have arrows leading to the second box that reads phase two requirements gathering and analysis. It has an arrow leading to the third box that reads phase three design. It leads to the fourth box that reads phase four implementation. It leads to the fifth box that reads phase five maintenance. There is a box on the left of the flowchart with arrows pointing to the spaces between the second and third boxes, the third and fourth boxes, and the fourth and fifth boxes. The box reads conduct feasibility studies. It has five sub points. The first subpoint reads economic. The second subpoint reads technical. The third subpoint reads operational. The fourth subpoint reads schedule. The fifth subpoint reads legal.&#10;On the left side of the flowchart, there is a box that reads testing.&#10;" title="Exhibit 10.1 - Phases of the S D L 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211" y="1505780"/>
            <a:ext cx="6372097" cy="484929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ltLang="en-US" dirty="0"/>
              <a:t>Phase 5: Maintenance (2 of 2)</a:t>
            </a:r>
          </a:p>
        </p:txBody>
      </p:sp>
      <p:sp>
        <p:nvSpPr>
          <p:cNvPr id="105475" name="Content Placeholder 2"/>
          <p:cNvSpPr>
            <a:spLocks noGrp="1"/>
          </p:cNvSpPr>
          <p:nvPr>
            <p:ph idx="1"/>
          </p:nvPr>
        </p:nvSpPr>
        <p:spPr/>
        <p:txBody>
          <a:bodyPr/>
          <a:lstStyle/>
          <a:p>
            <a:r>
              <a:rPr lang="en-US" altLang="en-US" dirty="0"/>
              <a:t>Performance data and information is gathered and assessed</a:t>
            </a:r>
          </a:p>
          <a:p>
            <a:pPr lvl="1"/>
            <a:r>
              <a:rPr lang="en-US" altLang="en-US" dirty="0"/>
              <a:t>Feedback from users, customers, and other people affected by the new system is collected</a:t>
            </a:r>
          </a:p>
          <a:p>
            <a:r>
              <a:rPr lang="en-US" altLang="en-US" dirty="0"/>
              <a:t>Corrective action is taken if the system’s objectives are not being met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noAutofit/>
          </a:bodyPr>
          <a:lstStyle/>
          <a:p>
            <a:r>
              <a:rPr lang="en-US" altLang="en-US" dirty="0"/>
              <a:t>New Trends in Systems Analysis and Design</a:t>
            </a:r>
          </a:p>
        </p:txBody>
      </p:sp>
      <p:sp>
        <p:nvSpPr>
          <p:cNvPr id="107523" name="Content Placeholder 2"/>
          <p:cNvSpPr>
            <a:spLocks noGrp="1"/>
          </p:cNvSpPr>
          <p:nvPr>
            <p:ph idx="1"/>
          </p:nvPr>
        </p:nvSpPr>
        <p:spPr/>
        <p:txBody>
          <a:bodyPr/>
          <a:lstStyle/>
          <a:p>
            <a:r>
              <a:rPr lang="en-US" altLang="en-US" dirty="0"/>
              <a:t>SDLC model may be inappropriate if:</a:t>
            </a:r>
          </a:p>
          <a:p>
            <a:pPr lvl="1"/>
            <a:r>
              <a:rPr lang="en-US" altLang="en-US" dirty="0"/>
              <a:t>There is a lack of specifications</a:t>
            </a:r>
          </a:p>
          <a:p>
            <a:pPr lvl="1"/>
            <a:r>
              <a:rPr lang="en-US" altLang="en-US" dirty="0"/>
              <a:t>Input-output process cannot be identified completely</a:t>
            </a:r>
          </a:p>
          <a:p>
            <a:pPr lvl="1"/>
            <a:r>
              <a:rPr lang="en-US" altLang="en-US" dirty="0"/>
              <a:t>Problem is “ad hoc”</a:t>
            </a:r>
          </a:p>
          <a:p>
            <a:pPr lvl="1"/>
            <a:r>
              <a:rPr lang="en-US" altLang="en-US" dirty="0"/>
              <a:t>Users’ needs change constantly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altLang="en-US" dirty="0"/>
              <a:t>Service-Oriented Architecture (1 of 2)</a:t>
            </a:r>
          </a:p>
        </p:txBody>
      </p:sp>
      <p:sp>
        <p:nvSpPr>
          <p:cNvPr id="109571" name="Content Placeholder 2"/>
          <p:cNvSpPr>
            <a:spLocks noGrp="1"/>
          </p:cNvSpPr>
          <p:nvPr>
            <p:ph idx="1"/>
          </p:nvPr>
        </p:nvSpPr>
        <p:spPr/>
        <p:txBody>
          <a:bodyPr/>
          <a:lstStyle/>
          <a:p>
            <a:r>
              <a:rPr lang="en-US" altLang="en-US" dirty="0"/>
              <a:t>Focuses on development, use, and reuse of small, self-contained blocks of codes</a:t>
            </a:r>
          </a:p>
          <a:p>
            <a:pPr lvl="1"/>
            <a:r>
              <a:rPr lang="en-US" altLang="en-US" dirty="0"/>
              <a:t>Attempts to solve software development issues by recognizing, accepting, and leveraging existing services</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normAutofit/>
          </a:bodyPr>
          <a:lstStyle/>
          <a:p>
            <a:r>
              <a:rPr lang="en-US" altLang="en-US" dirty="0"/>
              <a:t>Service-Oriented Architecture (2 of 2)</a:t>
            </a:r>
          </a:p>
        </p:txBody>
      </p:sp>
      <p:sp>
        <p:nvSpPr>
          <p:cNvPr id="114691" name="Content Placeholder 2"/>
          <p:cNvSpPr>
            <a:spLocks noGrp="1"/>
          </p:cNvSpPr>
          <p:nvPr>
            <p:ph idx="1"/>
          </p:nvPr>
        </p:nvSpPr>
        <p:spPr/>
        <p:txBody>
          <a:bodyPr/>
          <a:lstStyle/>
          <a:p>
            <a:r>
              <a:rPr lang="en-US" altLang="en-US" dirty="0"/>
              <a:t>Blocks of codes are reused in different applications</a:t>
            </a:r>
          </a:p>
          <a:p>
            <a:pPr lvl="1"/>
            <a:r>
              <a:rPr lang="en-US" altLang="en-US" dirty="0"/>
              <a:t>Allow new business processes to be created from a pool of existing services</a:t>
            </a:r>
          </a:p>
          <a:p>
            <a:r>
              <a:rPr lang="en-US" altLang="en-US" dirty="0"/>
              <a:t>Benefits</a:t>
            </a:r>
          </a:p>
          <a:p>
            <a:pPr lvl="1"/>
            <a:r>
              <a:rPr lang="en-US" altLang="en-US" dirty="0"/>
              <a:t>Reduced application development time</a:t>
            </a:r>
          </a:p>
          <a:p>
            <a:pPr lvl="1"/>
            <a:r>
              <a:rPr lang="en-US" altLang="en-US" dirty="0"/>
              <a:t>Greater flexibility</a:t>
            </a:r>
          </a:p>
          <a:p>
            <a:pPr lvl="1"/>
            <a:r>
              <a:rPr lang="en-US" altLang="en-US" dirty="0"/>
              <a:t>Improved return on investment</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6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altLang="en-US" dirty="0"/>
              <a:t>Rapid Application Development </a:t>
            </a:r>
          </a:p>
        </p:txBody>
      </p:sp>
      <p:sp>
        <p:nvSpPr>
          <p:cNvPr id="113667" name="Content Placeholder 2"/>
          <p:cNvSpPr>
            <a:spLocks noGrp="1"/>
          </p:cNvSpPr>
          <p:nvPr>
            <p:ph idx="1"/>
          </p:nvPr>
        </p:nvSpPr>
        <p:spPr/>
        <p:txBody>
          <a:bodyPr/>
          <a:lstStyle/>
          <a:p>
            <a:r>
              <a:rPr lang="en-US" altLang="en-US" dirty="0"/>
              <a:t>Concentrates on user involvement and continuous interaction between users and designers</a:t>
            </a:r>
          </a:p>
          <a:p>
            <a:pPr lvl="1"/>
            <a:r>
              <a:rPr lang="en-US" altLang="en-US" dirty="0"/>
              <a:t>Combines the planning and analysis phases to develop a prototype of the system</a:t>
            </a:r>
          </a:p>
          <a:p>
            <a:r>
              <a:rPr lang="en-US" altLang="en-US" dirty="0"/>
              <a:t>Uses an iterative process </a:t>
            </a:r>
          </a:p>
          <a:p>
            <a:pPr lvl="1"/>
            <a:r>
              <a:rPr lang="en-US" altLang="en-US" dirty="0"/>
              <a:t>Design, development, and testing steps are repeated as needed based on feedback</a:t>
            </a:r>
          </a:p>
          <a:p>
            <a:r>
              <a:rPr lang="en-IN" altLang="en-US" dirty="0"/>
              <a:t>Problems: narrow focus and low quality</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US" altLang="en-US" dirty="0"/>
              <a:t>Extreme Programming (1 of 2)</a:t>
            </a:r>
          </a:p>
        </p:txBody>
      </p:sp>
      <p:sp>
        <p:nvSpPr>
          <p:cNvPr id="115715" name="Content Placeholder 2"/>
          <p:cNvSpPr>
            <a:spLocks noGrp="1"/>
          </p:cNvSpPr>
          <p:nvPr>
            <p:ph idx="1"/>
          </p:nvPr>
        </p:nvSpPr>
        <p:spPr/>
        <p:txBody>
          <a:bodyPr/>
          <a:lstStyle/>
          <a:p>
            <a:r>
              <a:rPr lang="en-US" altLang="en-US" dirty="0"/>
              <a:t>Method for developing software applications and IS projects</a:t>
            </a:r>
          </a:p>
          <a:p>
            <a:pPr lvl="1"/>
            <a:r>
              <a:rPr lang="en-US" altLang="en-US" dirty="0"/>
              <a:t>Project is divided into smaller functions</a:t>
            </a:r>
          </a:p>
          <a:p>
            <a:pPr lvl="1"/>
            <a:r>
              <a:rPr lang="en-US" altLang="en-US" dirty="0"/>
              <a:t>Developers cannot move to the next phase until the current phase is finished</a:t>
            </a:r>
          </a:p>
          <a:p>
            <a:pPr lvl="1"/>
            <a:r>
              <a:rPr lang="en-IN" altLang="en-US" dirty="0"/>
              <a:t>Each function is developed step-by-step </a:t>
            </a:r>
          </a:p>
          <a:p>
            <a:r>
              <a:rPr lang="en-IN" altLang="en-US" dirty="0"/>
              <a:t>Advantages </a:t>
            </a:r>
          </a:p>
          <a:p>
            <a:pPr lvl="1"/>
            <a:r>
              <a:rPr lang="en-IN" altLang="en-US" dirty="0"/>
              <a:t>Delivers the system to users as early as possible</a:t>
            </a:r>
          </a:p>
          <a:p>
            <a:pPr lvl="1"/>
            <a:r>
              <a:rPr lang="en-IN" altLang="en-US" dirty="0"/>
              <a:t>Makes changes that the user suggests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altLang="en-US" dirty="0"/>
              <a:t>Extreme Programming (2 of 2)</a:t>
            </a:r>
          </a:p>
        </p:txBody>
      </p:sp>
      <p:sp>
        <p:nvSpPr>
          <p:cNvPr id="117763" name="Content Placeholder 2"/>
          <p:cNvSpPr>
            <a:spLocks noGrp="1"/>
          </p:cNvSpPr>
          <p:nvPr>
            <p:ph idx="1"/>
          </p:nvPr>
        </p:nvSpPr>
        <p:spPr/>
        <p:txBody>
          <a:bodyPr/>
          <a:lstStyle/>
          <a:p>
            <a:r>
              <a:rPr lang="en-US" altLang="en-US" dirty="0"/>
              <a:t>Pair programming</a:t>
            </a:r>
          </a:p>
          <a:p>
            <a:pPr lvl="1"/>
            <a:r>
              <a:rPr lang="en-US" altLang="en-US" dirty="0"/>
              <a:t>Two programmers participate in one development effort at one workstation</a:t>
            </a:r>
          </a:p>
          <a:p>
            <a:pPr lvl="1"/>
            <a:r>
              <a:rPr lang="en-US" altLang="en-US" dirty="0"/>
              <a:t>Each programmer performs the action that the other is not currently doing</a:t>
            </a:r>
          </a:p>
          <a:p>
            <a:pPr lvl="1"/>
            <a:r>
              <a:rPr lang="en-IN" altLang="en-US" dirty="0"/>
              <a:t>Helps in quick detection and correction of programming mistakes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altLang="en-US" dirty="0"/>
              <a:t>Agile Methodology (1 of 2)</a:t>
            </a:r>
          </a:p>
        </p:txBody>
      </p:sp>
      <p:sp>
        <p:nvSpPr>
          <p:cNvPr id="119811" name="Content Placeholder 2"/>
          <p:cNvSpPr>
            <a:spLocks noGrp="1"/>
          </p:cNvSpPr>
          <p:nvPr>
            <p:ph idx="1"/>
          </p:nvPr>
        </p:nvSpPr>
        <p:spPr/>
        <p:txBody>
          <a:bodyPr/>
          <a:lstStyle/>
          <a:p>
            <a:r>
              <a:rPr lang="en-US" altLang="en-US" dirty="0"/>
              <a:t>Focuses on an incremental development process and timely delivery of working software</a:t>
            </a:r>
          </a:p>
          <a:p>
            <a:pPr lvl="1"/>
            <a:r>
              <a:rPr lang="en-US" altLang="en-US" dirty="0"/>
              <a:t>Less emphasis on team coding and more emphasis on limiting the project’s scope</a:t>
            </a:r>
          </a:p>
          <a:p>
            <a:pPr lvl="1"/>
            <a:r>
              <a:rPr lang="en-US" altLang="en-US" dirty="0"/>
              <a:t>Sets a minimum number of requirements and turns them into a working product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altLang="en-US" dirty="0"/>
              <a:t>Agile Methodology (2 of 2)</a:t>
            </a:r>
          </a:p>
        </p:txBody>
      </p:sp>
      <p:sp>
        <p:nvSpPr>
          <p:cNvPr id="121859" name="Content Placeholder 2"/>
          <p:cNvSpPr>
            <a:spLocks noGrp="1"/>
          </p:cNvSpPr>
          <p:nvPr>
            <p:ph idx="1"/>
          </p:nvPr>
        </p:nvSpPr>
        <p:spPr/>
        <p:txBody>
          <a:bodyPr/>
          <a:lstStyle/>
          <a:p>
            <a:r>
              <a:rPr lang="en-US" altLang="en-US" dirty="0"/>
              <a:t>Goals of the step-by-step approach</a:t>
            </a:r>
          </a:p>
          <a:p>
            <a:pPr lvl="1"/>
            <a:r>
              <a:rPr lang="en-IN" altLang="en-US" dirty="0"/>
              <a:t>Respond to changing needs</a:t>
            </a:r>
          </a:p>
          <a:p>
            <a:pPr lvl="1"/>
            <a:r>
              <a:rPr lang="en-IN" altLang="en-US" dirty="0"/>
              <a:t>Develop working, high-quality software</a:t>
            </a:r>
            <a:endParaRPr lang="en-US" altLang="en-US" dirty="0"/>
          </a:p>
          <a:p>
            <a:r>
              <a:rPr lang="en-US" altLang="en-US" dirty="0"/>
              <a:t>Strives to deliver software quickly </a:t>
            </a:r>
          </a:p>
          <a:p>
            <a:pPr lvl="1"/>
            <a:r>
              <a:rPr lang="en-US" altLang="en-US" dirty="0"/>
              <a:t>Better meet customer needs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(1 of 2)</a:t>
            </a:r>
          </a:p>
        </p:txBody>
      </p:sp>
      <p:sp>
        <p:nvSpPr>
          <p:cNvPr id="3" name="Content Placeholder 2"/>
          <p:cNvSpPr>
            <a:spLocks noGrp="1"/>
          </p:cNvSpPr>
          <p:nvPr>
            <p:ph idx="1"/>
          </p:nvPr>
        </p:nvSpPr>
        <p:spPr/>
        <p:txBody>
          <a:bodyPr/>
          <a:lstStyle/>
          <a:p>
            <a:r>
              <a:rPr lang="en-US" dirty="0"/>
              <a:t>Systems development life cycle (SDLC) is a series of well-defined phases performed in sequence</a:t>
            </a:r>
          </a:p>
          <a:p>
            <a:pPr lvl="1"/>
            <a:r>
              <a:rPr lang="en-US" dirty="0"/>
              <a:t>Planning phase: forming a task force and conducting a feasibility study</a:t>
            </a:r>
          </a:p>
          <a:p>
            <a:pPr lvl="1"/>
            <a:r>
              <a:rPr lang="en-US" dirty="0"/>
              <a:t>Requirements-gathering and analysis phase: analysts define the problem and generate alternatives for solving it</a:t>
            </a:r>
          </a:p>
          <a:p>
            <a:endParaRPr lang="en-US" dirty="0"/>
          </a:p>
        </p:txBody>
      </p:sp>
    </p:spTree>
    <p:extLst>
      <p:ext uri="{BB962C8B-B14F-4D97-AF65-F5344CB8AC3E}">
        <p14:creationId xmlns:p14="http://schemas.microsoft.com/office/powerpoint/2010/main" val="836923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Phase 1: Planning (1 of 2)</a:t>
            </a:r>
          </a:p>
        </p:txBody>
      </p:sp>
      <p:sp>
        <p:nvSpPr>
          <p:cNvPr id="24579" name="Content Placeholder 2"/>
          <p:cNvSpPr>
            <a:spLocks noGrp="1"/>
          </p:cNvSpPr>
          <p:nvPr>
            <p:ph idx="1"/>
          </p:nvPr>
        </p:nvSpPr>
        <p:spPr/>
        <p:txBody>
          <a:bodyPr/>
          <a:lstStyle/>
          <a:p>
            <a:r>
              <a:rPr lang="en-US" altLang="en-US" dirty="0"/>
              <a:t>Systems designer must define the problem the organization faces</a:t>
            </a:r>
          </a:p>
          <a:p>
            <a:pPr lvl="1"/>
            <a:r>
              <a:rPr lang="en-US" altLang="en-US" dirty="0"/>
              <a:t>Problem can be identified internally and externally</a:t>
            </a:r>
          </a:p>
          <a:p>
            <a:r>
              <a:rPr lang="en-US" altLang="en-US" dirty="0"/>
              <a:t>Analysts assess needs of the organization or a specific group of users</a:t>
            </a:r>
          </a:p>
          <a:p>
            <a:pPr lvl="1"/>
            <a:r>
              <a:rPr lang="en-US" altLang="en-US" dirty="0"/>
              <a:t>Organization’s strategic goals</a:t>
            </a:r>
          </a:p>
          <a:p>
            <a:pPr lvl="1"/>
            <a:r>
              <a:rPr lang="en-US" altLang="en-US" dirty="0"/>
              <a:t>How proposed system can support goals</a:t>
            </a:r>
          </a:p>
          <a:p>
            <a:pPr lvl="1"/>
            <a:r>
              <a:rPr lang="en-US" altLang="en-US" dirty="0"/>
              <a:t>Factors critical to the system’s success</a:t>
            </a:r>
          </a:p>
          <a:p>
            <a:pPr lvl="1"/>
            <a:r>
              <a:rPr lang="en-US" altLang="en-US" dirty="0"/>
              <a:t>Criteria for evaluating performance</a:t>
            </a:r>
          </a:p>
          <a:p>
            <a:endParaRPr lang="en-US" altLang="en-US" dirty="0"/>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(2 of 2)</a:t>
            </a:r>
          </a:p>
        </p:txBody>
      </p:sp>
      <p:sp>
        <p:nvSpPr>
          <p:cNvPr id="3" name="Content Placeholder 2"/>
          <p:cNvSpPr>
            <a:spLocks noGrp="1"/>
          </p:cNvSpPr>
          <p:nvPr>
            <p:ph idx="1"/>
          </p:nvPr>
        </p:nvSpPr>
        <p:spPr/>
        <p:txBody>
          <a:bodyPr/>
          <a:lstStyle/>
          <a:p>
            <a:pPr lvl="1"/>
            <a:r>
              <a:rPr lang="en-US" dirty="0"/>
              <a:t>Design phase: analysts choose a realistic solution that offers the highest payoff for the organization</a:t>
            </a:r>
          </a:p>
          <a:p>
            <a:pPr lvl="2"/>
            <a:r>
              <a:rPr lang="en-US" dirty="0"/>
              <a:t>Solution is transferred from paper to action in the implementing phase</a:t>
            </a:r>
          </a:p>
          <a:p>
            <a:pPr lvl="1"/>
            <a:r>
              <a:rPr lang="en-US" dirty="0"/>
              <a:t>Maintenance phase: enhancements and modifications to the system are developed and tested</a:t>
            </a:r>
          </a:p>
          <a:p>
            <a:endParaRPr lang="en-US" dirty="0"/>
          </a:p>
        </p:txBody>
      </p:sp>
    </p:spTree>
    <p:extLst>
      <p:ext uri="{BB962C8B-B14F-4D97-AF65-F5344CB8AC3E}">
        <p14:creationId xmlns:p14="http://schemas.microsoft.com/office/powerpoint/2010/main" val="25835711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lstStyle/>
          <a:p>
            <a:r>
              <a:rPr lang="en-US" altLang="en-US" dirty="0"/>
              <a:t>Phase 1: Planning (2 of 2)</a:t>
            </a:r>
          </a:p>
        </p:txBody>
      </p:sp>
      <p:sp>
        <p:nvSpPr>
          <p:cNvPr id="21507" name="Content Placeholder 2"/>
          <p:cNvSpPr>
            <a:spLocks noGrp="1"/>
          </p:cNvSpPr>
          <p:nvPr>
            <p:ph idx="1"/>
          </p:nvPr>
        </p:nvSpPr>
        <p:spPr/>
        <p:txBody>
          <a:bodyPr/>
          <a:lstStyle/>
          <a:p>
            <a:r>
              <a:rPr lang="en-IN" dirty="0"/>
              <a:t>Analysts must get feedback from users on the problem</a:t>
            </a:r>
          </a:p>
          <a:p>
            <a:pPr lvl="1"/>
            <a:r>
              <a:rPr lang="en-US" altLang="en-US" dirty="0"/>
              <a:t>At the end of the phase, users and top management should have a clear view of the why, who, when, and what of the problem</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Formation of the Task Force (1 of 3)</a:t>
            </a:r>
          </a:p>
        </p:txBody>
      </p:sp>
      <p:sp>
        <p:nvSpPr>
          <p:cNvPr id="23555" name="Content Placeholder 2"/>
          <p:cNvSpPr>
            <a:spLocks noGrp="1"/>
          </p:cNvSpPr>
          <p:nvPr>
            <p:ph idx="1"/>
          </p:nvPr>
        </p:nvSpPr>
        <p:spPr/>
        <p:txBody>
          <a:bodyPr/>
          <a:lstStyle/>
          <a:p>
            <a:r>
              <a:rPr lang="en-US" altLang="en-US" dirty="0"/>
              <a:t>Should consist of representatives from:</a:t>
            </a:r>
          </a:p>
          <a:p>
            <a:pPr lvl="1"/>
            <a:r>
              <a:rPr lang="en-US" altLang="en-US" dirty="0"/>
              <a:t>Different departments</a:t>
            </a:r>
          </a:p>
          <a:p>
            <a:pPr lvl="1"/>
            <a:r>
              <a:rPr lang="en-US" altLang="en-US" dirty="0"/>
              <a:t>Systems analysts</a:t>
            </a:r>
          </a:p>
          <a:p>
            <a:pPr lvl="1"/>
            <a:r>
              <a:rPr lang="en-US" altLang="en-US" dirty="0"/>
              <a:t>Technical advisors</a:t>
            </a:r>
          </a:p>
          <a:p>
            <a:pPr lvl="1"/>
            <a:r>
              <a:rPr lang="en-US" altLang="en-US" dirty="0"/>
              <a:t>Top management</a:t>
            </a:r>
          </a:p>
          <a:p>
            <a:r>
              <a:rPr lang="en-US" altLang="en-US" dirty="0"/>
              <a:t>Involves collecting user feedback and working toward getting users involved from the beginning</a:t>
            </a:r>
          </a:p>
          <a:p>
            <a:pPr lvl="1"/>
            <a:endParaRPr lang="en-US" altLang="en-US"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a:bodyPr>
          <a:lstStyle/>
          <a:p>
            <a:r>
              <a:rPr lang="en-US" altLang="en-US" dirty="0"/>
              <a:t>Formation of the Task Force (2 of 3)</a:t>
            </a:r>
          </a:p>
        </p:txBody>
      </p:sp>
      <p:sp>
        <p:nvSpPr>
          <p:cNvPr id="24579" name="Content Placeholder 2"/>
          <p:cNvSpPr>
            <a:spLocks noGrp="1"/>
          </p:cNvSpPr>
          <p:nvPr>
            <p:ph idx="1"/>
          </p:nvPr>
        </p:nvSpPr>
        <p:spPr/>
        <p:txBody>
          <a:bodyPr/>
          <a:lstStyle/>
          <a:p>
            <a:r>
              <a:rPr lang="en-US" altLang="en-US" dirty="0"/>
              <a:t>Internal users: employees who use the system regularly</a:t>
            </a:r>
          </a:p>
          <a:p>
            <a:pPr lvl="1"/>
            <a:r>
              <a:rPr lang="en-US" altLang="en-US" dirty="0"/>
              <a:t>Offer feedback on the system’s strengths and weaknesses</a:t>
            </a:r>
          </a:p>
          <a:p>
            <a:r>
              <a:rPr lang="en-US" altLang="en-US" dirty="0"/>
              <a:t>External users: </a:t>
            </a:r>
            <a:r>
              <a:rPr lang="en-IN" altLang="en-US" dirty="0"/>
              <a:t>not employees but do use the system</a:t>
            </a:r>
            <a:endParaRPr lang="en-US" altLang="en-US" dirty="0"/>
          </a:p>
          <a:p>
            <a:pPr lvl="1"/>
            <a:r>
              <a:rPr lang="en-US" altLang="en-US" dirty="0"/>
              <a:t>Customers, contractors, suppliers, and other business partners</a:t>
            </a:r>
          </a:p>
          <a:p>
            <a:pPr lvl="1"/>
            <a:r>
              <a:rPr lang="en-IN" altLang="en-US" dirty="0"/>
              <a:t>Not part of the task force but their input is essential</a:t>
            </a:r>
          </a:p>
          <a:p>
            <a:pPr lvl="2"/>
            <a:endParaRPr lang="en-IN" altLang="en-US" dirty="0"/>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Custom 1">
      <a:dk1>
        <a:srgbClr val="618097"/>
      </a:dk1>
      <a:lt1>
        <a:srgbClr val="FFFFFF"/>
      </a:lt1>
      <a:dk2>
        <a:srgbClr val="000000"/>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2417</Words>
  <Application>Microsoft Office PowerPoint</Application>
  <PresentationFormat>On-screen Show (4:3)</PresentationFormat>
  <Paragraphs>360</Paragraphs>
  <Slides>61</Slides>
  <Notes>54</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2_Office Theme</vt:lpstr>
      <vt:lpstr>PowerPoint Presentation</vt:lpstr>
      <vt:lpstr>Learning Objectives (1 of 2)</vt:lpstr>
      <vt:lpstr>Learning Objectives (2 of 2)</vt:lpstr>
      <vt:lpstr>Systems Development Life Cycle: An Overview </vt:lpstr>
      <vt:lpstr>10.1      Phases of the SDLC </vt:lpstr>
      <vt:lpstr>Phase 1: Planning (1 of 2)</vt:lpstr>
      <vt:lpstr>Phase 1: Planning (2 of 2)</vt:lpstr>
      <vt:lpstr>Formation of the Task Force (1 of 3)</vt:lpstr>
      <vt:lpstr>Formation of the Task Force (2 of 3)</vt:lpstr>
      <vt:lpstr>Formation of the Task Force (3 of 3)</vt:lpstr>
      <vt:lpstr>Feasibility Study</vt:lpstr>
      <vt:lpstr>Economic Feasibility (1 of 2)</vt:lpstr>
      <vt:lpstr>Economic Feasibility (2 of 2)</vt:lpstr>
      <vt:lpstr>Technical Feasibility</vt:lpstr>
      <vt:lpstr>Operational Feasibility</vt:lpstr>
      <vt:lpstr>Scheduling Feasibility</vt:lpstr>
      <vt:lpstr>Legal Feasibility</vt:lpstr>
      <vt:lpstr>Phase 2: Requirements-Gathering and Analysis (1 of 2)</vt:lpstr>
      <vt:lpstr>Phase 2: Requirements-Gathering and Analysis (2 of 2)</vt:lpstr>
      <vt:lpstr>10.2      Data Flow Diagram for ABC’s Inventory Management System</vt:lpstr>
      <vt:lpstr>10.3      Context Diagram for ABC’s Inventory Management System </vt:lpstr>
      <vt:lpstr>Phase 3: Design (1 of 3)</vt:lpstr>
      <vt:lpstr>Phase 3: Design (2 of 3)</vt:lpstr>
      <vt:lpstr>Phase 3: Design (3 of 3)</vt:lpstr>
      <vt:lpstr>Computer-Aided Systems Engineering (1 of 3)</vt:lpstr>
      <vt:lpstr>Computer-Aided Systems Engineering (2 of 3)</vt:lpstr>
      <vt:lpstr>Computer-Aided Systems Engineering (3 of 3)</vt:lpstr>
      <vt:lpstr>Prototyping (1 of 2)</vt:lpstr>
      <vt:lpstr>Prototyping (2 of 2)</vt:lpstr>
      <vt:lpstr>Prototyping Development Tools</vt:lpstr>
      <vt:lpstr>Advantages and Disadvantages of Prototyping (1 of 2)</vt:lpstr>
      <vt:lpstr>Advantages and Disadvantages of Prototyping (2 of 2)</vt:lpstr>
      <vt:lpstr>Phase 4: Implementation (1 of 3)</vt:lpstr>
      <vt:lpstr>Phase 4: Implementation (2 of 3)</vt:lpstr>
      <vt:lpstr>Phase 4: Implementation (3 of 3)</vt:lpstr>
      <vt:lpstr>IT Project Management (1 of 2)</vt:lpstr>
      <vt:lpstr>10.4      PERT Network</vt:lpstr>
      <vt:lpstr>IT Project Management (2 of 2)</vt:lpstr>
      <vt:lpstr>10.5 Gantt Chart</vt:lpstr>
      <vt:lpstr>Request for Proposal (1 of 3)</vt:lpstr>
      <vt:lpstr>Request for Proposal (2 of 3)</vt:lpstr>
      <vt:lpstr>Request for Proposal (3 of 3)</vt:lpstr>
      <vt:lpstr>Implementation Alternatives </vt:lpstr>
      <vt:lpstr>Self-Sourcing (1 of 3)</vt:lpstr>
      <vt:lpstr>Self-Sourcing (2 of 3)</vt:lpstr>
      <vt:lpstr>Self-Sourcing (3 of 3)</vt:lpstr>
      <vt:lpstr>Outsourcing (1 of 2)</vt:lpstr>
      <vt:lpstr>Outsourcing (2 of 2)</vt:lpstr>
      <vt:lpstr>Phase 5: Maintenance (1 of 2)</vt:lpstr>
      <vt:lpstr>Phase 5: Maintenance (2 of 2)</vt:lpstr>
      <vt:lpstr>New Trends in Systems Analysis and Design</vt:lpstr>
      <vt:lpstr>Service-Oriented Architecture (1 of 2)</vt:lpstr>
      <vt:lpstr>Service-Oriented Architecture (2 of 2)</vt:lpstr>
      <vt:lpstr>Rapid Application Development </vt:lpstr>
      <vt:lpstr>Extreme Programming (1 of 2)</vt:lpstr>
      <vt:lpstr>Extreme Programming (2 of 2)</vt:lpstr>
      <vt:lpstr>Agile Methodology (1 of 2)</vt:lpstr>
      <vt:lpstr>Agile Methodology (2 of 2)</vt:lpstr>
      <vt:lpstr>Summary (1 of 2)</vt:lpstr>
      <vt:lpstr>Summary (2 of 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2018-07-11T15:17:34Z</dcterms:created>
  <dcterms:modified xsi:type="dcterms:W3CDTF">2018-07-11T16:11:10Z</dcterms:modified>
</cp:coreProperties>
</file>