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686" r:id="rId1"/>
  </p:sldMasterIdLst>
  <p:notesMasterIdLst>
    <p:notesMasterId r:id="rId48"/>
  </p:notesMasterIdLst>
  <p:sldIdLst>
    <p:sldId id="260" r:id="rId2"/>
    <p:sldId id="394" r:id="rId3"/>
    <p:sldId id="395" r:id="rId4"/>
    <p:sldId id="333" r:id="rId5"/>
    <p:sldId id="352" r:id="rId6"/>
    <p:sldId id="399" r:id="rId7"/>
    <p:sldId id="384" r:id="rId8"/>
    <p:sldId id="376" r:id="rId9"/>
    <p:sldId id="385" r:id="rId10"/>
    <p:sldId id="354" r:id="rId11"/>
    <p:sldId id="356" r:id="rId12"/>
    <p:sldId id="357" r:id="rId13"/>
    <p:sldId id="358" r:id="rId14"/>
    <p:sldId id="359" r:id="rId15"/>
    <p:sldId id="386" r:id="rId16"/>
    <p:sldId id="335" r:id="rId17"/>
    <p:sldId id="400" r:id="rId18"/>
    <p:sldId id="360" r:id="rId19"/>
    <p:sldId id="336" r:id="rId20"/>
    <p:sldId id="337" r:id="rId21"/>
    <p:sldId id="361" r:id="rId22"/>
    <p:sldId id="388" r:id="rId23"/>
    <p:sldId id="396" r:id="rId24"/>
    <p:sldId id="340" r:id="rId25"/>
    <p:sldId id="362" r:id="rId26"/>
    <p:sldId id="341" r:id="rId27"/>
    <p:sldId id="342" r:id="rId28"/>
    <p:sldId id="373" r:id="rId29"/>
    <p:sldId id="343" r:id="rId30"/>
    <p:sldId id="397" r:id="rId31"/>
    <p:sldId id="344" r:id="rId32"/>
    <p:sldId id="389" r:id="rId33"/>
    <p:sldId id="367" r:id="rId34"/>
    <p:sldId id="345" r:id="rId35"/>
    <p:sldId id="374" r:id="rId36"/>
    <p:sldId id="346" r:id="rId37"/>
    <p:sldId id="347" r:id="rId38"/>
    <p:sldId id="391" r:id="rId39"/>
    <p:sldId id="348" r:id="rId40"/>
    <p:sldId id="370" r:id="rId41"/>
    <p:sldId id="349" r:id="rId42"/>
    <p:sldId id="350" r:id="rId43"/>
    <p:sldId id="401" r:id="rId44"/>
    <p:sldId id="398" r:id="rId45"/>
    <p:sldId id="402" r:id="rId46"/>
    <p:sldId id="382"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00ABA7"/>
    <a:srgbClr val="99CD8A"/>
    <a:srgbClr val="006699"/>
    <a:srgbClr val="FFCC00"/>
    <a:srgbClr val="CFCB28"/>
    <a:srgbClr val="B4B568"/>
    <a:srgbClr val="BAB568"/>
    <a:srgbClr val="99C26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86327" autoAdjust="0"/>
  </p:normalViewPr>
  <p:slideViewPr>
    <p:cSldViewPr snapToGrid="0">
      <p:cViewPr varScale="1">
        <p:scale>
          <a:sx n="69" d="100"/>
          <a:sy n="69" d="100"/>
        </p:scale>
        <p:origin x="1240" y="52"/>
      </p:cViewPr>
      <p:guideLst>
        <p:guide orient="horz" pos="2160"/>
        <p:guide pos="2880"/>
      </p:guideLst>
    </p:cSldViewPr>
  </p:slideViewPr>
  <p:outlineViewPr>
    <p:cViewPr>
      <p:scale>
        <a:sx n="33" d="100"/>
        <a:sy n="33" d="100"/>
      </p:scale>
      <p:origin x="0" y="-31542"/>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82D3DEA-788E-4889-A075-5AB4713D07CF}" type="slidenum">
              <a:rPr lang="en-US" altLang="en-US"/>
              <a:pPr>
                <a:defRPr/>
              </a:pPr>
              <a:t>‹#›</a:t>
            </a:fld>
            <a:endParaRPr lang="en-US" altLang="en-US" dirty="0"/>
          </a:p>
        </p:txBody>
      </p:sp>
    </p:spTree>
    <p:extLst>
      <p:ext uri="{BB962C8B-B14F-4D97-AF65-F5344CB8AC3E}">
        <p14:creationId xmlns:p14="http://schemas.microsoft.com/office/powerpoint/2010/main" val="3849862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834BB8F-955F-48DB-8B68-2489271F1752}" type="slidenum">
              <a:rPr kumimoji="0" lang="en-US" altLang="en-US" smtClean="0"/>
              <a:pPr>
                <a:spcBef>
                  <a:spcPct val="0"/>
                </a:spcBef>
              </a:pPr>
              <a:t>1</a:t>
            </a:fld>
            <a:endParaRPr kumimoji="0" lang="en-US" alt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1052889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59FFD1D-6D9F-40FB-B53F-F6758670B9A5}"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366522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C7585F8-044D-416F-B2D7-644A7BDF8B31}" type="slidenum">
              <a:rPr kumimoji="0" lang="en-US" altLang="en-US" smtClean="0"/>
              <a:pPr>
                <a:spcBef>
                  <a:spcPct val="0"/>
                </a:spcBef>
              </a:pPr>
              <a:t>15</a:t>
            </a:fld>
            <a:endParaRPr kumimoji="0" lang="en-US" altLang="en-US" dirty="0"/>
          </a:p>
        </p:txBody>
      </p:sp>
    </p:spTree>
    <p:extLst>
      <p:ext uri="{BB962C8B-B14F-4D97-AF65-F5344CB8AC3E}">
        <p14:creationId xmlns:p14="http://schemas.microsoft.com/office/powerpoint/2010/main" val="1218807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B33532-0F8A-40C7-B2BA-798EAAF2FD80}"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148453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DB33532-0F8A-40C7-B2BA-798EAAF2FD80}"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2414514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A6C2FD0-75F6-45BA-A7E8-B530F037DA30}" type="slidenum">
              <a:rPr kumimoji="0" lang="en-US" altLang="en-US" smtClean="0"/>
              <a:pPr>
                <a:spcBef>
                  <a:spcPct val="0"/>
                </a:spcBef>
              </a:pPr>
              <a:t>18</a:t>
            </a:fld>
            <a:endParaRPr kumimoji="0" lang="en-US" altLang="en-US" dirty="0"/>
          </a:p>
        </p:txBody>
      </p:sp>
    </p:spTree>
    <p:extLst>
      <p:ext uri="{BB962C8B-B14F-4D97-AF65-F5344CB8AC3E}">
        <p14:creationId xmlns:p14="http://schemas.microsoft.com/office/powerpoint/2010/main" val="349940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AD577D5-8668-4948-9B3D-93076F06F1E2}" type="slidenum">
              <a:rPr kumimoji="0" lang="en-US" altLang="en-US" smtClean="0"/>
              <a:pPr>
                <a:spcBef>
                  <a:spcPct val="0"/>
                </a:spcBef>
              </a:pPr>
              <a:t>19</a:t>
            </a:fld>
            <a:endParaRPr kumimoji="0" lang="en-US" altLang="en-US" dirty="0"/>
          </a:p>
        </p:txBody>
      </p:sp>
    </p:spTree>
    <p:extLst>
      <p:ext uri="{BB962C8B-B14F-4D97-AF65-F5344CB8AC3E}">
        <p14:creationId xmlns:p14="http://schemas.microsoft.com/office/powerpoint/2010/main" val="449355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745A515-8A79-4134-9801-22B6410A6034}" type="slidenum">
              <a:rPr kumimoji="0" lang="en-US" altLang="en-US" smtClean="0"/>
              <a:pPr>
                <a:spcBef>
                  <a:spcPct val="0"/>
                </a:spcBef>
              </a:pPr>
              <a:t>20</a:t>
            </a:fld>
            <a:endParaRPr kumimoji="0" lang="en-US" altLang="en-US" dirty="0"/>
          </a:p>
        </p:txBody>
      </p:sp>
    </p:spTree>
    <p:extLst>
      <p:ext uri="{BB962C8B-B14F-4D97-AF65-F5344CB8AC3E}">
        <p14:creationId xmlns:p14="http://schemas.microsoft.com/office/powerpoint/2010/main" val="2933995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270C124-EFA1-448F-816D-B9A8DB7EB1DF}"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3978603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7B3E3F6-381E-454F-8FF7-6D0DCEC7F7F0}" type="slidenum">
              <a:rPr kumimoji="0" lang="en-US" altLang="en-US" smtClean="0"/>
              <a:pPr>
                <a:spcBef>
                  <a:spcPct val="0"/>
                </a:spcBef>
              </a:pPr>
              <a:t>22</a:t>
            </a:fld>
            <a:endParaRPr kumimoji="0" lang="en-US" altLang="en-US" dirty="0"/>
          </a:p>
        </p:txBody>
      </p:sp>
    </p:spTree>
    <p:extLst>
      <p:ext uri="{BB962C8B-B14F-4D97-AF65-F5344CB8AC3E}">
        <p14:creationId xmlns:p14="http://schemas.microsoft.com/office/powerpoint/2010/main" val="2222027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8DEF49F-53B1-44E5-A92D-51BBB6A9B4CB}" type="slidenum">
              <a:rPr kumimoji="0" lang="en-US" altLang="en-US" smtClean="0"/>
              <a:pPr>
                <a:spcBef>
                  <a:spcPct val="0"/>
                </a:spcBef>
              </a:pPr>
              <a:t>24</a:t>
            </a:fld>
            <a:endParaRPr kumimoji="0" lang="en-US" altLang="en-US" dirty="0"/>
          </a:p>
        </p:txBody>
      </p:sp>
    </p:spTree>
    <p:extLst>
      <p:ext uri="{BB962C8B-B14F-4D97-AF65-F5344CB8AC3E}">
        <p14:creationId xmlns:p14="http://schemas.microsoft.com/office/powerpoint/2010/main" val="3424665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AE2AF1-C340-4A64-8BDD-E0EDC1CD928A}" type="slidenum">
              <a:rPr kumimoji="0" lang="en-US" altLang="en-US" smtClean="0"/>
              <a:pPr>
                <a:spcBef>
                  <a:spcPct val="0"/>
                </a:spcBef>
              </a:pPr>
              <a:t>4</a:t>
            </a:fld>
            <a:endParaRPr kumimoji="0" lang="en-US" altLang="en-US" dirty="0"/>
          </a:p>
        </p:txBody>
      </p:sp>
    </p:spTree>
    <p:extLst>
      <p:ext uri="{BB962C8B-B14F-4D97-AF65-F5344CB8AC3E}">
        <p14:creationId xmlns:p14="http://schemas.microsoft.com/office/powerpoint/2010/main" val="3963121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5CB0CB5-76CF-475A-A4B8-6DAE0A59D5C8}" type="slidenum">
              <a:rPr kumimoji="0" lang="en-US" altLang="en-US" smtClean="0"/>
              <a:pPr>
                <a:spcBef>
                  <a:spcPct val="0"/>
                </a:spcBef>
              </a:pPr>
              <a:t>25</a:t>
            </a:fld>
            <a:endParaRPr kumimoji="0" lang="en-US" altLang="en-US" dirty="0"/>
          </a:p>
        </p:txBody>
      </p:sp>
    </p:spTree>
    <p:extLst>
      <p:ext uri="{BB962C8B-B14F-4D97-AF65-F5344CB8AC3E}">
        <p14:creationId xmlns:p14="http://schemas.microsoft.com/office/powerpoint/2010/main" val="251104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147C41C-0A2A-4CF8-8A0F-AF9BF0B8AD78}" type="slidenum">
              <a:rPr kumimoji="0" lang="en-US" altLang="en-US" smtClean="0"/>
              <a:pPr>
                <a:spcBef>
                  <a:spcPct val="0"/>
                </a:spcBef>
              </a:pPr>
              <a:t>26</a:t>
            </a:fld>
            <a:endParaRPr kumimoji="0" lang="en-US" altLang="en-US" dirty="0"/>
          </a:p>
        </p:txBody>
      </p:sp>
    </p:spTree>
    <p:extLst>
      <p:ext uri="{BB962C8B-B14F-4D97-AF65-F5344CB8AC3E}">
        <p14:creationId xmlns:p14="http://schemas.microsoft.com/office/powerpoint/2010/main" val="2210523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C149EA2-60E1-462F-BBBF-BE52A81E653F}"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2486619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24AE106-3211-427A-A014-E927EEA37038}"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691121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F785DF1-C6D0-483A-ABF2-4D14BCCCB076}" type="slidenum">
              <a:rPr kumimoji="0" lang="en-US" altLang="en-US" smtClean="0"/>
              <a:pPr>
                <a:spcBef>
                  <a:spcPct val="0"/>
                </a:spcBef>
              </a:pPr>
              <a:t>29</a:t>
            </a:fld>
            <a:endParaRPr kumimoji="0" lang="en-US" altLang="en-US" dirty="0"/>
          </a:p>
        </p:txBody>
      </p:sp>
    </p:spTree>
    <p:extLst>
      <p:ext uri="{BB962C8B-B14F-4D97-AF65-F5344CB8AC3E}">
        <p14:creationId xmlns:p14="http://schemas.microsoft.com/office/powerpoint/2010/main" val="1471494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2B990C1-1487-48E8-9FBA-147B7D530578}"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27834889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E7C2E26-B1BA-4721-B994-C847EC8279BF}"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2856644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44ACE8-BB94-4803-9170-0528588571E8}" type="slidenum">
              <a:rPr kumimoji="0" lang="en-US" altLang="en-US" smtClean="0"/>
              <a:pPr>
                <a:spcBef>
                  <a:spcPct val="0"/>
                </a:spcBef>
              </a:pPr>
              <a:t>34</a:t>
            </a:fld>
            <a:endParaRPr kumimoji="0" lang="en-US" altLang="en-US" dirty="0"/>
          </a:p>
        </p:txBody>
      </p:sp>
    </p:spTree>
    <p:extLst>
      <p:ext uri="{BB962C8B-B14F-4D97-AF65-F5344CB8AC3E}">
        <p14:creationId xmlns:p14="http://schemas.microsoft.com/office/powerpoint/2010/main" val="945421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5F1379-12B2-4898-A724-2F39ADDA7376}"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936044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2CC3138-43AC-421D-BE5D-11CF064E6811}"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106990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76FC0B-3368-4C88-9079-3E41251CA939}"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705160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7831142-CA5E-492B-B3D8-187C942221F8}"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2136395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B3AAE0E-41ED-489A-AD4B-8DBD1CF9D9EA}"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1032388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671059E-4FDB-4C3B-8F76-73FA74A79D2D}" type="slidenum">
              <a:rPr kumimoji="0" lang="en-US" altLang="en-US" smtClean="0"/>
              <a:pPr>
                <a:spcBef>
                  <a:spcPct val="0"/>
                </a:spcBef>
              </a:pPr>
              <a:t>39</a:t>
            </a:fld>
            <a:endParaRPr kumimoji="0" lang="en-US" altLang="en-US" dirty="0"/>
          </a:p>
        </p:txBody>
      </p:sp>
    </p:spTree>
    <p:extLst>
      <p:ext uri="{BB962C8B-B14F-4D97-AF65-F5344CB8AC3E}">
        <p14:creationId xmlns:p14="http://schemas.microsoft.com/office/powerpoint/2010/main" val="3234432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6867955-EDF9-4F87-9EA7-C12F74BF423D}" type="slidenum">
              <a:rPr kumimoji="0" lang="en-US" altLang="en-US" smtClean="0"/>
              <a:pPr>
                <a:spcBef>
                  <a:spcPct val="0"/>
                </a:spcBef>
              </a:pPr>
              <a:t>40</a:t>
            </a:fld>
            <a:endParaRPr kumimoji="0" lang="en-US" altLang="en-US" dirty="0"/>
          </a:p>
        </p:txBody>
      </p:sp>
    </p:spTree>
    <p:extLst>
      <p:ext uri="{BB962C8B-B14F-4D97-AF65-F5344CB8AC3E}">
        <p14:creationId xmlns:p14="http://schemas.microsoft.com/office/powerpoint/2010/main" val="82654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7D212DA-85C2-4F41-A3CC-189C4CD3BE98}" type="slidenum">
              <a:rPr kumimoji="0" lang="en-US" altLang="en-US" smtClean="0"/>
              <a:pPr>
                <a:spcBef>
                  <a:spcPct val="0"/>
                </a:spcBef>
              </a:pPr>
              <a:t>41</a:t>
            </a:fld>
            <a:endParaRPr kumimoji="0" lang="en-US" altLang="en-US" dirty="0"/>
          </a:p>
        </p:txBody>
      </p:sp>
    </p:spTree>
    <p:extLst>
      <p:ext uri="{BB962C8B-B14F-4D97-AF65-F5344CB8AC3E}">
        <p14:creationId xmlns:p14="http://schemas.microsoft.com/office/powerpoint/2010/main" val="3421360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7C4DECE-4785-42DA-AEBD-21B84E4A267B}" type="slidenum">
              <a:rPr kumimoji="0" lang="en-US" altLang="en-US" smtClean="0"/>
              <a:pPr>
                <a:spcBef>
                  <a:spcPct val="0"/>
                </a:spcBef>
              </a:pPr>
              <a:t>42</a:t>
            </a:fld>
            <a:endParaRPr kumimoji="0" lang="en-US" altLang="en-US" dirty="0"/>
          </a:p>
        </p:txBody>
      </p:sp>
    </p:spTree>
    <p:extLst>
      <p:ext uri="{BB962C8B-B14F-4D97-AF65-F5344CB8AC3E}">
        <p14:creationId xmlns:p14="http://schemas.microsoft.com/office/powerpoint/2010/main" val="2386573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7C4DECE-4785-42DA-AEBD-21B84E4A267B}" type="slidenum">
              <a:rPr kumimoji="0" lang="en-US" altLang="en-US" smtClean="0"/>
              <a:pPr>
                <a:spcBef>
                  <a:spcPct val="0"/>
                </a:spcBef>
              </a:pPr>
              <a:t>43</a:t>
            </a:fld>
            <a:endParaRPr kumimoji="0" lang="en-US" altLang="en-US" dirty="0"/>
          </a:p>
        </p:txBody>
      </p:sp>
    </p:spTree>
    <p:extLst>
      <p:ext uri="{BB962C8B-B14F-4D97-AF65-F5344CB8AC3E}">
        <p14:creationId xmlns:p14="http://schemas.microsoft.com/office/powerpoint/2010/main" val="287600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076FC0B-3368-4C88-9079-3E41251CA939}" type="slidenum">
              <a:rPr kumimoji="0" lang="en-US" altLang="en-US" smtClean="0"/>
              <a:pPr>
                <a:spcBef>
                  <a:spcPct val="0"/>
                </a:spcBef>
              </a:pPr>
              <a:t>6</a:t>
            </a:fld>
            <a:endParaRPr kumimoji="0" lang="en-US" altLang="en-US" dirty="0"/>
          </a:p>
        </p:txBody>
      </p:sp>
    </p:spTree>
    <p:extLst>
      <p:ext uri="{BB962C8B-B14F-4D97-AF65-F5344CB8AC3E}">
        <p14:creationId xmlns:p14="http://schemas.microsoft.com/office/powerpoint/2010/main" val="9139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D45240-6F42-45D4-AB1C-4D2FE5D28238}" type="slidenum">
              <a:rPr kumimoji="0" lang="en-US" altLang="en-US" smtClean="0"/>
              <a:pPr>
                <a:spcBef>
                  <a:spcPct val="0"/>
                </a:spcBef>
              </a:pPr>
              <a:t>8</a:t>
            </a:fld>
            <a:endParaRPr kumimoji="0" lang="en-US" altLang="en-US" dirty="0"/>
          </a:p>
        </p:txBody>
      </p:sp>
    </p:spTree>
    <p:extLst>
      <p:ext uri="{BB962C8B-B14F-4D97-AF65-F5344CB8AC3E}">
        <p14:creationId xmlns:p14="http://schemas.microsoft.com/office/powerpoint/2010/main" val="3287683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63EE412-CC74-4DDC-9C0F-32D1DF379A64}" type="slidenum">
              <a:rPr kumimoji="0" lang="en-US" altLang="en-US" smtClean="0"/>
              <a:pPr>
                <a:spcBef>
                  <a:spcPct val="0"/>
                </a:spcBef>
              </a:pPr>
              <a:t>10</a:t>
            </a:fld>
            <a:endParaRPr kumimoji="0" lang="en-US" altLang="en-US" dirty="0"/>
          </a:p>
        </p:txBody>
      </p:sp>
    </p:spTree>
    <p:extLst>
      <p:ext uri="{BB962C8B-B14F-4D97-AF65-F5344CB8AC3E}">
        <p14:creationId xmlns:p14="http://schemas.microsoft.com/office/powerpoint/2010/main" val="1864052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FD356B6-9704-4E12-9CB1-ED9998760310}" type="slidenum">
              <a:rPr kumimoji="0" lang="en-US" altLang="en-US" smtClean="0"/>
              <a:pPr>
                <a:spcBef>
                  <a:spcPct val="0"/>
                </a:spcBef>
              </a:pPr>
              <a:t>11</a:t>
            </a:fld>
            <a:endParaRPr kumimoji="0" lang="en-US" altLang="en-US" dirty="0"/>
          </a:p>
        </p:txBody>
      </p:sp>
    </p:spTree>
    <p:extLst>
      <p:ext uri="{BB962C8B-B14F-4D97-AF65-F5344CB8AC3E}">
        <p14:creationId xmlns:p14="http://schemas.microsoft.com/office/powerpoint/2010/main" val="1145851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CDA5D00-F15D-41F3-A736-35F660537258}"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4241128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8C12EC30-324E-4AEC-8549-5B5BCE2F38A1}"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383664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12</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9484" y="688774"/>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2" name="Rectangle 1">
            <a:extLst>
              <a:ext uri="{FF2B5EF4-FFF2-40B4-BE49-F238E27FC236}">
                <a16:creationId xmlns:a16="http://schemas.microsoft.com/office/drawing/2014/main" id="{F78F22C1-EC60-4C11-99EF-513B0E0A4CA6}"/>
              </a:ext>
            </a:extLst>
          </p:cNvPr>
          <p:cNvSpPr/>
          <p:nvPr userDrawn="1"/>
        </p:nvSpPr>
        <p:spPr>
          <a:xfrm>
            <a:off x="5230810" y="3037583"/>
            <a:ext cx="3642392" cy="1077218"/>
          </a:xfrm>
          <a:prstGeom prst="rect">
            <a:avLst/>
          </a:prstGeom>
        </p:spPr>
        <p:txBody>
          <a:bodyPr wrap="square">
            <a:spAutoFit/>
          </a:bodyPr>
          <a:lstStyle/>
          <a:p>
            <a:r>
              <a:rPr lang="en-US" sz="3200" dirty="0">
                <a:solidFill>
                  <a:schemeClr val="tx2"/>
                </a:solidFill>
                <a:latin typeface="Folio Std Medium"/>
                <a:cs typeface="Times New Roman" panose="02020603050405020304" pitchFamily="18" charset="0"/>
              </a:rPr>
              <a:t>Management Support Systems</a:t>
            </a:r>
          </a:p>
        </p:txBody>
      </p:sp>
    </p:spTree>
    <p:extLst>
      <p:ext uri="{BB962C8B-B14F-4D97-AF65-F5344CB8AC3E}">
        <p14:creationId xmlns:p14="http://schemas.microsoft.com/office/powerpoint/2010/main" val="1171331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Summary (1 of 2)</a:t>
            </a: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349608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B7344C52-5D9B-490E-AA6B-CCF6913FB041}"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24"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GLOBAL4 | CH2</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Summary (2 of 2) </a:t>
            </a:r>
            <a:endParaRPr kumimoji="0" lang="en-US" sz="3200" b="1" i="1" u="none" strike="noStrike" kern="1200" cap="none" spc="0" normalizeH="0" baseline="0" noProof="0" dirty="0">
              <a:ln>
                <a:noFill/>
              </a:ln>
              <a:solidFill>
                <a:srgbClr val="000000"/>
              </a:solidFill>
              <a:effectLst/>
              <a:uLnTx/>
              <a:uFillTx/>
              <a:latin typeface="Folio Std Medium"/>
              <a:ea typeface="+mj-ea"/>
              <a:cs typeface="Franklin Gothic Medium"/>
            </a:endParaRPr>
          </a:p>
        </p:txBody>
      </p:sp>
      <p:sp>
        <p:nvSpPr>
          <p:cNvPr id="26" name="Content Placeholder 2"/>
          <p:cNvSpPr>
            <a:spLocks noGrp="1"/>
          </p:cNvSpPr>
          <p:nvPr>
            <p:ph idx="1"/>
          </p:nvPr>
        </p:nvSpPr>
        <p:spPr>
          <a:xfrm>
            <a:off x="994500" y="1532988"/>
            <a:ext cx="7681188"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14499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1708779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9" name="Date Placeholder 3"/>
          <p:cNvSpPr>
            <a:spLocks noGrp="1"/>
          </p:cNvSpPr>
          <p:nvPr>
            <p:ph type="dt" sz="half" idx="10"/>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Footer Placeholder 4"/>
          <p:cNvSpPr>
            <a:spLocks noGrp="1"/>
          </p:cNvSpPr>
          <p:nvPr>
            <p:ph type="ftr" sz="quarter" idx="11"/>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Rectangle 12"/>
          <p:cNvSpPr/>
          <p:nvPr userDrawn="1"/>
        </p:nvSpPr>
        <p:spPr>
          <a:xfrm>
            <a:off x="-1268" y="380999"/>
            <a:ext cx="9134156" cy="1018023"/>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Rectangle 15"/>
          <p:cNvSpPr/>
          <p:nvPr userDrawn="1"/>
        </p:nvSpPr>
        <p:spPr>
          <a:xfrm>
            <a:off x="-15124" y="381000"/>
            <a:ext cx="2321001"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chemeClr val="bg1"/>
                </a:solidFill>
                <a:effectLst>
                  <a:outerShdw blurRad="38100" dist="19050" dir="2700000" algn="tl" rotWithShape="0">
                    <a:schemeClr val="dk1">
                      <a:alpha val="40000"/>
                    </a:schemeClr>
                  </a:outerShdw>
                </a:effectLst>
                <a:uLnTx/>
                <a:uFillTx/>
                <a:latin typeface="Folio Std Medium" charset="0"/>
                <a:ea typeface="+mj-ea"/>
                <a:cs typeface="Franklin Gothic Medium"/>
              </a:rPr>
              <a:t>Exhibit</a:t>
            </a:r>
          </a:p>
        </p:txBody>
      </p:sp>
      <p:sp>
        <p:nvSpPr>
          <p:cNvPr id="15" name="Title 1"/>
          <p:cNvSpPr>
            <a:spLocks noGrp="1"/>
          </p:cNvSpPr>
          <p:nvPr>
            <p:ph type="title"/>
          </p:nvPr>
        </p:nvSpPr>
        <p:spPr>
          <a:xfrm>
            <a:off x="1920122" y="464599"/>
            <a:ext cx="6916742" cy="983201"/>
          </a:xfrm>
        </p:spPr>
        <p:txBody>
          <a:bodyPr anchor="t">
            <a:normAutofit/>
          </a:bodyPr>
          <a:lstStyle>
            <a:lvl1pPr marL="1280160" indent="-1280160" algn="l">
              <a:defRPr sz="2800" b="0"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
        <p:nvSpPr>
          <p:cNvPr id="1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700" cap="none" spc="50" normalizeH="0" baseline="0" noProof="0" dirty="0">
                <a:ln>
                  <a:noFill/>
                </a:ln>
                <a:solidFill>
                  <a:schemeClr val="tx2"/>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99178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fld id="{322D24CB-6855-41E9-929B-E1525142729A}" type="slidenum">
              <a:rPr kumimoji="0" lang="en-US" altLang="en-US" sz="1200" b="1"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eaLnBrk="1" fontAlgn="auto" latinLnBrk="0" hangingPunct="1">
                <a:lnSpc>
                  <a:spcPct val="100000"/>
                </a:lnSpc>
                <a:spcBef>
                  <a:spcPts val="0"/>
                </a:spcBef>
                <a:spcAft>
                  <a:spcPts val="0"/>
                </a:spcAft>
                <a:buClrTx/>
                <a:buSzTx/>
                <a:buFontTx/>
                <a:buNone/>
                <a:tabLst/>
                <a:defRPr/>
              </a:pPr>
              <a:t>‹#›</a:t>
            </a:fld>
            <a:endPar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700" cap="none" spc="50" normalizeH="0" baseline="0" noProof="0" dirty="0">
                <a:ln>
                  <a:noFill/>
                </a:ln>
                <a:solidFill>
                  <a:schemeClr val="tx2"/>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solidFill>
                <a:effectLst/>
                <a:uLnTx/>
                <a:uFillTx/>
                <a:latin typeface="+mn-lt"/>
                <a:ea typeface="+mn-ea"/>
                <a:cs typeface="+mn-cs"/>
              </a:rPr>
              <a:t>MIS8 | CH10</a:t>
            </a:r>
            <a:endParaRPr kumimoji="0" lang="en-US"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Footer Placeholder 4"/>
          <p:cNvSpPr>
            <a:spLocks noGrp="1"/>
          </p:cNvSpPr>
          <p:nvPr>
            <p:ph type="ftr" sz="quarter" idx="11"/>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Rectangle 15"/>
          <p:cNvSpPr/>
          <p:nvPr userDrawn="1"/>
        </p:nvSpPr>
        <p:spPr>
          <a:xfrm>
            <a:off x="8447088" y="685800"/>
            <a:ext cx="685800" cy="304800"/>
          </a:xfrm>
          <a:prstGeom prst="rect">
            <a:avLst/>
          </a:prstGeom>
          <a:solidFill>
            <a:srgbClr val="E681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Rectangle 18"/>
          <p:cNvSpPr/>
          <p:nvPr userDrawn="1"/>
        </p:nvSpPr>
        <p:spPr>
          <a:xfrm>
            <a:off x="0" y="2743200"/>
            <a:ext cx="685800" cy="304800"/>
          </a:xfrm>
          <a:prstGeom prst="rect">
            <a:avLst/>
          </a:prstGeom>
          <a:solidFill>
            <a:srgbClr val="E681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fld id="{B7344C52-5D9B-490E-AA6B-CCF6913FB041}" type="slidenum">
              <a:rPr kumimoji="0" lang="en-US" altLang="en-US" sz="1200" b="1"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eaLnBrk="1" fontAlgn="auto" latinLnBrk="0" hangingPunct="1">
                <a:lnSpc>
                  <a:spcPct val="100000"/>
                </a:lnSpc>
                <a:spcBef>
                  <a:spcPts val="0"/>
                </a:spcBef>
                <a:spcAft>
                  <a:spcPts val="0"/>
                </a:spcAft>
                <a:buClrTx/>
                <a:buSzTx/>
                <a:buFontTx/>
                <a:buNone/>
                <a:tabLst/>
                <a:defRPr/>
              </a:pPr>
              <a:t>‹#›</a:t>
            </a:fld>
            <a:endPar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Folio Std Medium" charset="0"/>
                <a:ea typeface="+mj-ea"/>
                <a:cs typeface="Franklin Gothic Medium"/>
              </a:rPr>
              <a:t>KEY TERMS</a:t>
            </a:r>
          </a:p>
        </p:txBody>
      </p:sp>
      <p:sp>
        <p:nvSpPr>
          <p:cNvPr id="26" name="Content Placeholder 2"/>
          <p:cNvSpPr>
            <a:spLocks noGrp="1"/>
          </p:cNvSpPr>
          <p:nvPr>
            <p:ph idx="1"/>
          </p:nvPr>
        </p:nvSpPr>
        <p:spPr>
          <a:xfrm>
            <a:off x="994500" y="1532988"/>
            <a:ext cx="3630509"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700" cap="none" spc="50" normalizeH="0" baseline="0" noProof="0" dirty="0">
                <a:ln>
                  <a:noFill/>
                </a:ln>
                <a:solidFill>
                  <a:schemeClr val="bg1"/>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30" name="Content Placeholder 2"/>
          <p:cNvSpPr>
            <a:spLocks noGrp="1"/>
          </p:cNvSpPr>
          <p:nvPr>
            <p:ph idx="13"/>
          </p:nvPr>
        </p:nvSpPr>
        <p:spPr>
          <a:xfrm>
            <a:off x="4852128" y="1543734"/>
            <a:ext cx="3583847"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4" name="Slide Number Placeholder 2"/>
          <p:cNvSpPr txBox="1">
            <a:spLocks/>
          </p:cNvSpPr>
          <p:nvPr userDrawn="1"/>
        </p:nvSpPr>
        <p:spPr>
          <a:xfrm>
            <a:off x="6721475" y="6481986"/>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fld id="{E3CDB79E-AF13-4367-934A-573ED3A09D7F}" type="slidenum">
              <a:rPr kumimoji="0" lang="en-US" altLang="en-US" sz="1200" b="1" i="0" u="none" strike="noStrike" kern="0" cap="none" spc="0" normalizeH="0" baseline="0" noProof="0" smtClean="0">
                <a:ln>
                  <a:noFill/>
                </a:ln>
                <a:solidFill>
                  <a:schemeClr val="bg1"/>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eaLnBrk="1" fontAlgn="auto" latinLnBrk="0" hangingPunct="1">
                <a:lnSpc>
                  <a:spcPct val="100000"/>
                </a:lnSpc>
                <a:spcBef>
                  <a:spcPts val="0"/>
                </a:spcBef>
                <a:spcAft>
                  <a:spcPts val="0"/>
                </a:spcAft>
                <a:buClrTx/>
                <a:buSzTx/>
                <a:buFontTx/>
                <a:buNone/>
                <a:tabLst/>
                <a:defRPr/>
              </a:pPr>
              <a:t>‹#›</a:t>
            </a:fld>
            <a:endParaRPr kumimoji="0" lang="en-US" altLang="en-US" sz="1200" b="1" i="0" u="none" strike="noStrike" kern="0" cap="none" spc="0" normalizeH="0" baseline="0" noProof="0" dirty="0">
              <a:ln>
                <a:noFill/>
              </a:ln>
              <a:solidFill>
                <a:schemeClr val="bg1"/>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844413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fld id="{283FA080-7EC3-4AB1-9972-F7D16DE30438}" type="slidenum">
              <a:rPr kumimoji="0" lang="en-US" altLang="en-US" sz="1200" b="1"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eaLnBrk="1" fontAlgn="auto" latinLnBrk="0" hangingPunct="1">
                <a:lnSpc>
                  <a:spcPct val="100000"/>
                </a:lnSpc>
                <a:spcBef>
                  <a:spcPts val="0"/>
                </a:spcBef>
                <a:spcAft>
                  <a:spcPts val="0"/>
                </a:spcAft>
                <a:buClrTx/>
                <a:buSzTx/>
                <a:buFontTx/>
                <a:buNone/>
                <a:tabLst/>
                <a:defRPr/>
              </a:pPr>
              <a:t>‹#›</a:t>
            </a:fld>
            <a:endPar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700" cap="none" spc="50" normalizeH="0" baseline="0" noProof="0" dirty="0">
                <a:ln>
                  <a:noFill/>
                </a:ln>
                <a:solidFill>
                  <a:schemeClr val="tx2"/>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HIST4 | CH10</a:t>
            </a:r>
            <a:endParaRPr kumimoji="0" lang="en-US" sz="1200" b="1" i="0" u="none" strike="noStrike" kern="1200" cap="none" spc="0" normalizeH="0" baseline="0" noProof="0" dirty="0">
              <a:ln>
                <a:noFill/>
              </a:ln>
              <a:solidFill>
                <a:srgbClr val="000000"/>
              </a:solidFill>
              <a:effectLst/>
              <a:uLnTx/>
              <a:uFillTx/>
              <a:latin typeface="+mn-lt"/>
              <a:ea typeface="+mn-ea"/>
              <a:cs typeface="+mn-cs"/>
            </a:endParaRP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5" name="Date Placeholder 3"/>
          <p:cNvSpPr>
            <a:spLocks noGrp="1"/>
          </p:cNvSpPr>
          <p:nvPr>
            <p:ph type="dt" sz="half" idx="13"/>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Footer Placeholder 4"/>
          <p:cNvSpPr>
            <a:spLocks noGrp="1"/>
          </p:cNvSpPr>
          <p:nvPr>
            <p:ph type="ftr" sz="quarter" idx="14"/>
          </p:nvPr>
        </p:nvSpPr>
        <p:spPr/>
        <p:txBody>
          <a:bodyPr/>
          <a:lstStyle>
            <a:lvl1pPr>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7" name="Rectangle 16"/>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fld id="{322D24CB-6855-41E9-929B-E1525142729A}" type="slidenum">
              <a:rPr kumimoji="0" lang="en-US" altLang="en-US" sz="1200" b="1"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eaLnBrk="1" fontAlgn="auto" latinLnBrk="0" hangingPunct="1">
                <a:lnSpc>
                  <a:spcPct val="100000"/>
                </a:lnSpc>
                <a:spcBef>
                  <a:spcPts val="0"/>
                </a:spcBef>
                <a:spcAft>
                  <a:spcPts val="0"/>
                </a:spcAft>
                <a:buClrTx/>
                <a:buSzTx/>
                <a:buFontTx/>
                <a:buNone/>
                <a:tabLst/>
                <a:defRPr/>
              </a:pPr>
              <a:t>‹#›</a:t>
            </a:fld>
            <a:endPar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9"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700" cap="none" spc="50" normalizeH="0" baseline="0" noProof="0" dirty="0">
                <a:ln>
                  <a:noFill/>
                </a:ln>
                <a:solidFill>
                  <a:schemeClr val="tx2"/>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21" name="Rectangle 20"/>
          <p:cNvSpPr/>
          <p:nvPr userDrawn="1"/>
        </p:nvSpPr>
        <p:spPr>
          <a:xfrm>
            <a:off x="8447088" y="685800"/>
            <a:ext cx="685800" cy="304800"/>
          </a:xfrm>
          <a:prstGeom prst="rect">
            <a:avLst/>
          </a:prstGeom>
          <a:solidFill>
            <a:srgbClr val="E681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Rectangle 21"/>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Rectangle 22"/>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Rectangle 23"/>
          <p:cNvSpPr/>
          <p:nvPr userDrawn="1"/>
        </p:nvSpPr>
        <p:spPr>
          <a:xfrm>
            <a:off x="0" y="2743200"/>
            <a:ext cx="685800" cy="304800"/>
          </a:xfrm>
          <a:prstGeom prst="rect">
            <a:avLst/>
          </a:prstGeom>
          <a:solidFill>
            <a:srgbClr val="E6812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Rectangle 24"/>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Rectangle 25"/>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Rectangle 26"/>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fld id="{B7344C52-5D9B-490E-AA6B-CCF6913FB041}" type="slidenum">
              <a:rPr kumimoji="0" lang="en-US" altLang="en-US" sz="1200" b="1" i="0" u="none" strike="noStrike" kern="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eaLnBrk="1" fontAlgn="auto" latinLnBrk="0" hangingPunct="1">
                <a:lnSpc>
                  <a:spcPct val="100000"/>
                </a:lnSpc>
                <a:spcBef>
                  <a:spcPts val="0"/>
                </a:spcBef>
                <a:spcAft>
                  <a:spcPts val="0"/>
                </a:spcAft>
                <a:buClrTx/>
                <a:buSzTx/>
                <a:buFontTx/>
                <a:buNone/>
                <a:tabLst/>
                <a:defRPr/>
              </a:pPr>
              <a:t>‹#›</a:t>
            </a:fld>
            <a:endParaRPr kumimoji="0" lang="en-US" altLang="en-US" sz="1200" b="1"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30"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chemeClr val="tx2"/>
                </a:solidFill>
                <a:effectLst/>
                <a:uLnTx/>
                <a:uFillTx/>
                <a:latin typeface="Folio Std Medium" charset="0"/>
                <a:ea typeface="+mj-ea"/>
                <a:cs typeface="Franklin Gothic Medium"/>
              </a:rPr>
              <a:t>KEY TERMS </a:t>
            </a:r>
            <a:r>
              <a:rPr kumimoji="0" lang="en-US" sz="3200" b="0" i="1" u="none" strike="noStrike" kern="1200" cap="none" spc="0" normalizeH="0" baseline="0" noProof="0" dirty="0">
                <a:ln>
                  <a:noFill/>
                </a:ln>
                <a:solidFill>
                  <a:schemeClr val="tx2"/>
                </a:solidFill>
                <a:effectLst/>
                <a:uLnTx/>
                <a:uFillTx/>
                <a:latin typeface="Folio Std Medium" charset="0"/>
                <a:ea typeface="+mj-ea"/>
                <a:cs typeface="Franklin Gothic Medium"/>
              </a:rPr>
              <a:t>(continued 1)</a:t>
            </a:r>
          </a:p>
        </p:txBody>
      </p:sp>
      <p:sp>
        <p:nvSpPr>
          <p:cNvPr id="31" name="Content Placeholder 2"/>
          <p:cNvSpPr>
            <a:spLocks noGrp="1"/>
          </p:cNvSpPr>
          <p:nvPr>
            <p:ph idx="1"/>
          </p:nvPr>
        </p:nvSpPr>
        <p:spPr>
          <a:xfrm>
            <a:off x="994500" y="1532988"/>
            <a:ext cx="3604004"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33"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700" cap="none" spc="50" normalizeH="0" baseline="0" noProof="0" dirty="0">
                <a:ln>
                  <a:noFill/>
                </a:ln>
                <a:solidFill>
                  <a:schemeClr val="bg1"/>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34" name="Content Placeholder 2"/>
          <p:cNvSpPr>
            <a:spLocks noGrp="1"/>
          </p:cNvSpPr>
          <p:nvPr>
            <p:ph idx="15"/>
          </p:nvPr>
        </p:nvSpPr>
        <p:spPr>
          <a:xfrm>
            <a:off x="4852128" y="1543734"/>
            <a:ext cx="3583847" cy="4227731"/>
          </a:xfrm>
        </p:spPr>
        <p:txBody>
          <a:bodyPr/>
          <a:lstStyle>
            <a:lvl1pPr marL="342900" indent="-342900">
              <a:lnSpc>
                <a:spcPct val="90000"/>
              </a:lnSpc>
              <a:buClr>
                <a:schemeClr val="tx2"/>
              </a:buClr>
              <a:buFont typeface="Lucida Grande"/>
              <a:buChar char="•"/>
              <a:defRPr/>
            </a:lvl1pPr>
            <a:lvl2pPr marL="640080" indent="-274320">
              <a:lnSpc>
                <a:spcPct val="90000"/>
              </a:lnSpc>
              <a:buClr>
                <a:srgbClr val="00ABA7"/>
              </a:buClr>
              <a:buFont typeface="Arial"/>
              <a:buChar char="•"/>
              <a:defRPr b="0" i="1"/>
            </a:lvl2pPr>
            <a:lvl3pPr marL="960120" indent="-320040">
              <a:lnSpc>
                <a:spcPct val="90000"/>
              </a:lnSpc>
              <a:buClr>
                <a:srgbClr val="00ABA7"/>
              </a:buClr>
              <a:buSzPct val="100000"/>
              <a:buFont typeface="Lucida Grande"/>
              <a:buChar char="-"/>
              <a:defRPr sz="2800"/>
            </a:lvl3pPr>
            <a:lvl4pPr marL="1234440" indent="-228600">
              <a:lnSpc>
                <a:spcPct val="90000"/>
              </a:lnSpc>
              <a:buClr>
                <a:srgbClr val="00ABA7"/>
              </a:buClr>
              <a:buFont typeface="Arial"/>
              <a:buChar char="▸"/>
              <a:defRPr sz="2400"/>
            </a:lvl4pPr>
            <a:lvl5pPr marL="1508760" indent="-228600">
              <a:buClr>
                <a:srgbClr val="00ABA7"/>
              </a:buClr>
              <a:defRPr/>
            </a:lvl5pPr>
          </a:lstStyle>
          <a:p>
            <a:pPr lvl="0"/>
            <a:r>
              <a:rPr lang="en-US" dirty="0"/>
              <a:t>Click to edit Master text styles</a:t>
            </a:r>
          </a:p>
        </p:txBody>
      </p:sp>
      <p:sp>
        <p:nvSpPr>
          <p:cNvPr id="29" name="Slide Number Placeholder 2"/>
          <p:cNvSpPr txBox="1">
            <a:spLocks/>
          </p:cNvSpPr>
          <p:nvPr userDrawn="1"/>
        </p:nvSpPr>
        <p:spPr>
          <a:xfrm>
            <a:off x="6721475" y="6481986"/>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eaLnBrk="1" fontAlgn="auto" latinLnBrk="0" hangingPunct="1">
              <a:lnSpc>
                <a:spcPct val="100000"/>
              </a:lnSpc>
              <a:spcBef>
                <a:spcPts val="0"/>
              </a:spcBef>
              <a:spcAft>
                <a:spcPts val="0"/>
              </a:spcAft>
              <a:buClrTx/>
              <a:buSzTx/>
              <a:buFontTx/>
              <a:buNone/>
              <a:tabLst/>
              <a:defRPr/>
            </a:pPr>
            <a:endParaRPr kumimoji="0" lang="en-US" altLang="en-US" sz="1200" b="1" i="0" u="none" strike="noStrike" kern="0" cap="none" spc="0" normalizeH="0" baseline="0" noProof="0" dirty="0">
              <a:ln>
                <a:noFill/>
              </a:ln>
              <a:solidFill>
                <a:schemeClr val="bg1"/>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57496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738303"/>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1169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153136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cs typeface="Franklin Gothic Medium"/>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284727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5" name="Oval 4"/>
          <p:cNvSpPr/>
          <p:nvPr userDrawn="1"/>
        </p:nvSpPr>
        <p:spPr>
          <a:xfrm>
            <a:off x="-350520" y="-838200"/>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TextBox 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(1 of 3)</a:t>
            </a:r>
          </a:p>
        </p:txBody>
      </p:sp>
      <p:sp>
        <p:nvSpPr>
          <p:cNvPr id="10"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3"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
        <p:nvSpPr>
          <p:cNvPr id="14"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3" name="Date Placeholder 3"/>
          <p:cNvSpPr>
            <a:spLocks noGrp="1"/>
          </p:cNvSpPr>
          <p:nvPr>
            <p:ph type="dt" sz="half" idx="10"/>
          </p:nvPr>
        </p:nvSpPr>
        <p:spPr>
          <a:xfrm>
            <a:off x="531336" y="6340282"/>
            <a:ext cx="21336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a:xfrm>
            <a:off x="3513666" y="6299897"/>
            <a:ext cx="2988733" cy="44589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cxnSp>
        <p:nvCxnSpPr>
          <p:cNvPr id="17" name="Straight Connector 16"/>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userDrawn="1"/>
        </p:nvCxnSpPr>
        <p:spPr>
          <a:xfrm flipH="1">
            <a:off x="6721475" y="609600"/>
            <a:ext cx="2498726"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010325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243723"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(2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41287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304800"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(3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a:xfrm>
            <a:off x="3201987" y="6340282"/>
            <a:ext cx="2895600" cy="36512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273983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8" name="Rectangle 27"/>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4"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sp>
        <p:nvSpPr>
          <p:cNvPr id="13"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Rectangle 15"/>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Rectangle 16"/>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Rectangle 17"/>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9" name="Rectangle 18"/>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Rectangle 19"/>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Key Terms (1 of 2)</a:t>
            </a:r>
          </a:p>
        </p:txBody>
      </p:sp>
      <p:sp>
        <p:nvSpPr>
          <p:cNvPr id="29"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224395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83FA080-7EC3-4AB1-9972-F7D16DE30438}"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0"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12"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5" name="Date Placeholder 3"/>
          <p:cNvSpPr>
            <a:spLocks noGrp="1"/>
          </p:cNvSpPr>
          <p:nvPr>
            <p:ph type="dt" sz="half" idx="13"/>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6" name="Footer Placeholder 4"/>
          <p:cNvSpPr>
            <a:spLocks noGrp="1"/>
          </p:cNvSpPr>
          <p:nvPr>
            <p:ph type="ftr" sz="quarter" idx="14"/>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7" name="Rectangle 16"/>
          <p:cNvSpPr/>
          <p:nvPr userDrawn="1"/>
        </p:nvSpPr>
        <p:spPr>
          <a:xfrm>
            <a:off x="0" y="0"/>
            <a:ext cx="914400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8"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22D24CB-6855-41E9-929B-E1525142729A}" type="slidenum">
              <a:rPr kumimoji="0" lang="en-US" altLang="en-US" sz="12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19"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700" b="0" i="0" u="none" strike="noStrike" kern="700" cap="none" spc="50" normalizeH="0" baseline="0" noProof="0" dirty="0">
                <a:ln>
                  <a:noFill/>
                </a:ln>
                <a:solidFill>
                  <a:srgbClr val="000000"/>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
        <p:nvSpPr>
          <p:cNvPr id="20" name="Slide Number Placeholder 2"/>
          <p:cNvSpPr txBox="1">
            <a:spLocks/>
          </p:cNvSpPr>
          <p:nvPr userDrawn="1"/>
        </p:nvSpPr>
        <p:spPr>
          <a:xfrm>
            <a:off x="7689850" y="6483350"/>
            <a:ext cx="1127125" cy="365125"/>
          </a:xfrm>
          <a:prstGeom prst="rect">
            <a:avLst/>
          </a:prstGeom>
        </p:spPr>
        <p:txBody>
          <a:bodyPr anchor="b"/>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Calibri"/>
                <a:ea typeface="+mn-ea"/>
                <a:cs typeface="+mn-cs"/>
              </a:rPr>
              <a:t>HIST4 | CH6</a:t>
            </a:r>
            <a:endParaRPr kumimoji="0" lang="en-US" sz="1200" b="1" i="0" u="none" strike="noStrike" kern="1200" cap="none" spc="0" normalizeH="0" baseline="0" noProof="0" dirty="0">
              <a:ln>
                <a:noFill/>
              </a:ln>
              <a:solidFill>
                <a:srgbClr val="000000"/>
              </a:solidFill>
              <a:effectLst/>
              <a:uLnTx/>
              <a:uFillTx/>
              <a:latin typeface="Calibri"/>
              <a:ea typeface="+mn-ea"/>
              <a:cs typeface="+mn-cs"/>
            </a:endParaRPr>
          </a:p>
        </p:txBody>
      </p:sp>
      <p:sp>
        <p:nvSpPr>
          <p:cNvPr id="21" name="Rectangle 20"/>
          <p:cNvSpPr/>
          <p:nvPr userDrawn="1"/>
        </p:nvSpPr>
        <p:spPr>
          <a:xfrm>
            <a:off x="8447088" y="6858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p:cNvSpPr/>
          <p:nvPr userDrawn="1"/>
        </p:nvSpPr>
        <p:spPr>
          <a:xfrm>
            <a:off x="8447088" y="9906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8447088" y="12954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Rectangle 23"/>
          <p:cNvSpPr/>
          <p:nvPr userDrawn="1"/>
        </p:nvSpPr>
        <p:spPr>
          <a:xfrm>
            <a:off x="0" y="2743200"/>
            <a:ext cx="685800" cy="304800"/>
          </a:xfrm>
          <a:prstGeom prst="rect">
            <a:avLst/>
          </a:prstGeom>
          <a:solidFill>
            <a:srgbClr val="00669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p:cNvSpPr/>
          <p:nvPr userDrawn="1"/>
        </p:nvSpPr>
        <p:spPr>
          <a:xfrm>
            <a:off x="0" y="3048000"/>
            <a:ext cx="685800" cy="304800"/>
          </a:xfrm>
          <a:prstGeom prst="rect">
            <a:avLst/>
          </a:prstGeom>
          <a:solidFill>
            <a:srgbClr val="EADCB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Rectangle 25"/>
          <p:cNvSpPr/>
          <p:nvPr userDrawn="1"/>
        </p:nvSpPr>
        <p:spPr>
          <a:xfrm>
            <a:off x="0" y="3352800"/>
            <a:ext cx="685800" cy="3048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7" name="Rectangle 26"/>
          <p:cNvSpPr/>
          <p:nvPr userDrawn="1"/>
        </p:nvSpPr>
        <p:spPr>
          <a:xfrm>
            <a:off x="457200" y="381000"/>
            <a:ext cx="8298164" cy="5975350"/>
          </a:xfrm>
          <a:prstGeom prst="rect">
            <a:avLst/>
          </a:prstGeom>
          <a:solidFill>
            <a:srgbClr val="DFEEE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0" name="Title 1"/>
          <p:cNvSpPr txBox="1">
            <a:spLocks/>
          </p:cNvSpPr>
          <p:nvPr userDrawn="1"/>
        </p:nvSpPr>
        <p:spPr bwMode="auto">
          <a:xfrm>
            <a:off x="525764" y="625475"/>
            <a:ext cx="8229600" cy="5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457200" rtl="0" eaLnBrk="0" fontAlgn="base" hangingPunct="0">
              <a:spcBef>
                <a:spcPct val="0"/>
              </a:spcBef>
              <a:spcAft>
                <a:spcPct val="0"/>
              </a:spcAft>
              <a:defRPr sz="3200" b="1" kern="1200" baseline="0">
                <a:solidFill>
                  <a:schemeClr val="tx2"/>
                </a:solidFill>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Folio Std Medium"/>
                <a:ea typeface="+mj-ea"/>
                <a:cs typeface="Franklin Gothic Medium"/>
              </a:rPr>
              <a:t>Key Terms (2 of 2)</a:t>
            </a:r>
          </a:p>
        </p:txBody>
      </p:sp>
      <p:sp>
        <p:nvSpPr>
          <p:cNvPr id="33" name="Footer Placeholder 1"/>
          <p:cNvSpPr txBox="1">
            <a:spLocks/>
          </p:cNvSpPr>
          <p:nvPr userDrawn="1"/>
        </p:nvSpPr>
        <p:spPr>
          <a:xfrm>
            <a:off x="1295400" y="6572697"/>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FFFFFF"/>
                </a:solidFill>
                <a:effectLst/>
                <a:uLnTx/>
                <a:uFillTx/>
                <a:latin typeface="Arial Narrow"/>
                <a:ea typeface="+mn-ea"/>
                <a:cs typeface="Arial Narrow"/>
              </a:rPr>
              <a:t>Copyright ©2018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428557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859430890"/>
      </p:ext>
    </p:extLst>
  </p:cSld>
  <p:clrMap bg1="lt1" tx1="dk1" bg2="lt2" tx2="dk2" accent1="accent1" accent2="accent2" accent3="accent3" accent4="accent4" accent5="accent5" accent6="accent6" hlink="hlink" folHlink="folHlink"/>
  <p:sldLayoutIdLst>
    <p:sldLayoutId id="2147484687" r:id="rId1"/>
    <p:sldLayoutId id="2147484688"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 id="2147484699" r:id="rId13"/>
    <p:sldLayoutId id="2147484700" r:id="rId14"/>
    <p:sldLayoutId id="2147484701" r:id="rId15"/>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i="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Intelligence Phase</a:t>
            </a:r>
          </a:p>
        </p:txBody>
      </p:sp>
      <p:sp>
        <p:nvSpPr>
          <p:cNvPr id="28675" name="Content Placeholder 2"/>
          <p:cNvSpPr>
            <a:spLocks noGrp="1"/>
          </p:cNvSpPr>
          <p:nvPr>
            <p:ph idx="1"/>
          </p:nvPr>
        </p:nvSpPr>
        <p:spPr/>
        <p:txBody>
          <a:bodyPr>
            <a:noAutofit/>
          </a:bodyPr>
          <a:lstStyle/>
          <a:p>
            <a:pPr eaLnBrk="1" hangingPunct="1"/>
            <a:r>
              <a:rPr lang="en-US" altLang="en-US" dirty="0"/>
              <a:t>Decision maker examines the organization’s environment for conditions that need decisions</a:t>
            </a:r>
          </a:p>
          <a:p>
            <a:pPr eaLnBrk="1" hangingPunct="1"/>
            <a:r>
              <a:rPr lang="en-US" altLang="en-US" dirty="0"/>
              <a:t>Data is collected from a variety of sources and processed</a:t>
            </a:r>
          </a:p>
          <a:p>
            <a:pPr marL="639763" lvl="1" indent="-273050" eaLnBrk="1" hangingPunct="1">
              <a:buFont typeface="Arial" panose="020B0604020202020204" pitchFamily="34" charset="0"/>
              <a:buChar char="•"/>
            </a:pPr>
            <a:r>
              <a:rPr lang="en-US" altLang="en-US" dirty="0"/>
              <a:t>Allows decision maker to discover ways to approach the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Design Phase</a:t>
            </a:r>
          </a:p>
        </p:txBody>
      </p:sp>
      <p:sp>
        <p:nvSpPr>
          <p:cNvPr id="13315" name="Content Placeholder 2"/>
          <p:cNvSpPr>
            <a:spLocks noGrp="1"/>
          </p:cNvSpPr>
          <p:nvPr>
            <p:ph idx="1"/>
          </p:nvPr>
        </p:nvSpPr>
        <p:spPr>
          <a:extLst/>
        </p:spPr>
        <p:txBody>
          <a:bodyPr rtlCol="0">
            <a:noAutofit/>
          </a:bodyPr>
          <a:lstStyle/>
          <a:p>
            <a:pPr eaLnBrk="1" fontAlgn="auto" hangingPunct="1">
              <a:spcAft>
                <a:spcPts val="0"/>
              </a:spcAft>
              <a:defRPr/>
            </a:pPr>
            <a:r>
              <a:rPr lang="en-US" altLang="en-US" dirty="0"/>
              <a:t>Defines the criteria for a decision</a:t>
            </a:r>
          </a:p>
          <a:p>
            <a:pPr lvl="1" eaLnBrk="1" fontAlgn="auto" hangingPunct="1">
              <a:spcAft>
                <a:spcPts val="0"/>
              </a:spcAft>
              <a:defRPr/>
            </a:pPr>
            <a:r>
              <a:rPr lang="en-US" altLang="en-US" dirty="0"/>
              <a:t>Generates alternatives for meeting the criteria</a:t>
            </a:r>
          </a:p>
          <a:p>
            <a:pPr eaLnBrk="1" fontAlgn="auto" hangingPunct="1">
              <a:spcAft>
                <a:spcPts val="0"/>
              </a:spcAft>
              <a:defRPr/>
            </a:pPr>
            <a:r>
              <a:rPr lang="en-US" altLang="en-US" dirty="0"/>
              <a:t>Defines associations between the criteria and the alternatives</a:t>
            </a:r>
          </a:p>
          <a:p>
            <a:pPr lvl="1" eaLnBrk="1" fontAlgn="auto" hangingPunct="1">
              <a:spcAft>
                <a:spcPts val="0"/>
              </a:spcAft>
              <a:defRPr/>
            </a:pPr>
            <a:r>
              <a:rPr lang="en-US" altLang="en-US" dirty="0"/>
              <a:t>Requires understanding how each alternative affects the criteria</a:t>
            </a:r>
          </a:p>
          <a:p>
            <a:pPr eaLnBrk="1" fontAlgn="auto" hangingPunct="1">
              <a:spcAft>
                <a:spcPts val="0"/>
              </a:spcAft>
              <a:defRPr/>
            </a:pPr>
            <a:r>
              <a:rPr lang="en-US" altLang="en-US" dirty="0"/>
              <a:t>Information technology does not support this phase of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Choice Phase</a:t>
            </a:r>
          </a:p>
        </p:txBody>
      </p:sp>
      <p:sp>
        <p:nvSpPr>
          <p:cNvPr id="32771" name="Content Placeholder 2"/>
          <p:cNvSpPr>
            <a:spLocks noGrp="1"/>
          </p:cNvSpPr>
          <p:nvPr>
            <p:ph idx="1"/>
          </p:nvPr>
        </p:nvSpPr>
        <p:spPr/>
        <p:txBody>
          <a:bodyPr/>
          <a:lstStyle/>
          <a:p>
            <a:pPr eaLnBrk="1" hangingPunct="1"/>
            <a:r>
              <a:rPr lang="en-US" altLang="en-US" dirty="0"/>
              <a:t>Selecting the best and most effective course of action is from the alternatives</a:t>
            </a:r>
          </a:p>
          <a:p>
            <a:pPr lvl="1" eaLnBrk="1" hangingPunct="1"/>
            <a:r>
              <a:rPr lang="en-US" altLang="en-US" dirty="0"/>
              <a:t>Analyzing each alternative and its relationship to the criteria to determine whether it is feasible</a:t>
            </a:r>
          </a:p>
          <a:p>
            <a:pPr eaLnBrk="1" hangingPunct="1"/>
            <a:r>
              <a:rPr lang="en-US" altLang="en-US" dirty="0"/>
              <a:t>Decision support system (DSS)</a:t>
            </a:r>
          </a:p>
          <a:p>
            <a:pPr marL="639763" lvl="1" indent="-273050" eaLnBrk="1" hangingPunct="1">
              <a:buFont typeface="Arial" panose="020B0604020202020204" pitchFamily="34" charset="0"/>
              <a:buChar char="•"/>
            </a:pPr>
            <a:r>
              <a:rPr lang="en-US" altLang="en-US" dirty="0"/>
              <a:t>Helps sort through possible solutions to choose the best one for the organization</a:t>
            </a:r>
          </a:p>
          <a:p>
            <a:pPr marL="639763" lvl="1" indent="-273050" eaLnBrk="1" hangingPunct="1">
              <a:buFont typeface="Arial" panose="020B0604020202020204" pitchFamily="34" charset="0"/>
              <a:buChar char="•"/>
            </a:pPr>
            <a:r>
              <a:rPr lang="en-US" altLang="en-US" dirty="0"/>
              <a:t>Includes tools for calculating cost-benefit ratios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Implementation Phase</a:t>
            </a:r>
          </a:p>
        </p:txBody>
      </p:sp>
      <p:sp>
        <p:nvSpPr>
          <p:cNvPr id="34819" name="Content Placeholder 2"/>
          <p:cNvSpPr>
            <a:spLocks noGrp="1"/>
          </p:cNvSpPr>
          <p:nvPr>
            <p:ph idx="1"/>
          </p:nvPr>
        </p:nvSpPr>
        <p:spPr/>
        <p:txBody>
          <a:bodyPr/>
          <a:lstStyle/>
          <a:p>
            <a:pPr eaLnBrk="1" hangingPunct="1"/>
            <a:r>
              <a:rPr lang="en-US" altLang="en-US" dirty="0"/>
              <a:t>Organization devises a plan for carrying out the alternative selected in the choice phase and obtains the resources to implement the plan</a:t>
            </a:r>
          </a:p>
          <a:p>
            <a:pPr lvl="1" eaLnBrk="1" hangingPunct="1"/>
            <a:r>
              <a:rPr lang="en-US" altLang="en-US" dirty="0"/>
              <a:t>DSS does a follow-up assessment on how well a solution is performing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Decision Support Systems </a:t>
            </a:r>
            <a:r>
              <a:rPr lang="en-US" altLang="en-US" dirty="0">
                <a:ea typeface="Franklin Gothic Medium" panose="020B0603020102020204" pitchFamily="34" charset="0"/>
                <a:cs typeface="Franklin Gothic Medium" panose="020B0603020102020204" pitchFamily="34" charset="0"/>
              </a:rPr>
              <a:t>(1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36867" name="Content Placeholder 2"/>
          <p:cNvSpPr>
            <a:spLocks noGrp="1"/>
          </p:cNvSpPr>
          <p:nvPr>
            <p:ph idx="1"/>
          </p:nvPr>
        </p:nvSpPr>
        <p:spPr/>
        <p:txBody>
          <a:bodyPr/>
          <a:lstStyle/>
          <a:p>
            <a:pPr eaLnBrk="1" hangingPunct="1"/>
            <a:r>
              <a:rPr lang="en-US" altLang="en-US" dirty="0"/>
              <a:t>Decision support systems (DSS): interactive information system designed to assist decision makers in an organization </a:t>
            </a:r>
          </a:p>
          <a:p>
            <a:pPr marL="639763" lvl="1" indent="-273050" eaLnBrk="1" hangingPunct="1">
              <a:buFont typeface="Arial" panose="020B0604020202020204" pitchFamily="34" charset="0"/>
              <a:buChar char="•"/>
            </a:pPr>
            <a:r>
              <a:rPr lang="en-US" altLang="en-US" dirty="0"/>
              <a:t>Hardware</a:t>
            </a:r>
          </a:p>
          <a:p>
            <a:pPr marL="639763" lvl="1" indent="-273050" eaLnBrk="1" hangingPunct="1">
              <a:buFont typeface="Arial" panose="020B0604020202020204" pitchFamily="34" charset="0"/>
              <a:buChar char="•"/>
            </a:pPr>
            <a:r>
              <a:rPr lang="en-US" altLang="en-US" dirty="0"/>
              <a:t>Software</a:t>
            </a:r>
          </a:p>
          <a:p>
            <a:pPr marL="639763" lvl="1" indent="-273050" eaLnBrk="1" hangingPunct="1">
              <a:buFont typeface="Arial" panose="020B0604020202020204" pitchFamily="34" charset="0"/>
              <a:buChar char="•"/>
            </a:pPr>
            <a:r>
              <a:rPr lang="en-US" altLang="en-US" dirty="0"/>
              <a:t>Data</a:t>
            </a:r>
          </a:p>
          <a:p>
            <a:pPr marL="639763" lvl="1" indent="-273050" eaLnBrk="1" hangingPunct="1">
              <a:buFont typeface="Arial" panose="020B0604020202020204" pitchFamily="34" charset="0"/>
              <a:buChar char="•"/>
            </a:pPr>
            <a:r>
              <a:rPr lang="en-US" altLang="en-US" dirty="0"/>
              <a:t>Mathematical and statistical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noAutofit/>
          </a:bodyPr>
          <a:lstStyle/>
          <a:p>
            <a:pPr eaLnBrk="1" hangingPunct="1"/>
            <a:r>
              <a:rPr lang="en-US" altLang="en-US" dirty="0">
                <a:ea typeface="Franklin Gothic Medium" panose="020B0603020102020204" pitchFamily="34" charset="0"/>
                <a:cs typeface="Franklin Gothic Medium" panose="020B0603020102020204" pitchFamily="34" charset="0"/>
              </a:rPr>
              <a:t>Decision Support Systems (2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38915" name="Content Placeholder 2"/>
          <p:cNvSpPr>
            <a:spLocks noGrp="1"/>
          </p:cNvSpPr>
          <p:nvPr>
            <p:ph idx="1"/>
          </p:nvPr>
        </p:nvSpPr>
        <p:spPr/>
        <p:txBody>
          <a:bodyPr/>
          <a:lstStyle/>
          <a:p>
            <a:pPr marL="342583" indent="-273050" eaLnBrk="1" hangingPunct="1">
              <a:buFont typeface="Arial" panose="020B0604020202020204" pitchFamily="34" charset="0"/>
              <a:buChar char="•"/>
            </a:pPr>
            <a:r>
              <a:rPr lang="en-US" altLang="en-US" dirty="0">
                <a:latin typeface="Folio Std Medium"/>
                <a:ea typeface="Franklin Gothic Medium" panose="020B0603020102020204" pitchFamily="34" charset="0"/>
                <a:cs typeface="Franklin Gothic Medium" panose="020B0603020102020204" pitchFamily="34" charset="0"/>
              </a:rPr>
              <a:t>Requirements of decision support systems</a:t>
            </a:r>
          </a:p>
          <a:p>
            <a:pPr marL="639763" lvl="1" indent="-273050" eaLnBrk="1" hangingPunct="1">
              <a:buFont typeface="Arial" panose="020B0604020202020204" pitchFamily="34" charset="0"/>
              <a:buChar char="•"/>
            </a:pPr>
            <a:r>
              <a:rPr lang="en-US" altLang="en-US" dirty="0"/>
              <a:t>Be interactive </a:t>
            </a:r>
          </a:p>
          <a:p>
            <a:pPr marL="639763" lvl="1" indent="-273050" eaLnBrk="1" hangingPunct="1">
              <a:buFont typeface="Arial" panose="020B0604020202020204" pitchFamily="34" charset="0"/>
              <a:buChar char="•"/>
            </a:pPr>
            <a:r>
              <a:rPr lang="en-US" altLang="en-US" dirty="0"/>
              <a:t>Incorporate the human element as well as hardware and software</a:t>
            </a:r>
          </a:p>
          <a:p>
            <a:pPr marL="639763" lvl="1" indent="-273050" eaLnBrk="1" hangingPunct="1">
              <a:buFont typeface="Arial" panose="020B0604020202020204" pitchFamily="34" charset="0"/>
              <a:buChar char="•"/>
            </a:pPr>
            <a:r>
              <a:rPr lang="en-US" altLang="en-US" dirty="0"/>
              <a:t>Use internal and external data</a:t>
            </a:r>
          </a:p>
          <a:p>
            <a:pPr marL="639763" lvl="1" indent="-273050" eaLnBrk="1" hangingPunct="1">
              <a:buFont typeface="Arial" panose="020B0604020202020204" pitchFamily="34" charset="0"/>
              <a:buChar char="•"/>
            </a:pPr>
            <a:r>
              <a:rPr lang="en-US" altLang="en-US" dirty="0"/>
              <a:t>Include mathematical and statistical models</a:t>
            </a:r>
          </a:p>
          <a:p>
            <a:pPr marL="639763" lvl="1" indent="-273050" eaLnBrk="1" hangingPunct="1">
              <a:buFont typeface="Arial" panose="020B0604020202020204" pitchFamily="34" charset="0"/>
              <a:buChar char="•"/>
            </a:pPr>
            <a:r>
              <a:rPr lang="en-US" altLang="en-US" dirty="0"/>
              <a:t>Support decision makers at all levels</a:t>
            </a:r>
          </a:p>
          <a:p>
            <a:pPr marL="639763" lvl="1" indent="-273050" eaLnBrk="1" hangingPunct="1">
              <a:buFont typeface="Arial" panose="020B0604020202020204" pitchFamily="34" charset="0"/>
              <a:buChar char="•"/>
            </a:pPr>
            <a:r>
              <a:rPr lang="en-US" altLang="en-US" dirty="0"/>
              <a:t>Emphasize semistructured and unstructured tasks</a:t>
            </a:r>
          </a:p>
          <a:p>
            <a:pPr marL="639763" lvl="1" indent="-273050" eaLnBrk="1" hangingPunct="1">
              <a:buFont typeface="Arial" panose="020B0604020202020204" pitchFamily="34" charset="0"/>
              <a:buChar cha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Autofit/>
          </a:bodyPr>
          <a:lstStyle/>
          <a:p>
            <a:r>
              <a:rPr lang="en-US" altLang="en-US" dirty="0"/>
              <a:t>Components of Decision Support Systems (1 of 2)</a:t>
            </a:r>
          </a:p>
        </p:txBody>
      </p:sp>
      <p:sp>
        <p:nvSpPr>
          <p:cNvPr id="17411" name="Content Placeholder 2"/>
          <p:cNvSpPr>
            <a:spLocks noGrp="1"/>
          </p:cNvSpPr>
          <p:nvPr>
            <p:ph idx="1"/>
          </p:nvPr>
        </p:nvSpPr>
        <p:spPr/>
        <p:txBody>
          <a:bodyPr/>
          <a:lstStyle/>
          <a:p>
            <a:r>
              <a:rPr lang="en-US" altLang="en-US" dirty="0"/>
              <a:t>Database	</a:t>
            </a:r>
          </a:p>
          <a:p>
            <a:pPr lvl="1"/>
            <a:r>
              <a:rPr lang="en-US" altLang="en-US" dirty="0"/>
              <a:t>Includes internal and external data and a database management system (DBMS)</a:t>
            </a:r>
          </a:p>
          <a:p>
            <a:pPr lvl="2"/>
            <a:r>
              <a:rPr lang="en-US" altLang="en-US" dirty="0"/>
              <a:t>Enables a DSS to perform data analysis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Autofit/>
          </a:bodyPr>
          <a:lstStyle/>
          <a:p>
            <a:r>
              <a:rPr lang="en-US" altLang="en-US" dirty="0"/>
              <a:t>Components of Decision Support Systems (2 of 2)</a:t>
            </a:r>
          </a:p>
        </p:txBody>
      </p:sp>
      <p:sp>
        <p:nvSpPr>
          <p:cNvPr id="17411" name="Content Placeholder 2"/>
          <p:cNvSpPr>
            <a:spLocks noGrp="1"/>
          </p:cNvSpPr>
          <p:nvPr>
            <p:ph idx="1"/>
          </p:nvPr>
        </p:nvSpPr>
        <p:spPr/>
        <p:txBody>
          <a:bodyPr/>
          <a:lstStyle/>
          <a:p>
            <a:r>
              <a:rPr lang="en-US" altLang="en-US" dirty="0"/>
              <a:t>Model base</a:t>
            </a:r>
          </a:p>
          <a:p>
            <a:pPr lvl="1"/>
            <a:r>
              <a:rPr lang="en-US" altLang="en-US" dirty="0"/>
              <a:t>Includes mathematical and statistical models</a:t>
            </a:r>
          </a:p>
          <a:p>
            <a:pPr lvl="2"/>
            <a:r>
              <a:rPr lang="en-US" altLang="en-US" dirty="0"/>
              <a:t>Enable a DSS to analyze information </a:t>
            </a:r>
          </a:p>
          <a:p>
            <a:r>
              <a:rPr lang="en-US" altLang="en-US" dirty="0"/>
              <a:t>User interface component </a:t>
            </a:r>
          </a:p>
          <a:p>
            <a:pPr lvl="1"/>
            <a:r>
              <a:rPr lang="en-US" altLang="en-US" dirty="0"/>
              <a:t>Allow users to access the DSS</a:t>
            </a:r>
          </a:p>
          <a:p>
            <a:endParaRPr lang="en-US" altLang="en-US" dirty="0"/>
          </a:p>
        </p:txBody>
      </p:sp>
    </p:spTree>
    <p:extLst>
      <p:ext uri="{BB962C8B-B14F-4D97-AF65-F5344CB8AC3E}">
        <p14:creationId xmlns:p14="http://schemas.microsoft.com/office/powerpoint/2010/main" val="89756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91497" y="424258"/>
            <a:ext cx="6916742" cy="983201"/>
          </a:xfrm>
          <a:extLst/>
        </p:spPr>
        <p:txBody>
          <a:bodyPr rtlCol="0">
            <a:normAutofit fontScale="90000"/>
          </a:bodyPr>
          <a:lstStyle/>
          <a:p>
            <a:pPr eaLnBrk="1" fontAlgn="auto" hangingPunct="1">
              <a:spcAft>
                <a:spcPts val="0"/>
              </a:spcAft>
              <a:defRPr/>
            </a:pPr>
            <a:r>
              <a:rPr lang="en-US" altLang="en-US" sz="3100" dirty="0">
                <a:solidFill>
                  <a:schemeClr val="bg1"/>
                </a:solidFill>
                <a:effectLst/>
              </a:rPr>
              <a:t> 12.2 </a:t>
            </a:r>
            <a:r>
              <a:rPr lang="en-US" altLang="en-US" sz="3100" dirty="0">
                <a:effectLst/>
              </a:rPr>
              <a:t>     Components of a DSS</a:t>
            </a:r>
            <a:r>
              <a:rPr lang="en-US" altLang="en-US" dirty="0"/>
              <a:t/>
            </a:r>
            <a:br>
              <a:rPr lang="en-US" altLang="en-US" dirty="0"/>
            </a:br>
            <a:endParaRPr lang="en-US" altLang="en-US" dirty="0"/>
          </a:p>
        </p:txBody>
      </p:sp>
      <p:pic>
        <p:nvPicPr>
          <p:cNvPr id="2" name="Picture 1" descr="This figure illustrates the components of a D S S in the form of a flowchart. The box in the middle represents the DSS engine. To the left of this box, there is a double-headed arrow pointing to a cylinder that reads database. To the right of the first box, there is a double-headed arrow pointing to a cylinder that reads model base. Underneath the first box, there is a double-headed arrow pointing to a box that reads user interface." title="Exhibit 12.2 - Components of a D S 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65" y="1671078"/>
            <a:ext cx="7732069" cy="47626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DSS Capabilities</a:t>
            </a:r>
          </a:p>
        </p:txBody>
      </p:sp>
      <p:sp>
        <p:nvSpPr>
          <p:cNvPr id="29699" name="Content Placeholder 2"/>
          <p:cNvSpPr>
            <a:spLocks noGrp="1"/>
          </p:cNvSpPr>
          <p:nvPr>
            <p:ph idx="1"/>
          </p:nvPr>
        </p:nvSpPr>
        <p:spPr/>
        <p:txBody>
          <a:bodyPr/>
          <a:lstStyle/>
          <a:p>
            <a:pPr eaLnBrk="1" hangingPunct="1">
              <a:defRPr/>
            </a:pPr>
            <a:r>
              <a:rPr lang="en-US" altLang="en-US" dirty="0"/>
              <a:t>DSS includes features to support decision making</a:t>
            </a:r>
          </a:p>
          <a:p>
            <a:pPr lvl="1">
              <a:defRPr/>
            </a:pPr>
            <a:r>
              <a:rPr lang="en-US" altLang="en-US" dirty="0"/>
              <a:t>What-if analysis </a:t>
            </a:r>
          </a:p>
          <a:p>
            <a:pPr lvl="1">
              <a:defRPr/>
            </a:pPr>
            <a:r>
              <a:rPr lang="en-US" altLang="en-US" dirty="0"/>
              <a:t>Goal-seeking</a:t>
            </a:r>
          </a:p>
          <a:p>
            <a:pPr marL="639763" lvl="1" indent="-273050" eaLnBrk="1" hangingPunct="1">
              <a:buFont typeface="Arial" pitchFamily="34" charset="0"/>
              <a:buChar char="•"/>
              <a:defRPr/>
            </a:pPr>
            <a:r>
              <a:rPr lang="en-US" altLang="en-US" dirty="0"/>
              <a:t>Sensitivity and exception reporting analysis</a:t>
            </a:r>
          </a:p>
          <a:p>
            <a:pPr eaLnBrk="1" hangingPunct="1">
              <a:defRPr/>
            </a:pPr>
            <a:r>
              <a:rPr lang="en-US" altLang="en-US" dirty="0"/>
              <a:t>Other capabilities</a:t>
            </a:r>
          </a:p>
          <a:p>
            <a:pPr marL="639763" lvl="1" indent="-273050" eaLnBrk="1" hangingPunct="1">
              <a:buFont typeface="Arial" pitchFamily="34" charset="0"/>
              <a:buChar char="•"/>
              <a:defRPr/>
            </a:pPr>
            <a:r>
              <a:rPr lang="en-US" altLang="en-US" dirty="0"/>
              <a:t>Graphical analysis, forecasting, simulation, statistical analysis, and modeling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E0A7-F298-4FD8-A7FC-AFFD6B402F4B}"/>
              </a:ext>
            </a:extLst>
          </p:cNvPr>
          <p:cNvSpPr>
            <a:spLocks noGrp="1"/>
          </p:cNvSpPr>
          <p:nvPr>
            <p:ph type="title"/>
          </p:nvPr>
        </p:nvSpPr>
        <p:spPr/>
        <p:txBody>
          <a:bodyPr/>
          <a:lstStyle/>
          <a:p>
            <a:r>
              <a:rPr lang="en-US" dirty="0"/>
              <a:t>Learning Objectives (1 of 2) </a:t>
            </a:r>
          </a:p>
        </p:txBody>
      </p:sp>
      <p:sp>
        <p:nvSpPr>
          <p:cNvPr id="3" name="Content Placeholder 2">
            <a:extLst>
              <a:ext uri="{FF2B5EF4-FFF2-40B4-BE49-F238E27FC236}">
                <a16:creationId xmlns:a16="http://schemas.microsoft.com/office/drawing/2014/main" id="{0F5622A0-8916-4411-B744-66CFE9AE0631}"/>
              </a:ext>
            </a:extLst>
          </p:cNvPr>
          <p:cNvSpPr>
            <a:spLocks noGrp="1"/>
          </p:cNvSpPr>
          <p:nvPr>
            <p:ph idx="1"/>
          </p:nvPr>
        </p:nvSpPr>
        <p:spPr/>
        <p:txBody>
          <a:bodyPr/>
          <a:lstStyle/>
          <a:p>
            <a:r>
              <a:rPr lang="en-US" dirty="0"/>
              <a:t>Describe the phases of the decision-making process in a typical organization and the types of decisions that are made</a:t>
            </a:r>
          </a:p>
          <a:p>
            <a:r>
              <a:rPr lang="en-US" dirty="0"/>
              <a:t>Describe a decision support system</a:t>
            </a:r>
          </a:p>
          <a:p>
            <a:r>
              <a:rPr lang="en-US" dirty="0"/>
              <a:t>Explain an executive information system’s importance in decision making</a:t>
            </a:r>
          </a:p>
          <a:p>
            <a:r>
              <a:rPr lang="en-US" dirty="0"/>
              <a:t>Describe group support systems, including groupware and electronic meeting systems</a:t>
            </a:r>
          </a:p>
        </p:txBody>
      </p:sp>
    </p:spTree>
    <p:extLst>
      <p:ext uri="{BB962C8B-B14F-4D97-AF65-F5344CB8AC3E}">
        <p14:creationId xmlns:p14="http://schemas.microsoft.com/office/powerpoint/2010/main" val="1878466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Roles in the DSS Environment (1 of 3) </a:t>
            </a:r>
          </a:p>
        </p:txBody>
      </p:sp>
      <p:sp>
        <p:nvSpPr>
          <p:cNvPr id="49155" name="Content Placeholder 2"/>
          <p:cNvSpPr>
            <a:spLocks noGrp="1"/>
          </p:cNvSpPr>
          <p:nvPr>
            <p:ph idx="1"/>
          </p:nvPr>
        </p:nvSpPr>
        <p:spPr/>
        <p:txBody>
          <a:bodyPr/>
          <a:lstStyle/>
          <a:p>
            <a:r>
              <a:rPr lang="en-US" altLang="en-US" dirty="0"/>
              <a:t>Users </a:t>
            </a:r>
          </a:p>
          <a:p>
            <a:pPr lvl="1"/>
            <a:r>
              <a:rPr lang="en-US" altLang="en-US" dirty="0"/>
              <a:t>Crucial because they use the DSS</a:t>
            </a:r>
          </a:p>
          <a:p>
            <a:pPr lvl="1"/>
            <a:r>
              <a:rPr lang="en-US" altLang="en-US" dirty="0"/>
              <a:t>Include department or organizational units in addition to people</a:t>
            </a:r>
          </a:p>
          <a:p>
            <a:r>
              <a:rPr lang="en-US" altLang="en-US" dirty="0"/>
              <a:t>Managerial designer </a:t>
            </a:r>
          </a:p>
          <a:p>
            <a:pPr lvl="1"/>
            <a:r>
              <a:rPr lang="en-US" altLang="en-US" dirty="0"/>
              <a:t>Defines the management issues in designing and using a DSS</a:t>
            </a:r>
          </a:p>
          <a:p>
            <a:pPr lvl="2"/>
            <a:r>
              <a:rPr lang="en-US" altLang="en-US" dirty="0"/>
              <a:t>Issues are related to management’s goals and needs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a:bodyPr>
          <a:lstStyle/>
          <a:p>
            <a:pPr eaLnBrk="1" hangingPunct="1"/>
            <a:r>
              <a:rPr lang="en-US" altLang="en-US" dirty="0">
                <a:ea typeface="Franklin Gothic Medium" panose="020B0603020102020204" pitchFamily="34" charset="0"/>
                <a:cs typeface="Franklin Gothic Medium" panose="020B0603020102020204" pitchFamily="34" charset="0"/>
              </a:rPr>
              <a:t>Roles in the DSS Environment (2 of 3)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51203" name="Content Placeholder 2"/>
          <p:cNvSpPr>
            <a:spLocks noGrp="1"/>
          </p:cNvSpPr>
          <p:nvPr>
            <p:ph idx="1"/>
          </p:nvPr>
        </p:nvSpPr>
        <p:spPr/>
        <p:txBody>
          <a:bodyPr/>
          <a:lstStyle/>
          <a:p>
            <a:pPr marL="342583" indent="-273050" eaLnBrk="1" hangingPunct="1">
              <a:buFont typeface="Arial" panose="020B0604020202020204" pitchFamily="34" charset="0"/>
              <a:buChar char="•"/>
            </a:pPr>
            <a:r>
              <a:rPr lang="en-US" altLang="en-US" dirty="0">
                <a:latin typeface="Folio Std Medium"/>
                <a:ea typeface="Franklin Gothic Medium" panose="020B0603020102020204" pitchFamily="34" charset="0"/>
                <a:cs typeface="Franklin Gothic Medium" panose="020B0603020102020204" pitchFamily="34" charset="0"/>
              </a:rPr>
              <a:t>Technical designer </a:t>
            </a:r>
          </a:p>
          <a:p>
            <a:pPr marL="639763" lvl="1" indent="-273050" eaLnBrk="1" hangingPunct="1">
              <a:buFont typeface="Arial" panose="020B0604020202020204" pitchFamily="34" charset="0"/>
              <a:buChar char="•"/>
            </a:pPr>
            <a:r>
              <a:rPr lang="en-US" altLang="en-US" dirty="0"/>
              <a:t>Focuses on how the DSS is implemented</a:t>
            </a:r>
          </a:p>
          <a:p>
            <a:pPr marL="639763" lvl="1" indent="-273050" eaLnBrk="1" hangingPunct="1">
              <a:buFont typeface="Arial" panose="020B0604020202020204" pitchFamily="34" charset="0"/>
              <a:buChar char="•"/>
            </a:pPr>
            <a:r>
              <a:rPr lang="en-US" altLang="en-US" dirty="0"/>
              <a:t>Addresses questions</a:t>
            </a:r>
          </a:p>
          <a:p>
            <a:pPr marL="959803" lvl="2" indent="-273050" eaLnBrk="1" hangingPunct="1"/>
            <a:r>
              <a:rPr lang="en-US" altLang="en-US" dirty="0"/>
              <a:t>Data storage</a:t>
            </a:r>
          </a:p>
          <a:p>
            <a:pPr marL="959803" lvl="2" indent="-273050" eaLnBrk="1" hangingPunct="1"/>
            <a:r>
              <a:rPr lang="en-US" altLang="en-US" dirty="0"/>
              <a:t>File structure</a:t>
            </a:r>
          </a:p>
          <a:p>
            <a:pPr marL="959803" lvl="2" indent="-273050" eaLnBrk="1" hangingPunct="1"/>
            <a:r>
              <a:rPr lang="en-US" altLang="en-US" dirty="0"/>
              <a:t>User access</a:t>
            </a:r>
          </a:p>
          <a:p>
            <a:pPr marL="959803" lvl="2" indent="-273050" eaLnBrk="1" hangingPunct="1"/>
            <a:r>
              <a:rPr lang="en-US" altLang="en-US" dirty="0"/>
              <a:t>Response time</a:t>
            </a:r>
          </a:p>
          <a:p>
            <a:pPr marL="959803" lvl="2" indent="-273050" eaLnBrk="1" hangingPunct="1"/>
            <a:r>
              <a:rPr lang="en-US" altLang="en-US" dirty="0"/>
              <a:t>Security measures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ormAutofit/>
          </a:bodyPr>
          <a:lstStyle/>
          <a:p>
            <a:pPr eaLnBrk="1" hangingPunct="1"/>
            <a:r>
              <a:rPr lang="en-US" altLang="en-US" dirty="0">
                <a:ea typeface="Franklin Gothic Medium" panose="020B0603020102020204" pitchFamily="34" charset="0"/>
                <a:cs typeface="Franklin Gothic Medium" panose="020B0603020102020204" pitchFamily="34" charset="0"/>
              </a:rPr>
              <a:t>Roles in the DSS Environment (3 of 3)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31747" name="Content Placeholder 2"/>
          <p:cNvSpPr>
            <a:spLocks noGrp="1"/>
          </p:cNvSpPr>
          <p:nvPr>
            <p:ph idx="1"/>
          </p:nvPr>
        </p:nvSpPr>
        <p:spPr/>
        <p:txBody>
          <a:bodyPr/>
          <a:lstStyle/>
          <a:p>
            <a:r>
              <a:rPr lang="en-US" altLang="en-US" dirty="0">
                <a:latin typeface="Folio Std Medium"/>
                <a:ea typeface="Franklin Gothic Medium" panose="020B0603020102020204" pitchFamily="34" charset="0"/>
                <a:cs typeface="Franklin Gothic Medium" panose="020B0603020102020204" pitchFamily="34" charset="0"/>
              </a:rPr>
              <a:t>Model builder</a:t>
            </a:r>
          </a:p>
          <a:p>
            <a:pPr lvl="1"/>
            <a:r>
              <a:rPr lang="en-US" altLang="en-US" dirty="0"/>
              <a:t>Liaison between users and designers</a:t>
            </a:r>
          </a:p>
          <a:p>
            <a:pPr lvl="1"/>
            <a:r>
              <a:rPr lang="en-US" altLang="en-US" dirty="0"/>
              <a:t>Responsible for supplying information</a:t>
            </a:r>
          </a:p>
          <a:p>
            <a:pPr lvl="2"/>
            <a:r>
              <a:rPr lang="en-US" altLang="en-US" dirty="0"/>
              <a:t>What the model does</a:t>
            </a:r>
          </a:p>
          <a:p>
            <a:pPr lvl="2"/>
            <a:r>
              <a:rPr lang="en-US" dirty="0"/>
              <a:t>What data inputs the model accepts</a:t>
            </a:r>
          </a:p>
          <a:p>
            <a:pPr lvl="2"/>
            <a:r>
              <a:rPr lang="en-US" dirty="0"/>
              <a:t>How the model’s output should be interpreted</a:t>
            </a:r>
          </a:p>
          <a:p>
            <a:pPr lvl="2"/>
            <a:r>
              <a:rPr lang="en-US" dirty="0"/>
              <a:t>What assumptions go into creating and using the model</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EE3B-8057-446B-B5EB-6D2B3B52D748}"/>
              </a:ext>
            </a:extLst>
          </p:cNvPr>
          <p:cNvSpPr>
            <a:spLocks noGrp="1"/>
          </p:cNvSpPr>
          <p:nvPr>
            <p:ph type="title"/>
          </p:nvPr>
        </p:nvSpPr>
        <p:spPr/>
        <p:txBody>
          <a:bodyPr>
            <a:noAutofit/>
          </a:bodyPr>
          <a:lstStyle/>
          <a:p>
            <a:r>
              <a:rPr lang="en-US" dirty="0"/>
              <a:t>Costs and Benefits of Decision Support Systems </a:t>
            </a:r>
          </a:p>
        </p:txBody>
      </p:sp>
      <p:sp>
        <p:nvSpPr>
          <p:cNvPr id="3" name="Content Placeholder 2">
            <a:extLst>
              <a:ext uri="{FF2B5EF4-FFF2-40B4-BE49-F238E27FC236}">
                <a16:creationId xmlns:a16="http://schemas.microsoft.com/office/drawing/2014/main" id="{B5268512-0F72-4439-BC0B-9D2DE58B47B2}"/>
              </a:ext>
            </a:extLst>
          </p:cNvPr>
          <p:cNvSpPr>
            <a:spLocks noGrp="1"/>
          </p:cNvSpPr>
          <p:nvPr>
            <p:ph idx="1"/>
          </p:nvPr>
        </p:nvSpPr>
        <p:spPr>
          <a:xfrm>
            <a:off x="994499" y="1585903"/>
            <a:ext cx="7903315" cy="4022416"/>
          </a:xfrm>
        </p:spPr>
        <p:txBody>
          <a:bodyPr/>
          <a:lstStyle/>
          <a:p>
            <a:r>
              <a:rPr lang="en-US" dirty="0"/>
              <a:t>Benefits</a:t>
            </a:r>
          </a:p>
          <a:p>
            <a:pPr lvl="1"/>
            <a:r>
              <a:rPr lang="en-US" dirty="0"/>
              <a:t>Increase in the number of alternatives examined</a:t>
            </a:r>
          </a:p>
          <a:p>
            <a:pPr lvl="1"/>
            <a:r>
              <a:rPr lang="en-US" dirty="0"/>
              <a:t>Fast response to unexpected situations</a:t>
            </a:r>
          </a:p>
          <a:p>
            <a:pPr lvl="1"/>
            <a:r>
              <a:rPr lang="en-US" dirty="0"/>
              <a:t>Ability to make one-of-a-kind decisions</a:t>
            </a:r>
          </a:p>
          <a:p>
            <a:pPr lvl="1"/>
            <a:r>
              <a:rPr lang="en-US" dirty="0"/>
              <a:t>New insights and learning</a:t>
            </a:r>
          </a:p>
          <a:p>
            <a:pPr lvl="1"/>
            <a:r>
              <a:rPr lang="en-US" dirty="0"/>
              <a:t>Improved communication, control, and decisions  </a:t>
            </a:r>
          </a:p>
          <a:p>
            <a:pPr lvl="1"/>
            <a:r>
              <a:rPr lang="en-US" dirty="0"/>
              <a:t>Cost and time savings </a:t>
            </a:r>
          </a:p>
          <a:p>
            <a:pPr lvl="1"/>
            <a:r>
              <a:rPr lang="en-US" dirty="0"/>
              <a:t>Effective teamwork and use of data resources</a:t>
            </a:r>
          </a:p>
          <a:p>
            <a:pPr lvl="1"/>
            <a:endParaRPr lang="en-US" dirty="0"/>
          </a:p>
        </p:txBody>
      </p:sp>
    </p:spTree>
    <p:extLst>
      <p:ext uri="{BB962C8B-B14F-4D97-AF65-F5344CB8AC3E}">
        <p14:creationId xmlns:p14="http://schemas.microsoft.com/office/powerpoint/2010/main" val="832636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Executive Information Systems </a:t>
            </a:r>
            <a:r>
              <a:rPr lang="en-US" altLang="en-US" dirty="0">
                <a:ea typeface="Franklin Gothic Medium" panose="020B0603020102020204" pitchFamily="34" charset="0"/>
                <a:cs typeface="Franklin Gothic Medium" panose="020B0603020102020204" pitchFamily="34" charset="0"/>
              </a:rPr>
              <a:t>(1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24579" name="Content Placeholder 2"/>
          <p:cNvSpPr>
            <a:spLocks noGrp="1"/>
          </p:cNvSpPr>
          <p:nvPr>
            <p:ph idx="1"/>
          </p:nvPr>
        </p:nvSpPr>
        <p:spPr>
          <a:extLst/>
        </p:spPr>
        <p:txBody>
          <a:bodyPr rtlCol="0">
            <a:noAutofit/>
          </a:bodyPr>
          <a:lstStyle/>
          <a:p>
            <a:pPr eaLnBrk="1" fontAlgn="auto" hangingPunct="1">
              <a:spcAft>
                <a:spcPts val="0"/>
              </a:spcAft>
              <a:defRPr/>
            </a:pPr>
            <a:r>
              <a:rPr lang="en-US" altLang="en-US" dirty="0"/>
              <a:t>Executive information systems (EISs): interactive information systems	</a:t>
            </a:r>
          </a:p>
          <a:p>
            <a:pPr lvl="1" eaLnBrk="1" fontAlgn="auto" hangingPunct="1">
              <a:spcAft>
                <a:spcPts val="0"/>
              </a:spcAft>
              <a:defRPr/>
            </a:pPr>
            <a:r>
              <a:rPr lang="en-US" altLang="en-US" dirty="0"/>
              <a:t>Give executives easy access to internal and external data </a:t>
            </a:r>
          </a:p>
          <a:p>
            <a:pPr lvl="1" eaLnBrk="1" fontAlgn="auto" hangingPunct="1">
              <a:spcAft>
                <a:spcPts val="0"/>
              </a:spcAft>
              <a:defRPr/>
            </a:pPr>
            <a:r>
              <a:rPr lang="en-US" altLang="en-US" dirty="0"/>
              <a:t>Branch of DSSs</a:t>
            </a:r>
          </a:p>
          <a:p>
            <a:pPr lvl="1" eaLnBrk="1" fontAlgn="auto" hangingPunct="1">
              <a:spcAft>
                <a:spcPts val="0"/>
              </a:spcAft>
              <a:defRPr/>
            </a:pPr>
            <a:r>
              <a:rPr lang="en-US" altLang="en-US" dirty="0"/>
              <a:t>Include drill-down features and digital dashboard </a:t>
            </a:r>
          </a:p>
          <a:p>
            <a:pPr lvl="1" eaLnBrk="1" fontAlgn="auto" hangingPunct="1">
              <a:spcAft>
                <a:spcPts val="0"/>
              </a:spcAft>
              <a:defRPr/>
            </a:pPr>
            <a:r>
              <a:rPr lang="en-US" altLang="en-US" dirty="0"/>
              <a:t>Designers should focus on simplicity when developing a user interface</a:t>
            </a:r>
          </a:p>
          <a:p>
            <a:pPr lvl="1" eaLnBrk="1" fontAlgn="auto" hangingPunct="1">
              <a:spcAft>
                <a:spcPts val="0"/>
              </a:spcAft>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4"/>
          <p:cNvSpPr>
            <a:spLocks noGrp="1"/>
          </p:cNvSpPr>
          <p:nvPr>
            <p:ph type="title"/>
          </p:nvPr>
        </p:nvSpPr>
        <p:spPr/>
        <p:txBody>
          <a:bodyPr/>
          <a:lstStyle/>
          <a:p>
            <a:r>
              <a:rPr lang="en-US" altLang="en-US" dirty="0"/>
              <a:t>Executive Information Systems (2 of 2) </a:t>
            </a:r>
          </a:p>
        </p:txBody>
      </p:sp>
      <p:sp>
        <p:nvSpPr>
          <p:cNvPr id="61443" name="Content Placeholder 2"/>
          <p:cNvSpPr>
            <a:spLocks noGrp="1"/>
          </p:cNvSpPr>
          <p:nvPr>
            <p:ph idx="1"/>
          </p:nvPr>
        </p:nvSpPr>
        <p:spPr/>
        <p:txBody>
          <a:bodyPr/>
          <a:lstStyle/>
          <a:p>
            <a:pPr lvl="1"/>
            <a:r>
              <a:rPr lang="en-US" altLang="en-US" dirty="0"/>
              <a:t>Adding features increases ease of use</a:t>
            </a:r>
          </a:p>
          <a:p>
            <a:pPr lvl="1"/>
            <a:r>
              <a:rPr lang="en-US" altLang="en-US" dirty="0"/>
              <a:t>Require access to both internal and external data</a:t>
            </a:r>
          </a:p>
          <a:p>
            <a:pPr lvl="1"/>
            <a:r>
              <a:rPr lang="en-IN" altLang="en-US" dirty="0"/>
              <a:t>Must collect data related to an </a:t>
            </a:r>
            <a:r>
              <a:rPr lang="en-US" altLang="en-US" dirty="0"/>
              <a:t>organization’s critical success factors</a:t>
            </a:r>
          </a:p>
          <a:p>
            <a:pPr lvl="1"/>
            <a:r>
              <a:rPr lang="en-US" altLang="en-US" dirty="0"/>
              <a:t>Include a digital dashboard: integrates information from multiple sources and presents it in a unified, understandable format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Reasons for Using EISs</a:t>
            </a:r>
          </a:p>
        </p:txBody>
      </p:sp>
      <p:sp>
        <p:nvSpPr>
          <p:cNvPr id="65539" name="Content Placeholder 2"/>
          <p:cNvSpPr>
            <a:spLocks noGrp="1"/>
          </p:cNvSpPr>
          <p:nvPr>
            <p:ph idx="1"/>
          </p:nvPr>
        </p:nvSpPr>
        <p:spPr/>
        <p:txBody>
          <a:bodyPr/>
          <a:lstStyle/>
          <a:p>
            <a:pPr eaLnBrk="1" hangingPunct="1"/>
            <a:r>
              <a:rPr lang="en-US" altLang="en-US" dirty="0"/>
              <a:t>Provide managers with analytical and decision-making tools </a:t>
            </a:r>
          </a:p>
          <a:p>
            <a:pPr eaLnBrk="1" hangingPunct="1"/>
            <a:r>
              <a:rPr lang="en-US" altLang="en-US" dirty="0"/>
              <a:t>Include graphical representations of data that help executives make critical decisions</a:t>
            </a:r>
          </a:p>
          <a:p>
            <a:pPr eaLnBrk="1" hangingPunct="1"/>
            <a:r>
              <a:rPr lang="en-US" altLang="en-US" dirty="0"/>
              <a:t>Used by executives to share information with others quickly and easily</a:t>
            </a:r>
          </a:p>
          <a:p>
            <a:pPr eaLnBrk="1" hangingPunct="1"/>
            <a:r>
              <a:rPr lang="en-US" altLang="en-US" dirty="0"/>
              <a:t>Used by managers to improve efficiency and effectiveness of decision making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527538" y="457201"/>
            <a:ext cx="8298165" cy="881752"/>
          </a:xfrm>
        </p:spPr>
        <p:txBody>
          <a:bodyPr>
            <a:normAutofit fontScale="90000"/>
          </a:bodyPr>
          <a:lstStyle/>
          <a:p>
            <a:r>
              <a:rPr lang="en-US" altLang="en-US" sz="3600" dirty="0"/>
              <a:t>Avoiding Failure in Design  and Use of EISs  (1 of 2</a:t>
            </a:r>
            <a:r>
              <a:rPr lang="en-US" altLang="en-US" dirty="0"/>
              <a:t>) </a:t>
            </a:r>
          </a:p>
        </p:txBody>
      </p:sp>
      <p:sp>
        <p:nvSpPr>
          <p:cNvPr id="67587" name="Content Placeholder 2"/>
          <p:cNvSpPr>
            <a:spLocks noGrp="1"/>
          </p:cNvSpPr>
          <p:nvPr>
            <p:ph idx="1"/>
          </p:nvPr>
        </p:nvSpPr>
        <p:spPr/>
        <p:txBody>
          <a:bodyPr/>
          <a:lstStyle/>
          <a:p>
            <a:r>
              <a:rPr lang="en-US" altLang="en-US" dirty="0"/>
              <a:t>Organizational resistance to the project</a:t>
            </a:r>
          </a:p>
          <a:p>
            <a:r>
              <a:rPr lang="en-US" altLang="en-US" dirty="0"/>
              <a:t>Perception that the project is unimportant</a:t>
            </a:r>
          </a:p>
          <a:p>
            <a:r>
              <a:rPr lang="en-US" altLang="en-US" dirty="0"/>
              <a:t>Lack of interest or commitment from management </a:t>
            </a:r>
          </a:p>
          <a:p>
            <a:r>
              <a:rPr lang="en-US" altLang="en-US" dirty="0"/>
              <a:t>Inability to define objectives and information requirements clearly</a:t>
            </a:r>
          </a:p>
          <a:p>
            <a:r>
              <a:rPr lang="en-US" altLang="en-US" dirty="0"/>
              <a:t>System’s objectives are not linked to factors critical to the organization’s success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noAutofit/>
          </a:bodyPr>
          <a:lstStyle/>
          <a:p>
            <a:r>
              <a:rPr lang="en-US" altLang="en-US" dirty="0"/>
              <a:t>Avoiding Failure in Design  and Use of EISs  (2 of 2) </a:t>
            </a:r>
          </a:p>
        </p:txBody>
      </p:sp>
      <p:sp>
        <p:nvSpPr>
          <p:cNvPr id="69635" name="Content Placeholder 2"/>
          <p:cNvSpPr>
            <a:spLocks noGrp="1"/>
          </p:cNvSpPr>
          <p:nvPr>
            <p:ph idx="1"/>
          </p:nvPr>
        </p:nvSpPr>
        <p:spPr/>
        <p:txBody>
          <a:bodyPr/>
          <a:lstStyle/>
          <a:p>
            <a:r>
              <a:rPr lang="en-US" altLang="en-US" dirty="0"/>
              <a:t>Project’s costs cannot be justified</a:t>
            </a:r>
          </a:p>
          <a:p>
            <a:r>
              <a:rPr lang="en-US" altLang="en-US" dirty="0"/>
              <a:t>Developing applications takes too much time, or the system is too complicated</a:t>
            </a:r>
          </a:p>
          <a:p>
            <a:r>
              <a:rPr lang="en-US" altLang="en-US" dirty="0"/>
              <a:t>Vendor support has been discontinued</a:t>
            </a:r>
          </a:p>
          <a:p>
            <a:r>
              <a:rPr lang="en-US" altLang="en-US" dirty="0"/>
              <a:t>Senior executives lack computer proficiency </a:t>
            </a:r>
          </a:p>
          <a:p>
            <a:pPr lvl="1"/>
            <a:r>
              <a:rPr lang="en-US" altLang="en-US" dirty="0"/>
              <a:t>Unlikely to use systems that need training</a:t>
            </a:r>
          </a:p>
          <a:p>
            <a:r>
              <a:rPr lang="en-US" altLang="en-US" dirty="0"/>
              <a:t>Lack of understanding about what executives’ work involves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EIS Packages and </a:t>
            </a:r>
            <a:r>
              <a:rPr lang="en-US" altLang="en-US" dirty="0">
                <a:ea typeface="Franklin Gothic Medium" panose="020B0603020102020204" pitchFamily="34" charset="0"/>
                <a:cs typeface="Franklin Gothic Medium" panose="020B0603020102020204" pitchFamily="34" charset="0"/>
              </a:rPr>
              <a:t>Tools (1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71683" name="Content Placeholder 2"/>
          <p:cNvSpPr>
            <a:spLocks noGrp="1"/>
          </p:cNvSpPr>
          <p:nvPr>
            <p:ph idx="1"/>
          </p:nvPr>
        </p:nvSpPr>
        <p:spPr/>
        <p:txBody>
          <a:bodyPr/>
          <a:lstStyle/>
          <a:p>
            <a:pPr eaLnBrk="1" hangingPunct="1"/>
            <a:r>
              <a:rPr lang="en-US" altLang="en-US" dirty="0"/>
              <a:t>EISs are generally designed with two or three components</a:t>
            </a:r>
          </a:p>
          <a:p>
            <a:pPr lvl="1" eaLnBrk="1" hangingPunct="1"/>
            <a:r>
              <a:rPr lang="en-US" altLang="en-US" dirty="0"/>
              <a:t>Administrative module for managing data access</a:t>
            </a:r>
          </a:p>
          <a:p>
            <a:pPr marL="639763" lvl="1" indent="-273050" eaLnBrk="1" hangingPunct="1">
              <a:buFont typeface="Arial" panose="020B0604020202020204" pitchFamily="34" charset="0"/>
              <a:buChar char="•"/>
            </a:pPr>
            <a:r>
              <a:rPr lang="en-US" altLang="en-US" dirty="0"/>
              <a:t>Builder module for developers to configure data mapping and screen sequencing</a:t>
            </a:r>
          </a:p>
          <a:p>
            <a:pPr marL="639763" lvl="1" indent="-273050" eaLnBrk="1" hangingPunct="1">
              <a:buFont typeface="Arial" panose="020B0604020202020204" pitchFamily="34" charset="0"/>
              <a:buChar char="•"/>
            </a:pPr>
            <a:r>
              <a:rPr lang="en-US" altLang="en-US" dirty="0"/>
              <a:t>Runtime module for using the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E0A7-F298-4FD8-A7FC-AFFD6B402F4B}"/>
              </a:ext>
            </a:extLst>
          </p:cNvPr>
          <p:cNvSpPr>
            <a:spLocks noGrp="1"/>
          </p:cNvSpPr>
          <p:nvPr>
            <p:ph type="title"/>
          </p:nvPr>
        </p:nvSpPr>
        <p:spPr/>
        <p:txBody>
          <a:bodyPr/>
          <a:lstStyle/>
          <a:p>
            <a:r>
              <a:rPr lang="en-US" dirty="0"/>
              <a:t>Learning Objectives (2 of 2)</a:t>
            </a:r>
          </a:p>
        </p:txBody>
      </p:sp>
      <p:sp>
        <p:nvSpPr>
          <p:cNvPr id="3" name="Content Placeholder 2">
            <a:extLst>
              <a:ext uri="{FF2B5EF4-FFF2-40B4-BE49-F238E27FC236}">
                <a16:creationId xmlns:a16="http://schemas.microsoft.com/office/drawing/2014/main" id="{0F5622A0-8916-4411-B744-66CFE9AE0631}"/>
              </a:ext>
            </a:extLst>
          </p:cNvPr>
          <p:cNvSpPr>
            <a:spLocks noGrp="1"/>
          </p:cNvSpPr>
          <p:nvPr>
            <p:ph idx="1"/>
          </p:nvPr>
        </p:nvSpPr>
        <p:spPr/>
        <p:txBody>
          <a:bodyPr/>
          <a:lstStyle/>
          <a:p>
            <a:r>
              <a:rPr lang="en-US" dirty="0"/>
              <a:t>Summarize the uses for a geographic information system</a:t>
            </a:r>
          </a:p>
          <a:p>
            <a:r>
              <a:rPr lang="en-US" dirty="0"/>
              <a:t>Describe the guidelines for designing a management support system</a:t>
            </a:r>
          </a:p>
        </p:txBody>
      </p:sp>
    </p:spTree>
    <p:extLst>
      <p:ext uri="{BB962C8B-B14F-4D97-AF65-F5344CB8AC3E}">
        <p14:creationId xmlns:p14="http://schemas.microsoft.com/office/powerpoint/2010/main" val="808608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1A0C-3659-4393-903B-AF868F5E51C5}"/>
              </a:ext>
            </a:extLst>
          </p:cNvPr>
          <p:cNvSpPr>
            <a:spLocks noGrp="1"/>
          </p:cNvSpPr>
          <p:nvPr>
            <p:ph type="title"/>
          </p:nvPr>
        </p:nvSpPr>
        <p:spPr/>
        <p:txBody>
          <a:bodyPr/>
          <a:lstStyle/>
          <a:p>
            <a:r>
              <a:rPr lang="en-US" dirty="0"/>
              <a:t>EIS Packages and Tools (2 of 2) </a:t>
            </a:r>
          </a:p>
        </p:txBody>
      </p:sp>
      <p:sp>
        <p:nvSpPr>
          <p:cNvPr id="3" name="Content Placeholder 2">
            <a:extLst>
              <a:ext uri="{FF2B5EF4-FFF2-40B4-BE49-F238E27FC236}">
                <a16:creationId xmlns:a16="http://schemas.microsoft.com/office/drawing/2014/main" id="{9E5680F5-F435-4EA7-A149-8E91EA4E66D5}"/>
              </a:ext>
            </a:extLst>
          </p:cNvPr>
          <p:cNvSpPr>
            <a:spLocks noGrp="1"/>
          </p:cNvSpPr>
          <p:nvPr>
            <p:ph idx="1"/>
          </p:nvPr>
        </p:nvSpPr>
        <p:spPr/>
        <p:txBody>
          <a:bodyPr/>
          <a:lstStyle/>
          <a:p>
            <a:r>
              <a:rPr lang="en-US" dirty="0"/>
              <a:t>Tasks performed by managers using EIS</a:t>
            </a:r>
          </a:p>
          <a:p>
            <a:pPr lvl="1"/>
            <a:r>
              <a:rPr lang="en-US" dirty="0"/>
              <a:t>Tracking performance</a:t>
            </a:r>
          </a:p>
          <a:p>
            <a:pPr lvl="1"/>
            <a:r>
              <a:rPr lang="en-US" dirty="0"/>
              <a:t>Flagging exceptions</a:t>
            </a:r>
          </a:p>
          <a:p>
            <a:pPr lvl="1"/>
            <a:r>
              <a:rPr lang="en-US" dirty="0"/>
              <a:t>Ranking</a:t>
            </a:r>
          </a:p>
          <a:p>
            <a:pPr lvl="1"/>
            <a:r>
              <a:rPr lang="en-US" dirty="0"/>
              <a:t>Comparing</a:t>
            </a:r>
          </a:p>
          <a:p>
            <a:pPr lvl="1"/>
            <a:r>
              <a:rPr lang="en-US" dirty="0"/>
              <a:t>Spotting trends</a:t>
            </a:r>
          </a:p>
          <a:p>
            <a:pPr lvl="1"/>
            <a:r>
              <a:rPr lang="en-US" dirty="0"/>
              <a:t>Investigating/exploring</a:t>
            </a:r>
          </a:p>
        </p:txBody>
      </p:sp>
    </p:spTree>
    <p:extLst>
      <p:ext uri="{BB962C8B-B14F-4D97-AF65-F5344CB8AC3E}">
        <p14:creationId xmlns:p14="http://schemas.microsoft.com/office/powerpoint/2010/main" val="3950368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Group Support Systems </a:t>
            </a:r>
            <a:r>
              <a:rPr lang="en-US" altLang="en-US" dirty="0">
                <a:ea typeface="Franklin Gothic Medium" panose="020B0603020102020204" pitchFamily="34" charset="0"/>
                <a:cs typeface="Franklin Gothic Medium" panose="020B0603020102020204" pitchFamily="34" charset="0"/>
              </a:rPr>
              <a:t>(1 of 3)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75779" name="Content Placeholder 2"/>
          <p:cNvSpPr>
            <a:spLocks noGrp="1"/>
          </p:cNvSpPr>
          <p:nvPr>
            <p:ph idx="1"/>
          </p:nvPr>
        </p:nvSpPr>
        <p:spPr/>
        <p:txBody>
          <a:bodyPr/>
          <a:lstStyle/>
          <a:p>
            <a:pPr eaLnBrk="1" hangingPunct="1"/>
            <a:r>
              <a:rPr lang="en-US" altLang="en-US" dirty="0"/>
              <a:t>Group support systems (GSSs): assist decision makers working in groups</a:t>
            </a:r>
          </a:p>
          <a:p>
            <a:pPr lvl="1" eaLnBrk="1" hangingPunct="1"/>
            <a:r>
              <a:rPr lang="en-US" altLang="en-US" dirty="0"/>
              <a:t>Use computer and communication technologies to formulate, process, and implement a decision-making task</a:t>
            </a:r>
          </a:p>
          <a:p>
            <a:pPr lvl="1" eaLnBrk="1" hangingPunct="1"/>
            <a:r>
              <a:rPr lang="en-US" altLang="en-US" dirty="0"/>
              <a:t>Help overcome limitations of group interactions</a:t>
            </a:r>
          </a:p>
          <a:p>
            <a:pPr marL="639763" lvl="1" indent="-273050" eaLnBrk="1" hangingPunct="1"/>
            <a:r>
              <a:rPr lang="en-US" altLang="en-US" dirty="0"/>
              <a:t>Reduce communication barriers</a:t>
            </a:r>
          </a:p>
          <a:p>
            <a:pPr marL="639763" lvl="1" indent="-273050" eaLnBrk="1" hangingPunct="1"/>
            <a:r>
              <a:rPr lang="en-US" altLang="en-US" dirty="0"/>
              <a:t>Introduce order and efficiency into situations that are unsystematic and inefficient</a:t>
            </a:r>
          </a:p>
          <a:p>
            <a:pPr marL="639763" lvl="1" indent="-273050"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no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Group Support Systems </a:t>
            </a:r>
            <a:r>
              <a:rPr lang="en-US" altLang="en-US" dirty="0">
                <a:ea typeface="Franklin Gothic Medium" panose="020B0603020102020204" pitchFamily="34" charset="0"/>
                <a:cs typeface="Franklin Gothic Medium" panose="020B0603020102020204" pitchFamily="34" charset="0"/>
              </a:rPr>
              <a:t>(2 of 3) </a:t>
            </a:r>
            <a:endParaRPr lang="en-US" altLang="en-US" sz="2000" dirty="0">
              <a:latin typeface="Folio Std Medium"/>
              <a:ea typeface="Franklin Gothic Medium" panose="020B0603020102020204" pitchFamily="34" charset="0"/>
              <a:cs typeface="Franklin Gothic Medium" panose="020B0603020102020204" pitchFamily="34" charset="0"/>
            </a:endParaRPr>
          </a:p>
        </p:txBody>
      </p:sp>
      <p:sp>
        <p:nvSpPr>
          <p:cNvPr id="77827" name="Content Placeholder 2"/>
          <p:cNvSpPr>
            <a:spLocks noGrp="1"/>
          </p:cNvSpPr>
          <p:nvPr>
            <p:ph idx="1"/>
          </p:nvPr>
        </p:nvSpPr>
        <p:spPr/>
        <p:txBody>
          <a:bodyPr/>
          <a:lstStyle/>
          <a:p>
            <a:r>
              <a:rPr lang="en-US" altLang="en-US" dirty="0"/>
              <a:t>Success depends on:</a:t>
            </a:r>
          </a:p>
          <a:p>
            <a:pPr marL="639763" lvl="1" indent="-273050">
              <a:buFont typeface="Arial" panose="020B0604020202020204" pitchFamily="34" charset="0"/>
              <a:buChar char="•"/>
            </a:pPr>
            <a:r>
              <a:rPr lang="en-US" altLang="en-US" dirty="0"/>
              <a:t>Matching the GSS’s level and sophistication to the group’s size and the scope of the task</a:t>
            </a:r>
          </a:p>
          <a:p>
            <a:pPr marL="639763" lvl="1" indent="-273050">
              <a:buFont typeface="Arial" panose="020B0604020202020204" pitchFamily="34" charset="0"/>
              <a:buChar char="•"/>
            </a:pPr>
            <a:r>
              <a:rPr lang="en-US" altLang="en-US" dirty="0"/>
              <a:t>Providing supportive management </a:t>
            </a:r>
            <a:r>
              <a:rPr lang="en-IN" altLang="en-US" dirty="0"/>
              <a:t>that is willing to champion using a GSS in the organization</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4"/>
          <p:cNvSpPr>
            <a:spLocks noGrp="1"/>
          </p:cNvSpPr>
          <p:nvPr>
            <p:ph type="title"/>
          </p:nvPr>
        </p:nvSpPr>
        <p:spPr/>
        <p:txBody>
          <a:bodyPr>
            <a:no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Group Support Systems </a:t>
            </a:r>
            <a:r>
              <a:rPr lang="en-US" altLang="en-US" dirty="0">
                <a:ea typeface="Franklin Gothic Medium" panose="020B0603020102020204" pitchFamily="34" charset="0"/>
                <a:cs typeface="Franklin Gothic Medium" panose="020B0603020102020204" pitchFamily="34" charset="0"/>
              </a:rPr>
              <a:t>(3 of 3) </a:t>
            </a:r>
            <a:endParaRPr lang="en-US" altLang="en-US" sz="2000" dirty="0">
              <a:latin typeface="Folio Std Medium"/>
              <a:ea typeface="Franklin Gothic Medium" panose="020B0603020102020204" pitchFamily="34" charset="0"/>
              <a:cs typeface="Franklin Gothic Medium" panose="020B0603020102020204" pitchFamily="34" charset="0"/>
            </a:endParaRPr>
          </a:p>
        </p:txBody>
      </p:sp>
      <p:sp>
        <p:nvSpPr>
          <p:cNvPr id="78851" name="Content Placeholder 2"/>
          <p:cNvSpPr>
            <a:spLocks noGrp="1"/>
          </p:cNvSpPr>
          <p:nvPr>
            <p:ph idx="1"/>
          </p:nvPr>
        </p:nvSpPr>
        <p:spPr/>
        <p:txBody>
          <a:bodyPr/>
          <a:lstStyle/>
          <a:p>
            <a:pPr eaLnBrk="1" hangingPunct="1"/>
            <a:r>
              <a:rPr lang="en-US" altLang="en-US" dirty="0"/>
              <a:t>Useful for:</a:t>
            </a:r>
          </a:p>
          <a:p>
            <a:pPr marL="639763" lvl="1" indent="-273050" eaLnBrk="1" hangingPunct="1">
              <a:buFont typeface="Arial" panose="020B0604020202020204" pitchFamily="34" charset="0"/>
              <a:buChar char="•"/>
            </a:pPr>
            <a:r>
              <a:rPr lang="en-US" altLang="en-US" dirty="0"/>
              <a:t>Committees</a:t>
            </a:r>
          </a:p>
          <a:p>
            <a:pPr marL="639763" lvl="1" indent="-273050" eaLnBrk="1" hangingPunct="1">
              <a:buFont typeface="Arial" panose="020B0604020202020204" pitchFamily="34" charset="0"/>
              <a:buChar char="•"/>
            </a:pPr>
            <a:r>
              <a:rPr lang="en-US" altLang="en-US" dirty="0"/>
              <a:t>Review panels</a:t>
            </a:r>
          </a:p>
          <a:p>
            <a:pPr marL="639763" lvl="1" indent="-273050" eaLnBrk="1" hangingPunct="1">
              <a:buFont typeface="Arial" panose="020B0604020202020204" pitchFamily="34" charset="0"/>
              <a:buChar char="•"/>
            </a:pPr>
            <a:r>
              <a:rPr lang="en-US" altLang="en-US" dirty="0"/>
              <a:t>Board meetings</a:t>
            </a:r>
          </a:p>
          <a:p>
            <a:pPr marL="639763" lvl="1" indent="-273050" eaLnBrk="1" hangingPunct="1">
              <a:buFont typeface="Arial" panose="020B0604020202020204" pitchFamily="34" charset="0"/>
              <a:buChar char="•"/>
            </a:pPr>
            <a:r>
              <a:rPr lang="en-US" altLang="en-US" dirty="0"/>
              <a:t>Task forces</a:t>
            </a:r>
          </a:p>
          <a:p>
            <a:pPr marL="639763" lvl="1" indent="-273050" eaLnBrk="1" hangingPunct="1">
              <a:buFont typeface="Arial" panose="020B0604020202020204" pitchFamily="34" charset="0"/>
              <a:buChar char="•"/>
            </a:pPr>
            <a:r>
              <a:rPr lang="en-US" altLang="en-US" dirty="0"/>
              <a:t>Decision-making sessions that require input from several decision makers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normAutofit/>
          </a:bodyPr>
          <a:lstStyle/>
          <a:p>
            <a:pPr eaLnBrk="1" hangingPunct="1"/>
            <a:r>
              <a:rPr lang="en-US" altLang="en-US" dirty="0">
                <a:ea typeface="Franklin Gothic Medium" panose="020B0603020102020204" pitchFamily="34" charset="0"/>
                <a:cs typeface="Franklin Gothic Medium" panose="020B0603020102020204" pitchFamily="34" charset="0"/>
              </a:rPr>
              <a:t>Groupware (1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35843" name="Content Placeholder 2"/>
          <p:cNvSpPr>
            <a:spLocks noGrp="1"/>
          </p:cNvSpPr>
          <p:nvPr>
            <p:ph idx="1"/>
          </p:nvPr>
        </p:nvSpPr>
        <p:spPr>
          <a:extLst/>
        </p:spPr>
        <p:txBody>
          <a:bodyPr rtlCol="0">
            <a:noAutofit/>
          </a:bodyPr>
          <a:lstStyle/>
          <a:p>
            <a:pPr eaLnBrk="1" fontAlgn="auto" hangingPunct="1">
              <a:spcAft>
                <a:spcPts val="0"/>
              </a:spcAft>
              <a:defRPr/>
            </a:pPr>
            <a:r>
              <a:rPr lang="en-US" altLang="en-US" dirty="0"/>
              <a:t>Assists groups in communicating, collaborating, and coordinating their activities</a:t>
            </a:r>
          </a:p>
          <a:p>
            <a:pPr lvl="1" eaLnBrk="1" fontAlgn="auto" hangingPunct="1">
              <a:spcAft>
                <a:spcPts val="0"/>
              </a:spcAft>
              <a:defRPr/>
            </a:pPr>
            <a:r>
              <a:rPr lang="en-US" altLang="en-US" dirty="0"/>
              <a:t>Collection of applications that supports decision makers by providing access to a shared environment and information</a:t>
            </a:r>
          </a:p>
          <a:p>
            <a:pPr marL="0" indent="0" eaLnBrk="1" fontAlgn="auto" hangingPunct="1">
              <a:spcAft>
                <a:spcPts val="0"/>
              </a:spcAft>
              <a:buFont typeface="Lucida Grande"/>
              <a:buNone/>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a:bodyPr>
          <a:lstStyle/>
          <a:p>
            <a:pPr eaLnBrk="1" hangingPunct="1"/>
            <a:r>
              <a:rPr lang="en-US" altLang="en-US" dirty="0">
                <a:ea typeface="Franklin Gothic Medium" panose="020B0603020102020204" pitchFamily="34" charset="0"/>
                <a:cs typeface="Franklin Gothic Medium" panose="020B0603020102020204" pitchFamily="34" charset="0"/>
              </a:rPr>
              <a:t>Groupware (2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84995" name="Content Placeholder 2"/>
          <p:cNvSpPr>
            <a:spLocks noGrp="1"/>
          </p:cNvSpPr>
          <p:nvPr>
            <p:ph idx="1"/>
          </p:nvPr>
        </p:nvSpPr>
        <p:spPr/>
        <p:txBody>
          <a:bodyPr/>
          <a:lstStyle/>
          <a:p>
            <a:pPr eaLnBrk="1" hangingPunct="1"/>
            <a:r>
              <a:rPr lang="en-US" altLang="en-US" dirty="0"/>
              <a:t>Capabilities of groupware</a:t>
            </a:r>
          </a:p>
          <a:p>
            <a:pPr lvl="1" eaLnBrk="1" hangingPunct="1"/>
            <a:r>
              <a:rPr lang="en-US" altLang="en-US" dirty="0"/>
              <a:t>Audio and video conferencing</a:t>
            </a:r>
          </a:p>
          <a:p>
            <a:pPr lvl="1" eaLnBrk="1" hangingPunct="1"/>
            <a:r>
              <a:rPr lang="en-US" altLang="en-US" dirty="0"/>
              <a:t>Automated appointment books</a:t>
            </a:r>
          </a:p>
          <a:p>
            <a:pPr lvl="1" eaLnBrk="1" hangingPunct="1"/>
            <a:r>
              <a:rPr lang="en-US" altLang="en-US" dirty="0"/>
              <a:t>Brainstorming</a:t>
            </a:r>
          </a:p>
          <a:p>
            <a:pPr lvl="1" eaLnBrk="1" hangingPunct="1"/>
            <a:r>
              <a:rPr lang="en-US" altLang="en-US" dirty="0"/>
              <a:t>Database access</a:t>
            </a:r>
          </a:p>
          <a:p>
            <a:pPr lvl="1" eaLnBrk="1" hangingPunct="1"/>
            <a:r>
              <a:rPr lang="en-US" altLang="en-US" dirty="0"/>
              <a:t>E-mail and online chat</a:t>
            </a:r>
          </a:p>
          <a:p>
            <a:pPr lvl="1" eaLnBrk="1" hangingPunct="1"/>
            <a:r>
              <a:rPr lang="en-US" altLang="en-US" dirty="0"/>
              <a:t>Scheduling and to-do lists</a:t>
            </a:r>
          </a:p>
          <a:p>
            <a:pPr lvl="1" eaLnBrk="1" hangingPunct="1"/>
            <a:r>
              <a:rPr lang="en-US" altLang="en-US" dirty="0"/>
              <a:t>Workflow automation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Electronic Meeting Systems</a:t>
            </a:r>
          </a:p>
        </p:txBody>
      </p:sp>
      <p:sp>
        <p:nvSpPr>
          <p:cNvPr id="87043" name="Content Placeholder 2"/>
          <p:cNvSpPr>
            <a:spLocks noGrp="1"/>
          </p:cNvSpPr>
          <p:nvPr>
            <p:ph idx="1"/>
          </p:nvPr>
        </p:nvSpPr>
        <p:spPr/>
        <p:txBody>
          <a:bodyPr/>
          <a:lstStyle/>
          <a:p>
            <a:pPr eaLnBrk="1" hangingPunct="1"/>
            <a:r>
              <a:rPr lang="en-US" altLang="en-US" dirty="0"/>
              <a:t>Enable decision makers in different locations to participate in a group decision-making process</a:t>
            </a:r>
          </a:p>
          <a:p>
            <a:pPr lvl="1" eaLnBrk="1" hangingPunct="1"/>
            <a:r>
              <a:rPr lang="en-US" altLang="en-US" dirty="0"/>
              <a:t>Features</a:t>
            </a:r>
          </a:p>
          <a:p>
            <a:pPr marL="959803" lvl="2" indent="-273050" eaLnBrk="1" hangingPunct="1"/>
            <a:r>
              <a:rPr lang="en-US" altLang="en-US" dirty="0"/>
              <a:t>Real-time computer conferencing</a:t>
            </a:r>
          </a:p>
          <a:p>
            <a:pPr marL="959803" lvl="2" indent="-273050" eaLnBrk="1" hangingPunct="1"/>
            <a:r>
              <a:rPr lang="en-US" altLang="en-US" dirty="0"/>
              <a:t>Video teleconferencing</a:t>
            </a:r>
          </a:p>
          <a:p>
            <a:pPr marL="959803" lvl="2" indent="-273050" eaLnBrk="1" hangingPunct="1"/>
            <a:r>
              <a:rPr lang="en-US" altLang="en-US" dirty="0"/>
              <a:t>Desktop conferencing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normAutofit fontScale="90000"/>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Advantages </a:t>
            </a:r>
            <a:r>
              <a:rPr lang="en-US" altLang="en-US" dirty="0">
                <a:ea typeface="Franklin Gothic Medium" panose="020B0603020102020204" pitchFamily="34" charset="0"/>
                <a:cs typeface="Franklin Gothic Medium" panose="020B0603020102020204" pitchFamily="34" charset="0"/>
              </a:rPr>
              <a:t>and Disadvantages of GSSs (1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89091" name="Content Placeholder 2"/>
          <p:cNvSpPr>
            <a:spLocks noGrp="1"/>
          </p:cNvSpPr>
          <p:nvPr>
            <p:ph idx="1"/>
          </p:nvPr>
        </p:nvSpPr>
        <p:spPr/>
        <p:txBody>
          <a:bodyPr/>
          <a:lstStyle/>
          <a:p>
            <a:pPr eaLnBrk="1" hangingPunct="1"/>
            <a:r>
              <a:rPr lang="en-US" altLang="en-US" dirty="0"/>
              <a:t>Advantages	</a:t>
            </a:r>
          </a:p>
          <a:p>
            <a:pPr lvl="1" eaLnBrk="1" hangingPunct="1"/>
            <a:r>
              <a:rPr lang="en-US" altLang="en-US" dirty="0"/>
              <a:t>Costs and stress are reduced; infrequent travel by decision makers</a:t>
            </a:r>
          </a:p>
          <a:p>
            <a:pPr lvl="1" eaLnBrk="1" hangingPunct="1"/>
            <a:r>
              <a:rPr lang="en-US" altLang="en-US" dirty="0"/>
              <a:t>Increased time to talk with each other and solve problems; decision makers do not travel long distances</a:t>
            </a:r>
          </a:p>
          <a:p>
            <a:pPr lvl="1" eaLnBrk="1" hangingPunct="1"/>
            <a:r>
              <a:rPr lang="en-US" altLang="en-US" dirty="0"/>
              <a:t>Decreased shyness </a:t>
            </a:r>
          </a:p>
          <a:p>
            <a:pPr lvl="1" eaLnBrk="1" hangingPunct="1"/>
            <a:r>
              <a:rPr lang="en-US" altLang="en-US" dirty="0"/>
              <a:t>Increasing collaboration improves the effectiveness of decision makers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4"/>
          <p:cNvSpPr>
            <a:spLocks noGrp="1"/>
          </p:cNvSpPr>
          <p:nvPr>
            <p:ph type="title"/>
          </p:nvPr>
        </p:nvSpPr>
        <p:spPr>
          <a:xfrm>
            <a:off x="525764" y="457201"/>
            <a:ext cx="8229600" cy="881752"/>
          </a:xfrm>
        </p:spPr>
        <p:txBody>
          <a:bodyPr>
            <a:normAutofit fontScale="90000"/>
          </a:bodyPr>
          <a:lstStyle/>
          <a:p>
            <a:pPr eaLnBrk="1" hangingPunct="1"/>
            <a:r>
              <a:rPr lang="en-US" altLang="en-US" dirty="0">
                <a:ea typeface="Franklin Gothic Medium" panose="020B0603020102020204" pitchFamily="34" charset="0"/>
                <a:cs typeface="Franklin Gothic Medium" panose="020B0603020102020204" pitchFamily="34" charset="0"/>
              </a:rPr>
              <a:t>Advantages and Disadvantages of GSSs (2 of 2) </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2" name="Content Placeholder 1"/>
          <p:cNvSpPr>
            <a:spLocks noGrp="1"/>
          </p:cNvSpPr>
          <p:nvPr>
            <p:ph idx="1"/>
          </p:nvPr>
        </p:nvSpPr>
        <p:spPr/>
        <p:txBody>
          <a:bodyPr/>
          <a:lstStyle/>
          <a:p>
            <a:r>
              <a:rPr lang="en-US" altLang="en-US" dirty="0">
                <a:latin typeface="Folio Std Medium"/>
                <a:ea typeface="Franklin Gothic Medium" panose="020B0603020102020204" pitchFamily="34" charset="0"/>
                <a:cs typeface="Franklin Gothic Medium" panose="020B0603020102020204" pitchFamily="34" charset="0"/>
              </a:rPr>
              <a:t>Disadvantages</a:t>
            </a:r>
          </a:p>
          <a:p>
            <a:pPr lvl="1"/>
            <a:r>
              <a:rPr lang="en-IN" dirty="0"/>
              <a:t>Lack of the human touch</a:t>
            </a:r>
          </a:p>
          <a:p>
            <a:pPr lvl="1"/>
            <a:r>
              <a:rPr lang="en-US" dirty="0"/>
              <a:t>Unnecessary meetings</a:t>
            </a:r>
          </a:p>
          <a:p>
            <a:pPr lvl="1"/>
            <a:r>
              <a:rPr lang="en-US" dirty="0"/>
              <a:t>Security problems</a:t>
            </a:r>
          </a:p>
          <a:p>
            <a:endParaRPr lang="en-US" dirty="0"/>
          </a:p>
        </p:txBody>
      </p:sp>
    </p:spTree>
    <p:extLst>
      <p:ext uri="{BB962C8B-B14F-4D97-AF65-F5344CB8AC3E}">
        <p14:creationId xmlns:p14="http://schemas.microsoft.com/office/powerpoint/2010/main" val="249917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1A0D1E-4C16-401C-9CEB-490C073A2F74}"/>
              </a:ext>
            </a:extLst>
          </p:cNvPr>
          <p:cNvSpPr>
            <a:spLocks noGrp="1"/>
          </p:cNvSpPr>
          <p:nvPr>
            <p:ph type="title"/>
          </p:nvPr>
        </p:nvSpPr>
        <p:spPr/>
        <p:txBody>
          <a:bodyPr/>
          <a:lstStyle/>
          <a:p>
            <a:r>
              <a:rPr lang="en-US" dirty="0"/>
              <a:t>Geographic Information Systems (1 of 2) </a:t>
            </a:r>
          </a:p>
        </p:txBody>
      </p:sp>
      <p:sp>
        <p:nvSpPr>
          <p:cNvPr id="41987" name="Content Placeholder 2"/>
          <p:cNvSpPr>
            <a:spLocks noGrp="1"/>
          </p:cNvSpPr>
          <p:nvPr>
            <p:ph idx="1"/>
          </p:nvPr>
        </p:nvSpPr>
        <p:spPr/>
        <p:txBody>
          <a:bodyPr/>
          <a:lstStyle/>
          <a:p>
            <a:r>
              <a:rPr lang="en-US" altLang="en-US" dirty="0"/>
              <a:t>Geographic information systems (GISs)</a:t>
            </a:r>
          </a:p>
          <a:p>
            <a:pPr lvl="1"/>
            <a:r>
              <a:rPr lang="en-US" altLang="en-US" dirty="0"/>
              <a:t>Capture, store, process, and display geographic information </a:t>
            </a:r>
          </a:p>
          <a:p>
            <a:pPr lvl="2"/>
            <a:r>
              <a:rPr lang="en-US" altLang="en-US" dirty="0"/>
              <a:t>Shows location of all city streetlights on a map</a:t>
            </a:r>
          </a:p>
          <a:p>
            <a:pPr lvl="1"/>
            <a:r>
              <a:rPr lang="en-US" altLang="en-US" dirty="0"/>
              <a:t>Uses spatial and nonspatial data for storing complex geographic objects</a:t>
            </a:r>
          </a:p>
          <a:p>
            <a:pPr lvl="2"/>
            <a:r>
              <a:rPr lang="en-US" altLang="en-US" dirty="0"/>
              <a:t>Points</a:t>
            </a:r>
          </a:p>
          <a:p>
            <a:pPr lvl="2"/>
            <a:r>
              <a:rPr lang="en-US" altLang="en-US" dirty="0"/>
              <a:t>Lines</a:t>
            </a:r>
          </a:p>
          <a:p>
            <a:pPr lvl="2"/>
            <a:r>
              <a:rPr lang="en-US" altLang="en-US" dirty="0"/>
              <a:t>Areas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altLang="en-US" dirty="0"/>
              <a:t>Types of Decisions in an Organization (1 of 4)</a:t>
            </a:r>
          </a:p>
        </p:txBody>
      </p:sp>
      <p:sp>
        <p:nvSpPr>
          <p:cNvPr id="18435" name="Content Placeholder 2"/>
          <p:cNvSpPr>
            <a:spLocks noGrp="1"/>
          </p:cNvSpPr>
          <p:nvPr>
            <p:ph idx="1"/>
          </p:nvPr>
        </p:nvSpPr>
        <p:spPr/>
        <p:txBody>
          <a:bodyPr/>
          <a:lstStyle/>
          <a:p>
            <a:r>
              <a:rPr lang="en-US" altLang="en-US" dirty="0"/>
              <a:t>Structured decisions</a:t>
            </a:r>
          </a:p>
          <a:p>
            <a:pPr lvl="1"/>
            <a:r>
              <a:rPr lang="en-US" dirty="0"/>
              <a:t>Can be automated because a well-defined standard operating procedure exists for these types of decisions</a:t>
            </a:r>
          </a:p>
          <a:p>
            <a:pPr lvl="1"/>
            <a:r>
              <a:rPr lang="en-US" altLang="en-US" dirty="0"/>
              <a:t>Known as programmable tasks</a:t>
            </a:r>
          </a:p>
          <a:p>
            <a:r>
              <a:rPr lang="en-US" altLang="en-US" dirty="0"/>
              <a:t>Semistructured decisions</a:t>
            </a:r>
          </a:p>
          <a:p>
            <a:pPr lvl="1"/>
            <a:r>
              <a:rPr lang="en-US" altLang="en-US" dirty="0"/>
              <a:t>Include a structured aspect that benefits from information retrieval, analytical models, and information systems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4"/>
          <p:cNvSpPr>
            <a:spLocks noGrp="1"/>
          </p:cNvSpPr>
          <p:nvPr>
            <p:ph type="title"/>
          </p:nvPr>
        </p:nvSpPr>
        <p:spPr/>
        <p:txBody>
          <a:bodyPr>
            <a:no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Geographic Information </a:t>
            </a:r>
            <a:r>
              <a:rPr lang="en-US" altLang="en-US" dirty="0">
                <a:ea typeface="Franklin Gothic Medium" panose="020B0603020102020204" pitchFamily="34" charset="0"/>
                <a:cs typeface="Franklin Gothic Medium" panose="020B0603020102020204" pitchFamily="34" charset="0"/>
              </a:rPr>
              <a:t>Systems (2 of 2) </a:t>
            </a:r>
            <a:endParaRPr lang="en-US" altLang="en-US" sz="2000" dirty="0">
              <a:latin typeface="Folio Std Medium"/>
              <a:ea typeface="Franklin Gothic Medium" panose="020B0603020102020204" pitchFamily="34" charset="0"/>
              <a:cs typeface="Franklin Gothic Medium" panose="020B0603020102020204" pitchFamily="34" charset="0"/>
            </a:endParaRPr>
          </a:p>
        </p:txBody>
      </p:sp>
      <p:sp>
        <p:nvSpPr>
          <p:cNvPr id="95235" name="Content Placeholder 2"/>
          <p:cNvSpPr>
            <a:spLocks noGrp="1"/>
          </p:cNvSpPr>
          <p:nvPr>
            <p:ph idx="1"/>
          </p:nvPr>
        </p:nvSpPr>
        <p:spPr/>
        <p:txBody>
          <a:bodyPr/>
          <a:lstStyle/>
          <a:p>
            <a:pPr eaLnBrk="1" hangingPunct="1"/>
            <a:r>
              <a:rPr lang="en-US" altLang="en-US" dirty="0"/>
              <a:t>Example: Google Maps</a:t>
            </a:r>
          </a:p>
          <a:p>
            <a:pPr marL="639763" lvl="1" indent="-273050" eaLnBrk="1" hangingPunct="1">
              <a:buFont typeface="Arial" panose="020B0604020202020204" pitchFamily="34" charset="0"/>
              <a:buChar char="•"/>
            </a:pPr>
            <a:r>
              <a:rPr lang="en-US" altLang="en-US" dirty="0"/>
              <a:t>Interactive GIS that identifies routes from start to destination</a:t>
            </a:r>
          </a:p>
          <a:p>
            <a:pPr marL="639763" lvl="1" indent="-273050" eaLnBrk="1" hangingPunct="1">
              <a:buFont typeface="Arial" panose="020B0604020202020204" pitchFamily="34" charset="0"/>
              <a:buChar char="•"/>
            </a:pPr>
            <a:r>
              <a:rPr lang="en-US" altLang="en-US" dirty="0"/>
              <a:t>User-friendly interface that helps one visualize the route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normAutofit/>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GIS Applications</a:t>
            </a:r>
          </a:p>
        </p:txBody>
      </p:sp>
      <p:sp>
        <p:nvSpPr>
          <p:cNvPr id="2" name="Content Placeholder 1"/>
          <p:cNvSpPr>
            <a:spLocks noGrp="1"/>
          </p:cNvSpPr>
          <p:nvPr>
            <p:ph idx="1"/>
          </p:nvPr>
        </p:nvSpPr>
        <p:spPr/>
        <p:txBody>
          <a:bodyPr/>
          <a:lstStyle/>
          <a:p>
            <a:r>
              <a:rPr lang="en-US" dirty="0"/>
              <a:t>Categories</a:t>
            </a:r>
          </a:p>
          <a:p>
            <a:pPr lvl="1"/>
            <a:r>
              <a:rPr lang="en-US" dirty="0"/>
              <a:t>Education planning</a:t>
            </a:r>
          </a:p>
          <a:p>
            <a:pPr lvl="1"/>
            <a:r>
              <a:rPr lang="en-US" dirty="0"/>
              <a:t>Urban planning</a:t>
            </a:r>
          </a:p>
          <a:p>
            <a:pPr lvl="1"/>
            <a:r>
              <a:rPr lang="en-US" dirty="0"/>
              <a:t>Government</a:t>
            </a:r>
          </a:p>
          <a:p>
            <a:pPr lvl="1"/>
            <a:r>
              <a:rPr lang="en-US" dirty="0"/>
              <a:t>Insurance</a:t>
            </a:r>
          </a:p>
          <a:p>
            <a:pPr lvl="1"/>
            <a:r>
              <a:rPr lang="en-US" dirty="0"/>
              <a:t>Marketing</a:t>
            </a:r>
          </a:p>
          <a:p>
            <a:pPr lvl="1"/>
            <a:r>
              <a:rPr lang="en-US" dirty="0"/>
              <a:t>Real estate</a:t>
            </a:r>
          </a:p>
          <a:p>
            <a:pPr lvl="1"/>
            <a:r>
              <a:rPr lang="en-US" dirty="0"/>
              <a:t>Transportation and logistics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noAutofit/>
          </a:bodyPr>
          <a:lstStyle/>
          <a:p>
            <a:pPr eaLnBrk="1" hangingPunct="1"/>
            <a:r>
              <a:rPr lang="en-US" altLang="en-US" dirty="0">
                <a:ea typeface="Franklin Gothic Medium" panose="020B0603020102020204" pitchFamily="34" charset="0"/>
                <a:cs typeface="Franklin Gothic Medium" panose="020B0603020102020204" pitchFamily="34" charset="0"/>
              </a:rPr>
              <a:t>Guidelines for Designing a Management Support System (1 of 2)</a:t>
            </a:r>
          </a:p>
        </p:txBody>
      </p:sp>
      <p:sp>
        <p:nvSpPr>
          <p:cNvPr id="99331" name="Content Placeholder 2"/>
          <p:cNvSpPr>
            <a:spLocks noGrp="1"/>
          </p:cNvSpPr>
          <p:nvPr>
            <p:ph idx="1"/>
          </p:nvPr>
        </p:nvSpPr>
        <p:spPr/>
        <p:txBody>
          <a:bodyPr/>
          <a:lstStyle/>
          <a:p>
            <a:pPr eaLnBrk="1" hangingPunct="1"/>
            <a:r>
              <a:rPr lang="en-US" altLang="en-US" dirty="0"/>
              <a:t>Important factors</a:t>
            </a:r>
          </a:p>
          <a:p>
            <a:pPr lvl="1" eaLnBrk="1" hangingPunct="1"/>
            <a:r>
              <a:rPr lang="en-US" altLang="en-US" dirty="0"/>
              <a:t>Support from the top management</a:t>
            </a:r>
          </a:p>
          <a:p>
            <a:pPr lvl="1" eaLnBrk="1" hangingPunct="1"/>
            <a:r>
              <a:rPr lang="en-US" altLang="en-US" dirty="0"/>
              <a:t>Objectives and benefits clearly defined</a:t>
            </a:r>
          </a:p>
          <a:p>
            <a:pPr lvl="1" eaLnBrk="1" hangingPunct="1"/>
            <a:r>
              <a:rPr lang="en-US" altLang="en-US" dirty="0"/>
              <a:t>Identifying executives’ information needs</a:t>
            </a:r>
          </a:p>
          <a:p>
            <a:pPr lvl="1" eaLnBrk="1" hangingPunct="1"/>
            <a:r>
              <a:rPr lang="en-US" altLang="en-US" dirty="0"/>
              <a:t>Keeping lines of communication open</a:t>
            </a:r>
          </a:p>
          <a:p>
            <a:pPr lvl="1" eaLnBrk="1" hangingPunct="1"/>
            <a:r>
              <a:rPr lang="en-US" altLang="en-US" dirty="0"/>
              <a:t>System’s complexity hidden and interface kept simple</a:t>
            </a:r>
          </a:p>
          <a:p>
            <a:pPr lvl="1"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noAutofit/>
          </a:bodyPr>
          <a:lstStyle/>
          <a:p>
            <a:pPr eaLnBrk="1" hangingPunct="1"/>
            <a:r>
              <a:rPr lang="en-US" altLang="en-US" dirty="0">
                <a:ea typeface="Franklin Gothic Medium" panose="020B0603020102020204" pitchFamily="34" charset="0"/>
                <a:cs typeface="Franklin Gothic Medium" panose="020B0603020102020204" pitchFamily="34" charset="0"/>
              </a:rPr>
              <a:t>Guidelines for Designing a Management Support System (2 of 2)</a:t>
            </a:r>
          </a:p>
        </p:txBody>
      </p:sp>
      <p:sp>
        <p:nvSpPr>
          <p:cNvPr id="99331" name="Content Placeholder 2"/>
          <p:cNvSpPr>
            <a:spLocks noGrp="1"/>
          </p:cNvSpPr>
          <p:nvPr>
            <p:ph idx="1"/>
          </p:nvPr>
        </p:nvSpPr>
        <p:spPr/>
        <p:txBody>
          <a:bodyPr/>
          <a:lstStyle/>
          <a:p>
            <a:pPr lvl="1" eaLnBrk="1" hangingPunct="1"/>
            <a:r>
              <a:rPr lang="en-US" altLang="en-US" dirty="0"/>
              <a:t>Maintaining consistency in design </a:t>
            </a:r>
          </a:p>
          <a:p>
            <a:pPr lvl="1" eaLnBrk="1" hangingPunct="1"/>
            <a:r>
              <a:rPr lang="en-US" altLang="en-US" dirty="0"/>
              <a:t>Designing a flexible system</a:t>
            </a:r>
          </a:p>
          <a:p>
            <a:pPr lvl="1" eaLnBrk="1" hangingPunct="1"/>
            <a:r>
              <a:rPr lang="en-US" altLang="en-US" dirty="0"/>
              <a:t>Making sure response time is fast</a:t>
            </a:r>
          </a:p>
          <a:p>
            <a:pPr lvl="1" eaLnBrk="1" hangingPunct="1"/>
            <a:endParaRPr lang="en-US" altLang="en-US" dirty="0"/>
          </a:p>
        </p:txBody>
      </p:sp>
    </p:spTree>
    <p:extLst>
      <p:ext uri="{BB962C8B-B14F-4D97-AF65-F5344CB8AC3E}">
        <p14:creationId xmlns:p14="http://schemas.microsoft.com/office/powerpoint/2010/main" val="140416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F36F-C5B2-46BC-AD22-2D4C48E0332A}"/>
              </a:ext>
            </a:extLst>
          </p:cNvPr>
          <p:cNvSpPr>
            <a:spLocks noGrp="1"/>
          </p:cNvSpPr>
          <p:nvPr>
            <p:ph type="title"/>
          </p:nvPr>
        </p:nvSpPr>
        <p:spPr/>
        <p:txBody>
          <a:bodyPr/>
          <a:lstStyle/>
          <a:p>
            <a:r>
              <a:rPr lang="en-US" dirty="0"/>
              <a:t>Summary (1 of 2) </a:t>
            </a:r>
          </a:p>
        </p:txBody>
      </p:sp>
      <p:sp>
        <p:nvSpPr>
          <p:cNvPr id="3" name="Content Placeholder 2">
            <a:extLst>
              <a:ext uri="{FF2B5EF4-FFF2-40B4-BE49-F238E27FC236}">
                <a16:creationId xmlns:a16="http://schemas.microsoft.com/office/drawing/2014/main" id="{9B5FB0B8-F142-4179-BA72-C428626653B8}"/>
              </a:ext>
            </a:extLst>
          </p:cNvPr>
          <p:cNvSpPr>
            <a:spLocks noGrp="1"/>
          </p:cNvSpPr>
          <p:nvPr>
            <p:ph idx="1"/>
          </p:nvPr>
        </p:nvSpPr>
        <p:spPr/>
        <p:txBody>
          <a:bodyPr/>
          <a:lstStyle/>
          <a:p>
            <a:r>
              <a:rPr lang="en-US" dirty="0"/>
              <a:t>Different types of information systems are developed to support certain aspects and types of decisions</a:t>
            </a:r>
          </a:p>
          <a:p>
            <a:r>
              <a:rPr lang="en-US" dirty="0"/>
              <a:t>Decision support system (DSS) is designed to assist decision makers in an organization</a:t>
            </a:r>
          </a:p>
          <a:p>
            <a:r>
              <a:rPr lang="en-US" dirty="0"/>
              <a:t>EIS designers should focus on simplicity when developing a user interface</a:t>
            </a:r>
          </a:p>
          <a:p>
            <a:endParaRPr lang="en-US" dirty="0"/>
          </a:p>
        </p:txBody>
      </p:sp>
    </p:spTree>
    <p:extLst>
      <p:ext uri="{BB962C8B-B14F-4D97-AF65-F5344CB8AC3E}">
        <p14:creationId xmlns:p14="http://schemas.microsoft.com/office/powerpoint/2010/main" val="2297645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F36F-C5B2-46BC-AD22-2D4C48E0332A}"/>
              </a:ext>
            </a:extLst>
          </p:cNvPr>
          <p:cNvSpPr>
            <a:spLocks noGrp="1"/>
          </p:cNvSpPr>
          <p:nvPr>
            <p:ph type="title"/>
          </p:nvPr>
        </p:nvSpPr>
        <p:spPr/>
        <p:txBody>
          <a:bodyPr/>
          <a:lstStyle/>
          <a:p>
            <a:r>
              <a:rPr lang="en-US" dirty="0"/>
              <a:t>Summary (2 of 2)</a:t>
            </a:r>
          </a:p>
        </p:txBody>
      </p:sp>
      <p:sp>
        <p:nvSpPr>
          <p:cNvPr id="3" name="Content Placeholder 2">
            <a:extLst>
              <a:ext uri="{FF2B5EF4-FFF2-40B4-BE49-F238E27FC236}">
                <a16:creationId xmlns:a16="http://schemas.microsoft.com/office/drawing/2014/main" id="{9B5FB0B8-F142-4179-BA72-C428626653B8}"/>
              </a:ext>
            </a:extLst>
          </p:cNvPr>
          <p:cNvSpPr>
            <a:spLocks noGrp="1"/>
          </p:cNvSpPr>
          <p:nvPr>
            <p:ph idx="1"/>
          </p:nvPr>
        </p:nvSpPr>
        <p:spPr/>
        <p:txBody>
          <a:bodyPr/>
          <a:lstStyle/>
          <a:p>
            <a:r>
              <a:rPr lang="en-US" dirty="0"/>
              <a:t>GIS uses spatial and nonspatial data and techniques for storing coordinates of complex geographic objects</a:t>
            </a:r>
          </a:p>
          <a:p>
            <a:endParaRPr lang="en-US" dirty="0"/>
          </a:p>
        </p:txBody>
      </p:sp>
    </p:spTree>
    <p:extLst>
      <p:ext uri="{BB962C8B-B14F-4D97-AF65-F5344CB8AC3E}">
        <p14:creationId xmlns:p14="http://schemas.microsoft.com/office/powerpoint/2010/main" val="2101850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normAutofit fontScale="90000"/>
          </a:bodyPr>
          <a:lstStyle/>
          <a:p>
            <a:r>
              <a:rPr lang="en-US" altLang="en-US" dirty="0"/>
              <a:t>Types of Decisions in an Organization (2 of 4)</a:t>
            </a:r>
          </a:p>
        </p:txBody>
      </p:sp>
      <p:sp>
        <p:nvSpPr>
          <p:cNvPr id="19459" name="Content Placeholder 2"/>
          <p:cNvSpPr>
            <a:spLocks noGrp="1"/>
          </p:cNvSpPr>
          <p:nvPr>
            <p:ph idx="1"/>
          </p:nvPr>
        </p:nvSpPr>
        <p:spPr/>
        <p:txBody>
          <a:bodyPr/>
          <a:lstStyle/>
          <a:p>
            <a:r>
              <a:rPr lang="en-US" altLang="en-US" dirty="0"/>
              <a:t>Unstructured decisions</a:t>
            </a:r>
          </a:p>
          <a:p>
            <a:pPr lvl="1"/>
            <a:r>
              <a:rPr lang="en-US" altLang="en-US" dirty="0"/>
              <a:t>One-time decisions with no standard operating procedure </a:t>
            </a:r>
          </a:p>
          <a:p>
            <a:pPr lvl="1"/>
            <a:r>
              <a:rPr lang="en-US" altLang="en-US" dirty="0"/>
              <a:t>Decision maker’s intuition plays an important role as information technology offers less support for the decisions</a:t>
            </a:r>
          </a:p>
          <a:p>
            <a:pPr marL="0" inden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4"/>
          <p:cNvSpPr>
            <a:spLocks noGrp="1"/>
          </p:cNvSpPr>
          <p:nvPr>
            <p:ph type="title"/>
          </p:nvPr>
        </p:nvSpPr>
        <p:spPr/>
        <p:txBody>
          <a:bodyPr>
            <a:normAutofit fontScale="90000"/>
          </a:bodyPr>
          <a:lstStyle/>
          <a:p>
            <a:r>
              <a:rPr lang="en-US" altLang="en-US" dirty="0"/>
              <a:t>Types of Decisions in an Organization (3 of 4)</a:t>
            </a:r>
          </a:p>
        </p:txBody>
      </p:sp>
      <p:sp>
        <p:nvSpPr>
          <p:cNvPr id="19459" name="Content Placeholder 2"/>
          <p:cNvSpPr>
            <a:spLocks noGrp="1"/>
          </p:cNvSpPr>
          <p:nvPr>
            <p:ph idx="1"/>
          </p:nvPr>
        </p:nvSpPr>
        <p:spPr/>
        <p:txBody>
          <a:bodyPr/>
          <a:lstStyle/>
          <a:p>
            <a:r>
              <a:rPr lang="en-US" altLang="en-US" dirty="0"/>
              <a:t>Challenges in semistructured and unstructured decisions</a:t>
            </a:r>
          </a:p>
          <a:p>
            <a:pPr lvl="1"/>
            <a:r>
              <a:rPr lang="en-US" dirty="0"/>
              <a:t>Multiple criteria and users have to choose between conflicting objectives</a:t>
            </a:r>
            <a:endParaRPr lang="en-US" altLang="en-US" dirty="0"/>
          </a:p>
          <a:p>
            <a:endParaRPr lang="en-US" altLang="en-US" dirty="0"/>
          </a:p>
        </p:txBody>
      </p:sp>
    </p:spTree>
    <p:extLst>
      <p:ext uri="{BB962C8B-B14F-4D97-AF65-F5344CB8AC3E}">
        <p14:creationId xmlns:p14="http://schemas.microsoft.com/office/powerpoint/2010/main" val="41554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15183" y="437236"/>
            <a:ext cx="6916742" cy="983201"/>
          </a:xfrm>
        </p:spPr>
        <p:txBody>
          <a:bodyPr>
            <a:normAutofit fontScale="90000"/>
          </a:bodyPr>
          <a:lstStyle/>
          <a:p>
            <a:pPr>
              <a:defRPr/>
            </a:pPr>
            <a:r>
              <a:rPr lang="en-US" sz="3100" b="1" dirty="0">
                <a:solidFill>
                  <a:schemeClr val="bg1"/>
                </a:solidFill>
                <a:effectLst/>
              </a:rPr>
              <a:t>12.1</a:t>
            </a:r>
            <a:r>
              <a:rPr lang="en-US" sz="3100" b="1" dirty="0">
                <a:effectLst/>
              </a:rPr>
              <a:t> </a:t>
            </a:r>
            <a:r>
              <a:rPr lang="en-US" b="1" dirty="0"/>
              <a:t>     </a:t>
            </a:r>
            <a:r>
              <a:rPr lang="en-US" sz="3100" b="1" dirty="0">
                <a:effectLst/>
                <a:latin typeface="Folio Std Medium"/>
                <a:ea typeface="Franklin Gothic Medium" panose="020B0603020102020204" pitchFamily="34" charset="0"/>
                <a:cs typeface="Franklin Gothic Medium" panose="020B0603020102020204" pitchFamily="34" charset="0"/>
              </a:rPr>
              <a:t>Organizational Levels and Types of Decisions</a:t>
            </a:r>
          </a:p>
        </p:txBody>
      </p:sp>
      <p:pic>
        <p:nvPicPr>
          <p:cNvPr id="2" name="Picture 1" descr="This figure illustrates a diagram explaining the organizational levels and types of decisions. It is in the form of a triangle that has been divided into three parts. The first part, at the base of the triangle, represents operational management. It contains three points. The first point reads unstructured, which relates to setting queue priorities. The second point reads semistructured, which relates to accounts receivable. The third point reads structured, which relates to payroll.&#10;The second part of the triangle, which is in the middle, represents tactical management. It contains three points. The first point reads unstructured, which relates to resolving conflicts between two divisions. The second point reads semistructured, which relates to sales forecast. The third point reads structured, which relates to budget preparation.&#10;The third part of the triangle, which is at the top, represents strategic management. It contains three points. The first point reads unstructured, which relates to introduction of a new product. The second point reads semistructured, which relates to mergers. The third point reads structured, which relates to plant location.&#10;" title="Exhibit 12.1 - Organizational Levels and Types of Decis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17" y="1584291"/>
            <a:ext cx="5843765" cy="46808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normAutofit fontScale="90000"/>
          </a:bodyPr>
          <a:lstStyle/>
          <a:p>
            <a:pPr eaLnBrk="1" hangingPunct="1"/>
            <a:r>
              <a:rPr lang="en-US" altLang="en-US" dirty="0">
                <a:ea typeface="Franklin Gothic Medium" panose="020B0603020102020204" pitchFamily="34" charset="0"/>
                <a:cs typeface="Franklin Gothic Medium" panose="020B0603020102020204" pitchFamily="34" charset="0"/>
              </a:rPr>
              <a:t>Types of Decisions in an Organization (4 of 4)</a:t>
            </a:r>
            <a:endParaRPr lang="en-US" altLang="en-US" dirty="0">
              <a:latin typeface="Folio Std Medium"/>
              <a:ea typeface="Franklin Gothic Medium" panose="020B0603020102020204" pitchFamily="34" charset="0"/>
              <a:cs typeface="Franklin Gothic Medium" panose="020B0603020102020204" pitchFamily="34" charset="0"/>
            </a:endParaRPr>
          </a:p>
        </p:txBody>
      </p:sp>
      <p:sp>
        <p:nvSpPr>
          <p:cNvPr id="25603" name="Content Placeholder 2"/>
          <p:cNvSpPr>
            <a:spLocks noGrp="1"/>
          </p:cNvSpPr>
          <p:nvPr>
            <p:ph idx="1"/>
          </p:nvPr>
        </p:nvSpPr>
        <p:spPr/>
        <p:txBody>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Management support systems (MSSs)</a:t>
            </a:r>
          </a:p>
          <a:p>
            <a:pPr lvl="1" eaLnBrk="1" hangingPunct="1"/>
            <a:r>
              <a:rPr lang="en-US" altLang="en-US" dirty="0"/>
              <a:t>Different types of information systems that have been developed to support certain aspects and types of decisions</a:t>
            </a:r>
          </a:p>
          <a:p>
            <a:pPr lvl="1" eaLnBrk="1" hangingPunct="1"/>
            <a:r>
              <a:rPr lang="en-US" altLang="en-US" dirty="0"/>
              <a:t>Each type is designed with unique goals and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Phases of Decision Making</a:t>
            </a:r>
          </a:p>
        </p:txBody>
      </p:sp>
      <p:sp>
        <p:nvSpPr>
          <p:cNvPr id="2" name="Content Placeholder 1">
            <a:extLst>
              <a:ext uri="{FF2B5EF4-FFF2-40B4-BE49-F238E27FC236}">
                <a16:creationId xmlns:a16="http://schemas.microsoft.com/office/drawing/2014/main" id="{00D28D15-7B8E-418D-9762-244F1310350E}"/>
              </a:ext>
            </a:extLst>
          </p:cNvPr>
          <p:cNvSpPr>
            <a:spLocks noGrp="1"/>
          </p:cNvSpPr>
          <p:nvPr>
            <p:ph idx="1"/>
          </p:nvPr>
        </p:nvSpPr>
        <p:spPr/>
        <p:txBody>
          <a:bodyPr/>
          <a:lstStyle/>
          <a:p>
            <a:r>
              <a:rPr lang="en-US" dirty="0"/>
              <a:t>Herbert Simon defined three phases</a:t>
            </a:r>
          </a:p>
          <a:p>
            <a:pPr lvl="1"/>
            <a:r>
              <a:rPr lang="en-US" dirty="0"/>
              <a:t>Intelligence phase</a:t>
            </a:r>
          </a:p>
          <a:p>
            <a:pPr lvl="1"/>
            <a:r>
              <a:rPr lang="en-US" dirty="0"/>
              <a:t>Design phase</a:t>
            </a:r>
          </a:p>
          <a:p>
            <a:pPr lvl="1"/>
            <a:r>
              <a:rPr lang="en-US" dirty="0"/>
              <a:t>Choice phase</a:t>
            </a:r>
          </a:p>
          <a:p>
            <a:pPr lvl="1"/>
            <a:r>
              <a:rPr lang="en-US" dirty="0"/>
              <a:t>Implementation phase</a:t>
            </a:r>
          </a:p>
          <a:p>
            <a:endParaRPr lang="en-US" dirty="0"/>
          </a:p>
        </p:txBody>
      </p:sp>
    </p:spTree>
  </p:cSld>
  <p:clrMapOvr>
    <a:masterClrMapping/>
  </p:clrMapOvr>
</p:sld>
</file>

<file path=ppt/theme/theme1.xml><?xml version="1.0" encoding="utf-8"?>
<a:theme xmlns:a="http://schemas.openxmlformats.org/drawingml/2006/main" name="3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1537</Words>
  <Application>Microsoft Office PowerPoint</Application>
  <PresentationFormat>On-screen Show (4:3)</PresentationFormat>
  <Paragraphs>278</Paragraphs>
  <Slides>46</Slides>
  <Notes>36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ＭＳ Ｐゴシック</vt:lpstr>
      <vt:lpstr>Arial</vt:lpstr>
      <vt:lpstr>Arial Narrow</vt:lpstr>
      <vt:lpstr>Calibri</vt:lpstr>
      <vt:lpstr>DINPro-CondBlack</vt:lpstr>
      <vt:lpstr>Folio Std Light</vt:lpstr>
      <vt:lpstr>Folio Std Medium</vt:lpstr>
      <vt:lpstr>Franklin Gothic Medium</vt:lpstr>
      <vt:lpstr>Lucida Grande</vt:lpstr>
      <vt:lpstr>Rockwell</vt:lpstr>
      <vt:lpstr>Times New Roman</vt:lpstr>
      <vt:lpstr>3_Office Theme</vt:lpstr>
      <vt:lpstr>PowerPoint Presentation</vt:lpstr>
      <vt:lpstr>Learning Objectives (1 of 2) </vt:lpstr>
      <vt:lpstr>Learning Objectives (2 of 2)</vt:lpstr>
      <vt:lpstr>Types of Decisions in an Organization (1 of 4)</vt:lpstr>
      <vt:lpstr>Types of Decisions in an Organization (2 of 4)</vt:lpstr>
      <vt:lpstr>Types of Decisions in an Organization (3 of 4)</vt:lpstr>
      <vt:lpstr>12.1      Organizational Levels and Types of Decisions</vt:lpstr>
      <vt:lpstr>Types of Decisions in an Organization (4 of 4)</vt:lpstr>
      <vt:lpstr>Phases of Decision Making</vt:lpstr>
      <vt:lpstr>Intelligence Phase</vt:lpstr>
      <vt:lpstr>Design Phase</vt:lpstr>
      <vt:lpstr>Choice Phase</vt:lpstr>
      <vt:lpstr>Implementation Phase</vt:lpstr>
      <vt:lpstr>Decision Support Systems (1 of 2) </vt:lpstr>
      <vt:lpstr>Decision Support Systems (2 of 2) </vt:lpstr>
      <vt:lpstr>Components of Decision Support Systems (1 of 2)</vt:lpstr>
      <vt:lpstr>Components of Decision Support Systems (2 of 2)</vt:lpstr>
      <vt:lpstr> 12.2      Components of a DSS </vt:lpstr>
      <vt:lpstr>DSS Capabilities</vt:lpstr>
      <vt:lpstr>Roles in the DSS Environment (1 of 3) </vt:lpstr>
      <vt:lpstr>Roles in the DSS Environment (2 of 3) </vt:lpstr>
      <vt:lpstr>Roles in the DSS Environment (3 of 3) </vt:lpstr>
      <vt:lpstr>Costs and Benefits of Decision Support Systems </vt:lpstr>
      <vt:lpstr>Executive Information Systems (1 of 2) </vt:lpstr>
      <vt:lpstr>Executive Information Systems (2 of 2) </vt:lpstr>
      <vt:lpstr>Reasons for Using EISs</vt:lpstr>
      <vt:lpstr>Avoiding Failure in Design  and Use of EISs  (1 of 2) </vt:lpstr>
      <vt:lpstr>Avoiding Failure in Design  and Use of EISs  (2 of 2) </vt:lpstr>
      <vt:lpstr>EIS Packages and Tools (1 of 2) </vt:lpstr>
      <vt:lpstr>EIS Packages and Tools (2 of 2) </vt:lpstr>
      <vt:lpstr>Group Support Systems (1 of 3) </vt:lpstr>
      <vt:lpstr>Group Support Systems (2 of 3) </vt:lpstr>
      <vt:lpstr>Group Support Systems (3 of 3) </vt:lpstr>
      <vt:lpstr>Groupware (1 of 2) </vt:lpstr>
      <vt:lpstr>Groupware (2 of 2) </vt:lpstr>
      <vt:lpstr>Electronic Meeting Systems</vt:lpstr>
      <vt:lpstr>Advantages and Disadvantages of GSSs (1 of 2) </vt:lpstr>
      <vt:lpstr>Advantages and Disadvantages of GSSs (2 of 2) </vt:lpstr>
      <vt:lpstr>Geographic Information Systems (1 of 2) </vt:lpstr>
      <vt:lpstr>Geographic Information Systems (2 of 2) </vt:lpstr>
      <vt:lpstr>GIS Applications</vt:lpstr>
      <vt:lpstr>Guidelines for Designing a Management Support System (1 of 2)</vt:lpstr>
      <vt:lpstr>Guidelines for Designing a Management Support System (2 of 2)</vt:lpstr>
      <vt:lpstr>Summary (1 of 2) </vt:lpstr>
      <vt:lpstr>Summary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2018-07-13T18:11:51Z</dcterms:created>
  <dcterms:modified xsi:type="dcterms:W3CDTF">2020-07-23T15:31:57Z</dcterms:modified>
</cp:coreProperties>
</file>