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20"/>
  </p:notesMasterIdLst>
  <p:handoutMasterIdLst>
    <p:handoutMasterId r:id="rId21"/>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0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834" autoAdjust="0"/>
  </p:normalViewPr>
  <p:slideViewPr>
    <p:cSldViewPr>
      <p:cViewPr varScale="1">
        <p:scale>
          <a:sx n="41" d="100"/>
          <a:sy n="41" d="100"/>
        </p:scale>
        <p:origin x="120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The source and sink</a:t>
            </a:r>
            <a:r>
              <a:rPr lang="en-US" altLang="en-US" baseline="0" dirty="0" smtClean="0">
                <a:latin typeface="Arial" panose="020B0604020202020204" pitchFamily="34" charset="0"/>
                <a:cs typeface="Arial" panose="020B0604020202020204" pitchFamily="34" charset="0"/>
              </a:rPr>
              <a:t> are entities outside the system, so they are part of the environment. A source sends data which becomes input to the system, and a sink receives outputs from the system.</a:t>
            </a:r>
          </a:p>
          <a:p>
            <a:endParaRPr lang="en-US" altLang="en-US" baseline="0" dirty="0" smtClean="0">
              <a:latin typeface="Arial" panose="020B0604020202020204" pitchFamily="34" charset="0"/>
              <a:cs typeface="Arial" panose="020B0604020202020204" pitchFamily="34" charset="0"/>
            </a:endParaRPr>
          </a:p>
          <a:p>
            <a:r>
              <a:rPr lang="en-US" altLang="en-US" baseline="0" dirty="0" smtClean="0">
                <a:latin typeface="Arial" panose="020B0604020202020204" pitchFamily="34" charset="0"/>
                <a:cs typeface="Arial" panose="020B0604020202020204" pitchFamily="34" charset="0"/>
              </a:rPr>
              <a:t>Processes receive data as input and send data as output. They receive data from other processes or from sources. They send data to other processes or to sinks.</a:t>
            </a:r>
            <a:endParaRPr lang="en-US" altLang="en-US" dirty="0" smtClean="0">
              <a:latin typeface="Arial" panose="020B0604020202020204" pitchFamily="34" charset="0"/>
              <a:cs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734E5D-52AC-4482-905F-8524B38D54F5}"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Tree>
    <p:extLst>
      <p:ext uri="{BB962C8B-B14F-4D97-AF65-F5344CB8AC3E}">
        <p14:creationId xmlns:p14="http://schemas.microsoft.com/office/powerpoint/2010/main" val="335809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DFDs can be drawn at various levels</a:t>
            </a:r>
            <a:r>
              <a:rPr lang="en-US" altLang="en-US" baseline="0" dirty="0" smtClean="0">
                <a:latin typeface="Arial" panose="020B0604020202020204" pitchFamily="34" charset="0"/>
                <a:cs typeface="Arial" panose="020B0604020202020204" pitchFamily="34" charset="0"/>
              </a:rPr>
              <a:t> of detail. The “context diagram” is at the highest level. In this case, the one process represents the system as a whole, and the only other entities are sources and sinks.</a:t>
            </a:r>
            <a:endParaRPr lang="en-US" altLang="en-US" dirty="0" smtClean="0">
              <a:latin typeface="Arial" panose="020B0604020202020204" pitchFamily="34" charset="0"/>
              <a:cs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CDCC0E-7F82-4FE9-8057-10955BE0DA81}"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Tree>
    <p:extLst>
      <p:ext uri="{BB962C8B-B14F-4D97-AF65-F5344CB8AC3E}">
        <p14:creationId xmlns:p14="http://schemas.microsoft.com/office/powerpoint/2010/main" val="16092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So, this figure shows a birds-eye</a:t>
            </a:r>
            <a:r>
              <a:rPr lang="en-US" altLang="en-US" baseline="0" dirty="0" smtClean="0">
                <a:latin typeface="Arial" panose="020B0604020202020204" pitchFamily="34" charset="0"/>
                <a:cs typeface="Arial" panose="020B0604020202020204" pitchFamily="34" charset="0"/>
              </a:rPr>
              <a:t> view of the system and the other entities that it interacts with. A customer sends an order to the system, which then sends a food order to the kitchen, a report to the restaurant manager, and a receipt back to the customer.</a:t>
            </a:r>
          </a:p>
          <a:p>
            <a:endParaRPr lang="en-US" altLang="en-US" baseline="0" dirty="0" smtClean="0">
              <a:latin typeface="Arial" panose="020B0604020202020204" pitchFamily="34" charset="0"/>
              <a:cs typeface="Arial" panose="020B0604020202020204" pitchFamily="34" charset="0"/>
            </a:endParaRPr>
          </a:p>
          <a:p>
            <a:r>
              <a:rPr lang="en-US" altLang="en-US" baseline="0" dirty="0" smtClean="0">
                <a:latin typeface="Arial" panose="020B0604020202020204" pitchFamily="34" charset="0"/>
                <a:cs typeface="Arial" panose="020B0604020202020204" pitchFamily="34" charset="0"/>
              </a:rPr>
              <a:t>In this diagram, and in subsequent diagrams, the processes are computer activities, as we’ll see. The sources and sinks, though, are generally people, or groups of people. That’s not always the case, though. A source or sink could also be an external computer system.</a:t>
            </a:r>
            <a:endParaRPr lang="en-US" altLang="en-US" dirty="0" smtClean="0">
              <a:latin typeface="Arial" panose="020B0604020202020204" pitchFamily="34" charset="0"/>
              <a:cs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CFD195-2798-46AB-87E0-D11B338A12A2}"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Tree>
    <p:extLst>
      <p:ext uri="{BB962C8B-B14F-4D97-AF65-F5344CB8AC3E}">
        <p14:creationId xmlns:p14="http://schemas.microsoft.com/office/powerpoint/2010/main" val="384216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After</a:t>
            </a:r>
            <a:r>
              <a:rPr lang="en-US" altLang="en-US" baseline="0" dirty="0" smtClean="0">
                <a:latin typeface="Arial" panose="020B0604020202020204" pitchFamily="34" charset="0"/>
                <a:cs typeface="Arial" panose="020B0604020202020204" pitchFamily="34" charset="0"/>
              </a:rPr>
              <a:t> the highest-level context diagram, there are more detailed diagrams of various levels. The next highest level is Level-0, which depicts the main processes of the system as a whole. Each of these processes can in turn be represented in more detail in Level-1 diagrams, which can be refined in Level-2, etc. </a:t>
            </a:r>
            <a:endParaRPr lang="en-US" altLang="en-US" dirty="0" smtClean="0">
              <a:latin typeface="Arial" panose="020B0604020202020204" pitchFamily="34" charset="0"/>
              <a:cs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00ED0F-44DE-4FB6-9CF3-18183646FD54}"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Tree>
    <p:extLst>
      <p:ext uri="{BB962C8B-B14F-4D97-AF65-F5344CB8AC3E}">
        <p14:creationId xmlns:p14="http://schemas.microsoft.com/office/powerpoint/2010/main" val="414079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So, for the food ordering system we see four main processes and two data stores.</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We can see that process</a:t>
            </a:r>
            <a:r>
              <a:rPr lang="en-US" altLang="en-US" baseline="0" dirty="0" smtClean="0">
                <a:latin typeface="Arial" panose="020B0604020202020204" pitchFamily="34" charset="0"/>
                <a:cs typeface="Arial" panose="020B0604020202020204" pitchFamily="34" charset="0"/>
              </a:rPr>
              <a:t> 1.0 is taking the customer’s order as input and “transforming” it to a food order which it sends to the kitchen. We also see that this is the only process in the system that directly interacts with customers or kitchen staff users.</a:t>
            </a:r>
            <a:endParaRPr lang="en-US" altLang="en-US" dirty="0" smtClean="0">
              <a:latin typeface="Arial" panose="020B0604020202020204" pitchFamily="34" charset="0"/>
              <a:cs typeface="Arial" panose="020B0604020202020204" pitchFamily="34" charset="0"/>
            </a:endParaRP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The data stores identify the type of</a:t>
            </a:r>
            <a:r>
              <a:rPr lang="en-US" altLang="en-US" baseline="0" dirty="0" smtClean="0">
                <a:latin typeface="Arial" panose="020B0604020202020204" pitchFamily="34" charset="0"/>
                <a:cs typeface="Arial" panose="020B0604020202020204" pitchFamily="34" charset="0"/>
              </a:rPr>
              <a:t> data that must be maintained in the system. They provide the inputs to process 4.0. So, whereas process 1.0 inputs its data from external sources, process 4.0 inputs its data from an internal data store. Every single process inputs data and outputs data. It makes no sense to have a process that inputs data and produces nothing, or one that produces data out of nothing.</a:t>
            </a:r>
          </a:p>
          <a:p>
            <a:endParaRPr lang="en-US" altLang="en-US" baseline="0"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These data stores</a:t>
            </a:r>
            <a:r>
              <a:rPr lang="en-US" altLang="en-US" baseline="0" dirty="0" smtClean="0">
                <a:latin typeface="Arial" panose="020B0604020202020204" pitchFamily="34" charset="0"/>
                <a:cs typeface="Arial" panose="020B0604020202020204" pitchFamily="34" charset="0"/>
              </a:rPr>
              <a:t> may wind up being tables in a database. We’ll talk more about this when we get to chapters 8 and 9.</a:t>
            </a:r>
            <a:endParaRPr lang="en-US" altLang="en-US" dirty="0" smtClean="0">
              <a:latin typeface="Arial" panose="020B0604020202020204" pitchFamily="34" charset="0"/>
              <a:cs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8B5ACD-08A1-401B-A8A6-BEE166A14D9E}" type="slidenum">
              <a:rPr lang="en-US" altLang="en-US">
                <a:latin typeface="Tahoma" panose="020B0604030504040204" pitchFamily="34" charset="0"/>
              </a:rPr>
              <a:pPr eaLnBrk="1" hangingPunct="1"/>
              <a:t>14</a:t>
            </a:fld>
            <a:endParaRPr lang="en-US" altLang="en-US">
              <a:latin typeface="Tahoma" panose="020B0604030504040204" pitchFamily="34" charset="0"/>
            </a:endParaRPr>
          </a:p>
        </p:txBody>
      </p:sp>
    </p:spTree>
    <p:extLst>
      <p:ext uri="{BB962C8B-B14F-4D97-AF65-F5344CB8AC3E}">
        <p14:creationId xmlns:p14="http://schemas.microsoft.com/office/powerpoint/2010/main" val="1135327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These next few slides give some guidelines and rules for good data</a:t>
            </a:r>
            <a:r>
              <a:rPr lang="en-US" altLang="en-US" baseline="0" dirty="0" smtClean="0">
                <a:latin typeface="Arial" panose="020B0604020202020204" pitchFamily="34" charset="0"/>
                <a:cs typeface="Arial" panose="020B0604020202020204" pitchFamily="34" charset="0"/>
              </a:rPr>
              <a:t> flow diagramming.</a:t>
            </a:r>
          </a:p>
          <a:p>
            <a:endParaRPr lang="en-US" altLang="en-US" baseline="0" dirty="0" smtClean="0">
              <a:latin typeface="Arial" panose="020B0604020202020204" pitchFamily="34" charset="0"/>
              <a:cs typeface="Arial" panose="020B0604020202020204" pitchFamily="34" charset="0"/>
            </a:endParaRPr>
          </a:p>
          <a:p>
            <a:r>
              <a:rPr lang="en-US" altLang="en-US" baseline="0" dirty="0" smtClean="0">
                <a:latin typeface="Arial" panose="020B0604020202020204" pitchFamily="34" charset="0"/>
                <a:cs typeface="Arial" panose="020B0604020202020204" pitchFamily="34" charset="0"/>
              </a:rPr>
              <a:t>Once you understand these rules, you will be able to draw good DFDs.</a:t>
            </a:r>
            <a:endParaRPr lang="en-US" altLang="en-US" dirty="0" smtClean="0">
              <a:latin typeface="Arial" panose="020B0604020202020204" pitchFamily="34" charset="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EA69BB-F01A-41A1-8B05-B47F02CF6E15}"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Tree>
    <p:extLst>
      <p:ext uri="{BB962C8B-B14F-4D97-AF65-F5344CB8AC3E}">
        <p14:creationId xmlns:p14="http://schemas.microsoft.com/office/powerpoint/2010/main" val="3205106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0D3BA9-DC95-4393-9E11-060DD78EB4B9}"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spTree>
    <p:extLst>
      <p:ext uri="{BB962C8B-B14F-4D97-AF65-F5344CB8AC3E}">
        <p14:creationId xmlns:p14="http://schemas.microsoft.com/office/powerpoint/2010/main" val="129823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237DC2-DB75-4CA1-AB67-42AA4E32A3B0}" type="slidenum">
              <a:rPr lang="en-US" altLang="en-US">
                <a:latin typeface="Tahoma" panose="020B0604030504040204" pitchFamily="34" charset="0"/>
              </a:rPr>
              <a:pPr eaLnBrk="1" hangingPunct="1"/>
              <a:t>17</a:t>
            </a:fld>
            <a:endParaRPr lang="en-US" altLang="en-US">
              <a:latin typeface="Tahoma" panose="020B0604030504040204" pitchFamily="34" charset="0"/>
            </a:endParaRPr>
          </a:p>
        </p:txBody>
      </p:sp>
    </p:spTree>
    <p:extLst>
      <p:ext uri="{BB962C8B-B14F-4D97-AF65-F5344CB8AC3E}">
        <p14:creationId xmlns:p14="http://schemas.microsoft.com/office/powerpoint/2010/main" val="129284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18</a:t>
            </a:fld>
            <a:endParaRPr lang="en-US" altLang="en-US"/>
          </a:p>
        </p:txBody>
      </p:sp>
    </p:spTree>
    <p:extLst>
      <p:ext uri="{BB962C8B-B14F-4D97-AF65-F5344CB8AC3E}">
        <p14:creationId xmlns:p14="http://schemas.microsoft.com/office/powerpoint/2010/main" val="18408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171CE7-3CD7-4296-9883-8A83C5E57323}"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55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aseline="0" dirty="0" smtClean="0">
              <a:latin typeface="Arial" panose="020B0604020202020204" pitchFamily="34" charset="0"/>
              <a:cs typeface="Arial" panose="020B0604020202020204" pitchFamily="34" charset="0"/>
            </a:endParaRPr>
          </a:p>
          <a:p>
            <a:endParaRPr lang="en-US" altLang="en-US" baseline="0" dirty="0" smtClean="0">
              <a:latin typeface="Arial" panose="020B0604020202020204" pitchFamily="34" charset="0"/>
              <a:cs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479F02-2DCB-4EE9-93B0-17FD8A3CD9D4}"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Tree>
    <p:extLst>
      <p:ext uri="{BB962C8B-B14F-4D97-AF65-F5344CB8AC3E}">
        <p14:creationId xmlns:p14="http://schemas.microsoft.com/office/powerpoint/2010/main" val="383509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2FC36F-4957-4824-BB1E-8DD657CAEFA0}"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cs typeface="Arial" panose="020B0604020202020204" pitchFamily="34" charset="0"/>
              </a:rPr>
              <a:t>DFDs have</a:t>
            </a:r>
            <a:r>
              <a:rPr lang="en-US" altLang="en-US" baseline="0" dirty="0" smtClean="0">
                <a:latin typeface="Arial" panose="020B0604020202020204" pitchFamily="34" charset="0"/>
                <a:cs typeface="Arial" panose="020B0604020202020204" pitchFamily="34" charset="0"/>
              </a:rPr>
              <a:t> symbols for processes, data stores, and external environmental agents, as we’ll see soon.</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07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D4E636-E709-4FDE-9027-630F0FC39395}"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52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6B2F9B-CE53-4ADC-8849-E9A31DD33307}"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963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The primitives</a:t>
            </a:r>
            <a:r>
              <a:rPr lang="en-US" altLang="en-US" baseline="0" dirty="0" smtClean="0">
                <a:latin typeface="Arial" panose="020B0604020202020204" pitchFamily="34" charset="0"/>
                <a:cs typeface="Arial" panose="020B0604020202020204" pitchFamily="34" charset="0"/>
              </a:rPr>
              <a:t> of DFD diagramming are very simple.</a:t>
            </a:r>
            <a:endParaRPr lang="en-US" altLang="en-US" dirty="0" smtClean="0">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86D922-FA82-4EBE-871A-4314B2CF35B7}"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spTree>
    <p:extLst>
      <p:ext uri="{BB962C8B-B14F-4D97-AF65-F5344CB8AC3E}">
        <p14:creationId xmlns:p14="http://schemas.microsoft.com/office/powerpoint/2010/main" val="314465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Here are two versions of DFD symbols</a:t>
            </a:r>
            <a:r>
              <a:rPr lang="en-US" altLang="en-US" baseline="0" dirty="0" smtClean="0">
                <a:latin typeface="Arial" panose="020B0604020202020204" pitchFamily="34" charset="0"/>
                <a:cs typeface="Arial" panose="020B0604020202020204" pitchFamily="34" charset="0"/>
              </a:rPr>
              <a:t> for processes, data stores, sources and sinks, and data flows.</a:t>
            </a:r>
            <a:endParaRPr lang="en-US" altLang="en-US" dirty="0" smtClean="0">
              <a:latin typeface="Arial" panose="020B0604020202020204" pitchFamily="34" charset="0"/>
              <a:cs typeface="Arial" panose="020B0604020202020204" pitchFamily="34" charset="0"/>
            </a:endParaRP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As in all types of diagrams (E-R diagrams included) data flow diagrams come in different flavors</a:t>
            </a:r>
            <a:r>
              <a:rPr lang="en-US" altLang="en-US" baseline="0" dirty="0" smtClean="0">
                <a:latin typeface="Arial" panose="020B0604020202020204" pitchFamily="34" charset="0"/>
                <a:cs typeface="Arial" panose="020B0604020202020204" pitchFamily="34" charset="0"/>
              </a:rPr>
              <a:t> of symbol notation. But whatever symbols you use, the key in DFDs is that you are representing processes, data stores, sources and sinks, and data flows. </a:t>
            </a:r>
          </a:p>
          <a:p>
            <a:endParaRPr lang="en-US" altLang="en-US" baseline="0" dirty="0" smtClean="0">
              <a:latin typeface="Arial" panose="020B0604020202020204" pitchFamily="34" charset="0"/>
              <a:cs typeface="Arial" panose="020B0604020202020204" pitchFamily="34" charset="0"/>
            </a:endParaRPr>
          </a:p>
          <a:p>
            <a:r>
              <a:rPr lang="en-US" altLang="en-US" baseline="0" dirty="0" smtClean="0">
                <a:latin typeface="Arial" panose="020B0604020202020204" pitchFamily="34" charset="0"/>
                <a:cs typeface="Arial" panose="020B0604020202020204" pitchFamily="34" charset="0"/>
              </a:rPr>
              <a:t>E-R means entity-relationship. Those types of diagrams are important for designing databases, and we’ll talk about them starting in chapter 8. In this chapter we focus on data flow diagrams (DFDs), which are more important for analyzing process flows and designing application systems.</a:t>
            </a:r>
            <a:endParaRPr lang="en-US" altLang="en-US" dirty="0" smtClean="0">
              <a:latin typeface="Arial" panose="020B0604020202020204" pitchFamily="34" charset="0"/>
              <a:cs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8D63E5-7307-4486-A47E-2665304513F1}"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Tree>
    <p:extLst>
      <p:ext uri="{BB962C8B-B14F-4D97-AF65-F5344CB8AC3E}">
        <p14:creationId xmlns:p14="http://schemas.microsoft.com/office/powerpoint/2010/main" val="2436779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The process is some</a:t>
            </a:r>
            <a:r>
              <a:rPr lang="en-US" altLang="en-US" baseline="0" dirty="0" smtClean="0">
                <a:latin typeface="Arial" panose="020B0604020202020204" pitchFamily="34" charset="0"/>
                <a:cs typeface="Arial" panose="020B0604020202020204" pitchFamily="34" charset="0"/>
              </a:rPr>
              <a:t> task taking place. We generally think of DFDs are representing computer systems, but it can also represent work flows in an organization. So, processes could represent computer activities or human activities, or a combination of both. </a:t>
            </a:r>
            <a:endParaRPr lang="en-US" altLang="en-US" dirty="0" smtClean="0">
              <a:latin typeface="Arial" panose="020B0604020202020204" pitchFamily="34" charset="0"/>
              <a:cs typeface="Arial" panose="020B0604020202020204" pitchFamily="34" charset="0"/>
            </a:endParaRP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The data store will generally be a</a:t>
            </a:r>
            <a:r>
              <a:rPr lang="en-US" altLang="en-US" baseline="0" dirty="0" smtClean="0">
                <a:latin typeface="Arial" panose="020B0604020202020204" pitchFamily="34" charset="0"/>
                <a:cs typeface="Arial" panose="020B0604020202020204" pitchFamily="34" charset="0"/>
              </a:rPr>
              <a:t> file or a database. Unless, of course, this is a manual system. In that case, the data store could be a file cabinet containing paper documents.</a:t>
            </a:r>
            <a:endParaRPr lang="en-US" altLang="en-US" dirty="0" smtClean="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36682C-FB80-4060-84BD-889F5F8DD340}"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Tree>
    <p:extLst>
      <p:ext uri="{BB962C8B-B14F-4D97-AF65-F5344CB8AC3E}">
        <p14:creationId xmlns:p14="http://schemas.microsoft.com/office/powerpoint/2010/main" val="4211121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2017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Lst>
  <p:transition>
    <p:zoom/>
  </p:transition>
  <p:timing>
    <p:tnLst>
      <p:par>
        <p:cTn id="1" dur="indefinite" restart="never" nodeType="tmRoot"/>
      </p:par>
    </p:tnLst>
  </p:timing>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lnSpc>
                <a:spcPct val="90000"/>
              </a:lnSpc>
            </a:pPr>
            <a:r>
              <a:rPr lang="en-US" altLang="en-US" sz="3600" b="1" dirty="0" smtClean="0"/>
              <a:t>DFD </a:t>
            </a:r>
            <a:endParaRPr lang="en-US" altLang="en-US" sz="3600" b="1" dirty="0"/>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smtClean="0">
                <a:solidFill>
                  <a:schemeClr val="tx2"/>
                </a:solidFill>
              </a:rPr>
              <a:t>Taken From Modern </a:t>
            </a:r>
            <a:r>
              <a:rPr lang="en-US" altLang="en-US" sz="4000" b="1" dirty="0">
                <a:solidFill>
                  <a:schemeClr val="tx2"/>
                </a:solidFill>
              </a:rPr>
              <a:t>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dirty="0" smtClean="0">
                <a:solidFill>
                  <a:schemeClr val="tx2"/>
                </a:solidFill>
              </a:rPr>
              <a:t>Eighth Edition</a:t>
            </a:r>
            <a:r>
              <a:rPr lang="en-US" altLang="en-US" sz="4000" b="1" dirty="0">
                <a:solidFill>
                  <a:schemeClr val="tx2"/>
                </a:solidFill>
              </a:rPr>
              <a:t/>
            </a:r>
            <a:br>
              <a:rPr lang="en-US" altLang="en-US" sz="4000" b="1" dirty="0">
                <a:solidFill>
                  <a:schemeClr val="tx2"/>
                </a:solidFill>
              </a:rPr>
            </a:br>
            <a:r>
              <a:rPr lang="en-US" altLang="en-US" sz="4000" b="1" dirty="0">
                <a:solidFill>
                  <a:schemeClr val="tx2"/>
                </a:solidFill>
              </a:rPr>
              <a:t/>
            </a:r>
            <a:br>
              <a:rPr lang="en-US" altLang="en-US" sz="4000" b="1" dirty="0">
                <a:solidFill>
                  <a:schemeClr val="tx2"/>
                </a:solidFill>
              </a:rPr>
            </a:br>
            <a:r>
              <a:rPr lang="en-US" altLang="en-US" sz="2800" b="1" dirty="0">
                <a:solidFill>
                  <a:schemeClr val="tx2"/>
                </a:solidFill>
              </a:rPr>
              <a:t>Joseph S. </a:t>
            </a:r>
            <a:r>
              <a:rPr lang="en-US" altLang="en-US" sz="2800" b="1" dirty="0" smtClean="0">
                <a:solidFill>
                  <a:schemeClr val="tx2"/>
                </a:solidFill>
              </a:rPr>
              <a:t>Valacich</a:t>
            </a:r>
            <a:r>
              <a:rPr lang="en-US" altLang="en-US" sz="2800" b="1" dirty="0">
                <a:solidFill>
                  <a:schemeClr val="tx2"/>
                </a:solidFill>
              </a:rPr>
              <a:t/>
            </a:r>
            <a:br>
              <a:rPr lang="en-US" altLang="en-US" sz="2800" b="1" dirty="0">
                <a:solidFill>
                  <a:schemeClr val="tx2"/>
                </a:solidFill>
              </a:rPr>
            </a:br>
            <a:r>
              <a:rPr lang="en-US" altLang="en-US" sz="2800" b="1" dirty="0">
                <a:solidFill>
                  <a:schemeClr val="tx2"/>
                </a:solidFill>
              </a:rPr>
              <a:t>Joey F. </a:t>
            </a:r>
            <a:r>
              <a:rPr lang="en-US" altLang="en-US" sz="2800" b="1" dirty="0" smtClean="0">
                <a:solidFill>
                  <a:schemeClr val="tx2"/>
                </a:solidFill>
              </a:rPr>
              <a:t>George</a:t>
            </a:r>
            <a:endParaRPr lang="en-US" altLang="en-US" sz="2800" b="1" dirty="0">
              <a:solidFill>
                <a:schemeClr val="tx2"/>
              </a:solidFill>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en-US" smtClean="0"/>
              <a:t>Definitions and Symbols (Cont.)</a:t>
            </a:r>
          </a:p>
        </p:txBody>
      </p:sp>
      <p:sp>
        <p:nvSpPr>
          <p:cNvPr id="19462" name="Rectangle 3"/>
          <p:cNvSpPr>
            <a:spLocks noGrp="1" noChangeArrowheads="1"/>
          </p:cNvSpPr>
          <p:nvPr>
            <p:ph type="body" idx="1"/>
          </p:nvPr>
        </p:nvSpPr>
        <p:spPr/>
        <p:txBody>
          <a:bodyPr/>
          <a:lstStyle/>
          <a:p>
            <a:pPr eaLnBrk="1" hangingPunct="1"/>
            <a:r>
              <a:rPr lang="en-US" altLang="en-US" sz="3600" b="1" smtClean="0"/>
              <a:t>Source/sink</a:t>
            </a:r>
            <a:r>
              <a:rPr lang="en-US" altLang="en-US" sz="3600" smtClean="0"/>
              <a:t>: external entity that is the origin or destination of data (outside the system)</a:t>
            </a:r>
          </a:p>
          <a:p>
            <a:pPr eaLnBrk="1" hangingPunct="1"/>
            <a:r>
              <a:rPr lang="en-US" altLang="en-US" sz="3600" b="1" smtClean="0"/>
              <a:t>Data flow</a:t>
            </a:r>
            <a:r>
              <a:rPr lang="en-US" altLang="en-US" sz="3600" smtClean="0"/>
              <a:t>: arrows depicting movement of data</a:t>
            </a:r>
          </a:p>
        </p:txBody>
      </p:sp>
    </p:spTree>
    <p:extLst>
      <p:ext uri="{BB962C8B-B14F-4D97-AF65-F5344CB8AC3E}">
        <p14:creationId xmlns:p14="http://schemas.microsoft.com/office/powerpoint/2010/main" val="3670772310"/>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eaLnBrk="1" hangingPunct="1"/>
            <a:r>
              <a:rPr lang="en-US" altLang="en-US" smtClean="0"/>
              <a:t>Developing DFDs</a:t>
            </a:r>
          </a:p>
        </p:txBody>
      </p:sp>
      <p:sp>
        <p:nvSpPr>
          <p:cNvPr id="20484" name="Content Placeholder 2"/>
          <p:cNvSpPr>
            <a:spLocks noGrp="1"/>
          </p:cNvSpPr>
          <p:nvPr>
            <p:ph idx="1"/>
          </p:nvPr>
        </p:nvSpPr>
        <p:spPr>
          <a:xfrm>
            <a:off x="457200" y="1981200"/>
            <a:ext cx="8229600" cy="4191000"/>
          </a:xfrm>
        </p:spPr>
        <p:txBody>
          <a:bodyPr/>
          <a:lstStyle/>
          <a:p>
            <a:pPr eaLnBrk="1" hangingPunct="1"/>
            <a:r>
              <a:rPr lang="en-US" altLang="en-US" b="1" smtClean="0"/>
              <a:t>Context diagram </a:t>
            </a:r>
            <a:r>
              <a:rPr lang="en-US" altLang="en-US" smtClean="0"/>
              <a:t>is an overview of an organizational system that shows: </a:t>
            </a:r>
          </a:p>
          <a:p>
            <a:pPr lvl="1" eaLnBrk="1" hangingPunct="1"/>
            <a:r>
              <a:rPr lang="en-US" altLang="en-US" smtClean="0"/>
              <a:t>the system boundaries.</a:t>
            </a:r>
          </a:p>
          <a:p>
            <a:pPr lvl="1" eaLnBrk="1" hangingPunct="1"/>
            <a:r>
              <a:rPr lang="en-US" altLang="en-US" smtClean="0"/>
              <a:t>external entities that interact with the system.</a:t>
            </a:r>
          </a:p>
          <a:p>
            <a:pPr lvl="1" eaLnBrk="1" hangingPunct="1"/>
            <a:r>
              <a:rPr lang="en-US" altLang="en-US" smtClean="0"/>
              <a:t>major information flows between the entities and the system.</a:t>
            </a:r>
          </a:p>
          <a:p>
            <a:pPr eaLnBrk="1" hangingPunct="1"/>
            <a:r>
              <a:rPr lang="en-US" altLang="en-US" smtClean="0"/>
              <a:t>Note: only one process symbol, and no data stores shown</a:t>
            </a:r>
          </a:p>
        </p:txBody>
      </p:sp>
    </p:spTree>
    <p:extLst>
      <p:ext uri="{BB962C8B-B14F-4D97-AF65-F5344CB8AC3E}">
        <p14:creationId xmlns:p14="http://schemas.microsoft.com/office/powerpoint/2010/main" val="188542285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altLang="en-US" smtClean="0"/>
              <a:t>Context Diagram</a:t>
            </a:r>
          </a:p>
        </p:txBody>
      </p:sp>
      <p:pic>
        <p:nvPicPr>
          <p:cNvPr id="21510"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1013"/>
            <a:ext cx="7467600"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p:cNvSpPr>
            <a:spLocks noChangeArrowheads="1"/>
          </p:cNvSpPr>
          <p:nvPr/>
        </p:nvSpPr>
        <p:spPr bwMode="auto">
          <a:xfrm>
            <a:off x="1295400" y="5410200"/>
            <a:ext cx="716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7-4</a:t>
            </a:r>
          </a:p>
          <a:p>
            <a:pPr eaLnBrk="1" hangingPunct="1"/>
            <a:r>
              <a:rPr lang="en-US" altLang="en-US"/>
              <a:t>Context diagram of Hoosier Burger’s food-ordering system</a:t>
            </a:r>
          </a:p>
        </p:txBody>
      </p:sp>
    </p:spTree>
    <p:extLst>
      <p:ext uri="{BB962C8B-B14F-4D97-AF65-F5344CB8AC3E}">
        <p14:creationId xmlns:p14="http://schemas.microsoft.com/office/powerpoint/2010/main" val="1725257927"/>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pPr eaLnBrk="1" hangingPunct="1"/>
            <a:r>
              <a:rPr lang="en-US" altLang="en-US" smtClean="0"/>
              <a:t>Developing DFDs (Cont.)</a:t>
            </a:r>
          </a:p>
        </p:txBody>
      </p:sp>
      <p:sp>
        <p:nvSpPr>
          <p:cNvPr id="22532" name="Content Placeholder 2"/>
          <p:cNvSpPr>
            <a:spLocks noGrp="1"/>
          </p:cNvSpPr>
          <p:nvPr>
            <p:ph idx="1"/>
          </p:nvPr>
        </p:nvSpPr>
        <p:spPr/>
        <p:txBody>
          <a:bodyPr/>
          <a:lstStyle/>
          <a:p>
            <a:pPr eaLnBrk="1" hangingPunct="1"/>
            <a:r>
              <a:rPr lang="en-US" altLang="en-US" b="1" smtClean="0"/>
              <a:t>Level-0 diagram </a:t>
            </a:r>
            <a:r>
              <a:rPr lang="en-US" altLang="en-US" smtClean="0"/>
              <a:t>is a data flow diagram that represents a system’s major processes, data flows, and data stores at a high level of detail.</a:t>
            </a:r>
          </a:p>
          <a:p>
            <a:pPr lvl="1" eaLnBrk="1" hangingPunct="1"/>
            <a:r>
              <a:rPr lang="en-US" altLang="en-US" smtClean="0"/>
              <a:t>Processes are labeled 1.0, 2.0, etc. These will be decomposed into more primitive (lower-level) DFDs.</a:t>
            </a:r>
          </a:p>
        </p:txBody>
      </p:sp>
    </p:spTree>
    <p:extLst>
      <p:ext uri="{BB962C8B-B14F-4D97-AF65-F5344CB8AC3E}">
        <p14:creationId xmlns:p14="http://schemas.microsoft.com/office/powerpoint/2010/main" val="556615984"/>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457200" y="152400"/>
            <a:ext cx="8229600" cy="1371600"/>
          </a:xfrm>
        </p:spPr>
        <p:txBody>
          <a:bodyPr/>
          <a:lstStyle/>
          <a:p>
            <a:pPr eaLnBrk="1" hangingPunct="1"/>
            <a:r>
              <a:rPr lang="en-US" altLang="en-US" smtClean="0"/>
              <a:t>Level-0 Diagram</a:t>
            </a:r>
          </a:p>
        </p:txBody>
      </p:sp>
      <p:pic>
        <p:nvPicPr>
          <p:cNvPr id="23558"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7763"/>
            <a:ext cx="6286500"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8"/>
          <p:cNvSpPr>
            <a:spLocks noChangeArrowheads="1"/>
          </p:cNvSpPr>
          <p:nvPr/>
        </p:nvSpPr>
        <p:spPr bwMode="auto">
          <a:xfrm>
            <a:off x="152400" y="3124200"/>
            <a:ext cx="373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7-5</a:t>
            </a:r>
          </a:p>
          <a:p>
            <a:pPr eaLnBrk="1" hangingPunct="1"/>
            <a:r>
              <a:rPr lang="en-US" altLang="en-US"/>
              <a:t>Level-0 DFD of Hoosier Burger’s food-ordering system</a:t>
            </a:r>
          </a:p>
        </p:txBody>
      </p:sp>
    </p:spTree>
    <p:extLst>
      <p:ext uri="{BB962C8B-B14F-4D97-AF65-F5344CB8AC3E}">
        <p14:creationId xmlns:p14="http://schemas.microsoft.com/office/powerpoint/2010/main" val="1036164218"/>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en-US" sz="4000" smtClean="0"/>
              <a:t>Data Flow Diagramming Rules</a:t>
            </a:r>
          </a:p>
        </p:txBody>
      </p:sp>
      <p:sp>
        <p:nvSpPr>
          <p:cNvPr id="24582" name="Rectangle 3"/>
          <p:cNvSpPr>
            <a:spLocks noGrp="1" noChangeArrowheads="1"/>
          </p:cNvSpPr>
          <p:nvPr>
            <p:ph type="body" idx="1"/>
          </p:nvPr>
        </p:nvSpPr>
        <p:spPr/>
        <p:txBody>
          <a:bodyPr/>
          <a:lstStyle/>
          <a:p>
            <a:pPr eaLnBrk="1" hangingPunct="1"/>
            <a:r>
              <a:rPr lang="en-US" altLang="en-US" smtClean="0"/>
              <a:t>There are two DFD guidelines that apply:</a:t>
            </a:r>
          </a:p>
          <a:p>
            <a:pPr lvl="1" eaLnBrk="1" hangingPunct="1"/>
            <a:r>
              <a:rPr lang="en-US" altLang="en-US" i="1" smtClean="0"/>
              <a:t>The inputs to a process are different from the outputs of that process.</a:t>
            </a:r>
          </a:p>
          <a:p>
            <a:pPr lvl="2" eaLnBrk="1" hangingPunct="1"/>
            <a:r>
              <a:rPr lang="en-US" altLang="en-US" smtClean="0"/>
              <a:t>Processes purpose is to transform inputs into outputs.</a:t>
            </a:r>
          </a:p>
          <a:p>
            <a:pPr lvl="1" eaLnBrk="1" hangingPunct="1"/>
            <a:r>
              <a:rPr lang="en-US" altLang="en-US" i="1" smtClean="0"/>
              <a:t>Objects on a DFD have unique names.</a:t>
            </a:r>
            <a:endParaRPr lang="en-US" altLang="en-US" smtClean="0"/>
          </a:p>
          <a:p>
            <a:pPr lvl="2" eaLnBrk="1" hangingPunct="1"/>
            <a:r>
              <a:rPr lang="en-US" altLang="en-US" smtClean="0"/>
              <a:t>Every process has a unique name.</a:t>
            </a:r>
          </a:p>
        </p:txBody>
      </p:sp>
    </p:spTree>
    <p:extLst>
      <p:ext uri="{BB962C8B-B14F-4D97-AF65-F5344CB8AC3E}">
        <p14:creationId xmlns:p14="http://schemas.microsoft.com/office/powerpoint/2010/main" val="4168191026"/>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152400" y="304800"/>
            <a:ext cx="9144000" cy="1371600"/>
          </a:xfrm>
        </p:spPr>
        <p:txBody>
          <a:bodyPr/>
          <a:lstStyle/>
          <a:p>
            <a:r>
              <a:rPr lang="en-US" altLang="en-US" sz="4000" smtClean="0"/>
              <a:t>Data Flow Diagramming Rules (Cont.)</a:t>
            </a:r>
          </a:p>
        </p:txBody>
      </p:sp>
      <p:sp>
        <p:nvSpPr>
          <p:cNvPr id="25606" name="Rectangle 8"/>
          <p:cNvSpPr>
            <a:spLocks noChangeArrowheads="1"/>
          </p:cNvSpPr>
          <p:nvPr/>
        </p:nvSpPr>
        <p:spPr bwMode="auto">
          <a:xfrm>
            <a:off x="1066800" y="14478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TABLE 7-2 Rules Governing Data Flow Diagramming</a:t>
            </a:r>
            <a:endParaRPr lang="en-US" altLang="en-US" dirty="0"/>
          </a:p>
        </p:txBody>
      </p:sp>
      <p:pic>
        <p:nvPicPr>
          <p:cNvPr id="2" name="Picture 1"/>
          <p:cNvPicPr>
            <a:picLocks noChangeAspect="1"/>
          </p:cNvPicPr>
          <p:nvPr/>
        </p:nvPicPr>
        <p:blipFill>
          <a:blip r:embed="rId3"/>
          <a:stretch>
            <a:fillRect/>
          </a:stretch>
        </p:blipFill>
        <p:spPr>
          <a:xfrm>
            <a:off x="533400" y="1817688"/>
            <a:ext cx="8077200" cy="4588409"/>
          </a:xfrm>
          <a:prstGeom prst="rect">
            <a:avLst/>
          </a:prstGeom>
        </p:spPr>
      </p:pic>
    </p:spTree>
    <p:extLst>
      <p:ext uri="{BB962C8B-B14F-4D97-AF65-F5344CB8AC3E}">
        <p14:creationId xmlns:p14="http://schemas.microsoft.com/office/powerpoint/2010/main" val="309836467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52400" y="304800"/>
            <a:ext cx="9144000" cy="1371600"/>
          </a:xfrm>
        </p:spPr>
        <p:txBody>
          <a:bodyPr/>
          <a:lstStyle/>
          <a:p>
            <a:r>
              <a:rPr lang="en-US" altLang="en-US" sz="4000" dirty="0" smtClean="0"/>
              <a:t>Data Flow Diagramming Rules (Cont.)</a:t>
            </a:r>
          </a:p>
        </p:txBody>
      </p:sp>
      <p:sp>
        <p:nvSpPr>
          <p:cNvPr id="26630" name="Rectangle 6"/>
          <p:cNvSpPr>
            <a:spLocks noChangeArrowheads="1"/>
          </p:cNvSpPr>
          <p:nvPr/>
        </p:nvSpPr>
        <p:spPr bwMode="auto">
          <a:xfrm>
            <a:off x="1066800" y="1458913"/>
            <a:ext cx="701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TABLE 7-2 Rules Governing Data Flow Diagramming (cont.)</a:t>
            </a:r>
            <a:endParaRPr lang="en-US" altLang="en-US"/>
          </a:p>
        </p:txBody>
      </p:sp>
      <p:pic>
        <p:nvPicPr>
          <p:cNvPr id="2" name="Picture 1"/>
          <p:cNvPicPr>
            <a:picLocks noChangeAspect="1"/>
          </p:cNvPicPr>
          <p:nvPr/>
        </p:nvPicPr>
        <p:blipFill>
          <a:blip r:embed="rId3"/>
          <a:stretch>
            <a:fillRect/>
          </a:stretch>
        </p:blipFill>
        <p:spPr>
          <a:xfrm>
            <a:off x="371475" y="1905000"/>
            <a:ext cx="8353870" cy="4419600"/>
          </a:xfrm>
          <a:prstGeom prst="rect">
            <a:avLst/>
          </a:prstGeom>
        </p:spPr>
      </p:pic>
    </p:spTree>
    <p:extLst>
      <p:ext uri="{BB962C8B-B14F-4D97-AF65-F5344CB8AC3E}">
        <p14:creationId xmlns:p14="http://schemas.microsoft.com/office/powerpoint/2010/main" val="53657198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15400" cy="1371600"/>
          </a:xfrm>
        </p:spPr>
        <p:txBody>
          <a:bodyPr/>
          <a:lstStyle/>
          <a:p>
            <a:r>
              <a:rPr lang="en-US" sz="4000" dirty="0"/>
              <a:t>Data Flow Diagramming </a:t>
            </a:r>
            <a:r>
              <a:rPr lang="en-US" sz="4000" dirty="0" smtClean="0"/>
              <a:t>Rules (Cont</a:t>
            </a:r>
            <a:r>
              <a:rPr lang="en-US" sz="4000" dirty="0"/>
              <a:t>.)</a:t>
            </a:r>
          </a:p>
        </p:txBody>
      </p:sp>
      <p:pic>
        <p:nvPicPr>
          <p:cNvPr id="6" name="Picture 5"/>
          <p:cNvPicPr>
            <a:picLocks noChangeAspect="1"/>
          </p:cNvPicPr>
          <p:nvPr/>
        </p:nvPicPr>
        <p:blipFill>
          <a:blip r:embed="rId3"/>
          <a:stretch>
            <a:fillRect/>
          </a:stretch>
        </p:blipFill>
        <p:spPr>
          <a:xfrm>
            <a:off x="20619" y="1394208"/>
            <a:ext cx="4830737" cy="3752093"/>
          </a:xfrm>
          <a:prstGeom prst="rect">
            <a:avLst/>
          </a:prstGeom>
        </p:spPr>
      </p:pic>
      <p:pic>
        <p:nvPicPr>
          <p:cNvPr id="7" name="Picture 6"/>
          <p:cNvPicPr>
            <a:picLocks noChangeAspect="1"/>
          </p:cNvPicPr>
          <p:nvPr/>
        </p:nvPicPr>
        <p:blipFill>
          <a:blip r:embed="rId4"/>
          <a:stretch>
            <a:fillRect/>
          </a:stretch>
        </p:blipFill>
        <p:spPr>
          <a:xfrm>
            <a:off x="5054295" y="1555376"/>
            <a:ext cx="3989616" cy="3931024"/>
          </a:xfrm>
          <a:prstGeom prst="rect">
            <a:avLst/>
          </a:prstGeom>
        </p:spPr>
      </p:pic>
      <p:sp>
        <p:nvSpPr>
          <p:cNvPr id="9" name="Rectangle 8"/>
          <p:cNvSpPr/>
          <p:nvPr/>
        </p:nvSpPr>
        <p:spPr>
          <a:xfrm>
            <a:off x="1066800" y="5476539"/>
            <a:ext cx="4572000" cy="646331"/>
          </a:xfrm>
          <a:prstGeom prst="rect">
            <a:avLst/>
          </a:prstGeom>
        </p:spPr>
        <p:txBody>
          <a:bodyPr>
            <a:spAutoFit/>
          </a:bodyPr>
          <a:lstStyle/>
          <a:p>
            <a:r>
              <a:rPr lang="en-US" b="1" dirty="0"/>
              <a:t>Figure 7-6</a:t>
            </a:r>
          </a:p>
          <a:p>
            <a:r>
              <a:rPr lang="en-US" dirty="0"/>
              <a:t>Incorrect and correct ways to draw DFDs</a:t>
            </a:r>
          </a:p>
        </p:txBody>
      </p:sp>
    </p:spTree>
    <p:extLst>
      <p:ext uri="{BB962C8B-B14F-4D97-AF65-F5344CB8AC3E}">
        <p14:creationId xmlns:p14="http://schemas.microsoft.com/office/powerpoint/2010/main" val="122454511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en-US" smtClean="0"/>
              <a:t>Learning Objectives</a:t>
            </a:r>
          </a:p>
        </p:txBody>
      </p:sp>
      <p:sp>
        <p:nvSpPr>
          <p:cNvPr id="10246" name="Rectangle 3"/>
          <p:cNvSpPr>
            <a:spLocks noGrp="1" noChangeArrowheads="1"/>
          </p:cNvSpPr>
          <p:nvPr>
            <p:ph type="body" idx="1"/>
          </p:nvPr>
        </p:nvSpPr>
        <p:spPr/>
        <p:txBody>
          <a:bodyPr/>
          <a:lstStyle/>
          <a:p>
            <a:pPr eaLnBrk="1" hangingPunct="1">
              <a:lnSpc>
                <a:spcPct val="80000"/>
              </a:lnSpc>
              <a:buClr>
                <a:srgbClr val="BA2212"/>
              </a:buClr>
              <a:buFont typeface="Wingdings" panose="05000000000000000000" pitchFamily="2" charset="2"/>
              <a:buChar char="ü"/>
            </a:pPr>
            <a:r>
              <a:rPr lang="en-US" altLang="en-US" sz="2800" dirty="0" smtClean="0"/>
              <a:t>Understand the logical modeling of processes by studying examples of data flow diagrams (DFDs).</a:t>
            </a:r>
          </a:p>
          <a:p>
            <a:pPr eaLnBrk="1" hangingPunct="1">
              <a:lnSpc>
                <a:spcPct val="80000"/>
              </a:lnSpc>
              <a:buClr>
                <a:srgbClr val="BA2212"/>
              </a:buClr>
              <a:buFont typeface="Wingdings" panose="05000000000000000000" pitchFamily="2" charset="2"/>
              <a:buChar char="ü"/>
            </a:pPr>
            <a:r>
              <a:rPr lang="en-US" altLang="en-US" sz="2800" dirty="0" smtClean="0"/>
              <a:t>Draw data flow diagrams following specific rules and guidelines that lead to accurate and well-structured process models.</a:t>
            </a:r>
          </a:p>
          <a:p>
            <a:pPr eaLnBrk="1" hangingPunct="1">
              <a:lnSpc>
                <a:spcPct val="80000"/>
              </a:lnSpc>
              <a:buClr>
                <a:srgbClr val="BA2212"/>
              </a:buClr>
              <a:buFont typeface="Wingdings" panose="05000000000000000000" pitchFamily="2" charset="2"/>
              <a:buChar char="ü"/>
            </a:pPr>
            <a:r>
              <a:rPr lang="en-US" altLang="en-US" sz="2800" dirty="0" smtClean="0"/>
              <a:t>Decompose data flow diagrams into lower-level diagrams</a:t>
            </a:r>
            <a:r>
              <a:rPr lang="en-US" altLang="en-US" sz="2800" dirty="0" smtClean="0"/>
              <a:t>.</a:t>
            </a:r>
            <a:endParaRPr lang="en-US" altLang="en-US" sz="2800" dirty="0" smtClean="0"/>
          </a:p>
        </p:txBody>
      </p:sp>
    </p:spTree>
    <p:extLst>
      <p:ext uri="{BB962C8B-B14F-4D97-AF65-F5344CB8AC3E}">
        <p14:creationId xmlns:p14="http://schemas.microsoft.com/office/powerpoint/2010/main" val="4281112354"/>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776413"/>
            <a:ext cx="811530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p:txBody>
          <a:bodyPr/>
          <a:lstStyle/>
          <a:p>
            <a:pPr eaLnBrk="1" hangingPunct="1"/>
            <a:r>
              <a:rPr lang="en-US" altLang="en-US" dirty="0" smtClean="0"/>
              <a:t>Process Modeling for Structured Analysis</a:t>
            </a:r>
          </a:p>
        </p:txBody>
      </p:sp>
      <p:sp>
        <p:nvSpPr>
          <p:cNvPr id="12294" name="Rectangle 8"/>
          <p:cNvSpPr>
            <a:spLocks noChangeArrowheads="1"/>
          </p:cNvSpPr>
          <p:nvPr/>
        </p:nvSpPr>
        <p:spPr bwMode="auto">
          <a:xfrm>
            <a:off x="914400" y="5449888"/>
            <a:ext cx="723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7-1</a:t>
            </a:r>
          </a:p>
          <a:p>
            <a:pPr eaLnBrk="1" hangingPunct="1"/>
            <a:r>
              <a:rPr lang="en-US" altLang="en-US"/>
              <a:t>Systems development life cycle with the analysis phase highlighted</a:t>
            </a:r>
          </a:p>
        </p:txBody>
      </p:sp>
      <p:sp>
        <p:nvSpPr>
          <p:cNvPr id="12296" name="Rectangle 1"/>
          <p:cNvSpPr>
            <a:spLocks noChangeArrowheads="1"/>
          </p:cNvSpPr>
          <p:nvPr/>
        </p:nvSpPr>
        <p:spPr bwMode="auto">
          <a:xfrm>
            <a:off x="7315200" y="4495800"/>
            <a:ext cx="1676400" cy="1066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69962363"/>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457200"/>
            <a:ext cx="8229600" cy="1066800"/>
          </a:xfrm>
        </p:spPr>
        <p:txBody>
          <a:bodyPr/>
          <a:lstStyle/>
          <a:p>
            <a:pPr eaLnBrk="1" hangingPunct="1"/>
            <a:r>
              <a:rPr lang="en-US" altLang="en-US" smtClean="0"/>
              <a:t>Process Modeling (Cont.)</a:t>
            </a:r>
          </a:p>
        </p:txBody>
      </p:sp>
      <p:sp>
        <p:nvSpPr>
          <p:cNvPr id="13318" name="Rectangle 3"/>
          <p:cNvSpPr>
            <a:spLocks noGrp="1" noChangeArrowheads="1"/>
          </p:cNvSpPr>
          <p:nvPr>
            <p:ph type="body" idx="1"/>
          </p:nvPr>
        </p:nvSpPr>
        <p:spPr>
          <a:xfrm>
            <a:off x="457200" y="1600200"/>
            <a:ext cx="8229600" cy="4724400"/>
          </a:xfrm>
        </p:spPr>
        <p:txBody>
          <a:bodyPr>
            <a:normAutofit fontScale="92500" lnSpcReduction="20000"/>
          </a:bodyPr>
          <a:lstStyle/>
          <a:p>
            <a:pPr eaLnBrk="1" hangingPunct="1">
              <a:lnSpc>
                <a:spcPct val="120000"/>
              </a:lnSpc>
              <a:spcBef>
                <a:spcPts val="1200"/>
              </a:spcBef>
              <a:defRPr/>
            </a:pPr>
            <a:r>
              <a:rPr lang="en-US" altLang="en-US" sz="3600" dirty="0" smtClean="0"/>
              <a:t>Graphically represent the processes that capture, manipulate, store, and distribute data between a system and its environment and among system components.</a:t>
            </a:r>
          </a:p>
          <a:p>
            <a:pPr eaLnBrk="1" hangingPunct="1">
              <a:lnSpc>
                <a:spcPct val="120000"/>
              </a:lnSpc>
              <a:spcBef>
                <a:spcPts val="1200"/>
              </a:spcBef>
              <a:defRPr/>
            </a:pPr>
            <a:r>
              <a:rPr lang="en-US" altLang="en-US" sz="3600" dirty="0" smtClean="0"/>
              <a:t>Utilize information gathered during requirements determination.</a:t>
            </a:r>
          </a:p>
          <a:p>
            <a:pPr eaLnBrk="1" hangingPunct="1">
              <a:lnSpc>
                <a:spcPct val="120000"/>
              </a:lnSpc>
              <a:spcBef>
                <a:spcPts val="1200"/>
              </a:spcBef>
              <a:defRPr/>
            </a:pPr>
            <a:r>
              <a:rPr lang="en-US" altLang="en-US" sz="3600" dirty="0" smtClean="0"/>
              <a:t>Model processes and data structures.</a:t>
            </a:r>
          </a:p>
          <a:p>
            <a:pPr eaLnBrk="1" hangingPunct="1">
              <a:defRPr/>
            </a:pPr>
            <a:endParaRPr lang="en-US" altLang="en-US" sz="3600" dirty="0" smtClean="0"/>
          </a:p>
        </p:txBody>
      </p:sp>
    </p:spTree>
    <p:extLst>
      <p:ext uri="{BB962C8B-B14F-4D97-AF65-F5344CB8AC3E}">
        <p14:creationId xmlns:p14="http://schemas.microsoft.com/office/powerpoint/2010/main" val="2788257194"/>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en-US" sz="4000" smtClean="0"/>
              <a:t>Deliverables and Outcomes</a:t>
            </a:r>
          </a:p>
        </p:txBody>
      </p:sp>
      <p:sp>
        <p:nvSpPr>
          <p:cNvPr id="14342" name="Rectangle 3"/>
          <p:cNvSpPr>
            <a:spLocks noGrp="1" noChangeArrowheads="1"/>
          </p:cNvSpPr>
          <p:nvPr>
            <p:ph type="body" idx="1"/>
          </p:nvPr>
        </p:nvSpPr>
        <p:spPr/>
        <p:txBody>
          <a:bodyPr/>
          <a:lstStyle/>
          <a:p>
            <a:pPr eaLnBrk="1" hangingPunct="1"/>
            <a:r>
              <a:rPr lang="en-US" altLang="en-US" sz="3600" smtClean="0"/>
              <a:t>Context data flow diagram (DFD)</a:t>
            </a:r>
          </a:p>
          <a:p>
            <a:pPr lvl="1" eaLnBrk="1" hangingPunct="1"/>
            <a:r>
              <a:rPr lang="en-US" altLang="en-US" sz="3200" smtClean="0"/>
              <a:t>Scope of system</a:t>
            </a:r>
          </a:p>
          <a:p>
            <a:pPr eaLnBrk="1" hangingPunct="1"/>
            <a:r>
              <a:rPr lang="en-US" altLang="en-US" sz="3600" smtClean="0"/>
              <a:t>DFDs of current physical system</a:t>
            </a:r>
          </a:p>
          <a:p>
            <a:pPr lvl="1" eaLnBrk="1" hangingPunct="1"/>
            <a:r>
              <a:rPr lang="en-US" altLang="en-US" sz="3200" smtClean="0"/>
              <a:t>Adequate detail only</a:t>
            </a:r>
          </a:p>
          <a:p>
            <a:pPr eaLnBrk="1" hangingPunct="1"/>
            <a:r>
              <a:rPr lang="en-US" altLang="en-US" sz="3600" smtClean="0"/>
              <a:t>DFDs of current logical system</a:t>
            </a:r>
          </a:p>
          <a:p>
            <a:pPr lvl="1" eaLnBrk="1" hangingPunct="1"/>
            <a:r>
              <a:rPr lang="en-US" altLang="en-US" sz="3200" smtClean="0"/>
              <a:t>Enables analysts to understand current system</a:t>
            </a:r>
          </a:p>
        </p:txBody>
      </p:sp>
    </p:spTree>
    <p:extLst>
      <p:ext uri="{BB962C8B-B14F-4D97-AF65-F5344CB8AC3E}">
        <p14:creationId xmlns:p14="http://schemas.microsoft.com/office/powerpoint/2010/main" val="2363142536"/>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sz="4000" smtClean="0"/>
              <a:t>Deliverables and Outcomes (Cont.)</a:t>
            </a:r>
          </a:p>
        </p:txBody>
      </p:sp>
      <p:sp>
        <p:nvSpPr>
          <p:cNvPr id="15366" name="Rectangle 3"/>
          <p:cNvSpPr>
            <a:spLocks noGrp="1" noChangeArrowheads="1"/>
          </p:cNvSpPr>
          <p:nvPr>
            <p:ph type="body" idx="1"/>
          </p:nvPr>
        </p:nvSpPr>
        <p:spPr/>
        <p:txBody>
          <a:bodyPr/>
          <a:lstStyle/>
          <a:p>
            <a:pPr eaLnBrk="1" hangingPunct="1"/>
            <a:r>
              <a:rPr lang="en-US" altLang="en-US" sz="3600" smtClean="0"/>
              <a:t>DFDs of new logical system</a:t>
            </a:r>
          </a:p>
          <a:p>
            <a:pPr lvl="1" eaLnBrk="1" hangingPunct="1"/>
            <a:r>
              <a:rPr lang="en-US" altLang="en-US" sz="3200" smtClean="0"/>
              <a:t>Technology independent</a:t>
            </a:r>
          </a:p>
          <a:p>
            <a:pPr lvl="1" eaLnBrk="1" hangingPunct="1"/>
            <a:r>
              <a:rPr lang="en-US" altLang="en-US" sz="3200" smtClean="0"/>
              <a:t>Show data flows, structure, and functional requirements of new system</a:t>
            </a:r>
          </a:p>
          <a:p>
            <a:pPr eaLnBrk="1" hangingPunct="1"/>
            <a:r>
              <a:rPr lang="en-US" altLang="en-US" sz="3600" smtClean="0"/>
              <a:t>Thorough description of each DFD component</a:t>
            </a:r>
          </a:p>
        </p:txBody>
      </p:sp>
    </p:spTree>
    <p:extLst>
      <p:ext uri="{BB962C8B-B14F-4D97-AF65-F5344CB8AC3E}">
        <p14:creationId xmlns:p14="http://schemas.microsoft.com/office/powerpoint/2010/main" val="1387568240"/>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457200"/>
            <a:ext cx="8229600" cy="914400"/>
          </a:xfrm>
        </p:spPr>
        <p:txBody>
          <a:bodyPr/>
          <a:lstStyle/>
          <a:p>
            <a:pPr eaLnBrk="1" hangingPunct="1"/>
            <a:r>
              <a:rPr lang="en-US" altLang="en-US" sz="4000" smtClean="0"/>
              <a:t>Data Flow Diagramming Mechanics</a:t>
            </a:r>
          </a:p>
        </p:txBody>
      </p:sp>
      <p:sp>
        <p:nvSpPr>
          <p:cNvPr id="17414" name="Rectangle 3"/>
          <p:cNvSpPr>
            <a:spLocks noGrp="1" noChangeArrowheads="1"/>
          </p:cNvSpPr>
          <p:nvPr>
            <p:ph type="body" idx="1"/>
          </p:nvPr>
        </p:nvSpPr>
        <p:spPr>
          <a:xfrm>
            <a:off x="457200" y="1524000"/>
            <a:ext cx="8229600" cy="4724400"/>
          </a:xfrm>
        </p:spPr>
        <p:txBody>
          <a:bodyPr>
            <a:normAutofit fontScale="92500" lnSpcReduction="10000"/>
          </a:bodyPr>
          <a:lstStyle/>
          <a:p>
            <a:pPr eaLnBrk="1" hangingPunct="1">
              <a:lnSpc>
                <a:spcPct val="110000"/>
              </a:lnSpc>
              <a:spcBef>
                <a:spcPts val="1200"/>
              </a:spcBef>
              <a:defRPr/>
            </a:pPr>
            <a:r>
              <a:rPr lang="en-US" altLang="en-US" sz="3600" dirty="0" smtClean="0"/>
              <a:t>Represent both physical and logical information systems</a:t>
            </a:r>
          </a:p>
          <a:p>
            <a:pPr eaLnBrk="1" hangingPunct="1">
              <a:lnSpc>
                <a:spcPct val="110000"/>
              </a:lnSpc>
              <a:spcBef>
                <a:spcPts val="1200"/>
              </a:spcBef>
              <a:defRPr/>
            </a:pPr>
            <a:r>
              <a:rPr lang="en-US" altLang="en-US" sz="3600" dirty="0" smtClean="0"/>
              <a:t>Only four symbols are used</a:t>
            </a:r>
          </a:p>
          <a:p>
            <a:pPr eaLnBrk="1" hangingPunct="1">
              <a:lnSpc>
                <a:spcPct val="110000"/>
              </a:lnSpc>
              <a:spcBef>
                <a:spcPts val="1200"/>
              </a:spcBef>
              <a:defRPr/>
            </a:pPr>
            <a:r>
              <a:rPr lang="en-US" altLang="en-US" sz="3600" dirty="0" smtClean="0"/>
              <a:t>Useful for depicting purely logical information flows</a:t>
            </a:r>
          </a:p>
          <a:p>
            <a:pPr eaLnBrk="1" hangingPunct="1">
              <a:lnSpc>
                <a:spcPct val="110000"/>
              </a:lnSpc>
              <a:spcBef>
                <a:spcPts val="1200"/>
              </a:spcBef>
              <a:defRPr/>
            </a:pPr>
            <a:r>
              <a:rPr lang="en-US" altLang="en-US" sz="3600" dirty="0" smtClean="0"/>
              <a:t>DFDs that detail physical systems differ from system flowcharts which depict details of physical computing equipment.</a:t>
            </a:r>
          </a:p>
          <a:p>
            <a:pPr eaLnBrk="1" hangingPunct="1">
              <a:lnSpc>
                <a:spcPct val="90000"/>
              </a:lnSpc>
              <a:defRPr/>
            </a:pPr>
            <a:endParaRPr lang="en-US" altLang="en-US" sz="3600" dirty="0" smtClean="0"/>
          </a:p>
        </p:txBody>
      </p:sp>
    </p:spTree>
    <p:extLst>
      <p:ext uri="{BB962C8B-B14F-4D97-AF65-F5344CB8AC3E}">
        <p14:creationId xmlns:p14="http://schemas.microsoft.com/office/powerpoint/2010/main" val="532245699"/>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57200" y="457200"/>
            <a:ext cx="8229600" cy="1219200"/>
          </a:xfrm>
        </p:spPr>
        <p:txBody>
          <a:bodyPr/>
          <a:lstStyle/>
          <a:p>
            <a:pPr eaLnBrk="1" hangingPunct="1"/>
            <a:r>
              <a:rPr lang="en-US" altLang="en-US" smtClean="0"/>
              <a:t>Definitions and Symbols</a:t>
            </a:r>
          </a:p>
        </p:txBody>
      </p:sp>
      <p:pic>
        <p:nvPicPr>
          <p:cNvPr id="1741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85925"/>
            <a:ext cx="48006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7"/>
          <p:cNvSpPr>
            <a:spLocks noChangeArrowheads="1"/>
          </p:cNvSpPr>
          <p:nvPr/>
        </p:nvSpPr>
        <p:spPr bwMode="auto">
          <a:xfrm>
            <a:off x="5791200" y="2971800"/>
            <a:ext cx="2819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7-2</a:t>
            </a:r>
          </a:p>
          <a:p>
            <a:pPr eaLnBrk="1" hangingPunct="1"/>
            <a:r>
              <a:rPr lang="en-US" altLang="en-US"/>
              <a:t>Comparison of DeMarco and Yourdon</a:t>
            </a:r>
          </a:p>
          <a:p>
            <a:pPr eaLnBrk="1" hangingPunct="1"/>
            <a:r>
              <a:rPr lang="en-US" altLang="en-US"/>
              <a:t>and Gane and Sarson DFD symbol sets</a:t>
            </a:r>
          </a:p>
        </p:txBody>
      </p:sp>
    </p:spTree>
    <p:extLst>
      <p:ext uri="{BB962C8B-B14F-4D97-AF65-F5344CB8AC3E}">
        <p14:creationId xmlns:p14="http://schemas.microsoft.com/office/powerpoint/2010/main" val="394760578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en-US" smtClean="0"/>
              <a:t>Definitions and Symbols (Cont.)</a:t>
            </a:r>
          </a:p>
        </p:txBody>
      </p:sp>
      <p:sp>
        <p:nvSpPr>
          <p:cNvPr id="18438" name="Rectangle 3"/>
          <p:cNvSpPr>
            <a:spLocks noGrp="1" noChangeArrowheads="1"/>
          </p:cNvSpPr>
          <p:nvPr>
            <p:ph type="body" idx="1"/>
          </p:nvPr>
        </p:nvSpPr>
        <p:spPr/>
        <p:txBody>
          <a:bodyPr/>
          <a:lstStyle/>
          <a:p>
            <a:pPr eaLnBrk="1" hangingPunct="1"/>
            <a:r>
              <a:rPr lang="en-US" altLang="en-US" sz="3600" b="1" smtClean="0"/>
              <a:t>Process</a:t>
            </a:r>
            <a:r>
              <a:rPr lang="en-US" altLang="en-US" sz="3600" smtClean="0"/>
              <a:t>: work or actions performed on data (inside the system)</a:t>
            </a:r>
          </a:p>
          <a:p>
            <a:pPr eaLnBrk="1" hangingPunct="1"/>
            <a:r>
              <a:rPr lang="en-US" altLang="en-US" sz="3600" b="1" smtClean="0"/>
              <a:t>Data store</a:t>
            </a:r>
            <a:r>
              <a:rPr lang="en-US" altLang="en-US" sz="3600" smtClean="0"/>
              <a:t>: data at rest (inside the system)</a:t>
            </a:r>
          </a:p>
        </p:txBody>
      </p:sp>
    </p:spTree>
    <p:extLst>
      <p:ext uri="{BB962C8B-B14F-4D97-AF65-F5344CB8AC3E}">
        <p14:creationId xmlns:p14="http://schemas.microsoft.com/office/powerpoint/2010/main" val="248370957"/>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7172</TotalTime>
  <Words>1247</Words>
  <Application>Microsoft Office PowerPoint</Application>
  <PresentationFormat>On-screen Show (4:3)</PresentationFormat>
  <Paragraphs>116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Tahoma</vt:lpstr>
      <vt:lpstr>Times New Roman</vt:lpstr>
      <vt:lpstr>Wingdings</vt:lpstr>
      <vt:lpstr>Pixel</vt:lpstr>
      <vt:lpstr>PowerPoint Presentation</vt:lpstr>
      <vt:lpstr>Learning Objectives</vt:lpstr>
      <vt:lpstr>Process Modeling for Structured Analysis</vt:lpstr>
      <vt:lpstr>Process Modeling (Cont.)</vt:lpstr>
      <vt:lpstr>Deliverables and Outcomes</vt:lpstr>
      <vt:lpstr>Deliverables and Outcomes (Cont.)</vt:lpstr>
      <vt:lpstr>Data Flow Diagramming Mechanics</vt:lpstr>
      <vt:lpstr>Definitions and Symbols</vt:lpstr>
      <vt:lpstr>Definitions and Symbols (Cont.)</vt:lpstr>
      <vt:lpstr>Definitions and Symbols (Cont.)</vt:lpstr>
      <vt:lpstr>Developing DFDs</vt:lpstr>
      <vt:lpstr>Context Diagram</vt:lpstr>
      <vt:lpstr>Developing DFDs (Cont.)</vt:lpstr>
      <vt:lpstr>Level-0 Diagram</vt:lpstr>
      <vt:lpstr>Data Flow Diagramming Rules</vt:lpstr>
      <vt:lpstr>Data Flow Diagramming Rules (Cont.)</vt:lpstr>
      <vt:lpstr>Data Flow Diagramming Rules (Cont.)</vt:lpstr>
      <vt:lpstr>Data Flow Diagramming Rules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Abhijit Sen</cp:lastModifiedBy>
  <cp:revision>836</cp:revision>
  <cp:lastPrinted>1601-01-01T00:00:00Z</cp:lastPrinted>
  <dcterms:created xsi:type="dcterms:W3CDTF">2000-04-11T00:26:26Z</dcterms:created>
  <dcterms:modified xsi:type="dcterms:W3CDTF">2020-07-05T21:13:35Z</dcterms:modified>
</cp:coreProperties>
</file>