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57"/>
  </p:notesMasterIdLst>
  <p:handoutMasterIdLst>
    <p:handoutMasterId r:id="rId58"/>
  </p:handoutMasterIdLst>
  <p:sldIdLst>
    <p:sldId id="319" r:id="rId4"/>
    <p:sldId id="320" r:id="rId5"/>
    <p:sldId id="321" r:id="rId6"/>
    <p:sldId id="364" r:id="rId7"/>
    <p:sldId id="322" r:id="rId8"/>
    <p:sldId id="404" r:id="rId9"/>
    <p:sldId id="366" r:id="rId10"/>
    <p:sldId id="324" r:id="rId11"/>
    <p:sldId id="323" r:id="rId12"/>
    <p:sldId id="327" r:id="rId13"/>
    <p:sldId id="367" r:id="rId14"/>
    <p:sldId id="385" r:id="rId15"/>
    <p:sldId id="386" r:id="rId16"/>
    <p:sldId id="368" r:id="rId17"/>
    <p:sldId id="387" r:id="rId18"/>
    <p:sldId id="377" r:id="rId19"/>
    <p:sldId id="384" r:id="rId20"/>
    <p:sldId id="329" r:id="rId21"/>
    <p:sldId id="328" r:id="rId22"/>
    <p:sldId id="330" r:id="rId23"/>
    <p:sldId id="370" r:id="rId24"/>
    <p:sldId id="332" r:id="rId25"/>
    <p:sldId id="405" r:id="rId26"/>
    <p:sldId id="347" r:id="rId27"/>
    <p:sldId id="388" r:id="rId28"/>
    <p:sldId id="349" r:id="rId29"/>
    <p:sldId id="350" r:id="rId30"/>
    <p:sldId id="351" r:id="rId31"/>
    <p:sldId id="380" r:id="rId32"/>
    <p:sldId id="389" r:id="rId33"/>
    <p:sldId id="352" r:id="rId34"/>
    <p:sldId id="390" r:id="rId35"/>
    <p:sldId id="391" r:id="rId36"/>
    <p:sldId id="354" r:id="rId37"/>
    <p:sldId id="392" r:id="rId38"/>
    <p:sldId id="393" r:id="rId39"/>
    <p:sldId id="394" r:id="rId40"/>
    <p:sldId id="359" r:id="rId41"/>
    <p:sldId id="395" r:id="rId42"/>
    <p:sldId id="374" r:id="rId43"/>
    <p:sldId id="360" r:id="rId44"/>
    <p:sldId id="372" r:id="rId45"/>
    <p:sldId id="361" r:id="rId46"/>
    <p:sldId id="396" r:id="rId47"/>
    <p:sldId id="397" r:id="rId48"/>
    <p:sldId id="398" r:id="rId49"/>
    <p:sldId id="399" r:id="rId50"/>
    <p:sldId id="400" r:id="rId51"/>
    <p:sldId id="401" r:id="rId52"/>
    <p:sldId id="355" r:id="rId53"/>
    <p:sldId id="362" r:id="rId54"/>
    <p:sldId id="363" r:id="rId55"/>
    <p:sldId id="402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9" d="100"/>
          <a:sy n="69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22" charset="-128"/>
              </a:defRPr>
            </a:lvl1pPr>
          </a:lstStyle>
          <a:p>
            <a:pPr>
              <a:defRPr/>
            </a:pPr>
            <a:fld id="{F2E6B017-B153-4DB4-AC87-C077D118BC2F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B16582-5323-4088-8672-D22B5202C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59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22" charset="-128"/>
              </a:defRPr>
            </a:lvl1pPr>
          </a:lstStyle>
          <a:p>
            <a:pPr>
              <a:defRPr/>
            </a:pPr>
            <a:fld id="{FABE6FE4-0BAE-4BCE-BEB3-3771FDD9B452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68F955-703B-4017-B228-3E2E9433F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882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</a:pPr>
            <a:fld id="{E9594A02-A808-4F1D-B811-C5FFB3C70464}" type="slidenum">
              <a:rPr lang="en-US" altLang="en-US">
                <a:latin typeface="Arial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>
              <a:ea typeface="ヒラギノ角ゴ Pro W3" pitchFamily="12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ヒラギノ角ゴ Pro W3" pitchFamily="12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5F353-09E9-4890-B07C-4DE13F0084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91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10573-FE0E-4196-9BCF-ACE0E4DAF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7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486C9-1202-4D42-9B3C-0F8E1059F5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55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A1369-9D8B-4137-A982-3ABA53459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623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0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9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0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9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C13DD6-2487-4BF3-BCDA-66C5A4D9FC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Manipulating Strings and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9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2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9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39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31080-F4AA-4963-885B-499596B066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294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A1369-9D8B-4137-A982-3ABA53459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62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0DFBE-495E-4D5C-9559-898C0AAE9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22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5D66F-AFA2-4F83-9D76-B9B891F0C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4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7917A-3B62-4CA4-87E5-1B4D043E29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5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02166-ABD1-4737-B5D3-871001D012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29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98DFB-1B7C-417E-8B33-97F64CB86B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41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1C31F-E255-4CD0-8D03-93934C238F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04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86CFF71-C417-4009-8E1F-96A1F90729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86CFF71-C417-4009-8E1F-96A1F907297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JavaScript, Sixth Edition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3/23/2021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7772400" cy="2209800"/>
          </a:xfrm>
        </p:spPr>
        <p:txBody>
          <a:bodyPr/>
          <a:lstStyle/>
          <a:p>
            <a:r>
              <a:rPr lang="en-US" altLang="en-US" sz="4400" b="1" dirty="0" smtClean="0">
                <a:solidFill>
                  <a:schemeClr val="tx1"/>
                </a:solidFill>
                <a:ea typeface="ヒラギノ角ゴ Pro W3" pitchFamily="124" charset="-128"/>
              </a:rPr>
              <a:t>Manipulating Strings &amp; Arrays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3886200"/>
            <a:ext cx="7927975" cy="146208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en-US" sz="3400" i="1" dirty="0" smtClean="0">
                <a:ea typeface="ヒラギノ角ゴ Pro W3" pitchFamily="124" charset="-128"/>
              </a:rPr>
              <a:t>Source of Material:</a:t>
            </a:r>
          </a:p>
          <a:p>
            <a:pPr marL="114300" indent="0" algn="ctr">
              <a:buNone/>
            </a:pPr>
            <a:r>
              <a:rPr lang="en-US" sz="3600" i="1" dirty="0"/>
              <a:t>JAVASCRIPT</a:t>
            </a:r>
            <a:r>
              <a:rPr lang="en-US" sz="3600" dirty="0"/>
              <a:t> (6</a:t>
            </a:r>
            <a:r>
              <a:rPr lang="en-US" sz="3600" baseline="30000" dirty="0"/>
              <a:t>th</a:t>
            </a:r>
            <a:r>
              <a:rPr lang="en-US" sz="3600" dirty="0"/>
              <a:t> Edition) by Sasha </a:t>
            </a:r>
            <a:r>
              <a:rPr lang="en-US" sz="3600" dirty="0" err="1"/>
              <a:t>Vodnik</a:t>
            </a:r>
            <a:r>
              <a:rPr lang="en-US" sz="3600" dirty="0"/>
              <a:t> and Don Gosselin</a:t>
            </a:r>
          </a:p>
          <a:p>
            <a:pPr marL="114300" indent="0" algn="ctr">
              <a:buNone/>
            </a:pPr>
            <a:r>
              <a:rPr lang="en-US" sz="3600" dirty="0"/>
              <a:t>Publisher: Course Technology (Cengage Learning)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Finding and Extracting Characters and Substrings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82B4C2-8DA0-40B8-9689-F5EA422A1A1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990600" y="5516563"/>
            <a:ext cx="7543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/>
              <a:t>Table: </a:t>
            </a:r>
            <a:r>
              <a:rPr lang="en-US" altLang="en-US" sz="1600" dirty="0" smtClean="0"/>
              <a:t>Search </a:t>
            </a:r>
            <a:r>
              <a:rPr lang="en-US" altLang="en-US" sz="1600" dirty="0"/>
              <a:t>and extraction methods of the </a:t>
            </a:r>
            <a:r>
              <a:rPr lang="en-US" altLang="en-US" sz="1600" dirty="0">
                <a:latin typeface="Courier New" pitchFamily="49" charset="0"/>
              </a:rPr>
              <a:t>String</a:t>
            </a:r>
            <a:r>
              <a:rPr lang="en-US" altLang="en-US" sz="1600" dirty="0"/>
              <a:t> class </a:t>
            </a:r>
            <a:r>
              <a:rPr lang="en-US" altLang="en-US" sz="1600" i="1" dirty="0"/>
              <a:t>(continues)</a:t>
            </a:r>
          </a:p>
        </p:txBody>
      </p:sp>
      <p:pic>
        <p:nvPicPr>
          <p:cNvPr id="15366" name="Picture 2" descr="Screen Shot 2014-10-14 at 14 Oct   5.53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1628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5A29C-BB85-45CF-9FDB-E7C98EFB0D4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600200" y="5500688"/>
            <a:ext cx="6705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/>
              <a:t>Table: </a:t>
            </a:r>
            <a:r>
              <a:rPr lang="en-US" altLang="en-US" sz="1600" dirty="0" smtClean="0"/>
              <a:t>Search </a:t>
            </a:r>
            <a:r>
              <a:rPr lang="en-US" altLang="en-US" sz="1600" dirty="0"/>
              <a:t>and extraction methods of the </a:t>
            </a:r>
            <a:r>
              <a:rPr lang="en-US" altLang="en-US" sz="1600" dirty="0">
                <a:latin typeface="Courier New" pitchFamily="49" charset="0"/>
              </a:rPr>
              <a:t>String</a:t>
            </a:r>
            <a:r>
              <a:rPr lang="en-US" altLang="en-US" sz="1600" dirty="0"/>
              <a:t> class</a:t>
            </a:r>
          </a:p>
        </p:txBody>
      </p:sp>
      <p:sp>
        <p:nvSpPr>
          <p:cNvPr id="16389" name="Rectangle 4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Finding and Extracting Characters and Substrings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  <p:pic>
        <p:nvPicPr>
          <p:cNvPr id="16390" name="Picture 2" descr="Screen Shot 2014-10-14 at 14 Oct   5.5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9945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3" descr="Screen Shot 2014-10-14 at 14 Oct   5.53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65313"/>
            <a:ext cx="6994525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A4E439-869F-4091-8F13-A14C6CAD26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1600200" y="5500688"/>
            <a:ext cx="670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Figure: </a:t>
            </a:r>
            <a:r>
              <a:rPr lang="en-US" altLang="en-US" sz="1800" dirty="0" smtClean="0"/>
              <a:t>Example </a:t>
            </a:r>
            <a:r>
              <a:rPr lang="en-US" altLang="en-US" sz="1800" dirty="0"/>
              <a:t>uses of </a:t>
            </a:r>
            <a:r>
              <a:rPr lang="en-US" altLang="en-US" sz="1800" dirty="0">
                <a:latin typeface="Courier New" pitchFamily="49" charset="0"/>
              </a:rPr>
              <a:t>String</a:t>
            </a:r>
            <a:r>
              <a:rPr lang="en-US" altLang="en-US" sz="1800" dirty="0"/>
              <a:t> class methods</a:t>
            </a:r>
          </a:p>
        </p:txBody>
      </p:sp>
      <p:sp>
        <p:nvSpPr>
          <p:cNvPr id="17413" name="Rectangle 4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Finding and Extracting Characters and Substrings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  <p:pic>
        <p:nvPicPr>
          <p:cNvPr id="17414" name="Picture 1" descr="Screen Shot 2014-10-14 at 14 Oct   5.5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5438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Finding and Extracting Characters and Substrings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Two types of string search methods</a:t>
            </a:r>
          </a:p>
          <a:p>
            <a:pPr lvl="1" eaLnBrk="1" hangingPunct="1"/>
            <a:r>
              <a:rPr lang="en-US" altLang="en-US" b="1" dirty="0" smtClean="0">
                <a:ea typeface="ヒラギノ角ゴ Pro W3" pitchFamily="124" charset="-128"/>
              </a:rPr>
              <a:t>Those that return a numeric position in a text string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Character position in text string begins with a value of zero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Can pass a second optional argument specifying the position in the string to start searching to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indexOf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 method</a:t>
            </a:r>
          </a:p>
          <a:p>
            <a:pPr lvl="2" eaLnBrk="1" hangingPunct="1"/>
            <a:r>
              <a:rPr lang="en-US" altLang="en-US" b="1" dirty="0" smtClean="0">
                <a:ea typeface="ヒラギノ角ゴ Pro W3" pitchFamily="124" charset="-128"/>
              </a:rPr>
              <a:t>Example: </a:t>
            </a:r>
            <a:r>
              <a:rPr lang="en-US" altLang="en-US" b="1" dirty="0" smtClean="0">
                <a:latin typeface="Courier New" pitchFamily="49" charset="0"/>
                <a:ea typeface="ヒラギノ角ゴ Pro W3" pitchFamily="124" charset="-128"/>
              </a:rPr>
              <a:t>search()</a:t>
            </a:r>
            <a:r>
              <a:rPr lang="en-US" altLang="en-US" b="1" dirty="0" smtClean="0">
                <a:ea typeface="ヒラギノ角ゴ Pro W3" pitchFamily="124" charset="-128"/>
              </a:rPr>
              <a:t> method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var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email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"president@whitehouse.gov"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;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var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atPosition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email.search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(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"@"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); </a:t>
            </a:r>
            <a:r>
              <a:rPr lang="en-US" altLang="en-US" sz="2400" baseline="30000" dirty="0" smtClean="0">
                <a:solidFill>
                  <a:srgbClr val="777877"/>
                </a:solidFill>
                <a:latin typeface="CourierNewPSMT" charset="0"/>
                <a:ea typeface="ヒラギノ角ゴ Pro W3" pitchFamily="124" charset="-128"/>
              </a:rPr>
              <a:t>// returns 9</a:t>
            </a:r>
            <a:endParaRPr lang="en-US" altLang="en-US" sz="2400" dirty="0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CA234D-022E-41AE-B3F8-DD9374AB359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Finding and Extracting Characters and Substrings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Two types of string search methods (cont'd.)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Those that return a numeric position in a text string (cont'd.)</a:t>
            </a:r>
          </a:p>
          <a:p>
            <a:pPr lvl="2" eaLnBrk="1" hangingPunct="1"/>
            <a:r>
              <a:rPr lang="en-US" altLang="en-US" b="1" dirty="0" smtClean="0">
                <a:ea typeface="ヒラギノ角ゴ Pro W3" pitchFamily="124" charset="-128"/>
              </a:rPr>
              <a:t>Example: </a:t>
            </a:r>
            <a:r>
              <a:rPr lang="en-US" altLang="en-US" b="1" dirty="0" err="1" smtClean="0">
                <a:latin typeface="Courier New" pitchFamily="49" charset="0"/>
                <a:ea typeface="ヒラギノ角ゴ Pro W3" pitchFamily="124" charset="-128"/>
              </a:rPr>
              <a:t>indexOf</a:t>
            </a:r>
            <a:r>
              <a:rPr lang="en-US" altLang="en-US" b="1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b="1" dirty="0" smtClean="0">
                <a:ea typeface="ヒラギノ角ゴ Pro W3" pitchFamily="124" charset="-128"/>
              </a:rPr>
              <a:t> method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var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email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"president@whitehouse.gov"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;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var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atIndex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email.indexOf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(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"@"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, </a:t>
            </a: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4" charset="-128"/>
              </a:rPr>
              <a:t>10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); </a:t>
            </a:r>
            <a:r>
              <a:rPr lang="en-US" altLang="en-US" sz="2400" baseline="30000" dirty="0" smtClean="0">
                <a:solidFill>
                  <a:srgbClr val="777877"/>
                </a:solidFill>
                <a:latin typeface="CourierNewPSMT" charset="0"/>
                <a:ea typeface="ヒラギノ角ゴ Pro W3" pitchFamily="124" charset="-128"/>
              </a:rPr>
              <a:t>// returns -1</a:t>
            </a:r>
            <a:endParaRPr lang="en-US" altLang="en-US" sz="2400" dirty="0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D05A98-3EC2-49D8-8E07-D607A7B69B8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Finding and Extracting Characters and Substrings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25"/>
              </a:spcBef>
            </a:pPr>
            <a:r>
              <a:rPr lang="en-US" altLang="en-US" dirty="0" smtClean="0">
                <a:ea typeface="ヒラギノ角ゴ Pro W3" pitchFamily="124" charset="-128"/>
              </a:rPr>
              <a:t>Two types of string search methods (</a:t>
            </a:r>
            <a:r>
              <a:rPr lang="en-US" altLang="en-US" dirty="0" err="1" smtClean="0">
                <a:ea typeface="ヒラギノ角ゴ Pro W3" pitchFamily="124" charset="-128"/>
              </a:rPr>
              <a:t>cont</a:t>
            </a:r>
            <a:r>
              <a:rPr lang="ja-JP" altLang="en-US" dirty="0" smtClean="0">
                <a:ea typeface="ヒラギノ角ゴ Pro W3" pitchFamily="124" charset="-128"/>
              </a:rPr>
              <a:t>’</a:t>
            </a:r>
            <a:r>
              <a:rPr lang="en-US" altLang="ja-JP" dirty="0" smtClean="0">
                <a:ea typeface="ヒラギノ角ゴ Pro W3" pitchFamily="124" charset="-128"/>
              </a:rPr>
              <a:t>d.)</a:t>
            </a:r>
          </a:p>
          <a:p>
            <a:pPr lvl="1" eaLnBrk="1" hangingPunct="1">
              <a:spcBef>
                <a:spcPts val="525"/>
              </a:spcBef>
            </a:pPr>
            <a:r>
              <a:rPr lang="en-US" altLang="en-US" dirty="0" smtClean="0">
                <a:ea typeface="ヒラギノ角ゴ Pro W3" pitchFamily="124" charset="-128"/>
              </a:rPr>
              <a:t>Those that return a character or substring</a:t>
            </a:r>
          </a:p>
          <a:p>
            <a:pPr lvl="2" eaLnBrk="1" hangingPunct="1">
              <a:spcBef>
                <a:spcPts val="525"/>
              </a:spcBef>
            </a:pP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substring()</a:t>
            </a:r>
            <a:r>
              <a:rPr lang="en-US" altLang="en-US" dirty="0" smtClean="0">
                <a:ea typeface="ヒラギノ角ゴ Pro W3" pitchFamily="124" charset="-128"/>
              </a:rPr>
              <a:t> or 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dirty="0" smtClean="0">
                <a:ea typeface="ヒラギノ角ゴ Pro W3" pitchFamily="124" charset="-128"/>
              </a:rPr>
              <a:t> method</a:t>
            </a:r>
          </a:p>
          <a:p>
            <a:pPr lvl="2" eaLnBrk="1" hangingPunct="1">
              <a:spcBef>
                <a:spcPts val="525"/>
              </a:spcBef>
            </a:pPr>
            <a:endParaRPr lang="en-US" altLang="en-US" dirty="0" smtClean="0">
              <a:ea typeface="ヒラギノ角ゴ Pro W3" pitchFamily="124" charset="-128"/>
            </a:endParaRPr>
          </a:p>
          <a:p>
            <a:pPr lvl="2" eaLnBrk="1" hangingPunct="1">
              <a:spcBef>
                <a:spcPts val="525"/>
              </a:spcBef>
            </a:pPr>
            <a:endParaRPr lang="en-US" altLang="en-US" dirty="0" smtClean="0">
              <a:ea typeface="ヒラギノ角ゴ Pro W3" pitchFamily="124" charset="-128"/>
            </a:endParaRPr>
          </a:p>
          <a:p>
            <a:pPr lvl="2" eaLnBrk="1" hangingPunct="1">
              <a:spcBef>
                <a:spcPts val="525"/>
              </a:spcBef>
            </a:pPr>
            <a:endParaRPr lang="en-US" altLang="en-US" dirty="0" smtClean="0">
              <a:ea typeface="ヒラギノ角ゴ Pro W3" pitchFamily="124" charset="-128"/>
            </a:endParaRPr>
          </a:p>
          <a:p>
            <a:pPr lvl="2" eaLnBrk="1" hangingPunct="1">
              <a:spcBef>
                <a:spcPts val="525"/>
              </a:spcBef>
            </a:pPr>
            <a:endParaRPr lang="en-US" altLang="en-US" dirty="0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32BD13-F92C-43EF-9A1D-29422259A24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1676400" y="2895600"/>
            <a:ext cx="678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400" baseline="30000">
              <a:solidFill>
                <a:srgbClr val="D67134"/>
              </a:solidFill>
              <a:latin typeface="CourierNewPSMT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nameEnd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email.search(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"@"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nameEnd is 9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nameText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email.substring(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nameEnd);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nameText is "president"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Finding and Extracting Characters and Substrings (</a:t>
            </a:r>
            <a:r>
              <a:rPr lang="en-US" altLang="en-US" dirty="0" err="1" smtClean="0">
                <a:ea typeface="ヒラギノ角ゴ Pro W3" pitchFamily="124" charset="-128"/>
              </a:rPr>
              <a:t>cont</a:t>
            </a:r>
            <a:r>
              <a:rPr lang="ja-JP" altLang="en-US" dirty="0" smtClean="0">
                <a:ea typeface="ヒラギノ角ゴ Pro W3" pitchFamily="124" charset="-128"/>
              </a:rPr>
              <a:t>’</a:t>
            </a:r>
            <a:r>
              <a:rPr lang="en-US" altLang="ja-JP" dirty="0" smtClean="0">
                <a:ea typeface="ヒラギノ角ゴ Pro W3" pitchFamily="124" charset="-128"/>
              </a:rPr>
              <a:t>d.)</a:t>
            </a:r>
            <a:endParaRPr lang="en-US" altLang="en-US" dirty="0" smtClean="0">
              <a:ea typeface="ヒラギノ角ゴ Pro W3" pitchFamily="124" charset="-128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Extracting characters from the middle or end of a 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Use the 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search()</a:t>
            </a:r>
            <a:r>
              <a:rPr lang="en-US" altLang="en-US" dirty="0" smtClean="0">
                <a:ea typeface="ヒラギノ角ゴ Pro W3" pitchFamily="124" charset="-128"/>
              </a:rPr>
              <a:t>,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indexOf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,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lastIndexOf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 methods along with methods that return a character or substring</a:t>
            </a:r>
          </a:p>
          <a:p>
            <a:pPr lvl="2"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lastIndexOf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 method returns position of the last occurrence of one string in another 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Example: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2C0FAB-699B-4E97-A19F-0272677513F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1219200" y="4330700"/>
            <a:ext cx="678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startDomainID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email.lastIndexOf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"."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startDomainID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is 20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domainID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email.substring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startDomainID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domainID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is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gov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Finding and Extracting Characters and Substrings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25"/>
              </a:spcBef>
            </a:pP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dirty="0" smtClean="0">
                <a:ea typeface="ヒラギノ角ゴ Pro W3" pitchFamily="124" charset="-128"/>
              </a:rPr>
              <a:t> method allows negative argument values for the index arguments</a:t>
            </a:r>
          </a:p>
          <a:p>
            <a:pPr lvl="1" eaLnBrk="1" hangingPunct="1">
              <a:spcBef>
                <a:spcPts val="625"/>
              </a:spcBef>
            </a:pPr>
            <a:r>
              <a:rPr lang="en-US" altLang="en-US" dirty="0" smtClean="0">
                <a:ea typeface="ヒラギノ角ゴ Pro W3" pitchFamily="124" charset="-128"/>
              </a:rPr>
              <a:t>Specifying a negative value for the starting index</a:t>
            </a:r>
          </a:p>
          <a:p>
            <a:pPr lvl="2" eaLnBrk="1" hangingPunct="1">
              <a:spcBef>
                <a:spcPts val="625"/>
              </a:spcBef>
            </a:pP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dirty="0" smtClean="0">
                <a:ea typeface="ヒラギノ角ゴ Pro W3" pitchFamily="124" charset="-128"/>
              </a:rPr>
              <a:t> method starts at the end of the text string</a:t>
            </a:r>
          </a:p>
          <a:p>
            <a:pPr lvl="1" eaLnBrk="1" hangingPunct="1">
              <a:spcBef>
                <a:spcPts val="625"/>
              </a:spcBef>
            </a:pPr>
            <a:r>
              <a:rPr lang="en-US" altLang="en-US" dirty="0" smtClean="0">
                <a:ea typeface="ヒラギノ角ゴ Pro W3" pitchFamily="124" charset="-128"/>
              </a:rPr>
              <a:t>Specifying a negative value for the ending index</a:t>
            </a:r>
          </a:p>
          <a:p>
            <a:pPr lvl="2" eaLnBrk="1" hangingPunct="1">
              <a:spcBef>
                <a:spcPts val="625"/>
              </a:spcBef>
            </a:pPr>
            <a:r>
              <a:rPr lang="en-US" altLang="en-US" dirty="0" smtClean="0">
                <a:ea typeface="ヒラギノ角ゴ Pro W3" pitchFamily="124" charset="-128"/>
              </a:rPr>
              <a:t>Number of characters the 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dirty="0" smtClean="0">
                <a:ea typeface="ヒラギノ角ゴ Pro W3" pitchFamily="124" charset="-128"/>
              </a:rPr>
              <a:t> method extracts also starts at the end of the text string</a:t>
            </a:r>
          </a:p>
          <a:p>
            <a:pPr eaLnBrk="1" hangingPunct="1">
              <a:spcBef>
                <a:spcPts val="625"/>
              </a:spcBef>
            </a:pP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dirty="0" smtClean="0">
                <a:ea typeface="ヒラギノ角ゴ Pro W3" pitchFamily="124" charset="-128"/>
              </a:rPr>
              <a:t> method does not return the character represented by the ending index</a:t>
            </a:r>
          </a:p>
          <a:p>
            <a:pPr lvl="1" eaLnBrk="1" hangingPunct="1">
              <a:spcBef>
                <a:spcPts val="625"/>
              </a:spcBef>
            </a:pPr>
            <a:r>
              <a:rPr lang="en-US" altLang="en-US" dirty="0" smtClean="0">
                <a:ea typeface="ヒラギノ角ゴ Pro W3" pitchFamily="124" charset="-128"/>
              </a:rPr>
              <a:t>Returns the character immediately before the ending index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99E6FE-AD1B-4337-A90B-EEB126D238A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B9641-BE0D-4AFE-80B6-8D95CD36329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1371600" y="2133600"/>
            <a:ext cx="6400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nameText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email.slice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9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nameText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is "president"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domain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email.slice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-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14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-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4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domain value is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whitehouse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23557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Finding and Extracting </a:t>
            </a:r>
            <a:r>
              <a:rPr lang="en-US" altLang="en-US" sz="3600" dirty="0" smtClean="0">
                <a:solidFill>
                  <a:schemeClr val="tx2"/>
                </a:solidFill>
              </a:rPr>
              <a:t>Characters and Substrings </a:t>
            </a:r>
            <a:r>
              <a:rPr lang="en-US" altLang="en-US" sz="3600" dirty="0">
                <a:solidFill>
                  <a:schemeClr val="tx2"/>
                </a:solidFill>
              </a:rPr>
              <a:t>(</a:t>
            </a:r>
            <a:r>
              <a:rPr lang="en-US" altLang="en-US" sz="3600" dirty="0" err="1">
                <a:solidFill>
                  <a:schemeClr val="tx2"/>
                </a:solidFill>
              </a:rPr>
              <a:t>cont</a:t>
            </a:r>
            <a:r>
              <a:rPr lang="ja-JP" altLang="en-US" sz="3600" dirty="0">
                <a:solidFill>
                  <a:schemeClr val="tx2"/>
                </a:solidFill>
              </a:rPr>
              <a:t>’</a:t>
            </a:r>
            <a:r>
              <a:rPr lang="en-US" altLang="ja-JP" sz="3600" dirty="0">
                <a:solidFill>
                  <a:schemeClr val="tx2"/>
                </a:solidFill>
              </a:rPr>
              <a:t>d.)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ea typeface="ヒラギノ角ゴ Pro W3" pitchFamily="124" charset="-128"/>
              </a:rPr>
              <a:t>Replacing Characters and Substrings</a:t>
            </a:r>
          </a:p>
        </p:txBody>
      </p:sp>
      <p:sp>
        <p:nvSpPr>
          <p:cNvPr id="2458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replace()</a:t>
            </a:r>
            <a:r>
              <a:rPr lang="en-US" altLang="en-US" dirty="0" smtClean="0">
                <a:ea typeface="ヒラギノ角ゴ Pro W3" pitchFamily="124" charset="-128"/>
              </a:rPr>
              <a:t> method</a:t>
            </a:r>
          </a:p>
          <a:p>
            <a:pPr marL="746125" lvl="1" indent="-288925" eaLnBrk="1" hangingPunct="1"/>
            <a:r>
              <a:rPr lang="en-US" altLang="en-US" dirty="0" smtClean="0">
                <a:ea typeface="ヒラギノ角ゴ Pro W3" pitchFamily="124" charset="-128"/>
              </a:rPr>
              <a:t>Creates a new string with the first instance of a specified pattern replaced with the value of the text argument</a:t>
            </a:r>
          </a:p>
          <a:p>
            <a:pPr marL="746125" lvl="1" indent="-288925" eaLnBrk="1" hangingPunct="1"/>
            <a:r>
              <a:rPr lang="en-US" altLang="en-US" dirty="0" smtClean="0">
                <a:ea typeface="ヒラギノ角ゴ Pro W3" pitchFamily="124" charset="-128"/>
              </a:rPr>
              <a:t>Syntax: </a:t>
            </a:r>
            <a:r>
              <a:rPr lang="en-US" altLang="en-US" sz="1800" i="1" dirty="0" err="1" smtClean="0">
                <a:latin typeface="Courier New" pitchFamily="49" charset="0"/>
                <a:ea typeface="ヒラギノ角ゴ Pro W3" pitchFamily="124" charset="-128"/>
              </a:rPr>
              <a:t>string.</a:t>
            </a:r>
            <a:r>
              <a:rPr lang="en-US" altLang="en-US" sz="1800" dirty="0" err="1" smtClean="0">
                <a:latin typeface="Courier New" pitchFamily="49" charset="0"/>
                <a:ea typeface="ヒラギノ角ゴ Pro W3" pitchFamily="124" charset="-128"/>
              </a:rPr>
              <a:t>replace</a:t>
            </a:r>
            <a:r>
              <a:rPr lang="en-US" altLang="en-US" sz="1800" i="1" dirty="0" smtClean="0">
                <a:latin typeface="Courier New" pitchFamily="49" charset="0"/>
                <a:ea typeface="ヒラギノ角ゴ Pro W3" pitchFamily="124" charset="-128"/>
              </a:rPr>
              <a:t>(pattern, text)</a:t>
            </a:r>
          </a:p>
          <a:p>
            <a:pPr marL="746125" lvl="1" indent="-288925" eaLnBrk="1" hangingPunct="1"/>
            <a:r>
              <a:rPr lang="en-US" altLang="en-US" dirty="0" smtClean="0">
                <a:ea typeface="ヒラギノ角ゴ Pro W3" pitchFamily="124" charset="-128"/>
              </a:rPr>
              <a:t>Example: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400" dirty="0"/>
              <a:t>Manipulating Strings and Arrays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DC0FCD-A37A-457F-B541-44BC9358C45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219200" y="4178300"/>
            <a:ext cx="7696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newEmail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email.replace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"president"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vice.president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newEmail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"vice.president@whitehouse.gov"</a:t>
            </a:r>
            <a:endParaRPr lang="en-US" altLang="en-US" sz="2400" dirty="0"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fr-FR" altLang="en-US" sz="2400" baseline="30000" dirty="0" err="1" smtClean="0">
                <a:solidFill>
                  <a:srgbClr val="141413"/>
                </a:solidFill>
                <a:latin typeface="CourierNewPSMT" charset="0"/>
              </a:rPr>
              <a:t>document.write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("&lt;p&gt;" + </a:t>
            </a:r>
            <a:r>
              <a:rPr lang="fr-FR" altLang="en-US" sz="2400" baseline="30000" dirty="0" err="1">
                <a:solidFill>
                  <a:srgbClr val="141413"/>
                </a:solidFill>
                <a:latin typeface="CourierNewPSMT" charset="0"/>
              </a:rPr>
              <a:t>newEmail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 + "&lt;/p&gt;");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// </a:t>
            </a:r>
            <a:r>
              <a:rPr lang="fr-FR" altLang="en-US" sz="2400" baseline="30000" dirty="0" err="1">
                <a:solidFill>
                  <a:srgbClr val="141413"/>
                </a:solidFill>
                <a:latin typeface="CourierNewPSMT" charset="0"/>
              </a:rPr>
              <a:t>prints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 'vice.president@whitehouse.gov</a:t>
            </a:r>
            <a:r>
              <a:rPr lang="fr-FR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'</a:t>
            </a:r>
            <a:endParaRPr lang="en-US" altLang="en-US" sz="2400" baseline="30000" dirty="0" smtClean="0">
              <a:solidFill>
                <a:srgbClr val="141413"/>
              </a:solidFill>
              <a:latin typeface="CourierNewPSMT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Learning Objectives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Manipulate strings with properties and methods of the 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String</a:t>
            </a:r>
            <a:r>
              <a:rPr lang="en-US" altLang="en-US" sz="2400" dirty="0" smtClean="0">
                <a:ea typeface="ヒラギノ角ゴ Pro W3" pitchFamily="124" charset="-128"/>
              </a:rPr>
              <a:t> object</a:t>
            </a:r>
          </a:p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Manipulate </a:t>
            </a:r>
            <a:r>
              <a:rPr lang="en-US" altLang="en-US" sz="2400" dirty="0" smtClean="0">
                <a:ea typeface="ヒラギノ角ゴ Pro W3" pitchFamily="124" charset="-128"/>
              </a:rPr>
              <a:t>arrays with properties and methods of the 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Array</a:t>
            </a:r>
            <a:r>
              <a:rPr lang="en-US" altLang="en-US" sz="2400" dirty="0" smtClean="0">
                <a:ea typeface="ヒラギノ角ゴ Pro W3" pitchFamily="124" charset="-128"/>
              </a:rPr>
              <a:t> object</a:t>
            </a:r>
          </a:p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Convert between strings and arrays, and between strings and JSON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Manipulating Strings and Arrays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CD7AC-0131-456E-8213-D7B61746B76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ea typeface="ヒラギノ角ゴ Pro W3" pitchFamily="124" charset="-128"/>
              </a:rPr>
              <a:t>Combining Characters and Substrings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Combining strings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Use the concatenation operator (+) and compound assignment operator (+=)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Use the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concat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 method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Creates a new string by combining strings passed as arguments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Syntax: </a:t>
            </a:r>
            <a:r>
              <a:rPr lang="en-US" altLang="en-US" sz="1800" i="1" dirty="0" err="1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z="1800" dirty="0" err="1" smtClean="0">
                <a:latin typeface="Courier New" pitchFamily="49" charset="0"/>
                <a:ea typeface="ヒラギノ角ゴ Pro W3" pitchFamily="124" charset="-128"/>
              </a:rPr>
              <a:t>.concat</a:t>
            </a:r>
            <a:r>
              <a:rPr lang="en-US" altLang="en-US" sz="1800" dirty="0" smtClean="0">
                <a:latin typeface="Courier New" pitchFamily="49" charset="0"/>
                <a:ea typeface="ヒラギノ角ゴ Pro W3" pitchFamily="124" charset="-128"/>
              </a:rPr>
              <a:t>(</a:t>
            </a:r>
            <a:r>
              <a:rPr lang="en-US" altLang="en-US" sz="1800" i="1" dirty="0" smtClean="0">
                <a:latin typeface="Courier New" pitchFamily="49" charset="0"/>
                <a:ea typeface="ヒラギノ角ゴ Pro W3" pitchFamily="124" charset="-128"/>
              </a:rPr>
              <a:t>value1</a:t>
            </a:r>
            <a:r>
              <a:rPr lang="en-US" altLang="en-US" sz="1800" dirty="0" smtClean="0">
                <a:latin typeface="Courier New" pitchFamily="49" charset="0"/>
                <a:ea typeface="ヒラギノ角ゴ Pro W3" pitchFamily="124" charset="-128"/>
              </a:rPr>
              <a:t>, </a:t>
            </a:r>
            <a:r>
              <a:rPr lang="en-US" altLang="en-US" sz="1800" i="1" dirty="0" smtClean="0">
                <a:latin typeface="Courier New" pitchFamily="49" charset="0"/>
                <a:ea typeface="ヒラギノ角ゴ Pro W3" pitchFamily="124" charset="-128"/>
              </a:rPr>
              <a:t>value2</a:t>
            </a:r>
            <a:r>
              <a:rPr lang="en-US" altLang="en-US" sz="1800" dirty="0" smtClean="0">
                <a:latin typeface="Courier New" pitchFamily="49" charset="0"/>
                <a:ea typeface="ヒラギノ角ゴ Pro W3" pitchFamily="124" charset="-128"/>
              </a:rPr>
              <a:t>, ...)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To combine text strings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Easier to use the concatenation operator and the compound assignment operator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A3C2D-8B94-45E0-AF45-144D6085C9B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33706-18E0-4A78-93CB-05FF87B650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1679538"/>
            <a:ext cx="6324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name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"Theodor Seuss Geisel"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penName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"Dr. Seuss"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bio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penName.concat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 was the pen name of 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name);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bio is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"Dr. Seuss was the pen name of Theodor Seuss Geisel"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143000" y="3928408"/>
            <a:ext cx="6858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name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"Theodor Seuss Geisel"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penName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"Dr. Seuss"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bio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penName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 was the pen name of "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name;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bio is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"Dr. Seuss was the pen name of Theodor Seuss Geisel"</a:t>
            </a:r>
          </a:p>
        </p:txBody>
      </p:sp>
      <p:sp>
        <p:nvSpPr>
          <p:cNvPr id="26630" name="Rectangle 6"/>
          <p:cNvSpPr txBox="1">
            <a:spLocks noChangeArrowheads="1"/>
          </p:cNvSpPr>
          <p:nvPr/>
        </p:nvSpPr>
        <p:spPr bwMode="auto">
          <a:xfrm>
            <a:off x="1524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Combining Characters and Substrings (</a:t>
            </a:r>
            <a:r>
              <a:rPr lang="en-US" altLang="en-US" sz="3600" dirty="0" err="1">
                <a:solidFill>
                  <a:schemeClr val="tx2"/>
                </a:solidFill>
              </a:rPr>
              <a:t>cont</a:t>
            </a:r>
            <a:r>
              <a:rPr lang="ja-JP" altLang="en-US" sz="3600" dirty="0">
                <a:solidFill>
                  <a:schemeClr val="tx2"/>
                </a:solidFill>
              </a:rPr>
              <a:t>’</a:t>
            </a:r>
            <a:r>
              <a:rPr lang="en-US" altLang="ja-JP" sz="3600" dirty="0">
                <a:solidFill>
                  <a:schemeClr val="tx2"/>
                </a:solidFill>
              </a:rPr>
              <a:t>d.)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Comparing Strings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Comparison operator (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===</a:t>
            </a:r>
            <a:r>
              <a:rPr lang="en-US" altLang="en-US" smtClean="0">
                <a:ea typeface="ヒラギノ角ゴ Pro W3" pitchFamily="124" charset="-128"/>
              </a:rPr>
              <a:t>) can be used with strings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Compare individual characters according to their Unicode position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localeCompare()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Compares strings according to the particular sort order of a language or country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Performs a case-sensitive comparison of two strings</a:t>
            </a:r>
          </a:p>
          <a:p>
            <a:pPr eaLnBrk="1" hangingPunct="1">
              <a:buFontTx/>
              <a:buNone/>
            </a:pP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F6E9A-FC73-4437-8DF2-25677046E9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Trimming Strings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trim()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removes </a:t>
            </a:r>
            <a:r>
              <a:rPr lang="en-US" altLang="en-US" dirty="0">
                <a:ea typeface="ヒラギノ角ゴ Pro W3" pitchFamily="124" charset="-128"/>
              </a:rPr>
              <a:t>the white spaces from both the ends of the given </a:t>
            </a:r>
            <a:r>
              <a:rPr lang="en-US" altLang="en-US" dirty="0" smtClean="0">
                <a:ea typeface="ヒラギノ角ゴ Pro W3" pitchFamily="124" charset="-128"/>
              </a:rPr>
              <a:t>string</a:t>
            </a:r>
          </a:p>
          <a:p>
            <a:r>
              <a:rPr lang="en-US" altLang="en-US" dirty="0" err="1" smtClean="0">
                <a:ea typeface="ヒラギノ角ゴ Pro W3" pitchFamily="124" charset="-128"/>
              </a:rPr>
              <a:t>trimLeft</a:t>
            </a:r>
            <a:r>
              <a:rPr lang="en-US" altLang="en-US" dirty="0" smtClean="0">
                <a:ea typeface="ヒラギノ角ゴ Pro W3" pitchFamily="124" charset="-128"/>
              </a:rPr>
              <a:t>()</a:t>
            </a:r>
            <a:endParaRPr lang="en-US" altLang="en-US" dirty="0">
              <a:ea typeface="ヒラギノ角ゴ Pro W3" pitchFamily="124" charset="-128"/>
            </a:endParaRPr>
          </a:p>
          <a:p>
            <a:pPr lvl="1"/>
            <a:r>
              <a:rPr lang="en-US" dirty="0" smtClean="0"/>
              <a:t>removes </a:t>
            </a:r>
            <a:r>
              <a:rPr lang="en-US" dirty="0"/>
              <a:t>the white spaces from the start of the given string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does not affect the trailing white </a:t>
            </a:r>
            <a:r>
              <a:rPr lang="en-US" dirty="0" smtClean="0"/>
              <a:t>spaces</a:t>
            </a:r>
          </a:p>
          <a:p>
            <a:r>
              <a:rPr lang="en-US" dirty="0" err="1"/>
              <a:t>trimRight</a:t>
            </a:r>
            <a:r>
              <a:rPr lang="en-US" dirty="0"/>
              <a:t>()</a:t>
            </a:r>
            <a:endParaRPr lang="en-US" altLang="en-US" dirty="0">
              <a:ea typeface="ヒラギノ角ゴ Pro W3" pitchFamily="124" charset="-128"/>
            </a:endParaRPr>
          </a:p>
          <a:p>
            <a:pPr lvl="1"/>
            <a:r>
              <a:rPr lang="en-US" dirty="0" smtClean="0"/>
              <a:t>removes </a:t>
            </a:r>
            <a:r>
              <a:rPr lang="en-US" dirty="0"/>
              <a:t>the white spaces from the end of the given string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does not affect the white spaces at the start of the string.</a:t>
            </a:r>
            <a:endParaRPr lang="en-US" altLang="en-US" dirty="0" smtClean="0">
              <a:ea typeface="ヒラギノ角ゴ Pro W3" pitchFamily="124" charset="-128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ea typeface="ヒラギノ角ゴ Pro W3" pitchFamily="124" charset="-128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F6E9A-FC73-4437-8DF2-25677046E9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6019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Arrays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ea typeface="ヒラギノ角ゴ Pro W3" pitchFamily="124" charset="-128"/>
              </a:rPr>
              <a:t>Use the </a:t>
            </a:r>
            <a:r>
              <a:rPr lang="en-US" altLang="en-US" sz="2800" dirty="0" smtClean="0">
                <a:latin typeface="Courier New" pitchFamily="49" charset="0"/>
                <a:ea typeface="ヒラギノ角ゴ Pro W3" pitchFamily="124" charset="-128"/>
              </a:rPr>
              <a:t>Array</a:t>
            </a:r>
            <a:r>
              <a:rPr lang="en-US" altLang="en-US" sz="2800" dirty="0" smtClean="0">
                <a:ea typeface="ヒラギノ角ゴ Pro W3" pitchFamily="124" charset="-128"/>
              </a:rPr>
              <a:t> class </a:t>
            </a:r>
            <a:r>
              <a:rPr lang="en-US" altLang="en-US" sz="2800" dirty="0" smtClean="0">
                <a:latin typeface="Courier New" pitchFamily="49" charset="0"/>
                <a:ea typeface="ヒラギノ角ゴ Pro W3" pitchFamily="124" charset="-128"/>
              </a:rPr>
              <a:t>length</a:t>
            </a:r>
            <a:r>
              <a:rPr lang="en-US" altLang="en-US" sz="2800" dirty="0" smtClean="0">
                <a:ea typeface="ヒラギノ角ゴ Pro W3" pitchFamily="124" charset="-128"/>
              </a:rPr>
              <a:t> property and methods</a:t>
            </a:r>
          </a:p>
          <a:p>
            <a:pPr eaLnBrk="1" hangingPunct="1"/>
            <a:r>
              <a:rPr lang="en-US" altLang="en-US" sz="2800" dirty="0" smtClean="0">
                <a:ea typeface="ヒラギノ角ゴ Pro W3" pitchFamily="124" charset="-128"/>
              </a:rPr>
              <a:t>Creating an array</a:t>
            </a:r>
          </a:p>
          <a:p>
            <a:pPr lvl="1" eaLnBrk="1" hangingPunct="1"/>
            <a:r>
              <a:rPr lang="en-US" altLang="en-US" sz="2800" dirty="0" smtClean="0">
                <a:ea typeface="ヒラギノ角ゴ Pro W3" pitchFamily="124" charset="-128"/>
              </a:rPr>
              <a:t>Instantiates an object from the </a:t>
            </a:r>
            <a:r>
              <a:rPr lang="en-US" altLang="en-US" sz="2800" dirty="0" smtClean="0">
                <a:latin typeface="Courier New" pitchFamily="49" charset="0"/>
                <a:ea typeface="ヒラギノ角ゴ Pro W3" pitchFamily="124" charset="-128"/>
              </a:rPr>
              <a:t>Array</a:t>
            </a:r>
            <a:r>
              <a:rPr lang="en-US" altLang="en-US" sz="2800" dirty="0" smtClean="0">
                <a:ea typeface="ヒラギノ角ゴ Pro W3" pitchFamily="124" charset="-128"/>
              </a:rPr>
              <a:t> class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AA469-7578-4CCB-B8F8-F713F434A53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Arrays (cont'd.)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3CAB40-1A7B-4665-B475-BEC3694197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7109" name="Rectangle 8"/>
          <p:cNvSpPr>
            <a:spLocks noChangeArrowheads="1"/>
          </p:cNvSpPr>
          <p:nvPr/>
        </p:nvSpPr>
        <p:spPr bwMode="auto">
          <a:xfrm>
            <a:off x="1447800" y="5653088"/>
            <a:ext cx="3780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Table: </a:t>
            </a:r>
            <a:r>
              <a:rPr lang="en-US" altLang="en-US" sz="1800" dirty="0" smtClean="0"/>
              <a:t>Methods </a:t>
            </a:r>
            <a:r>
              <a:rPr lang="en-US" altLang="en-US" sz="1800" dirty="0"/>
              <a:t>of the </a:t>
            </a:r>
            <a:r>
              <a:rPr lang="en-US" altLang="en-US" sz="1800" dirty="0">
                <a:latin typeface="Courier New" pitchFamily="49" charset="0"/>
              </a:rPr>
              <a:t>Array</a:t>
            </a:r>
            <a:r>
              <a:rPr lang="en-US" altLang="en-US" sz="1800" dirty="0"/>
              <a:t> class</a:t>
            </a:r>
          </a:p>
        </p:txBody>
      </p:sp>
      <p:pic>
        <p:nvPicPr>
          <p:cNvPr id="47110" name="Picture 1" descr="Screen Shot 2014-10-15 at 15 Oct   9.58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9436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2" descr="Screen Shot 2014-10-15 at 15 Oct   9.59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84513"/>
            <a:ext cx="59436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Finding and Extracting Elements and Values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620000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Primary method for finding a value in an array</a:t>
            </a:r>
          </a:p>
          <a:p>
            <a:pPr lvl="1" eaLnBrk="1" hangingPunct="1"/>
            <a:r>
              <a:rPr lang="en-US" altLang="en-US" sz="2400" dirty="0" smtClean="0">
                <a:ea typeface="ヒラギノ角ゴ Pro W3" pitchFamily="124" charset="-128"/>
              </a:rPr>
              <a:t>Use a looping statement to iterate through the array until a particular value found</a:t>
            </a:r>
          </a:p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Extract elements and values from an array</a:t>
            </a:r>
          </a:p>
          <a:p>
            <a:pPr lvl="1" eaLnBrk="1" hangingPunct="1"/>
            <a:r>
              <a:rPr lang="en-US" altLang="en-US" sz="2400" dirty="0" smtClean="0">
                <a:ea typeface="ヒラギノ角ゴ Pro W3" pitchFamily="124" charset="-128"/>
              </a:rPr>
              <a:t>Use the 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sz="2400" dirty="0" smtClean="0">
                <a:ea typeface="ヒラギノ角ゴ Pro W3" pitchFamily="124" charset="-128"/>
              </a:rPr>
              <a:t> method to return (copy) a portion of an array and assign it to another array</a:t>
            </a:r>
          </a:p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Syntax for the 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sz="2400" dirty="0" smtClean="0">
                <a:ea typeface="ヒラギノ角ゴ Pro W3" pitchFamily="124" charset="-128"/>
              </a:rPr>
              <a:t> method</a:t>
            </a:r>
          </a:p>
          <a:p>
            <a:pPr lvl="1" eaLnBrk="1" hangingPunct="1">
              <a:buFontTx/>
              <a:buNone/>
            </a:pPr>
            <a:r>
              <a:rPr lang="en-US" altLang="en-US" sz="2400" i="1" dirty="0" smtClean="0">
                <a:latin typeface="Courier New" pitchFamily="49" charset="0"/>
                <a:ea typeface="ヒラギノ角ゴ Pro W3" pitchFamily="124" charset="-128"/>
              </a:rPr>
              <a:t>	</a:t>
            </a:r>
            <a:r>
              <a:rPr lang="en-US" altLang="en-US" sz="2400" i="1" dirty="0" err="1" smtClean="0">
                <a:latin typeface="Courier New" pitchFamily="49" charset="0"/>
                <a:ea typeface="ヒラギノ角ゴ Pro W3" pitchFamily="124" charset="-128"/>
              </a:rPr>
              <a:t>array_name</a:t>
            </a:r>
            <a:r>
              <a:rPr lang="en-US" altLang="en-US" sz="2400" dirty="0" err="1" smtClean="0">
                <a:latin typeface="Courier New" pitchFamily="49" charset="0"/>
                <a:ea typeface="ヒラギノ角ゴ Pro W3" pitchFamily="124" charset="-128"/>
              </a:rPr>
              <a:t>.slice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</a:rPr>
              <a:t>(</a:t>
            </a:r>
            <a:r>
              <a:rPr lang="en-US" altLang="en-US" sz="2400" i="1" dirty="0" smtClean="0">
                <a:latin typeface="Courier New" pitchFamily="49" charset="0"/>
                <a:ea typeface="ヒラギノ角ゴ Pro W3" pitchFamily="124" charset="-128"/>
              </a:rPr>
              <a:t>start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</a:rPr>
              <a:t>, </a:t>
            </a:r>
            <a:r>
              <a:rPr lang="en-US" altLang="en-US" sz="2400" i="1" dirty="0" smtClean="0">
                <a:latin typeface="Courier New" pitchFamily="49" charset="0"/>
                <a:ea typeface="ヒラギノ角ゴ Pro W3" pitchFamily="124" charset="-128"/>
              </a:rPr>
              <a:t>end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</a:rPr>
              <a:t>);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6FB124-1615-4190-8E95-392FC3B7BA8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A3837-53B9-4F1F-B21D-95A9C84C0C9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1447800" y="5835650"/>
            <a:ext cx="6202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Figure: </a:t>
            </a:r>
            <a:r>
              <a:rPr lang="en-US" altLang="en-US" sz="1800" dirty="0" smtClean="0"/>
              <a:t>List </a:t>
            </a:r>
            <a:r>
              <a:rPr lang="en-US" altLang="en-US" sz="1800" dirty="0"/>
              <a:t>of states extracted using the </a:t>
            </a:r>
            <a:r>
              <a:rPr lang="en-US" altLang="en-US" sz="1800" dirty="0">
                <a:latin typeface="Courier New" pitchFamily="49" charset="0"/>
              </a:rPr>
              <a:t>slice()</a:t>
            </a:r>
            <a:r>
              <a:rPr lang="en-US" altLang="en-US" sz="1800" dirty="0"/>
              <a:t> method</a:t>
            </a:r>
          </a:p>
        </p:txBody>
      </p:sp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838200" y="1201543"/>
            <a:ext cx="723900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largestStates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"Alaska"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"Texas"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"California"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"Montana"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"New Mexico"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"Arizona"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"Nevada"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"Colorado"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"Oregon"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"Wyoming"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fiveLargestStates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largestStates.slice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5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for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&lt;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fiveLargestStates.length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++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  </a:t>
            </a: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newItem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.createElement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 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newItem.innerHTML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fiveLargestStates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  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.body.appendChild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newItem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); }</a:t>
            </a:r>
            <a:endParaRPr lang="en-US" altLang="en-US" sz="2400" baseline="30000" dirty="0">
              <a:solidFill>
                <a:srgbClr val="141413"/>
              </a:solidFill>
              <a:latin typeface="CourierNewPSMT" charset="0"/>
            </a:endParaRPr>
          </a:p>
        </p:txBody>
      </p:sp>
      <p:sp>
        <p:nvSpPr>
          <p:cNvPr id="49158" name="Rectangle 6"/>
          <p:cNvSpPr txBox="1"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Finding and Extracting Elements and Values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  <p:pic>
        <p:nvPicPr>
          <p:cNvPr id="49159" name="Picture 3" descr="Screen Shot 2014-10-15 at 15 Oct   10.02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Elements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Adding and removing elements to and from the beginning of an array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shift()</a:t>
            </a:r>
            <a:r>
              <a:rPr lang="en-US" altLang="en-US" smtClean="0">
                <a:ea typeface="ヒラギノ角ゴ Pro W3" pitchFamily="124" charset="-128"/>
              </a:rPr>
              <a:t> method removes and returns the first element from the beginning of an array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unshift()</a:t>
            </a:r>
            <a:r>
              <a:rPr lang="en-US" altLang="en-US" smtClean="0">
                <a:ea typeface="ヒラギノ角ゴ Pro W3" pitchFamily="124" charset="-128"/>
              </a:rPr>
              <a:t> method adds one or more elements to the beginning of an array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E21A7-B2A9-411E-957E-290DD085072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C51DB7-2167-4A4D-8E61-0C52E0CD07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990600" y="1371600"/>
            <a:ext cx="7239000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"mauve"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"periwinkle"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"silver"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"cherry"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>
                <a:solidFill>
                  <a:srgbClr val="007833"/>
                </a:solidFill>
                <a:latin typeface="CourierNewPSMT" charset="0"/>
              </a:rPr>
              <a:t>   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"lemon"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colors.shift(); </a:t>
            </a: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colors value now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["periwinkle", "silver", "cherry", "lemon"]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colors.unshift(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"yellow-orange"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"violet"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colors value now ["yellow-orange", "violet",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"mauve", "periwinkle", "silver", "cherry", "lemon"]</a:t>
            </a:r>
            <a:endParaRPr lang="en-US" altLang="en-US" sz="2400">
              <a:latin typeface="Courier New" pitchFamily="49" charset="0"/>
            </a:endParaRPr>
          </a:p>
        </p:txBody>
      </p:sp>
      <p:sp>
        <p:nvSpPr>
          <p:cNvPr id="51205" name="Rectangle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Manipulating Elements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Strings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48600" cy="1981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Text contained within double or single quotation marks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Used as literal values or assigned to a variable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Begin and end with same type of quotation mark</a:t>
            </a:r>
          </a:p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Example: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D016C3-D8CE-46C4-A963-82A4BEF38F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609600" y="4267200"/>
            <a:ext cx="762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mainHeading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).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innerHTML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24-Hour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Forecast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highSurfAdvisory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"Watch out for high waves and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strong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rip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currents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."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document.write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("2003-04 NBA All-Star Game MVP: ");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basketballPlayer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= "Shaquille O'Neal";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document.write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("&lt;p&gt;" +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basketballPlayer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+ "&lt;/p&gt;");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Elements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72400" cy="1828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Adding and removing elements to and from the end of an array</a:t>
            </a:r>
          </a:p>
          <a:p>
            <a:pPr lvl="1" eaLnBrk="1" hangingPunct="1"/>
            <a:r>
              <a:rPr lang="en-US" altLang="en-US" sz="2400" dirty="0" smtClean="0">
                <a:ea typeface="ヒラギノ角ゴ Pro W3" pitchFamily="124" charset="-128"/>
              </a:rPr>
              <a:t>Use array</a:t>
            </a:r>
            <a:r>
              <a:rPr lang="ja-JP" altLang="en-US" sz="2400" dirty="0" smtClean="0">
                <a:ea typeface="ヒラギノ角ゴ Pro W3" pitchFamily="124" charset="-128"/>
              </a:rPr>
              <a:t>’</a:t>
            </a:r>
            <a:r>
              <a:rPr lang="en-US" altLang="ja-JP" sz="2400" dirty="0" smtClean="0">
                <a:ea typeface="ヒラギノ角ゴ Pro W3" pitchFamily="124" charset="-128"/>
              </a:rPr>
              <a:t>s </a:t>
            </a:r>
            <a:r>
              <a:rPr lang="en-US" altLang="ja-JP" sz="2400" dirty="0" smtClean="0">
                <a:latin typeface="Courier New" pitchFamily="49" charset="0"/>
                <a:ea typeface="ヒラギノ角ゴ Pro W3" pitchFamily="124" charset="-128"/>
              </a:rPr>
              <a:t>length</a:t>
            </a:r>
            <a:r>
              <a:rPr lang="en-US" altLang="ja-JP" sz="2400" dirty="0" smtClean="0">
                <a:ea typeface="ヒラギノ角ゴ Pro W3" pitchFamily="124" charset="-128"/>
              </a:rPr>
              <a:t> property to determine the next available index</a:t>
            </a:r>
            <a:endParaRPr lang="en-US" altLang="en-US" sz="2400" dirty="0" smtClean="0">
              <a:ea typeface="ヒラギノ角ゴ Pro W3" pitchFamily="124" charset="-128"/>
            </a:endParaRP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BF0CC9-4A27-4A59-BF78-DDBFFDDE284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914400" y="3657600"/>
            <a:ext cx="723900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colors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"mauve"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"periwinkle"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"silver"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"cherry"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colors[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colors.length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"lemon"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colors value now ["mauve", "periwinkle", "silver",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400" baseline="30000" dirty="0">
                <a:solidFill>
                  <a:srgbClr val="777877"/>
                </a:solidFill>
                <a:latin typeface="CourierNewPSMT" charset="0"/>
              </a:rPr>
              <a:t>// "cherry", "lemon"]</a:t>
            </a:r>
            <a:endParaRPr lang="en-US" altLang="en-US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Elements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5325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48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4" charset="-128"/>
              </a:rPr>
              <a:t>Adding and removing elements to and from the end of an array (</a:t>
            </a:r>
            <a:r>
              <a:rPr lang="en-US" altLang="en-US" dirty="0" err="1" smtClean="0">
                <a:ea typeface="ヒラギノ角ゴ Pro W3" pitchFamily="124" charset="-128"/>
              </a:rPr>
              <a:t>cont</a:t>
            </a:r>
            <a:r>
              <a:rPr lang="ja-JP" altLang="en-US" dirty="0" smtClean="0">
                <a:ea typeface="ヒラギノ角ゴ Pro W3" pitchFamily="124" charset="-128"/>
              </a:rPr>
              <a:t>’</a:t>
            </a:r>
            <a:r>
              <a:rPr lang="en-US" altLang="ja-JP" dirty="0" smtClean="0">
                <a:ea typeface="ヒラギノ角ゴ Pro W3" pitchFamily="124" charset="-128"/>
              </a:rPr>
              <a:t>d.)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pop()</a:t>
            </a:r>
            <a:r>
              <a:rPr lang="en-US" altLang="en-US" dirty="0" smtClean="0">
                <a:ea typeface="ヒラギノ角ゴ Pro W3" pitchFamily="124" charset="-128"/>
              </a:rPr>
              <a:t> method removes the last element from the end of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push()</a:t>
            </a:r>
            <a:r>
              <a:rPr lang="en-US" altLang="en-US" dirty="0" smtClean="0">
                <a:ea typeface="ヒラギノ角ゴ Pro W3" pitchFamily="124" charset="-128"/>
              </a:rPr>
              <a:t> method adds one or more elements to the end of an array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0783C8-C128-4478-9483-0EC89EE8B4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990600" y="4049713"/>
            <a:ext cx="7239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"mauve"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"periwinkle"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"silver"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"cherry"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colors.pop();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colors value now ["mauve", "periwinkle", "silver"]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colors.push(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"yellow-orange"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"violet"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colors value now ["mauve", "periwinkle", "silver",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"yellow-orange", "violet"]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Elements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Adding and removing elements within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splice()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Also renumbers the indexes in the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To add an element, include 0 as second argument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8BB9C1-194E-4B2B-901D-E755CE9618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990600" y="3200400"/>
            <a:ext cx="72390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hospitalDepts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"Anesthesia"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"Molecular Biology"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      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"Neurology"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"Pediatrics"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hospitalDepts.splice(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3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"Ophthalmology"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now ["Anesthesia", "Molecular Biology",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"Neurology", "Ophthalmology", "Pediatrics"]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Elements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Adding and removing elements within an array (cont'd.)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splice()</a:t>
            </a:r>
            <a:r>
              <a:rPr lang="en-US" altLang="en-US" smtClean="0">
                <a:ea typeface="ヒラギノ角ゴ Pro W3" pitchFamily="124" charset="-128"/>
              </a:rPr>
              <a:t> method (cont'd.)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To delete elements, omit third argument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Indexes renumbered just like when elements added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4FB0C0-A966-48EA-8073-E5BF33D4E84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990600" y="3821113"/>
            <a:ext cx="723900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hospitalDepts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"Anesthesia"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"Molecular Biology"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"Neurology"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"Pediatrics"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hospitalDepts.splice(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now ["Anesthesia", "Pediatrics"]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Sorting and Combining Arrays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7620000" cy="480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Sorting arrays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Sort elements of an array alphabetically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Use the 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sort()</a:t>
            </a:r>
            <a:r>
              <a:rPr lang="en-US" altLang="en-US" dirty="0" smtClean="0">
                <a:ea typeface="ヒラギノ角ゴ Pro W3" pitchFamily="124" charset="-128"/>
              </a:rPr>
              <a:t> method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99FBD-77F1-4C99-87C3-C6A1EEDAC2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838200" y="2905125"/>
            <a:ext cx="7620000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scientificFishNames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"Quadratus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taiwanae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Macquaria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australasica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Jordania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zonope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Abudefduf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sparoides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Dactylopterus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volitans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Wattsia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mossambica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Bagrus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urostigma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en-US" sz="2400" baseline="30000" dirty="0">
              <a:solidFill>
                <a:srgbClr val="141413"/>
              </a:solidFill>
              <a:latin typeface="CourierNewPSMT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scientificFishNames.sort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scientificFishNames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now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["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Abudefduf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sparoides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Bagrus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urostigma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Dactylopterus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volitans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Jordania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zonope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Macquaria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australasica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 "Quadratus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taiwanae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Wattsia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mossambica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"]</a:t>
            </a:r>
            <a:endParaRPr lang="en-US" altLang="en-US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mtClean="0">
                <a:ea typeface="ヒラギノ角ゴ Pro W3" pitchFamily="124" charset="-128"/>
              </a:rPr>
              <a:t>Sorting and Combining Arrays (cont'd.)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Sorting arrays (cont'd.)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reverse()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Transposes, or reverses, the order of the elements in an array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B3082-12AD-48D5-9329-202BBF04F63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914400" y="3333750"/>
            <a:ext cx="7620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scientificFishNames.reverse();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scientificFishNames value now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["Wattsia mossambica", "Quadratus taiwanae",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"Macquaria australasica", "Jordania zonope",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"Dactylopterus volitans", "Bagrus urostigma",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"Abudefduf sparoides"]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Sorting and Combining Arrays (cont'd.)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Combining arrays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concat()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Syntax</a:t>
            </a:r>
          </a:p>
          <a:p>
            <a:pPr lvl="2" eaLnBrk="1" hangingPunct="1">
              <a:buFontTx/>
              <a:buNone/>
            </a:pPr>
            <a:r>
              <a:rPr lang="en-US" altLang="en-US" sz="2400" i="1" smtClean="0">
                <a:latin typeface="Courier New" pitchFamily="49" charset="0"/>
                <a:ea typeface="ヒラギノ角ゴ Pro W3" pitchFamily="124" charset="-128"/>
              </a:rPr>
              <a:t>array1</a:t>
            </a:r>
            <a:r>
              <a:rPr lang="en-US" altLang="en-US" sz="2400" smtClean="0">
                <a:latin typeface="Courier New" pitchFamily="49" charset="0"/>
                <a:ea typeface="ヒラギノ角ゴ Pro W3" pitchFamily="124" charset="-128"/>
              </a:rPr>
              <a:t>.contact(</a:t>
            </a:r>
            <a:r>
              <a:rPr lang="en-US" altLang="en-US" sz="2400" i="1" smtClean="0">
                <a:latin typeface="Courier New" pitchFamily="49" charset="0"/>
                <a:ea typeface="ヒラギノ角ゴ Pro W3" pitchFamily="124" charset="-128"/>
              </a:rPr>
              <a:t>array2</a:t>
            </a:r>
            <a:r>
              <a:rPr lang="en-US" altLang="en-US" sz="2400" smtClean="0">
                <a:latin typeface="Courier New" pitchFamily="49" charset="0"/>
                <a:ea typeface="ヒラギノ角ゴ Pro W3" pitchFamily="124" charset="-128"/>
              </a:rPr>
              <a:t>, </a:t>
            </a:r>
            <a:r>
              <a:rPr lang="en-US" altLang="en-US" sz="2400" i="1" smtClean="0">
                <a:latin typeface="Courier New" pitchFamily="49" charset="0"/>
                <a:ea typeface="ヒラギノ角ゴ Pro W3" pitchFamily="124" charset="-128"/>
              </a:rPr>
              <a:t>array3</a:t>
            </a:r>
            <a:r>
              <a:rPr lang="en-US" altLang="en-US" sz="2400" smtClean="0">
                <a:latin typeface="Courier New" pitchFamily="49" charset="0"/>
                <a:ea typeface="ヒラギノ角ゴ Pro W3" pitchFamily="124" charset="-128"/>
              </a:rPr>
              <a:t>, ...);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5CD117-D331-4DF0-84C2-784C2BDF40A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Sorting and Combining Arrays (cont'd.)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8254F3-20DB-47AF-ACB3-BDCDC4658E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59397" name="Rectangle 7"/>
          <p:cNvSpPr>
            <a:spLocks noChangeArrowheads="1"/>
          </p:cNvSpPr>
          <p:nvPr/>
        </p:nvSpPr>
        <p:spPr bwMode="auto">
          <a:xfrm>
            <a:off x="685800" y="1295400"/>
            <a:ext cx="7620000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Provinces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"Newfoundland and Labrador"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    "Prince Edward Island"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"Nova Scotia"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    "New Brunswick"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"Quebec"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"Ontario"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    "Manitoba"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"Saskatchewan"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"Alberta"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    "British Columbia"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Territories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"Nunavut"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"Northwest Territories"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    "Yukon"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Canada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Canada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Provinces.concat(Territories);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Canada now ["Newfoundland and Labrador",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"Prince Edward Island", "Nova Scotia",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"New Brunswick", "Quebec", "Ontario",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"Manitoba", "Saskatchewan", "Alberta",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"British Columbia", "Nunavut",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"Northwest Territories", "Yukon"];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Between Data Types</a:t>
            </a: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Common task to convert strings and arrays to different data types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strings to arrays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arrays to strings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objects to strings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strings to objects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D480F9-93C7-4AA3-8EFD-21C7493E1F9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Converting Between Strings and Arrays</a:t>
            </a:r>
          </a:p>
        </p:txBody>
      </p:sp>
      <p:sp>
        <p:nvSpPr>
          <p:cNvPr id="61445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split()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Splits a string into an indexed array</a:t>
            </a: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Syntax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en-US" sz="32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array </a:t>
            </a:r>
            <a:r>
              <a:rPr lang="en-US" altLang="en-US" sz="3200" baseline="3000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32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string</a:t>
            </a:r>
            <a:r>
              <a:rPr lang="en-US" altLang="en-US" sz="32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.split(</a:t>
            </a:r>
            <a:r>
              <a:rPr lang="en-US" altLang="en-US" sz="32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separator</a:t>
            </a:r>
            <a:r>
              <a:rPr lang="en-US" altLang="en-US" sz="32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[, </a:t>
            </a:r>
            <a:r>
              <a:rPr lang="en-US" altLang="en-US" sz="32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limit</a:t>
            </a:r>
            <a:r>
              <a:rPr lang="en-US" altLang="en-US" sz="32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]);</a:t>
            </a:r>
            <a:endParaRPr lang="en-US" altLang="en-US" sz="3200" smtClean="0">
              <a:latin typeface="Courier New" pitchFamily="49" charset="0"/>
              <a:ea typeface="ヒラギノ角ゴ Pro W3" pitchFamily="124" charset="-128"/>
            </a:endParaRP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To split individual characters in a string into an array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Pass an empty string (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""</a:t>
            </a:r>
            <a:r>
              <a:rPr lang="en-US" altLang="en-US" smtClean="0">
                <a:ea typeface="ヒラギノ角ゴ Pro W3" pitchFamily="124" charset="-128"/>
              </a:rPr>
              <a:t>) as the separator argument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D5E661-3C37-40AB-82CA-235B6F62F50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At times, it is necessary to parse the text strings in your script</a:t>
            </a:r>
          </a:p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Parsing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Extracting characters or substrings from a larger string</a:t>
            </a:r>
          </a:p>
          <a:p>
            <a:r>
              <a:rPr lang="en-US" altLang="en-US" dirty="0" smtClean="0">
                <a:ea typeface="ヒラギノ角ゴ Pro W3" pitchFamily="124" charset="-128"/>
              </a:rPr>
              <a:t>Use </a:t>
            </a:r>
            <a:r>
              <a:rPr lang="en-US" altLang="en-US" dirty="0">
                <a:ea typeface="ヒラギノ角ゴ Pro W3" pitchFamily="122" charset="-128"/>
              </a:rPr>
              <a:t>methods and properties </a:t>
            </a:r>
            <a:r>
              <a:rPr lang="en-US" altLang="en-US" dirty="0" smtClean="0">
                <a:ea typeface="ヒラギノ角ゴ Pro W3" pitchFamily="122" charset="-128"/>
              </a:rPr>
              <a:t>of 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dirty="0" smtClean="0">
                <a:ea typeface="ヒラギノ角ゴ Pro W3" pitchFamily="124" charset="-128"/>
              </a:rPr>
              <a:t> class to parse text strings in scripts</a:t>
            </a:r>
          </a:p>
          <a:p>
            <a:pPr marL="742950" lvl="2" indent="-285750" eaLnBrk="1" hangingPunct="1">
              <a:buFont typeface="Arial" pitchFamily="34" charset="0"/>
              <a:buChar char="–"/>
            </a:pPr>
            <a:r>
              <a:rPr lang="en-US" altLang="en-US" sz="2400" dirty="0" smtClean="0">
                <a:ea typeface="ヒラギノ角ゴ Pro W3" pitchFamily="124" charset="-128"/>
              </a:rPr>
              <a:t>Represents all literal strings and string variables in JavaScript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Contains methods for manipulating text strings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0E5887-BAEE-4916-9164-69D169F349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62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57DAF0-48EC-47FA-9738-42D2136140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914400" y="1404938"/>
            <a:ext cx="739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OPEC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"Algeria, Angola, Ecuador, Iran, Iraq, Kuwait,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    Libya, Nigeria, Qatar, Saudi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Arabia, United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Arab Emirates, Venezuela"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The value of OPEC is a string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opecArray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OPEC.split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", 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The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opecArray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the following array: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["Algeria", "Angola", "Ecuador", "Iran", "Iraq",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"Kuwait", "Libya", "Nigeria", "Qatar", "Saudi Arabia",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"United Arab Emirates", "Venezuela"]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62469" name="Rectangle 2"/>
          <p:cNvSpPr txBox="1"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Converting Between Strings and Arrays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Between Strings and Arrays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join()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Array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Combines array elements into a string, separated by a comma or specified characters</a:t>
            </a: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Syntax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array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.join([</a:t>
            </a:r>
            <a:r>
              <a:rPr lang="en-US" altLang="en-US" sz="2800" baseline="3000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</a:t>
            </a:r>
            <a:r>
              <a:rPr lang="en-US" altLang="en-US" sz="2800" i="1" baseline="30000" smtClean="0">
                <a:solidFill>
                  <a:srgbClr val="007833"/>
                </a:solidFill>
                <a:latin typeface="CourierNewPS-ItalicMT" charset="0"/>
                <a:ea typeface="ヒラギノ角ゴ Pro W3" pitchFamily="124" charset="-128"/>
              </a:rPr>
              <a:t>separator</a:t>
            </a:r>
            <a:r>
              <a:rPr lang="en-US" altLang="en-US" sz="2800" baseline="3000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]);</a:t>
            </a:r>
            <a:endParaRPr lang="en-US" altLang="en-US" sz="2800" smtClean="0">
              <a:latin typeface="Courier New" pitchFamily="49" charset="0"/>
              <a:ea typeface="ヒラギノ角ゴ Pro W3" pitchFamily="124" charset="-128"/>
            </a:endParaRP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To prevent elements from being separated by any characters in the new string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Pass an empty string (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""</a:t>
            </a:r>
            <a:r>
              <a:rPr lang="en-US" altLang="en-US" smtClean="0">
                <a:ea typeface="ヒラギノ角ゴ Pro W3" pitchFamily="124" charset="-128"/>
              </a:rPr>
              <a:t>) as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separator</a:t>
            </a:r>
            <a:r>
              <a:rPr lang="en-US" altLang="en-US" smtClean="0">
                <a:ea typeface="ヒラギノ角ゴ Pro W3" pitchFamily="124" charset="-128"/>
              </a:rPr>
              <a:t> argument</a:t>
            </a:r>
            <a:endParaRPr lang="en-US" altLang="en-US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54A74-1F17-4804-A691-CFB645ADB7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645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0851F4-593F-4BA3-AF17-26300815219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990600" y="1557338"/>
            <a:ext cx="7239000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OPEC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"Algeria"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"Angola"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"Ecuador"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"Iran"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"Iraq"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"Kuwait"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"Libya"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"Nigeria"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"Qatar"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"Saudi Arabia"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"United Arab Emirates"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"Venezuela"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OPEC is an array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opecString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OPEC.join();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opecString is the following string: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"Algeria, Angola, Ecuador, Iran, Iraq, Kuwait, Libya,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Nigeria, Qatar, Saudi Arabia, United Arab Emirates,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Venezuela"</a:t>
            </a:r>
            <a:endParaRPr lang="en-US" altLang="en-US" sz="2400">
              <a:latin typeface="Courier New" pitchFamily="49" charset="0"/>
            </a:endParaRPr>
          </a:p>
        </p:txBody>
      </p:sp>
      <p:sp>
        <p:nvSpPr>
          <p:cNvPr id="6451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Converting Between Strings and Arrays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Converting Between Strings and Arrays 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idx="1"/>
          </p:nvPr>
        </p:nvSpPr>
        <p:spPr>
          <a:xfrm>
            <a:off x="419100" y="139461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join()</a:t>
            </a:r>
            <a:r>
              <a:rPr lang="en-US" altLang="en-US" dirty="0" smtClean="0">
                <a:ea typeface="ヒラギノ角ゴ Pro W3" pitchFamily="124" charset="-128"/>
              </a:rPr>
              <a:t> method does not include a separator argument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Previous example OPEC nations automatically separated by commas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Can include a 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separator</a:t>
            </a:r>
            <a:r>
              <a:rPr lang="en-US" altLang="en-US" i="1" dirty="0" smtClean="0">
                <a:ea typeface="ヒラギノ角ゴ Pro W3" pitchFamily="124" charset="-128"/>
              </a:rPr>
              <a:t> </a:t>
            </a:r>
            <a:r>
              <a:rPr lang="en-US" altLang="en-US" dirty="0" smtClean="0">
                <a:ea typeface="ヒラギノ角ゴ Pro W3" pitchFamily="124" charset="-128"/>
              </a:rPr>
              <a:t>argument of </a:t>
            </a:r>
            <a:r>
              <a:rPr lang="en-US" altLang="ja-JP" dirty="0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";"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E41D5-1D0E-422D-8AD0-870F74A210A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1066800" y="3581400"/>
            <a:ext cx="723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OPEC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"Algeria"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"Angola"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"Ecuador"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"Iran"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"Iraq"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"Kuwait"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"Libya"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"Nigeria"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"Qatar"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"Saudi Arabia"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"United Arab Emirates"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"Venezuela"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OPEC is an array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OPEC.join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";"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opecString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the following string: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Algeria;Angola;Ecuador;Iran;Iraq;Kuwait;Libya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Nigeria;Qatar;Saudi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Arabia;United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Arab Emirates;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Venezuela"</a:t>
            </a:r>
            <a:endParaRPr lang="en-US" altLang="en-US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Converting Between Strings and Arrays (</a:t>
            </a:r>
            <a:r>
              <a:rPr lang="en-US" altLang="en-US" dirty="0" err="1" smtClean="0">
                <a:ea typeface="ヒラギノ角ゴ Pro W3" pitchFamily="124" charset="-128"/>
              </a:rPr>
              <a:t>cont</a:t>
            </a:r>
            <a:r>
              <a:rPr lang="ja-JP" altLang="en-US" dirty="0" smtClean="0">
                <a:ea typeface="ヒラギノ角ゴ Pro W3" pitchFamily="124" charset="-128"/>
              </a:rPr>
              <a:t>’</a:t>
            </a:r>
            <a:r>
              <a:rPr lang="en-US" altLang="ja-JP" dirty="0" smtClean="0">
                <a:ea typeface="ヒラギノ角ゴ Pro W3" pitchFamily="124" charset="-128"/>
              </a:rPr>
              <a:t>d.)</a:t>
            </a:r>
            <a:endParaRPr lang="en-US" altLang="en-US" dirty="0" smtClean="0">
              <a:ea typeface="ヒラギノ角ゴ Pro W3" pitchFamily="124" charset="-128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Can also 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toString()</a:t>
            </a:r>
            <a:r>
              <a:rPr lang="en-US" altLang="en-US" smtClean="0">
                <a:ea typeface="ヒラギノ角ゴ Pro W3" pitchFamily="124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toLocaleString()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Convert an array to a string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array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.toString();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array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.toLocaleString();</a:t>
            </a:r>
            <a:endParaRPr lang="en-US" altLang="en-US" sz="2800" smtClean="0">
              <a:ea typeface="ヒラギノ角ゴ Pro W3" pitchFamily="124" charset="-128"/>
            </a:endParaRP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Manipulating Strings and Arrays</a:t>
            </a:r>
            <a:endParaRPr lang="en-US" altLang="en-US" sz="1400" dirty="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F2BE0-A26F-4FC1-817A-61020BA44D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Converting Between Strings and JSON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JavaScript Object Notation (JSON)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Represents a JavaScript object as a string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Exchanges data between application and server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JSON</a:t>
            </a:r>
            <a:r>
              <a:rPr lang="en-US" altLang="en-US" smtClean="0">
                <a:ea typeface="ヒラギノ角ゴ Pro W3" pitchFamily="124" charset="-128"/>
              </a:rPr>
              <a:t> object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Supported in modern browsers, including IE8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FCEF3-1917-49E2-BD47-ED24EE9C9E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67590" name="Rectangle 8"/>
          <p:cNvSpPr>
            <a:spLocks noChangeArrowheads="1"/>
          </p:cNvSpPr>
          <p:nvPr/>
        </p:nvSpPr>
        <p:spPr bwMode="auto">
          <a:xfrm>
            <a:off x="1447800" y="5653088"/>
            <a:ext cx="373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Table: </a:t>
            </a:r>
            <a:r>
              <a:rPr lang="en-US" altLang="en-US" sz="1800" dirty="0" smtClean="0"/>
              <a:t>Methods </a:t>
            </a:r>
            <a:r>
              <a:rPr lang="en-US" altLang="en-US" sz="1800" dirty="0"/>
              <a:t>of the </a:t>
            </a:r>
            <a:r>
              <a:rPr lang="en-US" altLang="en-US" sz="1800" dirty="0">
                <a:latin typeface="Courier New" pitchFamily="49" charset="0"/>
              </a:rPr>
              <a:t>JSON</a:t>
            </a:r>
            <a:r>
              <a:rPr lang="en-US" altLang="en-US" sz="1800" dirty="0"/>
              <a:t> object</a:t>
            </a:r>
          </a:p>
        </p:txBody>
      </p:sp>
      <p:pic>
        <p:nvPicPr>
          <p:cNvPr id="67591" name="Picture 1" descr="Screen Shot 2014-10-15 at 15 Oct   10.28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4216400"/>
            <a:ext cx="6299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Converting Between Strings and JSON (cont'd.)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an Object to a String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stringify()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6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string </a:t>
            </a:r>
            <a:r>
              <a:rPr lang="en-US" altLang="en-US" sz="2600" baseline="3000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6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JSON.stringify(</a:t>
            </a:r>
            <a:r>
              <a:rPr lang="en-US" altLang="en-US" sz="26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value </a:t>
            </a:r>
            <a:r>
              <a:rPr lang="en-US" altLang="en-US" sz="26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[, </a:t>
            </a:r>
            <a:r>
              <a:rPr lang="en-US" altLang="en-US" sz="26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replacer </a:t>
            </a:r>
            <a:r>
              <a:rPr lang="en-US" altLang="en-US" sz="26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[, </a:t>
            </a:r>
            <a:r>
              <a:rPr lang="en-US" altLang="en-US" sz="26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space</a:t>
            </a:r>
            <a:r>
              <a:rPr lang="en-US" altLang="en-US" sz="26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]]);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is name of variable that will contain string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value</a:t>
            </a:r>
            <a:r>
              <a:rPr lang="en-US" altLang="en-US" smtClean="0">
                <a:ea typeface="ヒラギノ角ゴ Pro W3" pitchFamily="124" charset="-128"/>
              </a:rPr>
              <a:t> represents JavaScript object to be converted</a:t>
            </a:r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416EC6-F046-4F14-AFAE-7E6B03425F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Converting Between Strings and JSON (cont'd.)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Converting an Object to a String (cont'd.)</a:t>
            </a:r>
          </a:p>
        </p:txBody>
      </p:sp>
      <p:sp>
        <p:nvSpPr>
          <p:cNvPr id="696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CD3946-DA52-412F-B438-5497C2C76B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914400" y="2819400"/>
            <a:ext cx="72390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newUser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800" baseline="30000">
                <a:solidFill>
                  <a:srgbClr val="141413"/>
                </a:solidFill>
                <a:latin typeface="CourierNewPSMT" charset="0"/>
              </a:rPr>
              <a:t>       fName: </a:t>
            </a:r>
            <a:r>
              <a:rPr lang="de-DE" altLang="en-US" sz="2800" baseline="30000">
                <a:solidFill>
                  <a:srgbClr val="007833"/>
                </a:solidFill>
                <a:latin typeface="CourierNewPSMT" charset="0"/>
              </a:rPr>
              <a:t>"Tony"</a:t>
            </a:r>
            <a:r>
              <a:rPr lang="de-DE" altLang="en-US" sz="2800" baseline="30000">
                <a:solidFill>
                  <a:srgbClr val="141413"/>
                </a:solidFill>
                <a:latin typeface="CourierNewPSMT" charset="0"/>
              </a:rPr>
              <a:t>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800" baseline="30000">
                <a:solidFill>
                  <a:srgbClr val="141413"/>
                </a:solidFill>
                <a:latin typeface="CourierNewPSMT" charset="0"/>
              </a:rPr>
              <a:t>       lName: </a:t>
            </a:r>
            <a:r>
              <a:rPr lang="de-DE" altLang="en-US" sz="2800" baseline="30000">
                <a:solidFill>
                  <a:srgbClr val="007833"/>
                </a:solidFill>
                <a:latin typeface="CourierNewPSMT" charset="0"/>
              </a:rPr>
              <a:t>"Chu"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800" baseline="30000">
                <a:solidFill>
                  <a:srgbClr val="141413"/>
                </a:solidFill>
                <a:latin typeface="CourierNewPSMT" charset="0"/>
              </a:rPr>
              <a:t>    },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800" baseline="30000">
                <a:solidFill>
                  <a:srgbClr val="141413"/>
                </a:solidFill>
                <a:latin typeface="CourierNewPSMT" charset="0"/>
              </a:rPr>
              <a:t>    newUserString </a:t>
            </a:r>
            <a:r>
              <a:rPr lang="de-DE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de-DE" altLang="en-US" sz="2800" baseline="30000">
                <a:solidFill>
                  <a:srgbClr val="141413"/>
                </a:solidFill>
                <a:latin typeface="CourierNewPSMT" charset="0"/>
              </a:rPr>
              <a:t>JSON.stringify(newUser);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800" baseline="30000">
                <a:solidFill>
                  <a:srgbClr val="777877"/>
                </a:solidFill>
                <a:latin typeface="CourierNewPSMT" charset="0"/>
              </a:rPr>
              <a:t>// value of newUserString is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800" baseline="30000">
                <a:solidFill>
                  <a:srgbClr val="777877"/>
                </a:solidFill>
                <a:latin typeface="CourierNewPSMT" charset="0"/>
              </a:rPr>
              <a:t>// '{"fName":"Tony","lName":"Chu"}'</a:t>
            </a:r>
            <a:endParaRPr lang="en-US" altLang="en-US" sz="2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Between Strings and JSON (cont'd.)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a String to an Object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parse()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object </a:t>
            </a:r>
            <a:r>
              <a:rPr lang="en-US" altLang="en-US" sz="2800" baseline="3000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JSON.parse(</a:t>
            </a: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string 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[, </a:t>
            </a: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function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]);</a:t>
            </a:r>
            <a:endParaRPr lang="en-US" altLang="en-US" sz="2800" smtClean="0">
              <a:ea typeface="ヒラギノ角ゴ Pro W3" pitchFamily="124" charset="-128"/>
            </a:endParaRP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object</a:t>
            </a:r>
            <a:r>
              <a:rPr lang="en-US" altLang="en-US" smtClean="0">
                <a:ea typeface="ヒラギノ角ゴ Pro W3" pitchFamily="124" charset="-128"/>
              </a:rPr>
              <a:t> is namve of variable that will contain object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represents JSON string to be converted</a:t>
            </a:r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B8A13-10CD-47FD-8968-C11AD13AF8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Between Strings and JSON (cont'd.)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a String to an Object (cont'd.)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JSON string definition:</a:t>
            </a:r>
          </a:p>
          <a:p>
            <a:pPr lvl="1" eaLnBrk="1" hangingPunct="1"/>
            <a:endParaRPr lang="en-US" altLang="en-US" smtClean="0">
              <a:ea typeface="ヒラギノ角ゴ Pro W3" pitchFamily="124" charset="-128"/>
            </a:endParaRP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String because enclosed in quotes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To convert string to JavaScript object: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3499E7-89F0-43C9-A77E-42A49634A2C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1093435" y="2257425"/>
            <a:ext cx="723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newUser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'{"</a:t>
            </a:r>
            <a:r>
              <a:rPr lang="en-US" altLang="en-US" sz="2800" baseline="30000" dirty="0" err="1">
                <a:solidFill>
                  <a:srgbClr val="007833"/>
                </a:solidFill>
                <a:latin typeface="CourierNewPSMT" charset="0"/>
              </a:rPr>
              <a:t>fName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":"Tony","</a:t>
            </a:r>
            <a:r>
              <a:rPr lang="en-US" altLang="en-US" sz="2800" baseline="30000" dirty="0" err="1">
                <a:solidFill>
                  <a:srgbClr val="007833"/>
                </a:solidFill>
                <a:latin typeface="CourierNewPSMT" charset="0"/>
              </a:rPr>
              <a:t>lName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":"Chu"}'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800" dirty="0">
              <a:latin typeface="Courier New" pitchFamily="49" charset="0"/>
            </a:endParaRP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1295400" y="3816350"/>
            <a:ext cx="7239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newUserObject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JSON.parse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newUser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800" baseline="30000" dirty="0" err="1">
                <a:solidFill>
                  <a:srgbClr val="777877"/>
                </a:solidFill>
                <a:latin typeface="CourierNewPSMT" charset="0"/>
              </a:rPr>
              <a:t>newUserObject</a:t>
            </a: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//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//    </a:t>
            </a:r>
            <a:r>
              <a:rPr lang="de-DE" altLang="en-US" sz="2800" baseline="30000" dirty="0">
                <a:solidFill>
                  <a:srgbClr val="777877"/>
                </a:solidFill>
                <a:latin typeface="CourierNewPSMT" charset="0"/>
              </a:rPr>
              <a:t>fName: "Tony",</a:t>
            </a:r>
            <a:endParaRPr lang="en-US" altLang="en-US" sz="2800" baseline="30000" dirty="0">
              <a:solidFill>
                <a:srgbClr val="777877"/>
              </a:solidFill>
              <a:latin typeface="CourierNewPSMT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//    </a:t>
            </a:r>
            <a:r>
              <a:rPr lang="de-DE" altLang="en-US" sz="2800" baseline="30000" dirty="0">
                <a:solidFill>
                  <a:srgbClr val="777877"/>
                </a:solidFill>
                <a:latin typeface="CourierNewPSMT" charset="0"/>
              </a:rPr>
              <a:t>lName: "Chu"</a:t>
            </a:r>
            <a:endParaRPr lang="en-US" altLang="en-US" sz="2800" baseline="30000" dirty="0">
              <a:solidFill>
                <a:srgbClr val="777877"/>
              </a:solidFill>
              <a:latin typeface="CourierNewPSMT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de-DE" altLang="en-US" sz="2800" baseline="30000" dirty="0">
                <a:solidFill>
                  <a:srgbClr val="777877"/>
                </a:solidFill>
                <a:latin typeface="CourierNewPSMT" charset="0"/>
              </a:rPr>
              <a:t>};</a:t>
            </a:r>
            <a:endParaRPr lang="en-US" altLang="en-US" sz="2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Formatting Strings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Using special characters</a:t>
            </a:r>
          </a:p>
          <a:p>
            <a:pPr lvl="1" eaLnBrk="1" hangingPunct="1"/>
            <a:r>
              <a:rPr lang="en-US" altLang="en-US" b="1" dirty="0" smtClean="0">
                <a:ea typeface="ヒラギノ角ゴ Pro W3" pitchFamily="124" charset="-128"/>
              </a:rPr>
              <a:t>For basic types of special characters(quotation marks): </a:t>
            </a:r>
            <a:r>
              <a:rPr lang="en-US" altLang="en-US" dirty="0" smtClean="0">
                <a:ea typeface="ヒラギノ角ゴ Pro W3" pitchFamily="124" charset="-128"/>
              </a:rPr>
              <a:t>use escape sequences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	</a:t>
            </a:r>
            <a:r>
              <a:rPr lang="en-US" altLang="en-US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var</a:t>
            </a: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mainHead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'Today\'s Forecast'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;</a:t>
            </a:r>
            <a:endParaRPr lang="en-US" altLang="en-US" dirty="0" smtClean="0">
              <a:ea typeface="ヒラギノ角ゴ Pro W3" pitchFamily="124" charset="-128"/>
            </a:endParaRPr>
          </a:p>
          <a:p>
            <a:pPr lvl="1" eaLnBrk="1" hangingPunct="1"/>
            <a:r>
              <a:rPr lang="en-US" altLang="en-US" b="1" dirty="0" smtClean="0">
                <a:ea typeface="ヒラギノ角ゴ Pro W3" pitchFamily="124" charset="-128"/>
              </a:rPr>
              <a:t>For other special characters: </a:t>
            </a:r>
            <a:r>
              <a:rPr lang="en-US" altLang="en-US" dirty="0" smtClean="0">
                <a:ea typeface="ヒラギノ角ゴ Pro W3" pitchFamily="124" charset="-128"/>
              </a:rPr>
              <a:t>use Unicode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Standardized set of characters from many of the world</a:t>
            </a:r>
            <a:r>
              <a:rPr lang="ja-JP" altLang="en-US" dirty="0" smtClean="0">
                <a:ea typeface="ヒラギノ角ゴ Pro W3" pitchFamily="124" charset="-128"/>
              </a:rPr>
              <a:t>’</a:t>
            </a:r>
            <a:r>
              <a:rPr lang="en-US" altLang="ja-JP" dirty="0" smtClean="0">
                <a:ea typeface="ヒラギノ角ゴ Pro W3" pitchFamily="124" charset="-128"/>
              </a:rPr>
              <a:t>s languages</a:t>
            </a:r>
          </a:p>
          <a:p>
            <a:pPr lvl="2"/>
            <a:r>
              <a:rPr lang="en-US" altLang="ja-JP" dirty="0">
                <a:ea typeface="ヒラギノ角ゴ Pro W3" pitchFamily="124" charset="-128"/>
              </a:rPr>
              <a:t>A number represents each character in the Unicode character set.</a:t>
            </a:r>
          </a:p>
          <a:p>
            <a:pPr lvl="2"/>
            <a:r>
              <a:rPr lang="en-US" altLang="ja-JP" dirty="0" smtClean="0">
                <a:ea typeface="ヒラギノ角ゴ Pro W3" pitchFamily="124" charset="-128"/>
              </a:rPr>
              <a:t>For </a:t>
            </a:r>
            <a:r>
              <a:rPr lang="en-US" altLang="ja-JP" dirty="0">
                <a:ea typeface="ヒラギノ角ゴ Pro W3" pitchFamily="124" charset="-128"/>
              </a:rPr>
              <a:t>instance, the Unicode numbers for the uppercase letters </a:t>
            </a:r>
            <a:r>
              <a:rPr lang="en-US" altLang="ja-JP" dirty="0" smtClean="0">
                <a:ea typeface="ヒラギノ角ゴ Pro W3" pitchFamily="124" charset="-128"/>
              </a:rPr>
              <a:t>A, B</a:t>
            </a:r>
            <a:r>
              <a:rPr lang="en-US" altLang="ja-JP" dirty="0">
                <a:ea typeface="ヒラギノ角ゴ Pro W3" pitchFamily="124" charset="-128"/>
              </a:rPr>
              <a:t>, and C, are 65, 66, and 67, respectively. </a:t>
            </a:r>
          </a:p>
          <a:p>
            <a:pPr lvl="2" eaLnBrk="1" hangingPunct="1"/>
            <a:endParaRPr lang="en-US" altLang="ja-JP" dirty="0" smtClean="0">
              <a:ea typeface="ヒラギノ角ゴ Pro W3" pitchFamily="124" charset="-128"/>
            </a:endParaRPr>
          </a:p>
          <a:p>
            <a:pPr lvl="2" eaLnBrk="1" hangingPunct="1"/>
            <a:endParaRPr lang="en-US" altLang="ja-JP" dirty="0" smtClean="0">
              <a:ea typeface="ヒラギノ角ゴ Pro W3" pitchFamily="124" charset="-128"/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en-US" sz="2800" dirty="0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C4E9BE-0487-4AE5-BFC8-4D3C87F544F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Summary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Parsing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Act of extracting characters or substrings from a larger string</a:t>
            </a: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All literal strings and string variables in JavaScript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Represented by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fromCharCode()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Constructs a text string from Unicode character codes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toLowerCase()</a:t>
            </a:r>
            <a:r>
              <a:rPr lang="en-US" altLang="en-US" smtClean="0">
                <a:ea typeface="ヒラギノ角ゴ Pro W3" pitchFamily="124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toUpperCase()</a:t>
            </a:r>
            <a:r>
              <a:rPr lang="en-US" altLang="en-US" smtClean="0">
                <a:ea typeface="ヒラギノ角ゴ Pro W3" pitchFamily="124" charset="-128"/>
              </a:rPr>
              <a:t> methods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Change the case of letters in a string</a:t>
            </a:r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FF5B6-EBC7-4DF9-914C-5B00593CFFF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Summary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73733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dirty="0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length</a:t>
            </a:r>
            <a:r>
              <a:rPr lang="en-US" altLang="en-US" dirty="0" smtClean="0">
                <a:ea typeface="ヒラギノ角ゴ Pro W3" pitchFamily="124" charset="-128"/>
              </a:rPr>
              <a:t> property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Methods: 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replace()</a:t>
            </a:r>
            <a:r>
              <a:rPr lang="en-US" altLang="en-US" dirty="0" smtClean="0">
                <a:ea typeface="ヒラギノ角ゴ Pro W3" pitchFamily="124" charset="-128"/>
              </a:rPr>
              <a:t>,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concat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,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localeCompare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endParaRPr lang="en-US" altLang="en-US" dirty="0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2A3FC8-A845-4C38-AFC5-2DE15388F9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Summary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Array</a:t>
            </a:r>
            <a:r>
              <a:rPr lang="en-US" altLang="en-US" smtClean="0">
                <a:ea typeface="ヒラギノ角ゴ Pro W3" pitchFamily="124" charset="-128"/>
              </a:rPr>
              <a:t> class methods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length</a:t>
            </a:r>
            <a:r>
              <a:rPr lang="en-US" altLang="en-US" smtClean="0">
                <a:ea typeface="ヒラギノ角ゴ Pro W3" pitchFamily="124" charset="-128"/>
              </a:rPr>
              <a:t> property to manipulate arrays in scripts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Methods: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shift()</a:t>
            </a:r>
            <a:r>
              <a:rPr lang="en-US" altLang="en-US" smtClean="0">
                <a:ea typeface="ヒラギノ角ゴ Pro W3" pitchFamily="124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unshift()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pop()</a:t>
            </a:r>
            <a:r>
              <a:rPr lang="en-US" altLang="en-US" smtClean="0">
                <a:ea typeface="ヒラギノ角ゴ Pro W3" pitchFamily="124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push()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splice()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sort()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reverse()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concat()</a:t>
            </a:r>
            <a:r>
              <a:rPr lang="en-US" altLang="en-US" smtClean="0">
                <a:ea typeface="ヒラギノ角ゴ Pro W3" pitchFamily="124" charset="-128"/>
              </a:rPr>
              <a:t>,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join()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split()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Splits a string into an indexed array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join()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Array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Combines array elements into a string</a:t>
            </a:r>
          </a:p>
          <a:p>
            <a:pPr lvl="1" eaLnBrk="1" hangingPunct="1"/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7983F4-D5E4-48EC-946B-2697EDA5F0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Summary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JSON</a:t>
            </a:r>
            <a:r>
              <a:rPr lang="en-US" altLang="en-US" smtClean="0">
                <a:ea typeface="ヒラギノ角ゴ Pro W3" pitchFamily="124" charset="-128"/>
              </a:rPr>
              <a:t> class methods to convert between string values and object values</a:t>
            </a:r>
            <a:endParaRPr lang="en-US" altLang="en-US" smtClean="0">
              <a:latin typeface="Courier New" pitchFamily="49" charset="0"/>
              <a:ea typeface="ヒラギノ角ゴ Pro W3" pitchFamily="124" charset="-128"/>
            </a:endParaRP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stringify()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JSON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Converts JavaScript object to JSON string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parse()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JSON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Converts JSON string to JavaScript object</a:t>
            </a:r>
          </a:p>
        </p:txBody>
      </p:sp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D133EE-B2FB-4A31-A806-EC10076EAB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ヒラギノ角ゴ Pro W3" pitchFamily="124" charset="-128"/>
              </a:rPr>
              <a:t>Formatting </a:t>
            </a:r>
            <a:r>
              <a:rPr lang="en-US" altLang="en-US" dirty="0">
                <a:ea typeface="ヒラギノ角ゴ Pro W3" pitchFamily="124" charset="-128"/>
              </a:rPr>
              <a:t>Strings (</a:t>
            </a:r>
            <a:r>
              <a:rPr lang="en-US" altLang="en-US" dirty="0" err="1">
                <a:ea typeface="ヒラギノ角ゴ Pro W3" pitchFamily="124" charset="-128"/>
              </a:rPr>
              <a:t>cont</a:t>
            </a:r>
            <a:r>
              <a:rPr lang="ja-JP" altLang="en-US" dirty="0">
                <a:ea typeface="ヒラギノ角ゴ Pro W3" pitchFamily="124" charset="-128"/>
              </a:rPr>
              <a:t>’</a:t>
            </a:r>
            <a:r>
              <a:rPr lang="en-US" altLang="ja-JP" dirty="0">
                <a:ea typeface="ヒラギノ角ゴ Pro W3" pitchFamily="124" charset="-128"/>
              </a:rPr>
              <a:t>d.)</a:t>
            </a:r>
            <a:endParaRPr lang="en-US" altLang="en-US" dirty="0" smtClean="0">
              <a:ea typeface="ヒラギノ角ゴ Pro W3" pitchFamily="124" charset="-128"/>
            </a:endParaRPr>
          </a:p>
        </p:txBody>
      </p:sp>
      <p:sp>
        <p:nvSpPr>
          <p:cNvPr id="11269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229600" cy="4800600"/>
          </a:xfrm>
        </p:spPr>
        <p:txBody>
          <a:bodyPr/>
          <a:lstStyle/>
          <a:p>
            <a:pPr marL="411480" lvl="1" indent="0" eaLnBrk="1" hangingPunct="1">
              <a:buNone/>
            </a:pPr>
            <a:r>
              <a:rPr lang="en-US" altLang="en-US" b="1" dirty="0" smtClean="0">
                <a:ea typeface="ヒラギノ角ゴ Pro W3" pitchFamily="124" charset="-128"/>
              </a:rPr>
              <a:t>Unicode:</a:t>
            </a:r>
          </a:p>
          <a:p>
            <a:pPr lvl="1"/>
            <a:r>
              <a:rPr lang="en-US" altLang="ja-JP" sz="1800" dirty="0" smtClean="0">
                <a:ea typeface="ヒラギノ角ゴ Pro W3" pitchFamily="124" charset="-128"/>
              </a:rPr>
              <a:t>We can use HTML </a:t>
            </a:r>
            <a:r>
              <a:rPr lang="en-US" altLang="ja-JP" sz="1800" dirty="0">
                <a:ea typeface="ヒラギノ角ゴ Pro W3" pitchFamily="124" charset="-128"/>
              </a:rPr>
              <a:t>numeric character references or character entities to </a:t>
            </a:r>
            <a:r>
              <a:rPr lang="en-US" altLang="ja-JP" sz="1800" dirty="0" smtClean="0">
                <a:ea typeface="ヒラギノ角ゴ Pro W3" pitchFamily="124" charset="-128"/>
              </a:rPr>
              <a:t>represent Unicode </a:t>
            </a:r>
            <a:r>
              <a:rPr lang="en-US" altLang="ja-JP" sz="1800" dirty="0">
                <a:ea typeface="ヒラギノ角ゴ Pro W3" pitchFamily="124" charset="-128"/>
              </a:rPr>
              <a:t>characters in text strings</a:t>
            </a:r>
            <a:r>
              <a:rPr lang="en-US" altLang="ja-JP" sz="1800" dirty="0" smtClean="0">
                <a:ea typeface="ヒラギノ角ゴ Pro W3" pitchFamily="124" charset="-128"/>
              </a:rPr>
              <a:t>.</a:t>
            </a:r>
          </a:p>
          <a:p>
            <a:pPr lvl="1"/>
            <a:r>
              <a:rPr lang="en-US" altLang="ja-JP" sz="1800" dirty="0" smtClean="0">
                <a:ea typeface="ヒラギノ角ゴ Pro W3" pitchFamily="124" charset="-128"/>
              </a:rPr>
              <a:t>For </a:t>
            </a:r>
            <a:r>
              <a:rPr lang="en-US" altLang="ja-JP" sz="1800" dirty="0">
                <a:ea typeface="ヒラギノ角ゴ Pro W3" pitchFamily="124" charset="-128"/>
              </a:rPr>
              <a:t>example, the </a:t>
            </a:r>
            <a:r>
              <a:rPr lang="en-US" altLang="ja-JP" sz="1800" dirty="0" smtClean="0">
                <a:ea typeface="ヒラギノ角ゴ Pro W3" pitchFamily="124" charset="-128"/>
              </a:rPr>
              <a:t>copyright symbol </a:t>
            </a:r>
            <a:r>
              <a:rPr lang="en-US" altLang="ja-JP" sz="1800" dirty="0">
                <a:ea typeface="ヒラギノ角ゴ Pro W3" pitchFamily="124" charset="-128"/>
              </a:rPr>
              <a:t>(©) can be represented in HTML by the numeric </a:t>
            </a:r>
            <a:r>
              <a:rPr lang="en-US" altLang="ja-JP" sz="1800" dirty="0" smtClean="0">
                <a:ea typeface="ヒラギノ角ゴ Pro W3" pitchFamily="124" charset="-128"/>
              </a:rPr>
              <a:t>character reference </a:t>
            </a:r>
            <a:r>
              <a:rPr lang="en-US" altLang="ja-JP" sz="1800" dirty="0">
                <a:ea typeface="ヒラギノ角ゴ Pro W3" pitchFamily="124" charset="-128"/>
              </a:rPr>
              <a:t>&amp;#169; and the character entity is &amp;copy;.</a:t>
            </a:r>
          </a:p>
          <a:p>
            <a:pPr lvl="2" eaLnBrk="1" hangingPunct="1"/>
            <a:endParaRPr lang="en-US" altLang="ja-JP" dirty="0" smtClean="0">
              <a:ea typeface="ヒラギノ角ゴ Pro W3" pitchFamily="124" charset="-128"/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en-US" sz="2800" dirty="0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C4E9BE-0487-4AE5-BFC8-4D3C87F544F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962891" y="3622994"/>
            <a:ext cx="708660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copyrightInfo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"&lt;p&gt;&amp;#169; 2006-2017&lt;/p&gt;"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// numeric character ref.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copyrightInfo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"&lt;p&gt;&amp;copy; 2006-2017&lt;/p&gt;"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// character entity</a:t>
            </a:r>
            <a:endParaRPr lang="en-US" alt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Formatting Strings (</a:t>
            </a:r>
            <a:r>
              <a:rPr lang="en-US" altLang="en-US" dirty="0" err="1" smtClean="0">
                <a:ea typeface="ヒラギノ角ゴ Pro W3" pitchFamily="124" charset="-128"/>
              </a:rPr>
              <a:t>cont</a:t>
            </a:r>
            <a:r>
              <a:rPr lang="ja-JP" altLang="en-US" dirty="0" smtClean="0">
                <a:ea typeface="ヒラギノ角ゴ Pro W3" pitchFamily="124" charset="-128"/>
              </a:rPr>
              <a:t>’</a:t>
            </a:r>
            <a:r>
              <a:rPr lang="en-US" altLang="ja-JP" dirty="0" smtClean="0">
                <a:ea typeface="ヒラギノ角ゴ Pro W3" pitchFamily="124" charset="-128"/>
              </a:rPr>
              <a:t>d.)</a:t>
            </a:r>
            <a:endParaRPr lang="en-US" altLang="en-US" dirty="0" smtClean="0">
              <a:ea typeface="ヒラギノ角ゴ Pro W3" pitchFamily="124" charset="-128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Using special characters (</a:t>
            </a:r>
            <a:r>
              <a:rPr lang="en-US" altLang="en-US" dirty="0" err="1" smtClean="0">
                <a:ea typeface="ヒラギノ角ゴ Pro W3" pitchFamily="124" charset="-128"/>
              </a:rPr>
              <a:t>cont</a:t>
            </a:r>
            <a:r>
              <a:rPr lang="ja-JP" altLang="en-US" dirty="0" smtClean="0">
                <a:ea typeface="ヒラギノ角ゴ Pro W3" pitchFamily="124" charset="-128"/>
              </a:rPr>
              <a:t>’</a:t>
            </a:r>
            <a:r>
              <a:rPr lang="en-US" altLang="ja-JP" dirty="0" smtClean="0">
                <a:ea typeface="ヒラギノ角ゴ Pro W3" pitchFamily="124" charset="-128"/>
              </a:rPr>
              <a:t>d.)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fromCharCode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 method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Constructs a text string from Unicode character codes that are passed as arguments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Syntax: 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en-US" sz="2800" baseline="30000" dirty="0" err="1" smtClean="0">
                <a:solidFill>
                  <a:srgbClr val="00477B"/>
                </a:solidFill>
                <a:latin typeface="CourierNewPSMT" charset="0"/>
                <a:ea typeface="ヒラギノ角ゴ Pro W3" pitchFamily="124" charset="-128"/>
              </a:rPr>
              <a:t>String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.fromCharCode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(char1, char2, ...)</a:t>
            </a:r>
            <a:endParaRPr lang="en-US" altLang="en-US" sz="2800" dirty="0" smtClean="0">
              <a:latin typeface="Courier New" pitchFamily="49" charset="0"/>
              <a:ea typeface="ヒラギノ角ゴ Pro W3" pitchFamily="124" charset="-128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Examples:</a:t>
            </a:r>
          </a:p>
          <a:p>
            <a:pPr marL="411480" lvl="1" indent="0" eaLnBrk="1" hangingPunct="1">
              <a:buNone/>
            </a:pPr>
            <a:endParaRPr lang="en-US" altLang="en-US" dirty="0" smtClean="0">
              <a:ea typeface="ヒラギノ角ゴ Pro W3" pitchFamily="124" charset="-128"/>
            </a:endParaRPr>
          </a:p>
          <a:p>
            <a:pPr marL="411480" lvl="1" indent="0" eaLnBrk="1" hangingPunct="1">
              <a:buNone/>
            </a:pPr>
            <a:endParaRPr lang="en-US" altLang="en-US" dirty="0">
              <a:ea typeface="ヒラギノ角ゴ Pro W3" pitchFamily="124" charset="-128"/>
            </a:endParaRPr>
          </a:p>
          <a:p>
            <a:pPr marL="411480" lvl="1" indent="0" eaLnBrk="1" hangingPunct="1">
              <a:buNone/>
            </a:pPr>
            <a:endParaRPr lang="en-US" altLang="en-US" dirty="0" smtClean="0">
              <a:ea typeface="ヒラギノ角ゴ Pro W3" pitchFamily="124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04D7F9-B416-4A0A-86D0-8F96B1B0FD6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571500" y="4648200"/>
            <a:ext cx="73914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baseline="30000" dirty="0" err="1" smtClean="0">
                <a:solidFill>
                  <a:srgbClr val="00477B"/>
                </a:solidFill>
                <a:latin typeface="CourierNewPSMT" charset="0"/>
              </a:rPr>
              <a:t>document.write</a:t>
            </a:r>
            <a:r>
              <a:rPr lang="en-US" altLang="en-US" sz="2000" baseline="30000" dirty="0" smtClean="0">
                <a:solidFill>
                  <a:srgbClr val="00477B"/>
                </a:solidFill>
                <a:latin typeface="CourierNewPSMT" charset="0"/>
              </a:rPr>
              <a:t>(“&lt;p&gt;” + </a:t>
            </a:r>
            <a:r>
              <a:rPr lang="en-US" altLang="en-US" sz="2000" baseline="30000" dirty="0" err="1" smtClean="0">
                <a:solidFill>
                  <a:srgbClr val="00477B"/>
                </a:solidFill>
                <a:latin typeface="CourierNewPSMT" charset="0"/>
              </a:rPr>
              <a:t>String</a:t>
            </a:r>
            <a:r>
              <a:rPr lang="en-US" altLang="en-US" sz="2000" baseline="30000" dirty="0" err="1" smtClean="0">
                <a:solidFill>
                  <a:srgbClr val="141413"/>
                </a:solidFill>
                <a:latin typeface="CourierNewPSMT" charset="0"/>
              </a:rPr>
              <a:t>.fromCharCode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000" baseline="30000" dirty="0" smtClean="0">
                <a:solidFill>
                  <a:srgbClr val="00477B"/>
                </a:solidFill>
                <a:latin typeface="CourierNewPSMT" charset="0"/>
              </a:rPr>
              <a:t>74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 smtClean="0">
                <a:solidFill>
                  <a:srgbClr val="00477B"/>
                </a:solidFill>
                <a:latin typeface="CourierNewPSMT" charset="0"/>
              </a:rPr>
              <a:t>97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 smtClean="0">
                <a:solidFill>
                  <a:srgbClr val="00477B"/>
                </a:solidFill>
                <a:latin typeface="CourierNewPSMT" charset="0"/>
              </a:rPr>
              <a:t>118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 smtClean="0">
                <a:solidFill>
                  <a:srgbClr val="00477B"/>
                </a:solidFill>
                <a:latin typeface="CourierNewPSMT" charset="0"/>
              </a:rPr>
              <a:t>97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 smtClean="0">
                <a:solidFill>
                  <a:srgbClr val="00477B"/>
                </a:solidFill>
                <a:latin typeface="CourierNewPSMT" charset="0"/>
              </a:rPr>
              <a:t>83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 smtClean="0">
                <a:solidFill>
                  <a:srgbClr val="00477B"/>
                </a:solidFill>
                <a:latin typeface="CourierNewPSMT" charset="0"/>
              </a:rPr>
              <a:t>99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 smtClean="0">
                <a:solidFill>
                  <a:srgbClr val="00477B"/>
                </a:solidFill>
                <a:latin typeface="CourierNewPSMT" charset="0"/>
              </a:rPr>
              <a:t>114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 smtClean="0">
                <a:solidFill>
                  <a:srgbClr val="00477B"/>
                </a:solidFill>
                <a:latin typeface="CourierNewPSMT" charset="0"/>
              </a:rPr>
              <a:t>105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 smtClean="0">
                <a:solidFill>
                  <a:srgbClr val="00477B"/>
                </a:solidFill>
                <a:latin typeface="CourierNewPSMT" charset="0"/>
              </a:rPr>
              <a:t>112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 smtClean="0">
                <a:solidFill>
                  <a:srgbClr val="00477B"/>
                </a:solidFill>
                <a:latin typeface="CourierNewPSMT" charset="0"/>
              </a:rPr>
              <a:t>116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) + “&lt;/p&gt;”); //Prints JavaScript</a:t>
            </a:r>
            <a:endParaRPr lang="en-US" altLang="en-US" sz="2000" dirty="0">
              <a:latin typeface="Courier New" pitchFamily="49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330036" y="5847080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copyrightInfo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String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.fromCharCode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169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2006-2017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Formatting 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1331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Changing case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toLowerCase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 and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toUpperCase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 methods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Append these to string variables or literal strings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Examples: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9EB30-B866-4922-8E23-ADD496CAE4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914400" y="3339405"/>
            <a:ext cx="7086600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noaa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agencyName.innerHTML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agency.toUpperCase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(); </a:t>
            </a:r>
            <a:endParaRPr lang="en-US" altLang="en-US" sz="2400" baseline="30000" dirty="0">
              <a:solidFill>
                <a:srgbClr val="141413"/>
              </a:solidFill>
              <a:latin typeface="CourierNewPSMT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browser displays "NOAA" but value of agency is still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noaa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914400" y="4724400"/>
            <a:ext cx="7086600" cy="21236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noaa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agency.toUpperCase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agency is "NOAA"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agencyName.innerHTML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browser displays "NOAA"</a:t>
            </a:r>
            <a:endParaRPr lang="en-US" alt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Counting Characters in a String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length</a:t>
            </a:r>
            <a:r>
              <a:rPr lang="en-US" altLang="en-US" dirty="0" smtClean="0">
                <a:ea typeface="ヒラギノ角ゴ Pro W3" pitchFamily="124" charset="-128"/>
              </a:rPr>
              <a:t> property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Returns the number of characters in a 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Only property of String class.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Example:</a:t>
            </a:r>
            <a:endParaRPr lang="en-US" altLang="en-US" dirty="0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4FA3D-F350-41D9-9B94-C4619EB0569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219200" y="3124200"/>
            <a:ext cx="67056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country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"Kingdom of Morocco"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stringLength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country.length;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stringLength is 18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3505</Words>
  <Application>Microsoft Office PowerPoint</Application>
  <PresentationFormat>On-screen Show (4:3)</PresentationFormat>
  <Paragraphs>519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Cambria</vt:lpstr>
      <vt:lpstr>Courier New</vt:lpstr>
      <vt:lpstr>CourierNewPS-ItalicMT</vt:lpstr>
      <vt:lpstr>CourierNewPSMT</vt:lpstr>
      <vt:lpstr>LucidaGrande</vt:lpstr>
      <vt:lpstr>Times New Roman</vt:lpstr>
      <vt:lpstr>ヒラギノ角ゴ Pro W3</vt:lpstr>
      <vt:lpstr>Default Design</vt:lpstr>
      <vt:lpstr>1_Default Design</vt:lpstr>
      <vt:lpstr>Adjacency</vt:lpstr>
      <vt:lpstr>Manipulating Strings &amp; Arrays</vt:lpstr>
      <vt:lpstr>Learning Objectives</vt:lpstr>
      <vt:lpstr>Manipulating Strings</vt:lpstr>
      <vt:lpstr>Manipulating Strings (cont’d.)</vt:lpstr>
      <vt:lpstr>Formatting Strings</vt:lpstr>
      <vt:lpstr>Formatting Strings (cont’d.)</vt:lpstr>
      <vt:lpstr>Formatting Strings (cont’d.)</vt:lpstr>
      <vt:lpstr>Formatting Strings (cont’d.)</vt:lpstr>
      <vt:lpstr>Counting Characters in a String</vt:lpstr>
      <vt:lpstr>Finding and Extracting Characters and Substrings</vt:lpstr>
      <vt:lpstr>PowerPoint Presentation</vt:lpstr>
      <vt:lpstr>PowerPoint Presentation</vt:lpstr>
      <vt:lpstr>Finding and Extracting Characters and Substrings (cont’d.)</vt:lpstr>
      <vt:lpstr>Finding and Extracting Characters and Substrings (cont’d.)</vt:lpstr>
      <vt:lpstr>Finding and Extracting Characters and Substrings (cont’d.)</vt:lpstr>
      <vt:lpstr>Finding and Extracting Characters and Substrings (cont’d.)</vt:lpstr>
      <vt:lpstr>Finding and Extracting Characters and Substrings (cont’d.)</vt:lpstr>
      <vt:lpstr>PowerPoint Presentation</vt:lpstr>
      <vt:lpstr>Replacing Characters and Substrings</vt:lpstr>
      <vt:lpstr>Combining Characters and Substrings</vt:lpstr>
      <vt:lpstr>PowerPoint Presentation</vt:lpstr>
      <vt:lpstr>Comparing Strings</vt:lpstr>
      <vt:lpstr>Trimming Strings</vt:lpstr>
      <vt:lpstr>Manipulating Arrays</vt:lpstr>
      <vt:lpstr>Manipulating Arrays (cont'd.)</vt:lpstr>
      <vt:lpstr>Finding and Extracting Elements and Values</vt:lpstr>
      <vt:lpstr>PowerPoint Presentation</vt:lpstr>
      <vt:lpstr>Manipulating Elements</vt:lpstr>
      <vt:lpstr>PowerPoint Presentation</vt:lpstr>
      <vt:lpstr>Manipulating Elements</vt:lpstr>
      <vt:lpstr>Manipulating Elements (cont’d.)</vt:lpstr>
      <vt:lpstr>Manipulating Elements (cont’d.)</vt:lpstr>
      <vt:lpstr>Manipulating Elements (cont’d.)</vt:lpstr>
      <vt:lpstr>Sorting and Combining Arrays</vt:lpstr>
      <vt:lpstr>Sorting and Combining Arrays (cont'd.)</vt:lpstr>
      <vt:lpstr>Sorting and Combining Arrays (cont'd.)</vt:lpstr>
      <vt:lpstr>Sorting and Combining Arrays (cont'd.)</vt:lpstr>
      <vt:lpstr>Converting Between Data Types</vt:lpstr>
      <vt:lpstr>Converting Between Strings and Arrays</vt:lpstr>
      <vt:lpstr>PowerPoint Presentation</vt:lpstr>
      <vt:lpstr>Converting Between Strings and Arrays (cont’d.)</vt:lpstr>
      <vt:lpstr>PowerPoint Presentation</vt:lpstr>
      <vt:lpstr>Converting Between Strings and Arrays </vt:lpstr>
      <vt:lpstr>Converting Between Strings and Arrays (cont’d.)</vt:lpstr>
      <vt:lpstr>Converting Between Strings and JSON</vt:lpstr>
      <vt:lpstr>Converting Between Strings and JSON (cont'd.)</vt:lpstr>
      <vt:lpstr>Converting Between Strings and JSON (cont'd.)</vt:lpstr>
      <vt:lpstr>Converting Between Strings and JSON (cont'd.)</vt:lpstr>
      <vt:lpstr>Converting Between Strings and JSON (cont'd.)</vt:lpstr>
      <vt:lpstr>Summary</vt:lpstr>
      <vt:lpstr>Summary (cont’d.)</vt:lpstr>
      <vt:lpstr>Summary (cont’d.)</vt:lpstr>
      <vt:lpstr>Summary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416</cp:revision>
  <dcterms:created xsi:type="dcterms:W3CDTF">2007-07-09T21:56:01Z</dcterms:created>
  <dcterms:modified xsi:type="dcterms:W3CDTF">2021-03-23T21:30:06Z</dcterms:modified>
</cp:coreProperties>
</file>