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6" r:id="rId5"/>
    <p:sldId id="1741" r:id="rId6"/>
    <p:sldId id="1754" r:id="rId7"/>
    <p:sldId id="1779" r:id="rId8"/>
    <p:sldId id="1780" r:id="rId9"/>
    <p:sldId id="1786" r:id="rId10"/>
    <p:sldId id="1785" r:id="rId11"/>
    <p:sldId id="1787" r:id="rId12"/>
    <p:sldId id="1790" r:id="rId13"/>
    <p:sldId id="1788" r:id="rId14"/>
    <p:sldId id="1789" r:id="rId15"/>
    <p:sldId id="1791" r:id="rId16"/>
    <p:sldId id="1792" r:id="rId17"/>
    <p:sldId id="1794" r:id="rId18"/>
    <p:sldId id="1793" r:id="rId19"/>
    <p:sldId id="1795" r:id="rId20"/>
    <p:sldId id="1796" r:id="rId21"/>
    <p:sldId id="1781" r:id="rId22"/>
    <p:sldId id="1782" r:id="rId23"/>
    <p:sldId id="1783" r:id="rId24"/>
    <p:sldId id="1784" r:id="rId25"/>
    <p:sldId id="1797" r:id="rId26"/>
    <p:sldId id="1798" r:id="rId27"/>
    <p:sldId id="1799" r:id="rId28"/>
    <p:sldId id="1800" r:id="rId29"/>
    <p:sldId id="591" r:id="rId3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282"/>
    <a:srgbClr val="B8DA8D"/>
    <a:srgbClr val="0083A0"/>
    <a:srgbClr val="D4E388"/>
    <a:srgbClr val="00B0F0"/>
    <a:srgbClr val="007DC3"/>
    <a:srgbClr val="5EC5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3A1FC-81EA-454F-8149-5A3236F177E0}" v="732" dt="2020-07-15T22:45:41.822"/>
    <p1510:client id="{6E436A73-BBF7-45DB-822B-4F82EBD6FCC3}" v="108" dt="2020-07-15T23:26:48.8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91" autoAdjust="0"/>
  </p:normalViewPr>
  <p:slideViewPr>
    <p:cSldViewPr snapToGrid="0">
      <p:cViewPr varScale="1">
        <p:scale>
          <a:sx n="61" d="100"/>
          <a:sy n="61" d="100"/>
        </p:scale>
        <p:origin x="136" y="4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Sherlock" userId="7c8b790f-78fd-4342-b460-6dfd3a63a23d" providerId="ADAL" clId="{03F3A1FC-81EA-454F-8149-5A3236F177E0}"/>
    <pc:docChg chg="custSel addSld delSld modSld">
      <pc:chgData name="Liam Sherlock" userId="7c8b790f-78fd-4342-b460-6dfd3a63a23d" providerId="ADAL" clId="{03F3A1FC-81EA-454F-8149-5A3236F177E0}" dt="2020-07-15T23:20:26.544" v="160"/>
      <pc:docMkLst>
        <pc:docMk/>
      </pc:docMkLst>
      <pc:sldChg chg="delSp">
        <pc:chgData name="Liam Sherlock" userId="7c8b790f-78fd-4342-b460-6dfd3a63a23d" providerId="ADAL" clId="{03F3A1FC-81EA-454F-8149-5A3236F177E0}" dt="2020-07-15T22:50:00.711" v="0" actId="478"/>
        <pc:sldMkLst>
          <pc:docMk/>
          <pc:sldMk cId="2764472571" sldId="256"/>
        </pc:sldMkLst>
        <pc:spChg chg="del">
          <ac:chgData name="Liam Sherlock" userId="7c8b790f-78fd-4342-b460-6dfd3a63a23d" providerId="ADAL" clId="{03F3A1FC-81EA-454F-8149-5A3236F177E0}" dt="2020-07-15T22:50:00.711" v="0" actId="478"/>
          <ac:spMkLst>
            <pc:docMk/>
            <pc:sldMk cId="2764472571" sldId="256"/>
            <ac:spMk id="6" creationId="{42A5F058-894A-4ABB-8F66-39843BF4B50D}"/>
          </ac:spMkLst>
        </pc:spChg>
      </pc:sldChg>
      <pc:sldChg chg="addSp modSp add">
        <pc:chgData name="Liam Sherlock" userId="7c8b790f-78fd-4342-b460-6dfd3a63a23d" providerId="ADAL" clId="{03F3A1FC-81EA-454F-8149-5A3236F177E0}" dt="2020-07-15T23:02:46.876" v="77"/>
        <pc:sldMkLst>
          <pc:docMk/>
          <pc:sldMk cId="1088483974" sldId="1797"/>
        </pc:sldMkLst>
        <pc:spChg chg="mod">
          <ac:chgData name="Liam Sherlock" userId="7c8b790f-78fd-4342-b460-6dfd3a63a23d" providerId="ADAL" clId="{03F3A1FC-81EA-454F-8149-5A3236F177E0}" dt="2020-07-15T22:54:34.409" v="5"/>
          <ac:spMkLst>
            <pc:docMk/>
            <pc:sldMk cId="1088483974" sldId="1797"/>
            <ac:spMk id="3" creationId="{777F0037-8B5F-44D2-B503-745DE7F16108}"/>
          </ac:spMkLst>
        </pc:spChg>
        <pc:spChg chg="mod">
          <ac:chgData name="Liam Sherlock" userId="7c8b790f-78fd-4342-b460-6dfd3a63a23d" providerId="ADAL" clId="{03F3A1FC-81EA-454F-8149-5A3236F177E0}" dt="2020-07-15T23:00:21.086" v="66" actId="20577"/>
          <ac:spMkLst>
            <pc:docMk/>
            <pc:sldMk cId="1088483974" sldId="1797"/>
            <ac:spMk id="4" creationId="{2F0C16B8-4B26-46C6-8959-26240FD7CAC7}"/>
          </ac:spMkLst>
        </pc:spChg>
        <pc:spChg chg="add mod">
          <ac:chgData name="Liam Sherlock" userId="7c8b790f-78fd-4342-b460-6dfd3a63a23d" providerId="ADAL" clId="{03F3A1FC-81EA-454F-8149-5A3236F177E0}" dt="2020-07-15T23:02:11.290" v="76" actId="207"/>
          <ac:spMkLst>
            <pc:docMk/>
            <pc:sldMk cId="1088483974" sldId="1797"/>
            <ac:spMk id="6" creationId="{879DA9CE-F7ED-45CF-806B-9D593959C61B}"/>
          </ac:spMkLst>
        </pc:spChg>
        <pc:spChg chg="add">
          <ac:chgData name="Liam Sherlock" userId="7c8b790f-78fd-4342-b460-6dfd3a63a23d" providerId="ADAL" clId="{03F3A1FC-81EA-454F-8149-5A3236F177E0}" dt="2020-07-15T23:02:46.876" v="77"/>
          <ac:spMkLst>
            <pc:docMk/>
            <pc:sldMk cId="1088483974" sldId="1797"/>
            <ac:spMk id="7" creationId="{FF3F83E1-BC97-4DB1-B2C5-DF7BB8022ABD}"/>
          </ac:spMkLst>
        </pc:spChg>
        <pc:picChg chg="add mod">
          <ac:chgData name="Liam Sherlock" userId="7c8b790f-78fd-4342-b460-6dfd3a63a23d" providerId="ADAL" clId="{03F3A1FC-81EA-454F-8149-5A3236F177E0}" dt="2020-07-15T23:00:04.220" v="49" actId="14100"/>
          <ac:picMkLst>
            <pc:docMk/>
            <pc:sldMk cId="1088483974" sldId="1797"/>
            <ac:picMk id="5" creationId="{5E685330-02B4-44D9-AA65-1B71AB1D700D}"/>
          </ac:picMkLst>
        </pc:picChg>
      </pc:sldChg>
      <pc:sldChg chg="addSp delSp modSp add modNotesTx">
        <pc:chgData name="Liam Sherlock" userId="7c8b790f-78fd-4342-b460-6dfd3a63a23d" providerId="ADAL" clId="{03F3A1FC-81EA-454F-8149-5A3236F177E0}" dt="2020-07-15T23:06:19.397" v="127"/>
        <pc:sldMkLst>
          <pc:docMk/>
          <pc:sldMk cId="930057536" sldId="1798"/>
        </pc:sldMkLst>
        <pc:spChg chg="mod">
          <ac:chgData name="Liam Sherlock" userId="7c8b790f-78fd-4342-b460-6dfd3a63a23d" providerId="ADAL" clId="{03F3A1FC-81EA-454F-8149-5A3236F177E0}" dt="2020-07-15T23:03:41.600" v="95" actId="6549"/>
          <ac:spMkLst>
            <pc:docMk/>
            <pc:sldMk cId="930057536" sldId="1798"/>
            <ac:spMk id="3" creationId="{777F0037-8B5F-44D2-B503-745DE7F16108}"/>
          </ac:spMkLst>
        </pc:spChg>
        <pc:spChg chg="mod">
          <ac:chgData name="Liam Sherlock" userId="7c8b790f-78fd-4342-b460-6dfd3a63a23d" providerId="ADAL" clId="{03F3A1FC-81EA-454F-8149-5A3236F177E0}" dt="2020-07-15T23:06:02.205" v="125" actId="20577"/>
          <ac:spMkLst>
            <pc:docMk/>
            <pc:sldMk cId="930057536" sldId="1798"/>
            <ac:spMk id="4" creationId="{2F0C16B8-4B26-46C6-8959-26240FD7CAC7}"/>
          </ac:spMkLst>
        </pc:spChg>
        <pc:spChg chg="add">
          <ac:chgData name="Liam Sherlock" userId="7c8b790f-78fd-4342-b460-6dfd3a63a23d" providerId="ADAL" clId="{03F3A1FC-81EA-454F-8149-5A3236F177E0}" dt="2020-07-15T23:06:19.397" v="127"/>
          <ac:spMkLst>
            <pc:docMk/>
            <pc:sldMk cId="930057536" sldId="1798"/>
            <ac:spMk id="6" creationId="{913EB634-DDDE-4913-BF94-3A41DAF1C106}"/>
          </ac:spMkLst>
        </pc:spChg>
        <pc:picChg chg="add del mod">
          <ac:chgData name="Liam Sherlock" userId="7c8b790f-78fd-4342-b460-6dfd3a63a23d" providerId="ADAL" clId="{03F3A1FC-81EA-454F-8149-5A3236F177E0}" dt="2020-07-15T22:59:47.488" v="46"/>
          <ac:picMkLst>
            <pc:docMk/>
            <pc:sldMk cId="930057536" sldId="1798"/>
            <ac:picMk id="5" creationId="{CA743882-DBB1-4843-B004-7CC49DBADD8E}"/>
          </ac:picMkLst>
        </pc:picChg>
      </pc:sldChg>
      <pc:sldChg chg="addSp delSp modSp add modNotesTx">
        <pc:chgData name="Liam Sherlock" userId="7c8b790f-78fd-4342-b460-6dfd3a63a23d" providerId="ADAL" clId="{03F3A1FC-81EA-454F-8149-5A3236F177E0}" dt="2020-07-15T23:10:54.449" v="136" actId="5793"/>
        <pc:sldMkLst>
          <pc:docMk/>
          <pc:sldMk cId="4054821322" sldId="1799"/>
        </pc:sldMkLst>
        <pc:spChg chg="del">
          <ac:chgData name="Liam Sherlock" userId="7c8b790f-78fd-4342-b460-6dfd3a63a23d" providerId="ADAL" clId="{03F3A1FC-81EA-454F-8149-5A3236F177E0}" dt="2020-07-15T23:10:25.879" v="129" actId="478"/>
          <ac:spMkLst>
            <pc:docMk/>
            <pc:sldMk cId="4054821322" sldId="1799"/>
            <ac:spMk id="4" creationId="{2F0C16B8-4B26-46C6-8959-26240FD7CAC7}"/>
          </ac:spMkLst>
        </pc:spChg>
        <pc:spChg chg="add mod">
          <ac:chgData name="Liam Sherlock" userId="7c8b790f-78fd-4342-b460-6dfd3a63a23d" providerId="ADAL" clId="{03F3A1FC-81EA-454F-8149-5A3236F177E0}" dt="2020-07-15T23:10:25.879" v="129" actId="478"/>
          <ac:spMkLst>
            <pc:docMk/>
            <pc:sldMk cId="4054821322" sldId="1799"/>
            <ac:spMk id="7" creationId="{AE8130A4-B748-492B-9536-C03A3138F196}"/>
          </ac:spMkLst>
        </pc:spChg>
        <pc:picChg chg="add mod">
          <ac:chgData name="Liam Sherlock" userId="7c8b790f-78fd-4342-b460-6dfd3a63a23d" providerId="ADAL" clId="{03F3A1FC-81EA-454F-8149-5A3236F177E0}" dt="2020-07-15T23:10:47.613" v="134" actId="14100"/>
          <ac:picMkLst>
            <pc:docMk/>
            <pc:sldMk cId="4054821322" sldId="1799"/>
            <ac:picMk id="8" creationId="{AE5915B7-5EE1-4C9C-9834-29440F42D059}"/>
          </ac:picMkLst>
        </pc:picChg>
      </pc:sldChg>
      <pc:sldChg chg="add del">
        <pc:chgData name="Liam Sherlock" userId="7c8b790f-78fd-4342-b460-6dfd3a63a23d" providerId="ADAL" clId="{03F3A1FC-81EA-454F-8149-5A3236F177E0}" dt="2020-07-15T23:10:29.919" v="131"/>
        <pc:sldMkLst>
          <pc:docMk/>
          <pc:sldMk cId="244494860" sldId="1800"/>
        </pc:sldMkLst>
      </pc:sldChg>
      <pc:sldChg chg="addSp modSp add">
        <pc:chgData name="Liam Sherlock" userId="7c8b790f-78fd-4342-b460-6dfd3a63a23d" providerId="ADAL" clId="{03F3A1FC-81EA-454F-8149-5A3236F177E0}" dt="2020-07-15T23:20:26.544" v="160"/>
        <pc:sldMkLst>
          <pc:docMk/>
          <pc:sldMk cId="2419613385" sldId="1800"/>
        </pc:sldMkLst>
        <pc:spChg chg="mod">
          <ac:chgData name="Liam Sherlock" userId="7c8b790f-78fd-4342-b460-6dfd3a63a23d" providerId="ADAL" clId="{03F3A1FC-81EA-454F-8149-5A3236F177E0}" dt="2020-07-15T23:13:07.142" v="140" actId="6549"/>
          <ac:spMkLst>
            <pc:docMk/>
            <pc:sldMk cId="2419613385" sldId="1800"/>
            <ac:spMk id="3" creationId="{4317DDB9-FB3A-4E23-8C7E-0B4D72DD7C22}"/>
          </ac:spMkLst>
        </pc:spChg>
        <pc:spChg chg="mod">
          <ac:chgData name="Liam Sherlock" userId="7c8b790f-78fd-4342-b460-6dfd3a63a23d" providerId="ADAL" clId="{03F3A1FC-81EA-454F-8149-5A3236F177E0}" dt="2020-07-15T23:19:13.886" v="159" actId="27636"/>
          <ac:spMkLst>
            <pc:docMk/>
            <pc:sldMk cId="2419613385" sldId="1800"/>
            <ac:spMk id="4" creationId="{F1F8EC3B-0CA5-4ED6-9452-2F6D17299EEA}"/>
          </ac:spMkLst>
        </pc:spChg>
        <pc:spChg chg="add">
          <ac:chgData name="Liam Sherlock" userId="7c8b790f-78fd-4342-b460-6dfd3a63a23d" providerId="ADAL" clId="{03F3A1FC-81EA-454F-8149-5A3236F177E0}" dt="2020-07-15T23:20:26.544" v="160"/>
          <ac:spMkLst>
            <pc:docMk/>
            <pc:sldMk cId="2419613385" sldId="1800"/>
            <ac:spMk id="6" creationId="{9D8BEEC7-F0A5-46DD-BE86-B6745F894F5F}"/>
          </ac:spMkLst>
        </pc:spChg>
        <pc:picChg chg="add mod">
          <ac:chgData name="Liam Sherlock" userId="7c8b790f-78fd-4342-b460-6dfd3a63a23d" providerId="ADAL" clId="{03F3A1FC-81EA-454F-8149-5A3236F177E0}" dt="2020-07-15T23:18:18.093" v="156" actId="1076"/>
          <ac:picMkLst>
            <pc:docMk/>
            <pc:sldMk cId="2419613385" sldId="1800"/>
            <ac:picMk id="5" creationId="{3FB13E79-6FA0-474F-937E-8DA952248DE8}"/>
          </ac:picMkLst>
        </pc:picChg>
      </pc:sldChg>
    </pc:docChg>
  </pc:docChgLst>
  <pc:docChgLst>
    <pc:chgData name="Liam Sherlock" userId="7c8b790f-78fd-4342-b460-6dfd3a63a23d" providerId="ADAL" clId="{6E436A73-BBF7-45DB-822B-4F82EBD6FCC3}"/>
    <pc:docChg chg="custSel modSld">
      <pc:chgData name="Liam Sherlock" userId="7c8b790f-78fd-4342-b460-6dfd3a63a23d" providerId="ADAL" clId="{6E436A73-BBF7-45DB-822B-4F82EBD6FCC3}" dt="2020-07-15T23:29:40.110" v="205" actId="255"/>
      <pc:docMkLst>
        <pc:docMk/>
      </pc:docMkLst>
      <pc:sldChg chg="addSp modSp">
        <pc:chgData name="Liam Sherlock" userId="7c8b790f-78fd-4342-b460-6dfd3a63a23d" providerId="ADAL" clId="{6E436A73-BBF7-45DB-822B-4F82EBD6FCC3}" dt="2020-07-15T23:29:40.110" v="205" actId="255"/>
        <pc:sldMkLst>
          <pc:docMk/>
          <pc:sldMk cId="1816486609" sldId="1780"/>
        </pc:sldMkLst>
        <pc:spChg chg="mod">
          <ac:chgData name="Liam Sherlock" userId="7c8b790f-78fd-4342-b460-6dfd3a63a23d" providerId="ADAL" clId="{6E436A73-BBF7-45DB-822B-4F82EBD6FCC3}" dt="2020-07-15T23:29:40.110" v="205" actId="255"/>
          <ac:spMkLst>
            <pc:docMk/>
            <pc:sldMk cId="1816486609" sldId="1780"/>
            <ac:spMk id="4" creationId="{B59E2A4B-55DB-4540-8DE7-8663F38256C4}"/>
          </ac:spMkLst>
        </pc:spChg>
        <pc:spChg chg="add mod">
          <ac:chgData name="Liam Sherlock" userId="7c8b790f-78fd-4342-b460-6dfd3a63a23d" providerId="ADAL" clId="{6E436A73-BBF7-45DB-822B-4F82EBD6FCC3}" dt="2020-07-15T23:26:31.154" v="55" actId="1035"/>
          <ac:spMkLst>
            <pc:docMk/>
            <pc:sldMk cId="1816486609" sldId="1780"/>
            <ac:spMk id="5" creationId="{20C48C5F-1081-49E8-853E-DE5ED7335468}"/>
          </ac:spMkLst>
        </pc:spChg>
        <pc:spChg chg="add mod">
          <ac:chgData name="Liam Sherlock" userId="7c8b790f-78fd-4342-b460-6dfd3a63a23d" providerId="ADAL" clId="{6E436A73-BBF7-45DB-822B-4F82EBD6FCC3}" dt="2020-07-15T23:27:38.754" v="159" actId="1076"/>
          <ac:spMkLst>
            <pc:docMk/>
            <pc:sldMk cId="1816486609" sldId="1780"/>
            <ac:spMk id="8" creationId="{541F0F33-E749-4536-A7C9-1AC01EE110AA}"/>
          </ac:spMkLst>
        </pc:spChg>
        <pc:picChg chg="mod">
          <ac:chgData name="Liam Sherlock" userId="7c8b790f-78fd-4342-b460-6dfd3a63a23d" providerId="ADAL" clId="{6E436A73-BBF7-45DB-822B-4F82EBD6FCC3}" dt="2020-07-15T23:25:13.733" v="0" actId="207"/>
          <ac:picMkLst>
            <pc:docMk/>
            <pc:sldMk cId="1816486609" sldId="1780"/>
            <ac:picMk id="6" creationId="{3B688D9A-525A-4CC0-8576-0A04E8A1C618}"/>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8" cy="513508"/>
          </a:xfrm>
          <a:prstGeom prst="rect">
            <a:avLst/>
          </a:prstGeom>
        </p:spPr>
        <p:txBody>
          <a:bodyPr vert="horz" lIns="99070" tIns="49535" rIns="99070" bIns="49535" rtlCol="0"/>
          <a:lstStyle>
            <a:lvl1pPr algn="l">
              <a:defRPr sz="1300"/>
            </a:lvl1pPr>
          </a:lstStyle>
          <a:p>
            <a:endParaRPr lang="en-IE"/>
          </a:p>
        </p:txBody>
      </p:sp>
      <p:sp>
        <p:nvSpPr>
          <p:cNvPr id="3" name="Date Placeholder 2"/>
          <p:cNvSpPr>
            <a:spLocks noGrp="1"/>
          </p:cNvSpPr>
          <p:nvPr>
            <p:ph type="dt" sz="quarter" idx="1"/>
          </p:nvPr>
        </p:nvSpPr>
        <p:spPr>
          <a:xfrm>
            <a:off x="4023992" y="0"/>
            <a:ext cx="3078428" cy="513508"/>
          </a:xfrm>
          <a:prstGeom prst="rect">
            <a:avLst/>
          </a:prstGeom>
        </p:spPr>
        <p:txBody>
          <a:bodyPr vert="horz" lIns="99070" tIns="49535" rIns="99070" bIns="49535" rtlCol="0"/>
          <a:lstStyle>
            <a:lvl1pPr algn="r">
              <a:defRPr sz="1300"/>
            </a:lvl1pPr>
          </a:lstStyle>
          <a:p>
            <a:fld id="{36C1A2DC-5DF1-4CA3-BD5C-70F5CF56356F}" type="datetimeFigureOut">
              <a:rPr lang="en-IE" smtClean="0"/>
              <a:t>16/07/2020</a:t>
            </a:fld>
            <a:endParaRPr lang="en-IE"/>
          </a:p>
        </p:txBody>
      </p:sp>
      <p:sp>
        <p:nvSpPr>
          <p:cNvPr id="4" name="Footer Placeholder 3"/>
          <p:cNvSpPr>
            <a:spLocks noGrp="1"/>
          </p:cNvSpPr>
          <p:nvPr>
            <p:ph type="ftr" sz="quarter" idx="2"/>
            <p:custDataLst>
              <p:tags r:id="rId2"/>
            </p:custDataLst>
          </p:nvPr>
        </p:nvSpPr>
        <p:spPr>
          <a:xfrm>
            <a:off x="1" y="9721107"/>
            <a:ext cx="7104063" cy="513507"/>
          </a:xfrm>
          <a:prstGeom prst="rect">
            <a:avLst/>
          </a:prstGeom>
        </p:spPr>
        <p:txBody>
          <a:bodyPr vert="horz" lIns="99070" tIns="49535" rIns="99070" bIns="49535" rtlCol="0" anchor="b"/>
          <a:lstStyle>
            <a:lvl1pPr algn="l">
              <a:defRPr sz="1300"/>
            </a:lvl1pPr>
          </a:lstStyle>
          <a:p>
            <a:pPr algn="r"/>
            <a:r>
              <a:rPr lang="en-US">
                <a:solidFill>
                  <a:srgbClr val="000000"/>
                </a:solidFill>
                <a:latin typeface="Times New Roman" panose="02020603050405020304" pitchFamily="18" charset="0"/>
              </a:rPr>
              <a:t>Central Bank of Ireland - RESTRICTED</a:t>
            </a:r>
            <a:endParaRPr lang="en-IE">
              <a:solidFill>
                <a:srgbClr val="000000"/>
              </a:solidFill>
              <a:latin typeface="Times New Roman" panose="02020603050405020304" pitchFamily="18" charset="0"/>
            </a:endParaRPr>
          </a:p>
        </p:txBody>
      </p:sp>
      <p:sp>
        <p:nvSpPr>
          <p:cNvPr id="5" name="Slide Number Placeholder 4"/>
          <p:cNvSpPr>
            <a:spLocks noGrp="1"/>
          </p:cNvSpPr>
          <p:nvPr>
            <p:ph type="sldNum" sz="quarter" idx="3"/>
          </p:nvPr>
        </p:nvSpPr>
        <p:spPr>
          <a:xfrm>
            <a:off x="4023992" y="9721107"/>
            <a:ext cx="3078428" cy="513507"/>
          </a:xfrm>
          <a:prstGeom prst="rect">
            <a:avLst/>
          </a:prstGeom>
        </p:spPr>
        <p:txBody>
          <a:bodyPr vert="horz" lIns="99070" tIns="49535" rIns="99070" bIns="49535" rtlCol="0" anchor="b"/>
          <a:lstStyle>
            <a:lvl1pPr algn="r">
              <a:defRPr sz="1300"/>
            </a:lvl1pPr>
          </a:lstStyle>
          <a:p>
            <a:fld id="{FE47026C-895E-4342-BCF4-E8DFB3A00433}" type="slidenum">
              <a:rPr lang="en-IE" smtClean="0"/>
              <a:t>‹#›</a:t>
            </a:fld>
            <a:endParaRPr lang="en-IE"/>
          </a:p>
        </p:txBody>
      </p:sp>
    </p:spTree>
    <p:extLst>
      <p:ext uri="{BB962C8B-B14F-4D97-AF65-F5344CB8AC3E}">
        <p14:creationId xmlns:p14="http://schemas.microsoft.com/office/powerpoint/2010/main" val="19388896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8" cy="513508"/>
          </a:xfrm>
          <a:prstGeom prst="rect">
            <a:avLst/>
          </a:prstGeom>
        </p:spPr>
        <p:txBody>
          <a:bodyPr vert="horz" lIns="99070" tIns="49535" rIns="99070" bIns="49535" rtlCol="0"/>
          <a:lstStyle>
            <a:lvl1pPr algn="l">
              <a:defRPr sz="1300"/>
            </a:lvl1pPr>
          </a:lstStyle>
          <a:p>
            <a:endParaRPr lang="en-IE"/>
          </a:p>
        </p:txBody>
      </p:sp>
      <p:sp>
        <p:nvSpPr>
          <p:cNvPr id="3" name="Date Placeholder 2"/>
          <p:cNvSpPr>
            <a:spLocks noGrp="1"/>
          </p:cNvSpPr>
          <p:nvPr>
            <p:ph type="dt" idx="1"/>
          </p:nvPr>
        </p:nvSpPr>
        <p:spPr>
          <a:xfrm>
            <a:off x="4023992" y="0"/>
            <a:ext cx="3078428" cy="513508"/>
          </a:xfrm>
          <a:prstGeom prst="rect">
            <a:avLst/>
          </a:prstGeom>
        </p:spPr>
        <p:txBody>
          <a:bodyPr vert="horz" lIns="99070" tIns="49535" rIns="99070" bIns="49535" rtlCol="0"/>
          <a:lstStyle>
            <a:lvl1pPr algn="r">
              <a:defRPr sz="1300"/>
            </a:lvl1pPr>
          </a:lstStyle>
          <a:p>
            <a:fld id="{098E9B47-A8D8-4DAA-9720-925855D9986F}" type="datetimeFigureOut">
              <a:rPr lang="en-IE" smtClean="0"/>
              <a:t>16/07/2020</a:t>
            </a:fld>
            <a:endParaRPr lang="en-IE"/>
          </a:p>
        </p:txBody>
      </p:sp>
      <p:sp>
        <p:nvSpPr>
          <p:cNvPr id="4" name="Slide Image Placeholder 3"/>
          <p:cNvSpPr>
            <a:spLocks noGrp="1" noRot="1" noChangeAspect="1"/>
          </p:cNvSpPr>
          <p:nvPr>
            <p:ph type="sldImg" idx="2"/>
          </p:nvPr>
        </p:nvSpPr>
        <p:spPr>
          <a:xfrm>
            <a:off x="482600" y="1279525"/>
            <a:ext cx="6138863" cy="3452813"/>
          </a:xfrm>
          <a:prstGeom prst="rect">
            <a:avLst/>
          </a:prstGeom>
          <a:noFill/>
          <a:ln w="12700">
            <a:solidFill>
              <a:prstClr val="black"/>
            </a:solidFill>
          </a:ln>
        </p:spPr>
        <p:txBody>
          <a:bodyPr vert="horz" lIns="99070" tIns="49535" rIns="99070" bIns="49535" rtlCol="0" anchor="ctr"/>
          <a:lstStyle/>
          <a:p>
            <a:endParaRPr lang="en-IE"/>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9070" tIns="49535" rIns="99070" bIns="4953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custDataLst>
              <p:tags r:id="rId2"/>
            </p:custDataLst>
          </p:nvPr>
        </p:nvSpPr>
        <p:spPr>
          <a:xfrm>
            <a:off x="1" y="9721107"/>
            <a:ext cx="7104063" cy="513507"/>
          </a:xfrm>
          <a:prstGeom prst="rect">
            <a:avLst/>
          </a:prstGeom>
        </p:spPr>
        <p:txBody>
          <a:bodyPr vert="horz" lIns="99070" tIns="49535" rIns="99070" bIns="49535" rtlCol="0" anchor="b"/>
          <a:lstStyle>
            <a:lvl1pPr algn="r">
              <a:defRPr lang="en-US" sz="1300" b="0" i="0" u="none">
                <a:solidFill>
                  <a:srgbClr val="000000"/>
                </a:solidFill>
                <a:latin typeface="Times New Roman" panose="02020603050405020304" pitchFamily="18" charset="0"/>
              </a:defRPr>
            </a:lvl1pPr>
          </a:lstStyle>
          <a:p>
            <a:r>
              <a:rPr lang="en-US"/>
              <a:t>Central Bank of Ireland - RESTRICTED</a:t>
            </a:r>
          </a:p>
        </p:txBody>
      </p:sp>
      <p:sp>
        <p:nvSpPr>
          <p:cNvPr id="7" name="Slide Number Placeholder 6"/>
          <p:cNvSpPr>
            <a:spLocks noGrp="1"/>
          </p:cNvSpPr>
          <p:nvPr>
            <p:ph type="sldNum" sz="quarter" idx="5"/>
          </p:nvPr>
        </p:nvSpPr>
        <p:spPr>
          <a:xfrm>
            <a:off x="4023992" y="9721107"/>
            <a:ext cx="3078428" cy="513507"/>
          </a:xfrm>
          <a:prstGeom prst="rect">
            <a:avLst/>
          </a:prstGeom>
        </p:spPr>
        <p:txBody>
          <a:bodyPr vert="horz" lIns="99070" tIns="49535" rIns="99070" bIns="49535" rtlCol="0" anchor="b"/>
          <a:lstStyle>
            <a:lvl1pPr algn="r">
              <a:defRPr sz="1300"/>
            </a:lvl1pPr>
          </a:lstStyle>
          <a:p>
            <a:fld id="{6C610C49-3A9D-4153-B471-2C0BC5CDE383}" type="slidenum">
              <a:rPr lang="en-IE" smtClean="0"/>
              <a:t>‹#›</a:t>
            </a:fld>
            <a:endParaRPr lang="en-IE"/>
          </a:p>
        </p:txBody>
      </p:sp>
    </p:spTree>
    <p:extLst>
      <p:ext uri="{BB962C8B-B14F-4D97-AF65-F5344CB8AC3E}">
        <p14:creationId xmlns:p14="http://schemas.microsoft.com/office/powerpoint/2010/main" val="71628736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idx="10"/>
          </p:nvPr>
        </p:nvSpPr>
        <p:spPr/>
        <p:txBody>
          <a:bodyPr/>
          <a:lstStyle/>
          <a:p>
            <a:endParaRPr lang="en-IE"/>
          </a:p>
        </p:txBody>
      </p:sp>
      <p:sp>
        <p:nvSpPr>
          <p:cNvPr id="5" name="Footer Placeholder 4"/>
          <p:cNvSpPr>
            <a:spLocks noGrp="1"/>
          </p:cNvSpPr>
          <p:nvPr>
            <p:ph type="ftr" sz="quarter" idx="11"/>
            <p:custDataLst>
              <p:tags r:id="rId1"/>
            </p:custDataLst>
          </p:nvPr>
        </p:nvSpPr>
        <p:spPr>
          <a:xfrm>
            <a:off x="1" y="9721107"/>
            <a:ext cx="7104063" cy="513507"/>
          </a:xfrm>
        </p:spPr>
        <p:txBody>
          <a:bodyPr/>
          <a:lstStyle/>
          <a:p>
            <a:r>
              <a:rPr lang="en-US"/>
              <a:t>Central Bank of Ireland - RESTRICTED</a:t>
            </a:r>
          </a:p>
        </p:txBody>
      </p:sp>
      <p:sp>
        <p:nvSpPr>
          <p:cNvPr id="6" name="Slide Number Placeholder 5"/>
          <p:cNvSpPr>
            <a:spLocks noGrp="1"/>
          </p:cNvSpPr>
          <p:nvPr>
            <p:ph type="sldNum" sz="quarter" idx="12"/>
          </p:nvPr>
        </p:nvSpPr>
        <p:spPr/>
        <p:txBody>
          <a:bodyPr/>
          <a:lstStyle/>
          <a:p>
            <a:fld id="{6C610C49-3A9D-4153-B471-2C0BC5CDE383}" type="slidenum">
              <a:rPr lang="en-IE" smtClean="0"/>
              <a:t>1</a:t>
            </a:fld>
            <a:endParaRPr lang="en-IE"/>
          </a:p>
        </p:txBody>
      </p:sp>
    </p:spTree>
    <p:extLst>
      <p:ext uri="{BB962C8B-B14F-4D97-AF65-F5344CB8AC3E}">
        <p14:creationId xmlns:p14="http://schemas.microsoft.com/office/powerpoint/2010/main" val="460571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GB" dirty="0"/>
          </a:p>
        </p:txBody>
      </p:sp>
      <p:sp>
        <p:nvSpPr>
          <p:cNvPr id="4" name="Header Placeholder 3"/>
          <p:cNvSpPr>
            <a:spLocks noGrp="1"/>
          </p:cNvSpPr>
          <p:nvPr>
            <p:ph type="hdr" sz="quarter"/>
          </p:nvPr>
        </p:nvSpPr>
        <p:spPr/>
        <p:txBody>
          <a:bodyPr/>
          <a:lstStyle/>
          <a:p>
            <a:endParaRPr lang="en-IE"/>
          </a:p>
        </p:txBody>
      </p:sp>
      <p:sp>
        <p:nvSpPr>
          <p:cNvPr id="5" name="Footer Placeholder 4"/>
          <p:cNvSpPr>
            <a:spLocks noGrp="1"/>
          </p:cNvSpPr>
          <p:nvPr>
            <p:ph type="ftr" sz="quarter" idx="4"/>
          </p:nvPr>
        </p:nvSpPr>
        <p:spPr/>
        <p:txBody>
          <a:bodyPr/>
          <a:lstStyle/>
          <a:p>
            <a:r>
              <a:rPr lang="en-US"/>
              <a:t>Central Bank of Ireland - RESTRICTED</a:t>
            </a:r>
          </a:p>
        </p:txBody>
      </p:sp>
      <p:sp>
        <p:nvSpPr>
          <p:cNvPr id="6" name="Slide Number Placeholder 5"/>
          <p:cNvSpPr>
            <a:spLocks noGrp="1"/>
          </p:cNvSpPr>
          <p:nvPr>
            <p:ph type="sldNum" sz="quarter" idx="5"/>
          </p:nvPr>
        </p:nvSpPr>
        <p:spPr/>
        <p:txBody>
          <a:bodyPr/>
          <a:lstStyle/>
          <a:p>
            <a:fld id="{6C610C49-3A9D-4153-B471-2C0BC5CDE383}" type="slidenum">
              <a:rPr lang="en-IE" smtClean="0"/>
              <a:t>24</a:t>
            </a:fld>
            <a:endParaRPr lang="en-IE"/>
          </a:p>
        </p:txBody>
      </p:sp>
    </p:spTree>
    <p:extLst>
      <p:ext uri="{BB962C8B-B14F-4D97-AF65-F5344CB8AC3E}">
        <p14:creationId xmlns:p14="http://schemas.microsoft.com/office/powerpoint/2010/main" val="416383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The Inception phase</a:t>
            </a:r>
            <a:r>
              <a:rPr lang="en-GB" dirty="0"/>
              <a:t>. As we described earlier, the team's focus is to do just enough work to get organized and going in the right direction. DAD aims to streamline the entire life cycle from beginning to end, including the initiation activities addressed by Inception. Inception ends when we have an agreed-upon vision regarding the expected outcomes for the team and how we're going to achieve them.</a:t>
            </a:r>
          </a:p>
          <a:p>
            <a:r>
              <a:rPr lang="en-GB" b="1" dirty="0"/>
              <a:t>Construction</a:t>
            </a:r>
            <a:r>
              <a:rPr lang="en-GB" dirty="0"/>
              <a:t> is organized into short iterations. An iteration is a short period of time, typically two weeks or less, in which the delivery team produces a new, potentially consumable version of their solution. Of course, for a new product or solution you may not have something truly consumable until after having completed several iterations. This phase ends when we have sufficient functionality, also known as a minimal marketable release (MMR). </a:t>
            </a:r>
          </a:p>
          <a:p>
            <a:r>
              <a:rPr lang="en-GB" b="1" dirty="0"/>
              <a:t>Teams address work items in small batches</a:t>
            </a:r>
            <a:r>
              <a:rPr lang="en-GB" dirty="0"/>
              <a:t>. Working in small batches is a fundamental of Scrum, and because this life cycle is based on Scrum, it's an important aspect of it. DAD teams, regardless of life cycle, are likely to work on a range of things: implementing new functionality, providing stakeholders with positive outcomes, running experiments, addressing end-user change requests coming in from usage of the current solution running in production, paying down technical debt, taking training, and many more. Work items are typically prioritized by the product owner, primarily by business value although risk, due dates, and severity (in the case of change requests) may also be taken into account. The Address Changing Stakeholder Needs process goal (Chapter 16) provides a range of options for managing work items. In each iteration, the team pulls a small batch of work off of the work item list that they believe they can achieve during that iteration. </a:t>
            </a:r>
          </a:p>
          <a:p>
            <a:r>
              <a:rPr lang="en-GB" b="1" dirty="0"/>
              <a:t>Critical ceremonies have a defined cadence</a:t>
            </a:r>
            <a:r>
              <a:rPr lang="en-GB" dirty="0"/>
              <a:t>. Also like Scrum, this life cycle schedules several agile ceremonies on specific cadences. At the beginning of each iteration, the team performs detailed planning for the iteration, and at the end of the iteration, we hold a demonstration. We hold a retrospective to evolve our WoW, and we make a go-forward decision. We also hold a daily coordination meeting. The point is that by prescribing when to hold these important work sessions, we take some of the guess work out of the process. The downside is that Scrum injects a fair bit of process overhead with ceremonies. This is a problem that the Lean life cycle addresses. </a:t>
            </a:r>
          </a:p>
          <a:p>
            <a:r>
              <a:rPr lang="en-GB" b="1" dirty="0"/>
              <a:t>The Transition phase.</a:t>
            </a:r>
            <a:r>
              <a:rPr lang="en-GB" dirty="0"/>
              <a:t> The aim of the Transition phase is to ensure that the solution is ready to be deployed and, if so, to deploy it. This “phase” can be automated away (which is exactly what happens when evolving toward the two continuous delivery life cycles). </a:t>
            </a:r>
          </a:p>
          <a:p>
            <a:r>
              <a:rPr lang="en-GB" b="1" dirty="0"/>
              <a:t>Explicit milestones.</a:t>
            </a:r>
            <a:r>
              <a:rPr lang="en-GB" dirty="0"/>
              <a:t> This life cycle supports the full range of straightforward, risk-based milestones, as you see depicted along the bottom of the life cycle. The milestones enable leadership to govern effectively, more on this later. By “lightweight” we mean that milestones do not need to be a formal bureaucratic review of </a:t>
            </a:r>
            <a:r>
              <a:rPr lang="en-GB" dirty="0" err="1"/>
              <a:t>artifacts</a:t>
            </a:r>
            <a:r>
              <a:rPr lang="en-GB" dirty="0"/>
              <a:t>. Ideally, they are merely placeholders for discussions regarding the status and health of the initiative. See the Govern Delivery Team goal in Chapter 27 for a more detailed discussion of how to keep milestones light. </a:t>
            </a:r>
          </a:p>
          <a:p>
            <a:r>
              <a:rPr lang="en-GB" b="1" dirty="0"/>
              <a:t>Enterprise guidance and roadmaps are explicitly shown.</a:t>
            </a:r>
            <a:r>
              <a:rPr lang="en-GB" dirty="0"/>
              <a:t> On the left-hand side of the life cycle, you see that important flows come into the team from outside of the delivery life cycle. That's because solution delivery is just part of your organization's overall DevOps strategy, which in turn is part of your overall IT strategy. For example, the initial vision and funding for your </a:t>
            </a:r>
            <a:r>
              <a:rPr lang="en-GB" dirty="0" err="1"/>
              <a:t>endeavor</a:t>
            </a:r>
            <a:r>
              <a:rPr lang="en-GB" dirty="0"/>
              <a:t> may be coming from a product management group, and the roadmaps and guidance from other areas such as enterprise architecture, data management, and security (to name a few). Remember, DAD teams work in an enterprise-aware manner, and one aspect of doing so is to adopt and follow appropriate guidance. </a:t>
            </a:r>
          </a:p>
          <a:p>
            <a:r>
              <a:rPr lang="en-GB" b="1" dirty="0"/>
              <a:t>Operations and support are depicted.</a:t>
            </a:r>
            <a:r>
              <a:rPr lang="en-GB" dirty="0"/>
              <a:t> If your team is working on the new release of an existing solution then you are likely to receive change requests from existing end users, typically coming to you via your operations and support efforts. For teams working in a DevOps environment, it may be that you're responsible for running and supporting your solution in production.</a:t>
            </a:r>
          </a:p>
          <a:p>
            <a:endParaRPr lang="en-GB" dirty="0"/>
          </a:p>
          <a:p>
            <a:r>
              <a:rPr lang="en-GB" dirty="0"/>
              <a:t>Ambler, Scott. Choose your WoW, Project Management Institute.</a:t>
            </a:r>
          </a:p>
        </p:txBody>
      </p:sp>
      <p:sp>
        <p:nvSpPr>
          <p:cNvPr id="4" name="Header Placeholder 3"/>
          <p:cNvSpPr>
            <a:spLocks noGrp="1"/>
          </p:cNvSpPr>
          <p:nvPr>
            <p:ph type="hdr" sz="quarter"/>
          </p:nvPr>
        </p:nvSpPr>
        <p:spPr/>
        <p:txBody>
          <a:bodyPr/>
          <a:lstStyle/>
          <a:p>
            <a:endParaRPr lang="en-IE"/>
          </a:p>
        </p:txBody>
      </p:sp>
      <p:sp>
        <p:nvSpPr>
          <p:cNvPr id="5" name="Footer Placeholder 4"/>
          <p:cNvSpPr>
            <a:spLocks noGrp="1"/>
          </p:cNvSpPr>
          <p:nvPr>
            <p:ph type="ftr" sz="quarter" idx="4"/>
          </p:nvPr>
        </p:nvSpPr>
        <p:spPr/>
        <p:txBody>
          <a:bodyPr/>
          <a:lstStyle/>
          <a:p>
            <a:r>
              <a:rPr lang="en-US"/>
              <a:t>Central Bank of Ireland - RESTRICTED</a:t>
            </a:r>
          </a:p>
        </p:txBody>
      </p:sp>
      <p:sp>
        <p:nvSpPr>
          <p:cNvPr id="6" name="Slide Number Placeholder 5"/>
          <p:cNvSpPr>
            <a:spLocks noGrp="1"/>
          </p:cNvSpPr>
          <p:nvPr>
            <p:ph type="sldNum" sz="quarter" idx="5"/>
          </p:nvPr>
        </p:nvSpPr>
        <p:spPr/>
        <p:txBody>
          <a:bodyPr/>
          <a:lstStyle/>
          <a:p>
            <a:fld id="{6C610C49-3A9D-4153-B471-2C0BC5CDE383}" type="slidenum">
              <a:rPr lang="en-IE" smtClean="0"/>
              <a:t>8</a:t>
            </a:fld>
            <a:endParaRPr lang="en-IE"/>
          </a:p>
        </p:txBody>
      </p:sp>
    </p:spTree>
    <p:extLst>
      <p:ext uri="{BB962C8B-B14F-4D97-AF65-F5344CB8AC3E}">
        <p14:creationId xmlns:p14="http://schemas.microsoft.com/office/powerpoint/2010/main" val="109005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Explicit milestones.</a:t>
            </a:r>
            <a:r>
              <a:rPr lang="en-GB" dirty="0"/>
              <a:t> This life cycle supports the full range of straightforward, risk-based milestones, as you see depicted along the bottom of the life cycle. The milestones enable leadership to govern effectively, more on this later. By “lightweight” we mean that milestones do not need to be a formal bureaucratic review of </a:t>
            </a:r>
            <a:r>
              <a:rPr lang="en-GB" dirty="0" err="1"/>
              <a:t>artifacts</a:t>
            </a:r>
            <a:r>
              <a:rPr lang="en-GB" dirty="0"/>
              <a:t>. Ideally, they are merely placeholders for discussions regarding the status and health of the initiative. See the Govern Delivery Team goal in Chapter 27 for a more detailed discussion of how to keep milestones light. </a:t>
            </a:r>
          </a:p>
          <a:p>
            <a:r>
              <a:rPr lang="en-GB" b="1" dirty="0"/>
              <a:t>Enterprise guidance and roadmaps are explicitly shown.</a:t>
            </a:r>
            <a:r>
              <a:rPr lang="en-GB" dirty="0"/>
              <a:t> On the left-hand side of the life cycle, you see that important flows come into the team from outside of the delivery life cycle. That's because solution delivery is just part of your organization's overall DevOps strategy, which in turn is part of your overall IT strategy. For example, the initial vision and funding for your </a:t>
            </a:r>
            <a:r>
              <a:rPr lang="en-GB" dirty="0" err="1"/>
              <a:t>endeavor</a:t>
            </a:r>
            <a:r>
              <a:rPr lang="en-GB" dirty="0"/>
              <a:t> may be coming from a product management group, and the roadmaps and guidance from other areas such as enterprise architecture, data management, and security (to name a few). Remember, DAD teams work in an enterprise-aware manner, and one aspect of doing so is to adopt and follow appropriate guidance. </a:t>
            </a:r>
          </a:p>
          <a:p>
            <a:r>
              <a:rPr lang="en-GB" b="1" dirty="0"/>
              <a:t>Operations and support are depicted.</a:t>
            </a:r>
            <a:r>
              <a:rPr lang="en-GB" dirty="0"/>
              <a:t> If your team is working on the new release of an existing solution then you are likely to receive change requests from existing end users, typically coming to you via your operations and support efforts. For teams working in a DevOps environment, it may be that you're responsible for running and supporting your solution in production.</a:t>
            </a:r>
          </a:p>
          <a:p>
            <a:endParaRPr lang="en-GB" dirty="0"/>
          </a:p>
          <a:p>
            <a:r>
              <a:rPr lang="en-GB" dirty="0"/>
              <a:t>Ambler, Scott. Choose your WoW, Project Management Institute.</a:t>
            </a:r>
          </a:p>
        </p:txBody>
      </p:sp>
      <p:sp>
        <p:nvSpPr>
          <p:cNvPr id="4" name="Header Placeholder 3"/>
          <p:cNvSpPr>
            <a:spLocks noGrp="1"/>
          </p:cNvSpPr>
          <p:nvPr>
            <p:ph type="hdr" sz="quarter"/>
          </p:nvPr>
        </p:nvSpPr>
        <p:spPr/>
        <p:txBody>
          <a:bodyPr/>
          <a:lstStyle/>
          <a:p>
            <a:endParaRPr lang="en-IE"/>
          </a:p>
        </p:txBody>
      </p:sp>
      <p:sp>
        <p:nvSpPr>
          <p:cNvPr id="5" name="Footer Placeholder 4"/>
          <p:cNvSpPr>
            <a:spLocks noGrp="1"/>
          </p:cNvSpPr>
          <p:nvPr>
            <p:ph type="ftr" sz="quarter" idx="4"/>
          </p:nvPr>
        </p:nvSpPr>
        <p:spPr/>
        <p:txBody>
          <a:bodyPr/>
          <a:lstStyle/>
          <a:p>
            <a:r>
              <a:rPr lang="en-US"/>
              <a:t>Central Bank of Ireland - RESTRICTED</a:t>
            </a:r>
          </a:p>
        </p:txBody>
      </p:sp>
      <p:sp>
        <p:nvSpPr>
          <p:cNvPr id="6" name="Slide Number Placeholder 5"/>
          <p:cNvSpPr>
            <a:spLocks noGrp="1"/>
          </p:cNvSpPr>
          <p:nvPr>
            <p:ph type="sldNum" sz="quarter" idx="5"/>
          </p:nvPr>
        </p:nvSpPr>
        <p:spPr/>
        <p:txBody>
          <a:bodyPr/>
          <a:lstStyle/>
          <a:p>
            <a:fld id="{6C610C49-3A9D-4153-B471-2C0BC5CDE383}" type="slidenum">
              <a:rPr lang="en-IE" smtClean="0"/>
              <a:t>9</a:t>
            </a:fld>
            <a:endParaRPr lang="en-IE"/>
          </a:p>
        </p:txBody>
      </p:sp>
    </p:spTree>
    <p:extLst>
      <p:ext uri="{BB962C8B-B14F-4D97-AF65-F5344CB8AC3E}">
        <p14:creationId xmlns:p14="http://schemas.microsoft.com/office/powerpoint/2010/main" val="418306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Ambler, Scott. Choose your WoW, Project Management Institute.</a:t>
            </a:r>
          </a:p>
        </p:txBody>
      </p:sp>
      <p:sp>
        <p:nvSpPr>
          <p:cNvPr id="4" name="Header Placeholder 3"/>
          <p:cNvSpPr>
            <a:spLocks noGrp="1"/>
          </p:cNvSpPr>
          <p:nvPr>
            <p:ph type="hdr" sz="quarter"/>
          </p:nvPr>
        </p:nvSpPr>
        <p:spPr/>
        <p:txBody>
          <a:bodyPr/>
          <a:lstStyle/>
          <a:p>
            <a:endParaRPr lang="en-IE"/>
          </a:p>
        </p:txBody>
      </p:sp>
      <p:sp>
        <p:nvSpPr>
          <p:cNvPr id="5" name="Footer Placeholder 4"/>
          <p:cNvSpPr>
            <a:spLocks noGrp="1"/>
          </p:cNvSpPr>
          <p:nvPr>
            <p:ph type="ftr" sz="quarter" idx="4"/>
          </p:nvPr>
        </p:nvSpPr>
        <p:spPr/>
        <p:txBody>
          <a:bodyPr/>
          <a:lstStyle/>
          <a:p>
            <a:r>
              <a:rPr lang="en-US"/>
              <a:t>Central Bank of Ireland - RESTRICTED</a:t>
            </a:r>
          </a:p>
        </p:txBody>
      </p:sp>
      <p:sp>
        <p:nvSpPr>
          <p:cNvPr id="6" name="Slide Number Placeholder 5"/>
          <p:cNvSpPr>
            <a:spLocks noGrp="1"/>
          </p:cNvSpPr>
          <p:nvPr>
            <p:ph type="sldNum" sz="quarter" idx="5"/>
          </p:nvPr>
        </p:nvSpPr>
        <p:spPr/>
        <p:txBody>
          <a:bodyPr/>
          <a:lstStyle/>
          <a:p>
            <a:fld id="{6C610C49-3A9D-4153-B471-2C0BC5CDE383}" type="slidenum">
              <a:rPr lang="en-IE" smtClean="0"/>
              <a:t>10</a:t>
            </a:fld>
            <a:endParaRPr lang="en-IE"/>
          </a:p>
        </p:txBody>
      </p:sp>
    </p:spTree>
    <p:extLst>
      <p:ext uri="{BB962C8B-B14F-4D97-AF65-F5344CB8AC3E}">
        <p14:creationId xmlns:p14="http://schemas.microsoft.com/office/powerpoint/2010/main" val="1417803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critical aspects to this life cycle: </a:t>
            </a:r>
          </a:p>
          <a:p>
            <a:r>
              <a:rPr lang="en-GB" b="1" dirty="0"/>
              <a:t>Automation and technical practices are key.</a:t>
            </a:r>
            <a:r>
              <a:rPr lang="en-GB" dirty="0"/>
              <a:t> Teams require a mature set of technical practices around automated regression testing, continuous integration (CI), and continuous deployment (CD). To support these practices, investment in tools and paying down technical debt, and in particular writing the automated regression tests that are missing, needs to occur. </a:t>
            </a:r>
          </a:p>
          <a:p>
            <a:r>
              <a:rPr lang="en-GB" b="1" dirty="0"/>
              <a:t>Inception occurred in the past.</a:t>
            </a:r>
            <a:r>
              <a:rPr lang="en-GB" dirty="0"/>
              <a:t> When the team was first initiated, Inception would have occurred and it may have occurred again when significant change occurred such as a major shift in business direction or technical direction. So, if such as shift occurs again then yes, you should definitely invest sufficient effort to reorient the team—we see this as an activity, not a phase, hence Inception isn't depicted. Having said this, we do see teams stop every few months and explicitly invest several days to negotiate, at a high level, what they will do for the next few months. This is something that </a:t>
            </a:r>
            <a:r>
              <a:rPr lang="en-GB" dirty="0" err="1"/>
              <a:t>SAFe</a:t>
            </a:r>
            <a:r>
              <a:rPr lang="en-GB" dirty="0"/>
              <a:t> calls big room planning and Agile </a:t>
            </a:r>
            <a:r>
              <a:rPr lang="en-GB" dirty="0" err="1"/>
              <a:t>Modeling</a:t>
            </a:r>
            <a:r>
              <a:rPr lang="en-GB" dirty="0"/>
              <a:t> calls an agile </a:t>
            </a:r>
            <a:r>
              <a:rPr lang="en-GB" dirty="0" err="1"/>
              <a:t>modeling</a:t>
            </a:r>
            <a:r>
              <a:rPr lang="en-GB" dirty="0"/>
              <a:t> session. These techniques are discussed in the Coordinate Activities process goal (Chapter 23). </a:t>
            </a:r>
          </a:p>
          <a:p>
            <a:r>
              <a:rPr lang="en-GB" b="1" dirty="0"/>
              <a:t>Transition has become an activity. </a:t>
            </a:r>
            <a:r>
              <a:rPr lang="en-GB" dirty="0"/>
              <a:t>Through automation of testing and deployment, the Transition phase has evolved from a multiday or multiweek effort to a fully automated activity that takes minutes or hours. </a:t>
            </a:r>
          </a:p>
          <a:p>
            <a:r>
              <a:rPr lang="en-GB" b="1" dirty="0"/>
              <a:t>Explicit milestones and incoming workflows.</a:t>
            </a:r>
            <a:r>
              <a:rPr lang="en-GB" dirty="0"/>
              <a:t> There are still common, risk-based milestones to support consistent governance. Some milestones are no longer appropriate, in particular Stakeholder Vision and Proven Architecture would have been addressed in the past (although if major changes occur there's no reason why you couldn't address these milestones again). Incoming workflows from other parts of the organization are shown, just as with the Agile and Lean life cycles.</a:t>
            </a:r>
          </a:p>
        </p:txBody>
      </p:sp>
      <p:sp>
        <p:nvSpPr>
          <p:cNvPr id="4" name="Header Placeholder 3"/>
          <p:cNvSpPr>
            <a:spLocks noGrp="1"/>
          </p:cNvSpPr>
          <p:nvPr>
            <p:ph type="hdr" sz="quarter"/>
          </p:nvPr>
        </p:nvSpPr>
        <p:spPr/>
        <p:txBody>
          <a:bodyPr/>
          <a:lstStyle/>
          <a:p>
            <a:endParaRPr lang="en-IE"/>
          </a:p>
        </p:txBody>
      </p:sp>
      <p:sp>
        <p:nvSpPr>
          <p:cNvPr id="5" name="Footer Placeholder 4"/>
          <p:cNvSpPr>
            <a:spLocks noGrp="1"/>
          </p:cNvSpPr>
          <p:nvPr>
            <p:ph type="ftr" sz="quarter" idx="4"/>
          </p:nvPr>
        </p:nvSpPr>
        <p:spPr/>
        <p:txBody>
          <a:bodyPr/>
          <a:lstStyle/>
          <a:p>
            <a:r>
              <a:rPr lang="en-US"/>
              <a:t>Central Bank of Ireland - RESTRICTED</a:t>
            </a:r>
          </a:p>
        </p:txBody>
      </p:sp>
      <p:sp>
        <p:nvSpPr>
          <p:cNvPr id="6" name="Slide Number Placeholder 5"/>
          <p:cNvSpPr>
            <a:spLocks noGrp="1"/>
          </p:cNvSpPr>
          <p:nvPr>
            <p:ph type="sldNum" sz="quarter" idx="5"/>
          </p:nvPr>
        </p:nvSpPr>
        <p:spPr/>
        <p:txBody>
          <a:bodyPr/>
          <a:lstStyle/>
          <a:p>
            <a:fld id="{6C610C49-3A9D-4153-B471-2C0BC5CDE383}" type="slidenum">
              <a:rPr lang="en-IE" smtClean="0"/>
              <a:t>12</a:t>
            </a:fld>
            <a:endParaRPr lang="en-IE"/>
          </a:p>
        </p:txBody>
      </p:sp>
    </p:spTree>
    <p:extLst>
      <p:ext uri="{BB962C8B-B14F-4D97-AF65-F5344CB8AC3E}">
        <p14:creationId xmlns:p14="http://schemas.microsoft.com/office/powerpoint/2010/main" val="71939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critical aspects to this life cycle: </a:t>
            </a:r>
          </a:p>
          <a:p>
            <a:r>
              <a:rPr lang="en-GB" b="1" dirty="0"/>
              <a:t>Teams address work items one at a time. </a:t>
            </a:r>
            <a:r>
              <a:rPr lang="en-GB" dirty="0"/>
              <a:t>A major difference between the Lean and Agile life cycles is the lack of iterations. New work is pulled from the work item pool one item at a time as the team has capacity, as opposed to the iteration-based approach where it is pulled into the team in small batches. </a:t>
            </a:r>
          </a:p>
          <a:p>
            <a:r>
              <a:rPr lang="en-GB" b="1" dirty="0"/>
              <a:t>Work items are prioritized just in time (JIT). </a:t>
            </a:r>
            <a:r>
              <a:rPr lang="en-GB" dirty="0"/>
              <a:t>Work items are maintained as a small options pool, often organized into categories by prioritization time—some work items are prioritized by value (and hopefully risk) or a fixed delivery date, some must be expedited (often a severity 1 production problem or request from an important stakeholder), and some work is intangible (such as paying down technical debt or going on training). Prioritization is effectively performed on a JIT basis, with the team choosing the most important work item at the time when they pull it in to be worked on. </a:t>
            </a:r>
          </a:p>
          <a:p>
            <a:r>
              <a:rPr lang="en-GB" b="1" dirty="0"/>
              <a:t>Practices are performed when needed, as needed. </a:t>
            </a:r>
            <a:r>
              <a:rPr lang="en-GB" dirty="0"/>
              <a:t>As with work prioritization, other practices such as planning, holding demos, replenishing the work item pool, holding coordination meetings, making go-forward decisions, look-ahead </a:t>
            </a:r>
            <a:r>
              <a:rPr lang="en-GB" dirty="0" err="1"/>
              <a:t>modeling</a:t>
            </a:r>
            <a:r>
              <a:rPr lang="en-GB" dirty="0"/>
              <a:t>, and many others are performed on a JIT basis. This tends to remove some of the overhead that teams experience with the Agile life cycle, but requires more discipline to decide when to perform the various practices. </a:t>
            </a:r>
          </a:p>
          <a:p>
            <a:r>
              <a:rPr lang="en-GB" b="1" dirty="0"/>
              <a:t>Teams actively manage their workflow.</a:t>
            </a:r>
            <a:r>
              <a:rPr lang="en-GB" dirty="0"/>
              <a:t> Lean teams use a Kanban board [W] to manage their work. A Kanban board depicts the team's high-level process in terms of state, with each column on the board representing a state such as Needs a Volunteer, Being Explored, Waiting for Dev, Being Built, Waiting for Test, Being Tested, and Done. Those were just examples, because as teams choose their WoW, every team will develop a board that reflects their WoW. Kanban boards are often implemented on whiteboards or via agile management software. Work is depicted in the form of tickets (stickies on the whiteboard), with a ticket being a work item from the options pool/backlog or a subtask of a work item. Each column has a work-in-progress (WIP) limit that puts an upper limit on the number of tickets that may be in that state. As the team performs their work, they pull the corresponding tickets through the process on their Kanban board so as to coordinate their work. </a:t>
            </a:r>
          </a:p>
          <a:p>
            <a:r>
              <a:rPr lang="en-GB" b="1" dirty="0"/>
              <a:t>Explicit phases, milestones, and incoming workflows.</a:t>
            </a:r>
            <a:r>
              <a:rPr lang="en-GB" dirty="0"/>
              <a:t> There is still an Inception phase and a Transition phase as well risk-based milestones to support consistent governance. Incoming workflows from other parts of the organization are shown, just as with the Agile life cycle.</a:t>
            </a:r>
          </a:p>
          <a:p>
            <a:endParaRPr lang="en-GB" dirty="0"/>
          </a:p>
          <a:p>
            <a:r>
              <a:rPr lang="en-GB" dirty="0"/>
              <a:t>Ambler, Scott. Choose your WoW. Project Management Institute</a:t>
            </a:r>
          </a:p>
        </p:txBody>
      </p:sp>
      <p:sp>
        <p:nvSpPr>
          <p:cNvPr id="4" name="Header Placeholder 3"/>
          <p:cNvSpPr>
            <a:spLocks noGrp="1"/>
          </p:cNvSpPr>
          <p:nvPr>
            <p:ph type="hdr" sz="quarter"/>
          </p:nvPr>
        </p:nvSpPr>
        <p:spPr/>
        <p:txBody>
          <a:bodyPr/>
          <a:lstStyle/>
          <a:p>
            <a:endParaRPr lang="en-IE"/>
          </a:p>
        </p:txBody>
      </p:sp>
      <p:sp>
        <p:nvSpPr>
          <p:cNvPr id="5" name="Footer Placeholder 4"/>
          <p:cNvSpPr>
            <a:spLocks noGrp="1"/>
          </p:cNvSpPr>
          <p:nvPr>
            <p:ph type="ftr" sz="quarter" idx="4"/>
          </p:nvPr>
        </p:nvSpPr>
        <p:spPr/>
        <p:txBody>
          <a:bodyPr/>
          <a:lstStyle/>
          <a:p>
            <a:r>
              <a:rPr lang="en-US"/>
              <a:t>Central Bank of Ireland - RESTRICTED</a:t>
            </a:r>
          </a:p>
        </p:txBody>
      </p:sp>
      <p:sp>
        <p:nvSpPr>
          <p:cNvPr id="6" name="Slide Number Placeholder 5"/>
          <p:cNvSpPr>
            <a:spLocks noGrp="1"/>
          </p:cNvSpPr>
          <p:nvPr>
            <p:ph type="sldNum" sz="quarter" idx="5"/>
          </p:nvPr>
        </p:nvSpPr>
        <p:spPr/>
        <p:txBody>
          <a:bodyPr/>
          <a:lstStyle/>
          <a:p>
            <a:fld id="{6C610C49-3A9D-4153-B471-2C0BC5CDE383}" type="slidenum">
              <a:rPr lang="en-IE" smtClean="0"/>
              <a:t>15</a:t>
            </a:fld>
            <a:endParaRPr lang="en-IE"/>
          </a:p>
        </p:txBody>
      </p:sp>
    </p:spTree>
    <p:extLst>
      <p:ext uri="{BB962C8B-B14F-4D97-AF65-F5344CB8AC3E}">
        <p14:creationId xmlns:p14="http://schemas.microsoft.com/office/powerpoint/2010/main" val="1123950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critical aspects to this life cycle: </a:t>
            </a:r>
          </a:p>
          <a:p>
            <a:r>
              <a:rPr lang="en-GB" b="1" dirty="0"/>
              <a:t>Delivery of new functionality is truly continuous</a:t>
            </a:r>
            <a:r>
              <a:rPr lang="en-GB" dirty="0"/>
              <a:t>. Changes to production are delivered several times a day by the team, although the functionality may not be turned on until it is needed</a:t>
            </a:r>
          </a:p>
          <a:p>
            <a:r>
              <a:rPr lang="en-GB" b="1" dirty="0"/>
              <a:t>Automation and technical practices are key. </a:t>
            </a:r>
            <a:r>
              <a:rPr lang="en-GB" dirty="0"/>
              <a:t>This is similar to the Continuous Delivery: Agile life cycle. </a:t>
            </a:r>
          </a:p>
          <a:p>
            <a:r>
              <a:rPr lang="en-GB" b="1" dirty="0"/>
              <a:t>Inception and Transition have disappeared from the diagram</a:t>
            </a:r>
            <a:r>
              <a:rPr lang="en-GB" dirty="0"/>
              <a:t>. This occurred for the same reasons they disappeared for Continuous Delivery: Agile. </a:t>
            </a:r>
          </a:p>
          <a:p>
            <a:r>
              <a:rPr lang="en-GB" b="1" dirty="0"/>
              <a:t>Explicit milestones and incoming workflows. </a:t>
            </a:r>
            <a:r>
              <a:rPr lang="en-GB" dirty="0"/>
              <a:t>Once again, similar to the Continuous Delivery: Agile life cycle. Outcomes Lead to Continuous Exploration An interesting thing that we've observed is that when you capture work items as outcomes, instead of as requirements such as user stories, this life cycle tends to evolve into continuous exploration of stakeholder needs rather than the continuous order taking that we see with requirements-driven strategies.</a:t>
            </a:r>
          </a:p>
          <a:p>
            <a:endParaRPr lang="en-GB" dirty="0"/>
          </a:p>
          <a:p>
            <a:r>
              <a:rPr lang="en-GB" dirty="0"/>
              <a:t>Ambler, Scott. Choose your WoW. Project Management Institute.</a:t>
            </a:r>
          </a:p>
        </p:txBody>
      </p:sp>
      <p:sp>
        <p:nvSpPr>
          <p:cNvPr id="4" name="Header Placeholder 3"/>
          <p:cNvSpPr>
            <a:spLocks noGrp="1"/>
          </p:cNvSpPr>
          <p:nvPr>
            <p:ph type="hdr" sz="quarter"/>
          </p:nvPr>
        </p:nvSpPr>
        <p:spPr/>
        <p:txBody>
          <a:bodyPr/>
          <a:lstStyle/>
          <a:p>
            <a:endParaRPr lang="en-IE"/>
          </a:p>
        </p:txBody>
      </p:sp>
      <p:sp>
        <p:nvSpPr>
          <p:cNvPr id="5" name="Footer Placeholder 4"/>
          <p:cNvSpPr>
            <a:spLocks noGrp="1"/>
          </p:cNvSpPr>
          <p:nvPr>
            <p:ph type="ftr" sz="quarter" idx="4"/>
          </p:nvPr>
        </p:nvSpPr>
        <p:spPr/>
        <p:txBody>
          <a:bodyPr/>
          <a:lstStyle/>
          <a:p>
            <a:r>
              <a:rPr lang="en-US"/>
              <a:t>Central Bank of Ireland - RESTRICTED</a:t>
            </a:r>
          </a:p>
        </p:txBody>
      </p:sp>
      <p:sp>
        <p:nvSpPr>
          <p:cNvPr id="6" name="Slide Number Placeholder 5"/>
          <p:cNvSpPr>
            <a:spLocks noGrp="1"/>
          </p:cNvSpPr>
          <p:nvPr>
            <p:ph type="sldNum" sz="quarter" idx="5"/>
          </p:nvPr>
        </p:nvSpPr>
        <p:spPr/>
        <p:txBody>
          <a:bodyPr/>
          <a:lstStyle/>
          <a:p>
            <a:fld id="{6C610C49-3A9D-4153-B471-2C0BC5CDE383}" type="slidenum">
              <a:rPr lang="en-IE" smtClean="0"/>
              <a:t>16</a:t>
            </a:fld>
            <a:endParaRPr lang="en-IE"/>
          </a:p>
        </p:txBody>
      </p:sp>
    </p:spTree>
    <p:extLst>
      <p:ext uri="{BB962C8B-B14F-4D97-AF65-F5344CB8AC3E}">
        <p14:creationId xmlns:p14="http://schemas.microsoft.com/office/powerpoint/2010/main" val="1152533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Ambler, Scott. Choose your WoW. Project Management Institute.</a:t>
            </a:r>
          </a:p>
        </p:txBody>
      </p:sp>
      <p:sp>
        <p:nvSpPr>
          <p:cNvPr id="4" name="Header Placeholder 3"/>
          <p:cNvSpPr>
            <a:spLocks noGrp="1"/>
          </p:cNvSpPr>
          <p:nvPr>
            <p:ph type="hdr" sz="quarter"/>
          </p:nvPr>
        </p:nvSpPr>
        <p:spPr/>
        <p:txBody>
          <a:bodyPr/>
          <a:lstStyle/>
          <a:p>
            <a:endParaRPr lang="en-IE"/>
          </a:p>
        </p:txBody>
      </p:sp>
      <p:sp>
        <p:nvSpPr>
          <p:cNvPr id="5" name="Footer Placeholder 4"/>
          <p:cNvSpPr>
            <a:spLocks noGrp="1"/>
          </p:cNvSpPr>
          <p:nvPr>
            <p:ph type="ftr" sz="quarter" idx="4"/>
          </p:nvPr>
        </p:nvSpPr>
        <p:spPr/>
        <p:txBody>
          <a:bodyPr/>
          <a:lstStyle/>
          <a:p>
            <a:r>
              <a:rPr lang="en-US"/>
              <a:t>Central Bank of Ireland - RESTRICTED</a:t>
            </a:r>
          </a:p>
        </p:txBody>
      </p:sp>
      <p:sp>
        <p:nvSpPr>
          <p:cNvPr id="6" name="Slide Number Placeholder 5"/>
          <p:cNvSpPr>
            <a:spLocks noGrp="1"/>
          </p:cNvSpPr>
          <p:nvPr>
            <p:ph type="sldNum" sz="quarter" idx="5"/>
          </p:nvPr>
        </p:nvSpPr>
        <p:spPr/>
        <p:txBody>
          <a:bodyPr/>
          <a:lstStyle/>
          <a:p>
            <a:fld id="{6C610C49-3A9D-4153-B471-2C0BC5CDE383}" type="slidenum">
              <a:rPr lang="en-IE" smtClean="0"/>
              <a:t>17</a:t>
            </a:fld>
            <a:endParaRPr lang="en-IE"/>
          </a:p>
        </p:txBody>
      </p:sp>
    </p:spTree>
    <p:extLst>
      <p:ext uri="{BB962C8B-B14F-4D97-AF65-F5344CB8AC3E}">
        <p14:creationId xmlns:p14="http://schemas.microsoft.com/office/powerpoint/2010/main" val="756683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GB" b="1" dirty="0"/>
              <a:t>Team skills. </a:t>
            </a:r>
            <a:r>
              <a:rPr lang="en-GB" dirty="0"/>
              <a:t>The two continuous delivery (CD) life cycles require the team to have a lot of skill and discipline. The other DAD life cycles also require skill and discipline, although the two CD life cycles stand out. With the traditional life cycle, you can get away with lower skilled people people—due to the handoff-oriented nature of traditional, you can staff each phase with narrowly skilled specialists. Having said that, we have seen many traditional teams with very skilled people on them. </a:t>
            </a:r>
          </a:p>
          <a:p>
            <a:pPr marL="342900" indent="-342900">
              <a:buFont typeface="+mj-lt"/>
              <a:buAutoNum type="arabicPeriod"/>
            </a:pPr>
            <a:r>
              <a:rPr lang="en-GB" b="1" dirty="0"/>
              <a:t>Team and organization culture. </a:t>
            </a:r>
            <a:r>
              <a:rPr lang="en-GB" dirty="0"/>
              <a:t>The Agile and Continuous Delivery life cycles require flexibility within the team and within the parts of the organization that the team interacts with. Lean strategies can be applied in organizations with a varying range of flexibility. Traditional can, and often is, applied in very rigid situations. </a:t>
            </a:r>
          </a:p>
          <a:p>
            <a:pPr marL="342900" indent="-342900">
              <a:buFont typeface="+mj-lt"/>
              <a:buAutoNum type="arabicPeriod"/>
            </a:pPr>
            <a:r>
              <a:rPr lang="en-GB" b="1" dirty="0"/>
              <a:t>The nature of the problem. </a:t>
            </a:r>
            <a:r>
              <a:rPr lang="en-GB" dirty="0"/>
              <a:t>The Continuous Delivery life cycles work very well when you can build and release in very small increments. The other DAD life cycles work very well in small increments. Traditional is really geared for big releases. </a:t>
            </a:r>
          </a:p>
          <a:p>
            <a:pPr marL="342900" indent="-342900">
              <a:buFont typeface="+mj-lt"/>
              <a:buAutoNum type="arabicPeriod"/>
            </a:pPr>
            <a:r>
              <a:rPr lang="en-GB" b="1" dirty="0"/>
              <a:t>Business constraints. </a:t>
            </a:r>
            <a:r>
              <a:rPr lang="en-GB" dirty="0"/>
              <a:t>The key issue here is stakeholder availability and willingness, although financial/funding flexibility is also critical. The Exploratory life cycle requires a flexible, customer-oriented, and experimental mindset on the part of stakeholders. Agile, because it tends to release functionality in terms of complete features, also requires flexibility in the way that we interact with stakeholders. Surprisingly, the Continuous Delivery life cycles require less stakeholder flexibility due to being able to release functionality that is turned off, thereby providing greater control over when something is released (by simply toggling it on).</a:t>
            </a:r>
          </a:p>
        </p:txBody>
      </p:sp>
      <p:sp>
        <p:nvSpPr>
          <p:cNvPr id="4" name="Header Placeholder 3"/>
          <p:cNvSpPr>
            <a:spLocks noGrp="1"/>
          </p:cNvSpPr>
          <p:nvPr>
            <p:ph type="hdr" sz="quarter"/>
          </p:nvPr>
        </p:nvSpPr>
        <p:spPr/>
        <p:txBody>
          <a:bodyPr/>
          <a:lstStyle/>
          <a:p>
            <a:endParaRPr lang="en-IE"/>
          </a:p>
        </p:txBody>
      </p:sp>
      <p:sp>
        <p:nvSpPr>
          <p:cNvPr id="5" name="Footer Placeholder 4"/>
          <p:cNvSpPr>
            <a:spLocks noGrp="1"/>
          </p:cNvSpPr>
          <p:nvPr>
            <p:ph type="ftr" sz="quarter" idx="4"/>
          </p:nvPr>
        </p:nvSpPr>
        <p:spPr/>
        <p:txBody>
          <a:bodyPr/>
          <a:lstStyle/>
          <a:p>
            <a:r>
              <a:rPr lang="en-US"/>
              <a:t>Central Bank of Ireland - RESTRICTED</a:t>
            </a:r>
          </a:p>
        </p:txBody>
      </p:sp>
      <p:sp>
        <p:nvSpPr>
          <p:cNvPr id="6" name="Slide Number Placeholder 5"/>
          <p:cNvSpPr>
            <a:spLocks noGrp="1"/>
          </p:cNvSpPr>
          <p:nvPr>
            <p:ph type="sldNum" sz="quarter" idx="5"/>
          </p:nvPr>
        </p:nvSpPr>
        <p:spPr/>
        <p:txBody>
          <a:bodyPr/>
          <a:lstStyle/>
          <a:p>
            <a:fld id="{6C610C49-3A9D-4153-B471-2C0BC5CDE383}" type="slidenum">
              <a:rPr lang="en-IE" smtClean="0"/>
              <a:t>23</a:t>
            </a:fld>
            <a:endParaRPr lang="en-IE"/>
          </a:p>
        </p:txBody>
      </p:sp>
    </p:spTree>
    <p:extLst>
      <p:ext uri="{BB962C8B-B14F-4D97-AF65-F5344CB8AC3E}">
        <p14:creationId xmlns:p14="http://schemas.microsoft.com/office/powerpoint/2010/main" val="4000082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45645" y="4876641"/>
            <a:ext cx="10325316" cy="535215"/>
          </a:xfrm>
        </p:spPr>
        <p:txBody>
          <a:bodyPr>
            <a:noAutofit/>
          </a:bodyPr>
          <a:lstStyle>
            <a:lvl1pPr algn="l">
              <a:defRPr sz="3250" b="1">
                <a:solidFill>
                  <a:schemeClr val="bg2"/>
                </a:solidFill>
              </a:defRPr>
            </a:lvl1pPr>
          </a:lstStyle>
          <a:p>
            <a:r>
              <a:rPr lang="en-US"/>
              <a:t>Click to edit Master title style</a:t>
            </a:r>
            <a:endParaRPr lang="en-IE"/>
          </a:p>
        </p:txBody>
      </p:sp>
      <p:sp>
        <p:nvSpPr>
          <p:cNvPr id="13" name="Text Placeholder 12"/>
          <p:cNvSpPr>
            <a:spLocks noGrp="1"/>
          </p:cNvSpPr>
          <p:nvPr>
            <p:ph type="body" sz="quarter" idx="10"/>
          </p:nvPr>
        </p:nvSpPr>
        <p:spPr>
          <a:xfrm>
            <a:off x="645645" y="5411856"/>
            <a:ext cx="6035484" cy="532190"/>
          </a:xfrm>
        </p:spPr>
        <p:txBody>
          <a:bodyPr>
            <a:normAutofit/>
          </a:bodyPr>
          <a:lstStyle>
            <a:lvl1pPr marL="0" indent="0" algn="l">
              <a:lnSpc>
                <a:spcPct val="100000"/>
              </a:lnSpc>
              <a:buNone/>
              <a:defRPr sz="2984">
                <a:solidFill>
                  <a:schemeClr val="accent2"/>
                </a:solidFill>
              </a:defRPr>
            </a:lvl1pPr>
          </a:lstStyle>
          <a:p>
            <a:pPr lvl="0"/>
            <a:r>
              <a:rPr lang="en-US"/>
              <a:t>Edit Master text styles</a:t>
            </a:r>
          </a:p>
        </p:txBody>
      </p:sp>
      <p:pic>
        <p:nvPicPr>
          <p:cNvPr id="12" name="Picture 11" descr="CB_logo_2017_process.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921" y="477763"/>
            <a:ext cx="3098431" cy="716518"/>
          </a:xfrm>
          <a:prstGeom prst="rect">
            <a:avLst/>
          </a:prstGeom>
        </p:spPr>
      </p:pic>
    </p:spTree>
    <p:extLst>
      <p:ext uri="{BB962C8B-B14F-4D97-AF65-F5344CB8AC3E}">
        <p14:creationId xmlns:p14="http://schemas.microsoft.com/office/powerpoint/2010/main" val="553246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ear Scree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814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50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333BB9-B569-4B60-9148-37FDB5377458}"/>
              </a:ext>
            </a:extLst>
          </p:cNvPr>
          <p:cNvSpPr>
            <a:spLocks noGrp="1"/>
          </p:cNvSpPr>
          <p:nvPr>
            <p:ph type="body" sz="quarter" idx="14"/>
          </p:nvPr>
        </p:nvSpPr>
        <p:spPr>
          <a:xfrm>
            <a:off x="281402" y="1447800"/>
            <a:ext cx="11300998" cy="4878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8" name="Grafik 8">
            <a:extLst>
              <a:ext uri="{FF2B5EF4-FFF2-40B4-BE49-F238E27FC236}">
                <a16:creationId xmlns:a16="http://schemas.microsoft.com/office/drawing/2014/main" id="{6BF2E990-2394-4E73-B91C-5ADDDF97AB6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4459" y="223628"/>
            <a:ext cx="2351163" cy="774598"/>
          </a:xfrm>
          <a:prstGeom prst="rect">
            <a:avLst/>
          </a:prstGeom>
        </p:spPr>
      </p:pic>
      <p:sp>
        <p:nvSpPr>
          <p:cNvPr id="7" name="Foliennummernplatzhalter 13">
            <a:extLst>
              <a:ext uri="{FF2B5EF4-FFF2-40B4-BE49-F238E27FC236}">
                <a16:creationId xmlns:a16="http://schemas.microsoft.com/office/drawing/2014/main" id="{7AF996D9-A1D1-425B-9B90-BC159BA07527}"/>
              </a:ext>
            </a:extLst>
          </p:cNvPr>
          <p:cNvSpPr>
            <a:spLocks noGrp="1"/>
          </p:cNvSpPr>
          <p:nvPr>
            <p:ph type="sldNum" sz="quarter" idx="13"/>
          </p:nvPr>
        </p:nvSpPr>
        <p:spPr>
          <a:xfrm>
            <a:off x="359999" y="6480000"/>
            <a:ext cx="432000" cy="303509"/>
          </a:xfrm>
          <a:prstGeom prst="rect">
            <a:avLst/>
          </a:prstGeom>
        </p:spPr>
        <p:txBody>
          <a:bodyPr/>
          <a:lstStyle>
            <a:lvl1pPr>
              <a:defRPr lang="en-US" smtClean="0"/>
            </a:lvl1pPr>
          </a:lstStyle>
          <a:p>
            <a:fld id="{64EFF315-FA4E-4084-ACCF-A94C350B883E}" type="slidenum">
              <a:rPr lang="en-GB" smtClean="0"/>
              <a:pPr/>
              <a:t>‹#›</a:t>
            </a:fld>
            <a:endParaRPr lang="en-GB"/>
          </a:p>
        </p:txBody>
      </p:sp>
      <p:sp>
        <p:nvSpPr>
          <p:cNvPr id="3" name="Title 2">
            <a:extLst>
              <a:ext uri="{FF2B5EF4-FFF2-40B4-BE49-F238E27FC236}">
                <a16:creationId xmlns:a16="http://schemas.microsoft.com/office/drawing/2014/main" id="{F1201447-390B-42EF-A334-3EEB44DC8AB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12825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_1_text_box">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64EFF315-FA4E-4084-ACCF-A94C350B883E}" type="slidenum">
              <a:rPr lang="en-US" smtClean="0"/>
              <a:pPr/>
              <a:t>‹#›</a:t>
            </a:fld>
            <a:endParaRPr lang="en-US"/>
          </a:p>
        </p:txBody>
      </p:sp>
      <p:sp>
        <p:nvSpPr>
          <p:cNvPr id="6" name="Textplatzhalter 5"/>
          <p:cNvSpPr>
            <a:spLocks noGrp="1"/>
          </p:cNvSpPr>
          <p:nvPr>
            <p:ph type="body" sz="quarter" idx="12" hasCustomPrompt="1"/>
          </p:nvPr>
        </p:nvSpPr>
        <p:spPr>
          <a:xfrm>
            <a:off x="982663" y="1449389"/>
            <a:ext cx="10922001" cy="4572000"/>
          </a:xfrm>
        </p:spPr>
        <p:txBody>
          <a:bodyPr/>
          <a:lstStyle/>
          <a:p>
            <a:pPr lvl="0"/>
            <a:r>
              <a:rPr lang="en-US" noProof="0"/>
              <a:t>Subtitle</a:t>
            </a:r>
          </a:p>
          <a:p>
            <a:pPr lvl="1"/>
            <a:r>
              <a:rPr lang="en-US" noProof="0"/>
              <a:t>Flowing text level</a:t>
            </a:r>
          </a:p>
          <a:p>
            <a:pPr lvl="2"/>
            <a:r>
              <a:rPr lang="en-US" noProof="0"/>
              <a:t>Third text level</a:t>
            </a:r>
          </a:p>
          <a:p>
            <a:pPr lvl="3"/>
            <a:r>
              <a:rPr lang="en-US" noProof="0"/>
              <a:t>Fourth text level</a:t>
            </a:r>
          </a:p>
          <a:p>
            <a:pPr lvl="4"/>
            <a:r>
              <a:rPr lang="en-US" noProof="0"/>
              <a:t>Fifth text level</a:t>
            </a:r>
          </a:p>
          <a:p>
            <a:pPr lvl="5"/>
            <a:r>
              <a:rPr lang="en-US" noProof="0"/>
              <a:t>Sixth text level</a:t>
            </a:r>
          </a:p>
        </p:txBody>
      </p:sp>
      <p:sp>
        <p:nvSpPr>
          <p:cNvPr id="8" name="Textplatzhalter 4"/>
          <p:cNvSpPr>
            <a:spLocks noGrp="1"/>
          </p:cNvSpPr>
          <p:nvPr>
            <p:ph type="body" sz="quarter" idx="14" hasCustomPrompt="1"/>
          </p:nvPr>
        </p:nvSpPr>
        <p:spPr>
          <a:xfrm>
            <a:off x="982663" y="296548"/>
            <a:ext cx="10922000" cy="371475"/>
          </a:xfrm>
        </p:spPr>
        <p:txBody>
          <a:bodyPr/>
          <a:lstStyle>
            <a:lvl1pPr>
              <a:defRPr>
                <a:solidFill>
                  <a:schemeClr val="tx1"/>
                </a:solidFill>
              </a:defRPr>
            </a:lvl1pPr>
          </a:lstStyle>
          <a:p>
            <a:pPr lvl="0"/>
            <a:r>
              <a:rPr lang="en-US"/>
              <a:t>Chapter title</a:t>
            </a:r>
          </a:p>
        </p:txBody>
      </p:sp>
      <p:sp>
        <p:nvSpPr>
          <p:cNvPr id="7" name="Fußzeilenplatzhalter 4"/>
          <p:cNvSpPr>
            <a:spLocks noGrp="1"/>
          </p:cNvSpPr>
          <p:nvPr>
            <p:ph type="ftr" sz="quarter" idx="3"/>
          </p:nvPr>
        </p:nvSpPr>
        <p:spPr>
          <a:xfrm>
            <a:off x="989014" y="6291267"/>
            <a:ext cx="8561387" cy="280987"/>
          </a:xfrm>
          <a:prstGeom prst="rect">
            <a:avLst/>
          </a:prstGeom>
        </p:spPr>
        <p:txBody>
          <a:bodyPr vert="horz" lIns="0" tIns="45720" rIns="91440" bIns="45720" rtlCol="0" anchor="ctr"/>
          <a:lstStyle>
            <a:lvl1pPr algn="l">
              <a:defRPr sz="1000">
                <a:solidFill>
                  <a:schemeClr val="tx1"/>
                </a:solidFill>
              </a:defRPr>
            </a:lvl1pPr>
          </a:lstStyle>
          <a:p>
            <a:r>
              <a:rPr lang="en-US"/>
              <a:t>PowerPoint sample charts  |  © Expleo  |  Internal  |  Version 1.0  </a:t>
            </a:r>
          </a:p>
        </p:txBody>
      </p:sp>
      <p:sp>
        <p:nvSpPr>
          <p:cNvPr id="9" name="Titelplatzhalter 1">
            <a:extLst>
              <a:ext uri="{FF2B5EF4-FFF2-40B4-BE49-F238E27FC236}">
                <a16:creationId xmlns:a16="http://schemas.microsoft.com/office/drawing/2014/main" id="{010269EA-AB3B-443A-BBC6-3D9660560AA5}"/>
              </a:ext>
            </a:extLst>
          </p:cNvPr>
          <p:cNvSpPr>
            <a:spLocks noGrp="1"/>
          </p:cNvSpPr>
          <p:nvPr>
            <p:ph type="title"/>
          </p:nvPr>
        </p:nvSpPr>
        <p:spPr>
          <a:xfrm>
            <a:off x="989014" y="680400"/>
            <a:ext cx="10922400" cy="381484"/>
          </a:xfrm>
          <a:prstGeom prst="rect">
            <a:avLst/>
          </a:prstGeom>
        </p:spPr>
        <p:txBody>
          <a:bodyPr vert="horz" lIns="0" tIns="0" rIns="0" bIns="0" rtlCol="0" anchor="t">
            <a:noAutofit/>
          </a:bodyPr>
          <a:lstStyle/>
          <a:p>
            <a:r>
              <a:rPr lang="en-US"/>
              <a:t>Title, 20pt, bold, max. 1 line</a:t>
            </a:r>
          </a:p>
        </p:txBody>
      </p:sp>
    </p:spTree>
    <p:extLst>
      <p:ext uri="{BB962C8B-B14F-4D97-AF65-F5344CB8AC3E}">
        <p14:creationId xmlns:p14="http://schemas.microsoft.com/office/powerpoint/2010/main" val="88766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 Slide -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CB_logo_2017_proces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83" y="5960664"/>
            <a:ext cx="2275411" cy="526193"/>
          </a:xfrm>
          <a:prstGeom prst="rect">
            <a:avLst/>
          </a:prstGeom>
        </p:spPr>
      </p:pic>
      <p:sp>
        <p:nvSpPr>
          <p:cNvPr id="9" name="Slide Number Placeholder 8"/>
          <p:cNvSpPr>
            <a:spLocks noGrp="1"/>
          </p:cNvSpPr>
          <p:nvPr>
            <p:ph type="sldNum" sz="quarter" idx="12"/>
          </p:nvPr>
        </p:nvSpPr>
        <p:spPr>
          <a:xfrm>
            <a:off x="11690818" y="1"/>
            <a:ext cx="417311" cy="306846"/>
          </a:xfrm>
          <a:prstGeom prst="rect">
            <a:avLst/>
          </a:prstGeom>
        </p:spPr>
        <p:txBody>
          <a:bodyPr/>
          <a:lstStyle>
            <a:lvl1pPr algn="r">
              <a:defRPr sz="1200" b="1">
                <a:solidFill>
                  <a:schemeClr val="bg2"/>
                </a:solidFill>
              </a:defRPr>
            </a:lvl1pPr>
          </a:lstStyle>
          <a:p>
            <a:fld id="{08DC3BDA-AD5D-4134-8DD4-EBD7D4255B84}" type="slidenum">
              <a:rPr lang="en-IE" smtClean="0"/>
              <a:pPr/>
              <a:t>‹#›</a:t>
            </a:fld>
            <a:endParaRPr lang="en-IE"/>
          </a:p>
        </p:txBody>
      </p:sp>
      <p:sp>
        <p:nvSpPr>
          <p:cNvPr id="6" name="Title 1"/>
          <p:cNvSpPr>
            <a:spLocks noGrp="1"/>
          </p:cNvSpPr>
          <p:nvPr>
            <p:ph type="title"/>
          </p:nvPr>
        </p:nvSpPr>
        <p:spPr>
          <a:xfrm>
            <a:off x="828000" y="540000"/>
            <a:ext cx="9857082" cy="535215"/>
          </a:xfrm>
        </p:spPr>
        <p:txBody>
          <a:bodyPr/>
          <a:lstStyle/>
          <a:p>
            <a:r>
              <a:rPr lang="en-US"/>
              <a:t>Click to edit Master title style</a:t>
            </a:r>
            <a:endParaRPr lang="en-IE"/>
          </a:p>
        </p:txBody>
      </p:sp>
      <p:sp>
        <p:nvSpPr>
          <p:cNvPr id="8" name="Content Placeholder 3"/>
          <p:cNvSpPr>
            <a:spLocks noGrp="1"/>
          </p:cNvSpPr>
          <p:nvPr>
            <p:ph sz="quarter" idx="10"/>
          </p:nvPr>
        </p:nvSpPr>
        <p:spPr>
          <a:xfrm>
            <a:off x="823402" y="1296000"/>
            <a:ext cx="9835076" cy="4488351"/>
          </a:xfrm>
        </p:spPr>
        <p:txBody>
          <a:bodyPr/>
          <a:lstStyle/>
          <a:p>
            <a:pPr lvl="0"/>
            <a:r>
              <a:rPr lang="en-US"/>
              <a:t>Edit Master text styles</a:t>
            </a:r>
          </a:p>
        </p:txBody>
      </p:sp>
    </p:spTree>
    <p:extLst>
      <p:ext uri="{BB962C8B-B14F-4D97-AF65-F5344CB8AC3E}">
        <p14:creationId xmlns:p14="http://schemas.microsoft.com/office/powerpoint/2010/main" val="16070591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8000" y="540000"/>
            <a:ext cx="9857082" cy="535215"/>
          </a:xfrm>
        </p:spPr>
        <p:txBody>
          <a:bodyPr/>
          <a:lstStyle/>
          <a:p>
            <a:r>
              <a:rPr lang="en-US"/>
              <a:t>Click to edit Master title style</a:t>
            </a:r>
            <a:endParaRPr lang="en-IE"/>
          </a:p>
        </p:txBody>
      </p:sp>
      <p:sp>
        <p:nvSpPr>
          <p:cNvPr id="4" name="Slide Number Placeholder 8"/>
          <p:cNvSpPr>
            <a:spLocks noGrp="1"/>
          </p:cNvSpPr>
          <p:nvPr>
            <p:ph type="sldNum" sz="quarter" idx="12"/>
          </p:nvPr>
        </p:nvSpPr>
        <p:spPr>
          <a:xfrm>
            <a:off x="11690818" y="1"/>
            <a:ext cx="417311" cy="306846"/>
          </a:xfrm>
          <a:prstGeom prst="rect">
            <a:avLst/>
          </a:prstGeom>
        </p:spPr>
        <p:txBody>
          <a:bodyPr/>
          <a:lstStyle>
            <a:lvl1pPr algn="r">
              <a:defRPr sz="1200" b="1">
                <a:solidFill>
                  <a:schemeClr val="bg2"/>
                </a:solidFill>
              </a:defRPr>
            </a:lvl1pPr>
          </a:lstStyle>
          <a:p>
            <a:fld id="{08DC3BDA-AD5D-4134-8DD4-EBD7D4255B84}" type="slidenum">
              <a:rPr lang="en-IE" smtClean="0"/>
              <a:pPr/>
              <a:t>‹#›</a:t>
            </a:fld>
            <a:endParaRPr lang="en-IE"/>
          </a:p>
        </p:txBody>
      </p:sp>
      <p:pic>
        <p:nvPicPr>
          <p:cNvPr id="5" name="Picture 4" descr="CB_logo_2017_process.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483" y="5960664"/>
            <a:ext cx="2275411" cy="526193"/>
          </a:xfrm>
          <a:prstGeom prst="rect">
            <a:avLst/>
          </a:prstGeom>
        </p:spPr>
      </p:pic>
    </p:spTree>
    <p:extLst>
      <p:ext uri="{BB962C8B-B14F-4D97-AF65-F5344CB8AC3E}">
        <p14:creationId xmlns:p14="http://schemas.microsoft.com/office/powerpoint/2010/main" val="377627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8000" y="540000"/>
            <a:ext cx="9857082" cy="535215"/>
          </a:xfrm>
        </p:spPr>
        <p:txBody>
          <a:bodyPr/>
          <a:lstStyle/>
          <a:p>
            <a:r>
              <a:rPr lang="en-US"/>
              <a:t>Click to edit Master title style</a:t>
            </a:r>
            <a:endParaRPr lang="en-IE"/>
          </a:p>
        </p:txBody>
      </p:sp>
      <p:sp>
        <p:nvSpPr>
          <p:cNvPr id="3" name="Content Placeholder 2"/>
          <p:cNvSpPr>
            <a:spLocks noGrp="1"/>
          </p:cNvSpPr>
          <p:nvPr>
            <p:ph sz="half" idx="1"/>
          </p:nvPr>
        </p:nvSpPr>
        <p:spPr>
          <a:xfrm>
            <a:off x="838200" y="1296000"/>
            <a:ext cx="5181600" cy="4527284"/>
          </a:xfrm>
        </p:spPr>
        <p:txBody>
          <a:bodyPr/>
          <a:lstStyle/>
          <a:p>
            <a:pPr lvl="0"/>
            <a:r>
              <a:rPr lang="en-US"/>
              <a:t>Edit Master text styles</a:t>
            </a:r>
          </a:p>
        </p:txBody>
      </p:sp>
      <p:sp>
        <p:nvSpPr>
          <p:cNvPr id="4" name="Content Placeholder 3"/>
          <p:cNvSpPr>
            <a:spLocks noGrp="1"/>
          </p:cNvSpPr>
          <p:nvPr>
            <p:ph sz="half" idx="2"/>
          </p:nvPr>
        </p:nvSpPr>
        <p:spPr>
          <a:xfrm>
            <a:off x="6172200" y="1296001"/>
            <a:ext cx="5181600" cy="4527284"/>
          </a:xfrm>
        </p:spPr>
        <p:txBody>
          <a:bodyPr/>
          <a:lstStyle/>
          <a:p>
            <a:pPr lvl="0"/>
            <a:r>
              <a:rPr lang="en-US"/>
              <a:t>Edit Master text styles</a:t>
            </a:r>
          </a:p>
        </p:txBody>
      </p:sp>
      <p:sp>
        <p:nvSpPr>
          <p:cNvPr id="9" name="Slide Number Placeholder 8"/>
          <p:cNvSpPr>
            <a:spLocks noGrp="1"/>
          </p:cNvSpPr>
          <p:nvPr>
            <p:ph type="sldNum" sz="quarter" idx="11"/>
          </p:nvPr>
        </p:nvSpPr>
        <p:spPr/>
        <p:txBody>
          <a:bodyPr/>
          <a:lstStyle/>
          <a:p>
            <a:fld id="{08DC3BDA-AD5D-4134-8DD4-EBD7D4255B84}" type="slidenum">
              <a:rPr lang="en-IE" smtClean="0"/>
              <a:t>‹#›</a:t>
            </a:fld>
            <a:endParaRPr lang="en-IE"/>
          </a:p>
        </p:txBody>
      </p:sp>
      <p:pic>
        <p:nvPicPr>
          <p:cNvPr id="7" name="Picture 6" descr="CB_logo_2017_process.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483" y="5960664"/>
            <a:ext cx="2275411" cy="526193"/>
          </a:xfrm>
          <a:prstGeom prst="rect">
            <a:avLst/>
          </a:prstGeom>
        </p:spPr>
      </p:pic>
    </p:spTree>
    <p:extLst>
      <p:ext uri="{BB962C8B-B14F-4D97-AF65-F5344CB8AC3E}">
        <p14:creationId xmlns:p14="http://schemas.microsoft.com/office/powerpoint/2010/main" val="182044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540000"/>
            <a:ext cx="10515600" cy="631909"/>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2960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119913"/>
            <a:ext cx="5157787" cy="3703372"/>
          </a:xfrm>
        </p:spPr>
        <p:txBody>
          <a:bodyPr/>
          <a:lstStyle/>
          <a:p>
            <a:pPr lvl="0"/>
            <a:r>
              <a:rPr lang="en-US"/>
              <a:t>Edit Master text styles</a:t>
            </a:r>
          </a:p>
        </p:txBody>
      </p:sp>
      <p:sp>
        <p:nvSpPr>
          <p:cNvPr id="5" name="Text Placeholder 4"/>
          <p:cNvSpPr>
            <a:spLocks noGrp="1"/>
          </p:cNvSpPr>
          <p:nvPr>
            <p:ph type="body" sz="quarter" idx="3"/>
          </p:nvPr>
        </p:nvSpPr>
        <p:spPr>
          <a:xfrm>
            <a:off x="6172200" y="12960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119913"/>
            <a:ext cx="5183188" cy="3703372"/>
          </a:xfrm>
        </p:spPr>
        <p:txBody>
          <a:bodyPr/>
          <a:lstStyle>
            <a:lvl1pPr>
              <a:defRPr/>
            </a:lvl1pPr>
            <a:lvl2pPr marL="576026" indent="-285750">
              <a:buFont typeface="Arial" panose="020B0604020202020204" pitchFamily="34" charset="0"/>
              <a:buChar char="•"/>
              <a:defRPr/>
            </a:lvl2pPr>
            <a:lvl3pPr marL="866302" indent="-285750">
              <a:buFont typeface="Arial" panose="020B0604020202020204" pitchFamily="34" charset="0"/>
              <a:buChar char="•"/>
              <a:defRPr/>
            </a:lvl3pPr>
          </a:lstStyle>
          <a:p>
            <a:pPr lvl="0"/>
            <a:r>
              <a:rPr lang="en-US"/>
              <a:t>Edit Master text styles</a:t>
            </a:r>
          </a:p>
        </p:txBody>
      </p:sp>
      <p:sp>
        <p:nvSpPr>
          <p:cNvPr id="12" name="Slide Number Placeholder 8"/>
          <p:cNvSpPr>
            <a:spLocks noGrp="1"/>
          </p:cNvSpPr>
          <p:nvPr>
            <p:ph type="sldNum" sz="quarter" idx="12"/>
          </p:nvPr>
        </p:nvSpPr>
        <p:spPr>
          <a:xfrm>
            <a:off x="11690818" y="1"/>
            <a:ext cx="417311" cy="306846"/>
          </a:xfrm>
          <a:prstGeom prst="rect">
            <a:avLst/>
          </a:prstGeom>
        </p:spPr>
        <p:txBody>
          <a:bodyPr/>
          <a:lstStyle>
            <a:lvl1pPr algn="r">
              <a:defRPr sz="1200" b="1">
                <a:solidFill>
                  <a:schemeClr val="bg2"/>
                </a:solidFill>
              </a:defRPr>
            </a:lvl1pPr>
          </a:lstStyle>
          <a:p>
            <a:fld id="{08DC3BDA-AD5D-4134-8DD4-EBD7D4255B84}" type="slidenum">
              <a:rPr lang="en-IE" smtClean="0"/>
              <a:pPr/>
              <a:t>‹#›</a:t>
            </a:fld>
            <a:endParaRPr lang="en-IE"/>
          </a:p>
        </p:txBody>
      </p:sp>
      <p:pic>
        <p:nvPicPr>
          <p:cNvPr id="9" name="Picture 8" descr="CB_logo_2017_process.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483" y="5960664"/>
            <a:ext cx="2275411" cy="526193"/>
          </a:xfrm>
          <a:prstGeom prst="rect">
            <a:avLst/>
          </a:prstGeom>
        </p:spPr>
      </p:pic>
    </p:spTree>
    <p:extLst>
      <p:ext uri="{BB962C8B-B14F-4D97-AF65-F5344CB8AC3E}">
        <p14:creationId xmlns:p14="http://schemas.microsoft.com/office/powerpoint/2010/main" val="209642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18569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9" name="Slide Number Placeholder 8"/>
          <p:cNvSpPr>
            <a:spLocks noGrp="1"/>
          </p:cNvSpPr>
          <p:nvPr>
            <p:ph type="sldNum" sz="quarter" idx="12"/>
          </p:nvPr>
        </p:nvSpPr>
        <p:spPr>
          <a:xfrm>
            <a:off x="11690818" y="1"/>
            <a:ext cx="417311" cy="306846"/>
          </a:xfrm>
          <a:prstGeom prst="rect">
            <a:avLst/>
          </a:prstGeom>
        </p:spPr>
        <p:txBody>
          <a:bodyPr/>
          <a:lstStyle>
            <a:lvl1pPr algn="r">
              <a:defRPr sz="1200" b="1">
                <a:solidFill>
                  <a:schemeClr val="bg2"/>
                </a:solidFill>
              </a:defRPr>
            </a:lvl1pPr>
          </a:lstStyle>
          <a:p>
            <a:fld id="{08DC3BDA-AD5D-4134-8DD4-EBD7D4255B84}" type="slidenum">
              <a:rPr lang="en-IE" smtClean="0"/>
              <a:pPr/>
              <a:t>‹#›</a:t>
            </a:fld>
            <a:endParaRPr lang="en-IE"/>
          </a:p>
        </p:txBody>
      </p:sp>
      <p:pic>
        <p:nvPicPr>
          <p:cNvPr id="6" name="Picture 5" descr="CB_logo_2017_process.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483" y="5960664"/>
            <a:ext cx="2275411" cy="526193"/>
          </a:xfrm>
          <a:prstGeom prst="rect">
            <a:avLst/>
          </a:prstGeom>
        </p:spPr>
      </p:pic>
    </p:spTree>
    <p:extLst>
      <p:ext uri="{BB962C8B-B14F-4D97-AF65-F5344CB8AC3E}">
        <p14:creationId xmlns:p14="http://schemas.microsoft.com/office/powerpoint/2010/main" val="284179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540000"/>
            <a:ext cx="3932237" cy="1069975"/>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540001"/>
            <a:ext cx="6172200" cy="5254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p:txBody>
      </p:sp>
      <p:sp>
        <p:nvSpPr>
          <p:cNvPr id="4" name="Text Placeholder 3"/>
          <p:cNvSpPr>
            <a:spLocks noGrp="1"/>
          </p:cNvSpPr>
          <p:nvPr>
            <p:ph type="body" sz="half" idx="2"/>
          </p:nvPr>
        </p:nvSpPr>
        <p:spPr>
          <a:xfrm>
            <a:off x="839788" y="1793687"/>
            <a:ext cx="3932237" cy="4000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Slide Number Placeholder 8"/>
          <p:cNvSpPr>
            <a:spLocks noGrp="1"/>
          </p:cNvSpPr>
          <p:nvPr>
            <p:ph type="sldNum" sz="quarter" idx="12"/>
          </p:nvPr>
        </p:nvSpPr>
        <p:spPr>
          <a:xfrm>
            <a:off x="11690818" y="1"/>
            <a:ext cx="417311" cy="306846"/>
          </a:xfrm>
          <a:prstGeom prst="rect">
            <a:avLst/>
          </a:prstGeom>
        </p:spPr>
        <p:txBody>
          <a:bodyPr/>
          <a:lstStyle>
            <a:lvl1pPr algn="r">
              <a:defRPr sz="1200" b="1">
                <a:solidFill>
                  <a:schemeClr val="bg2"/>
                </a:solidFill>
              </a:defRPr>
            </a:lvl1pPr>
          </a:lstStyle>
          <a:p>
            <a:fld id="{08DC3BDA-AD5D-4134-8DD4-EBD7D4255B84}" type="slidenum">
              <a:rPr lang="en-IE" smtClean="0"/>
              <a:pPr/>
              <a:t>‹#›</a:t>
            </a:fld>
            <a:endParaRPr lang="en-IE"/>
          </a:p>
        </p:txBody>
      </p:sp>
      <p:pic>
        <p:nvPicPr>
          <p:cNvPr id="7" name="Picture 6" descr="CB_logo_2017_process.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483" y="5960664"/>
            <a:ext cx="2275411" cy="526193"/>
          </a:xfrm>
          <a:prstGeom prst="rect">
            <a:avLst/>
          </a:prstGeom>
        </p:spPr>
      </p:pic>
    </p:spTree>
    <p:extLst>
      <p:ext uri="{BB962C8B-B14F-4D97-AF65-F5344CB8AC3E}">
        <p14:creationId xmlns:p14="http://schemas.microsoft.com/office/powerpoint/2010/main" val="366196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540000"/>
            <a:ext cx="3932237" cy="1069975"/>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540000"/>
            <a:ext cx="6172200" cy="52443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E"/>
          </a:p>
        </p:txBody>
      </p:sp>
      <p:sp>
        <p:nvSpPr>
          <p:cNvPr id="4" name="Text Placeholder 3"/>
          <p:cNvSpPr>
            <a:spLocks noGrp="1"/>
          </p:cNvSpPr>
          <p:nvPr>
            <p:ph type="body" sz="half" idx="2"/>
          </p:nvPr>
        </p:nvSpPr>
        <p:spPr>
          <a:xfrm>
            <a:off x="839788" y="1839073"/>
            <a:ext cx="3932237" cy="39452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Slide Number Placeholder 8"/>
          <p:cNvSpPr>
            <a:spLocks noGrp="1"/>
          </p:cNvSpPr>
          <p:nvPr>
            <p:ph type="sldNum" sz="quarter" idx="11"/>
          </p:nvPr>
        </p:nvSpPr>
        <p:spPr/>
        <p:txBody>
          <a:bodyPr/>
          <a:lstStyle/>
          <a:p>
            <a:fld id="{08DC3BDA-AD5D-4134-8DD4-EBD7D4255B84}" type="slidenum">
              <a:rPr lang="en-IE" smtClean="0"/>
              <a:t>‹#›</a:t>
            </a:fld>
            <a:endParaRPr lang="en-IE"/>
          </a:p>
        </p:txBody>
      </p:sp>
      <p:pic>
        <p:nvPicPr>
          <p:cNvPr id="7" name="Picture 6" descr="CB_logo_2017_process.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483" y="5960664"/>
            <a:ext cx="2275411" cy="526193"/>
          </a:xfrm>
          <a:prstGeom prst="rect">
            <a:avLst/>
          </a:prstGeom>
        </p:spPr>
      </p:pic>
    </p:spTree>
    <p:extLst>
      <p:ext uri="{BB962C8B-B14F-4D97-AF65-F5344CB8AC3E}">
        <p14:creationId xmlns:p14="http://schemas.microsoft.com/office/powerpoint/2010/main" val="424599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8"/>
          <p:cNvSpPr>
            <a:spLocks noGrp="1"/>
          </p:cNvSpPr>
          <p:nvPr>
            <p:ph type="sldNum" sz="quarter" idx="12"/>
          </p:nvPr>
        </p:nvSpPr>
        <p:spPr>
          <a:xfrm>
            <a:off x="11690818" y="1"/>
            <a:ext cx="417311" cy="306846"/>
          </a:xfrm>
          <a:prstGeom prst="rect">
            <a:avLst/>
          </a:prstGeom>
        </p:spPr>
        <p:txBody>
          <a:bodyPr/>
          <a:lstStyle>
            <a:lvl1pPr algn="r">
              <a:defRPr sz="1200" b="1">
                <a:solidFill>
                  <a:schemeClr val="bg2"/>
                </a:solidFill>
              </a:defRPr>
            </a:lvl1pPr>
          </a:lstStyle>
          <a:p>
            <a:fld id="{08DC3BDA-AD5D-4134-8DD4-EBD7D4255B84}" type="slidenum">
              <a:rPr lang="en-IE" smtClean="0"/>
              <a:pPr/>
              <a:t>‹#›</a:t>
            </a:fld>
            <a:endParaRPr lang="en-IE"/>
          </a:p>
        </p:txBody>
      </p:sp>
      <p:pic>
        <p:nvPicPr>
          <p:cNvPr id="4" name="Picture 3" descr="CB_logo_2017_process.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4483" y="5960664"/>
            <a:ext cx="2275411" cy="526193"/>
          </a:xfrm>
          <a:prstGeom prst="rect">
            <a:avLst/>
          </a:prstGeom>
        </p:spPr>
      </p:pic>
    </p:spTree>
    <p:extLst>
      <p:ext uri="{BB962C8B-B14F-4D97-AF65-F5344CB8AC3E}">
        <p14:creationId xmlns:p14="http://schemas.microsoft.com/office/powerpoint/2010/main" val="210865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38150" y="1155095"/>
            <a:ext cx="9857082" cy="535215"/>
          </a:xfrm>
          <a:prstGeom prst="rect">
            <a:avLst/>
          </a:prstGeom>
        </p:spPr>
        <p:txBody>
          <a:bodyPr vert="horz" lIns="91440" tIns="45720" rIns="91440" bIns="45720" rtlCol="0" anchor="t">
            <a:normAutofit/>
          </a:bodyPr>
          <a:lstStyle/>
          <a:p>
            <a:r>
              <a:rPr lang="en-US"/>
              <a:t>Click to edit Master title style</a:t>
            </a:r>
            <a:endParaRPr lang="en-IE"/>
          </a:p>
        </p:txBody>
      </p:sp>
      <p:sp>
        <p:nvSpPr>
          <p:cNvPr id="8" name="Text Placeholder 2"/>
          <p:cNvSpPr>
            <a:spLocks noGrp="1"/>
          </p:cNvSpPr>
          <p:nvPr>
            <p:ph type="body" idx="1"/>
          </p:nvPr>
        </p:nvSpPr>
        <p:spPr>
          <a:xfrm>
            <a:off x="838150" y="1825374"/>
            <a:ext cx="9857082" cy="3538865"/>
          </a:xfrm>
          <a:prstGeom prst="rect">
            <a:avLst/>
          </a:prstGeom>
        </p:spPr>
        <p:txBody>
          <a:bodyPr vert="horz" lIns="91440" tIns="45720" rIns="91440" bIns="45720" rtlCol="0">
            <a:normAutofit/>
          </a:bodyPr>
          <a:lstStyle/>
          <a:p>
            <a:pPr lvl="0"/>
            <a:r>
              <a:rPr lang="en-US"/>
              <a:t>Edit Master text styles</a:t>
            </a:r>
            <a:endParaRPr lang="en-IE"/>
          </a:p>
        </p:txBody>
      </p:sp>
      <p:sp>
        <p:nvSpPr>
          <p:cNvPr id="11" name="Slide Number Placeholder 8"/>
          <p:cNvSpPr>
            <a:spLocks noGrp="1"/>
          </p:cNvSpPr>
          <p:nvPr>
            <p:ph type="sldNum" sz="quarter" idx="4"/>
          </p:nvPr>
        </p:nvSpPr>
        <p:spPr>
          <a:xfrm>
            <a:off x="11690818" y="1"/>
            <a:ext cx="417311" cy="306846"/>
          </a:xfrm>
          <a:prstGeom prst="rect">
            <a:avLst/>
          </a:prstGeom>
        </p:spPr>
        <p:txBody>
          <a:bodyPr/>
          <a:lstStyle>
            <a:lvl1pPr algn="r">
              <a:defRPr sz="1200" b="1">
                <a:solidFill>
                  <a:schemeClr val="bg2"/>
                </a:solidFill>
              </a:defRPr>
            </a:lvl1pPr>
          </a:lstStyle>
          <a:p>
            <a:fld id="{08DC3BDA-AD5D-4134-8DD4-EBD7D4255B84}" type="slidenum">
              <a:rPr lang="en-IE" smtClean="0"/>
              <a:pPr/>
              <a:t>‹#›</a:t>
            </a:fld>
            <a:endParaRPr lang="en-IE"/>
          </a:p>
        </p:txBody>
      </p:sp>
    </p:spTree>
    <p:extLst>
      <p:ext uri="{BB962C8B-B14F-4D97-AF65-F5344CB8AC3E}">
        <p14:creationId xmlns:p14="http://schemas.microsoft.com/office/powerpoint/2010/main" val="2610395810"/>
      </p:ext>
    </p:extLst>
  </p:cSld>
  <p:clrMap bg1="lt1" tx1="dk1" bg2="lt2" tx2="dk2" accent1="accent1" accent2="accent2" accent3="accent3" accent4="accent4" accent5="accent5" accent6="accent6" hlink="hlink" folHlink="folHlink"/>
  <p:sldLayoutIdLst>
    <p:sldLayoutId id="2147483661" r:id="rId1"/>
    <p:sldLayoutId id="2147483684" r:id="rId2"/>
    <p:sldLayoutId id="2147483682" r:id="rId3"/>
    <p:sldLayoutId id="2147483679" r:id="rId4"/>
    <p:sldLayoutId id="2147483672" r:id="rId5"/>
    <p:sldLayoutId id="2147483681" r:id="rId6"/>
    <p:sldLayoutId id="2147483675" r:id="rId7"/>
    <p:sldLayoutId id="2147483677" r:id="rId8"/>
    <p:sldLayoutId id="2147483683" r:id="rId9"/>
    <p:sldLayoutId id="2147483678" r:id="rId10"/>
    <p:sldLayoutId id="2147483688" r:id="rId11"/>
    <p:sldLayoutId id="2147483689" r:id="rId12"/>
    <p:sldLayoutId id="2147483690" r:id="rId13"/>
  </p:sldLayoutIdLst>
  <p:hf hdr="0" dt="0"/>
  <p:txStyles>
    <p:titleStyle>
      <a:lvl1pPr eaLnBrk="1" hangingPunct="1">
        <a:defRPr sz="2984">
          <a:solidFill>
            <a:schemeClr val="bg2"/>
          </a:solidFill>
          <a:latin typeface="+mj-lt"/>
          <a:ea typeface="+mj-ea"/>
          <a:cs typeface="+mj-cs"/>
        </a:defRPr>
      </a:lvl1pPr>
    </p:titleStyle>
    <p:bodyStyle>
      <a:lvl1pPr marL="181423" indent="-181423" eaLnBrk="1" hangingPunct="1">
        <a:lnSpc>
          <a:spcPct val="150000"/>
        </a:lnSpc>
        <a:buClr>
          <a:schemeClr val="accent2"/>
        </a:buClr>
        <a:buFont typeface="Wingdings" panose="05000000000000000000" pitchFamily="2" charset="2"/>
        <a:buChar char=""/>
        <a:defRPr sz="1524">
          <a:solidFill>
            <a:schemeClr val="bg2"/>
          </a:solidFill>
          <a:latin typeface="+mn-lt"/>
          <a:ea typeface="+mn-ea"/>
          <a:cs typeface="+mn-cs"/>
        </a:defRPr>
      </a:lvl1pPr>
      <a:lvl2pPr marL="471699" indent="-181423" eaLnBrk="1" hangingPunct="1">
        <a:lnSpc>
          <a:spcPct val="150000"/>
        </a:lnSpc>
        <a:buClr>
          <a:schemeClr val="accent2"/>
        </a:buClr>
        <a:buFont typeface="Wingdings" panose="05000000000000000000" pitchFamily="2" charset="2"/>
        <a:buChar char=""/>
        <a:defRPr sz="1524">
          <a:solidFill>
            <a:schemeClr val="bg2"/>
          </a:solidFill>
          <a:latin typeface="+mn-lt"/>
          <a:ea typeface="+mn-ea"/>
          <a:cs typeface="+mn-cs"/>
        </a:defRPr>
      </a:lvl2pPr>
      <a:lvl3pPr marL="761975" indent="-181423" eaLnBrk="1" hangingPunct="1">
        <a:lnSpc>
          <a:spcPct val="150000"/>
        </a:lnSpc>
        <a:buClr>
          <a:schemeClr val="accent2"/>
        </a:buClr>
        <a:buFont typeface="Wingdings" panose="05000000000000000000" pitchFamily="2" charset="2"/>
        <a:buChar char=""/>
        <a:defRPr sz="1524">
          <a:solidFill>
            <a:schemeClr val="bg2"/>
          </a:solidFill>
          <a:latin typeface="+mn-lt"/>
          <a:ea typeface="+mn-ea"/>
          <a:cs typeface="+mn-cs"/>
        </a:defRPr>
      </a:lvl3pPr>
      <a:lvl4pPr marL="1052252" indent="-181423" eaLnBrk="1" hangingPunct="1">
        <a:lnSpc>
          <a:spcPct val="150000"/>
        </a:lnSpc>
        <a:buClr>
          <a:schemeClr val="accent2"/>
        </a:buClr>
        <a:buFont typeface="Wingdings" panose="05000000000000000000" pitchFamily="2" charset="2"/>
        <a:buChar char=""/>
        <a:defRPr sz="1524">
          <a:solidFill>
            <a:schemeClr val="bg2"/>
          </a:solidFill>
          <a:latin typeface="+mn-lt"/>
          <a:ea typeface="+mn-ea"/>
          <a:cs typeface="+mn-cs"/>
        </a:defRPr>
      </a:lvl4pPr>
      <a:lvl5pPr marL="1342528" indent="-181423" eaLnBrk="1" hangingPunct="1">
        <a:lnSpc>
          <a:spcPct val="150000"/>
        </a:lnSpc>
        <a:buClr>
          <a:schemeClr val="accent2"/>
        </a:buClr>
        <a:buFont typeface="Wingdings" panose="05000000000000000000" pitchFamily="2" charset="2"/>
        <a:buChar char=""/>
        <a:defRPr sz="1524">
          <a:solidFill>
            <a:schemeClr val="bg2"/>
          </a:solidFill>
          <a:latin typeface="+mn-lt"/>
          <a:ea typeface="+mn-ea"/>
          <a:cs typeface="+mn-cs"/>
        </a:defRPr>
      </a:lvl5pPr>
      <a:lvl6pPr marL="1451381" eaLnBrk="1" hangingPunct="1">
        <a:defRPr>
          <a:latin typeface="+mn-lt"/>
          <a:ea typeface="+mn-ea"/>
          <a:cs typeface="+mn-cs"/>
        </a:defRPr>
      </a:lvl6pPr>
      <a:lvl7pPr marL="1741658" eaLnBrk="1" hangingPunct="1">
        <a:defRPr>
          <a:latin typeface="+mn-lt"/>
          <a:ea typeface="+mn-ea"/>
          <a:cs typeface="+mn-cs"/>
        </a:defRPr>
      </a:lvl7pPr>
      <a:lvl8pPr marL="2031934" eaLnBrk="1" hangingPunct="1">
        <a:defRPr>
          <a:latin typeface="+mn-lt"/>
          <a:ea typeface="+mn-ea"/>
          <a:cs typeface="+mn-cs"/>
        </a:defRPr>
      </a:lvl8pPr>
      <a:lvl9pPr marL="2322210" eaLnBrk="1" hangingPunct="1">
        <a:defRPr>
          <a:latin typeface="+mn-lt"/>
          <a:ea typeface="+mn-ea"/>
          <a:cs typeface="+mn-cs"/>
        </a:defRPr>
      </a:lvl9pPr>
    </p:bodyStyle>
    <p:otherStyle>
      <a:lvl1pPr marL="0" eaLnBrk="1" hangingPunct="1">
        <a:defRPr>
          <a:latin typeface="+mn-lt"/>
          <a:ea typeface="+mn-ea"/>
          <a:cs typeface="+mn-cs"/>
        </a:defRPr>
      </a:lvl1pPr>
      <a:lvl2pPr marL="290276" eaLnBrk="1" hangingPunct="1">
        <a:defRPr>
          <a:latin typeface="+mn-lt"/>
          <a:ea typeface="+mn-ea"/>
          <a:cs typeface="+mn-cs"/>
        </a:defRPr>
      </a:lvl2pPr>
      <a:lvl3pPr marL="580553" eaLnBrk="1" hangingPunct="1">
        <a:defRPr>
          <a:latin typeface="+mn-lt"/>
          <a:ea typeface="+mn-ea"/>
          <a:cs typeface="+mn-cs"/>
        </a:defRPr>
      </a:lvl3pPr>
      <a:lvl4pPr marL="870829" eaLnBrk="1" hangingPunct="1">
        <a:defRPr>
          <a:latin typeface="+mn-lt"/>
          <a:ea typeface="+mn-ea"/>
          <a:cs typeface="+mn-cs"/>
        </a:defRPr>
      </a:lvl4pPr>
      <a:lvl5pPr marL="1161105" eaLnBrk="1" hangingPunct="1">
        <a:defRPr>
          <a:latin typeface="+mn-lt"/>
          <a:ea typeface="+mn-ea"/>
          <a:cs typeface="+mn-cs"/>
        </a:defRPr>
      </a:lvl5pPr>
      <a:lvl6pPr marL="1451381" eaLnBrk="1" hangingPunct="1">
        <a:defRPr>
          <a:latin typeface="+mn-lt"/>
          <a:ea typeface="+mn-ea"/>
          <a:cs typeface="+mn-cs"/>
        </a:defRPr>
      </a:lvl6pPr>
      <a:lvl7pPr marL="1741658" eaLnBrk="1" hangingPunct="1">
        <a:defRPr>
          <a:latin typeface="+mn-lt"/>
          <a:ea typeface="+mn-ea"/>
          <a:cs typeface="+mn-cs"/>
        </a:defRPr>
      </a:lvl7pPr>
      <a:lvl8pPr marL="2031934" eaLnBrk="1" hangingPunct="1">
        <a:defRPr>
          <a:latin typeface="+mn-lt"/>
          <a:ea typeface="+mn-ea"/>
          <a:cs typeface="+mn-cs"/>
        </a:defRPr>
      </a:lvl8pPr>
      <a:lvl9pPr marL="232221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600"/>
              <a:t>Disciplined Agile Delivery</a:t>
            </a:r>
          </a:p>
        </p:txBody>
      </p:sp>
      <p:sp>
        <p:nvSpPr>
          <p:cNvPr id="3" name="Text Placeholder 2"/>
          <p:cNvSpPr>
            <a:spLocks noGrp="1"/>
          </p:cNvSpPr>
          <p:nvPr>
            <p:ph type="body" sz="quarter" idx="10"/>
          </p:nvPr>
        </p:nvSpPr>
        <p:spPr/>
        <p:txBody>
          <a:bodyPr>
            <a:normAutofit fontScale="85000" lnSpcReduction="10000"/>
          </a:bodyPr>
          <a:lstStyle/>
          <a:p>
            <a:r>
              <a:rPr lang="en-IE" sz="2800" b="1"/>
              <a:t>Introduction – Choosing the right Lifecycle</a:t>
            </a:r>
          </a:p>
        </p:txBody>
      </p:sp>
      <p:sp>
        <p:nvSpPr>
          <p:cNvPr id="4" name="BJPseudoFooter"/>
          <p:cNvSpPr txBox="1"/>
          <p:nvPr>
            <p:custDataLst>
              <p:tags r:id="rId1"/>
            </p:custDataLst>
          </p:nvPr>
        </p:nvSpPr>
        <p:spPr>
          <a:xfrm>
            <a:off x="127000" y="6568301"/>
            <a:ext cx="11938000" cy="276999"/>
          </a:xfrm>
          <a:prstGeom prst="rect">
            <a:avLst/>
          </a:prstGeom>
          <a:noFill/>
        </p:spPr>
        <p:txBody>
          <a:bodyPr vert="horz" rtlCol="0">
            <a:spAutoFit/>
          </a:bodyPr>
          <a:lstStyle/>
          <a:p>
            <a:pPr algn="ctr"/>
            <a:r>
              <a:rPr lang="en-US" sz="1200">
                <a:solidFill>
                  <a:srgbClr val="000000"/>
                </a:solidFill>
                <a:latin typeface="Times New Roman" panose="02020603050405020304" pitchFamily="18" charset="0"/>
              </a:rPr>
              <a:t>Central Bank of Ireland - RESTRICTED</a:t>
            </a:r>
            <a:endParaRPr lang="en-IE"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6447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B8CEE4-1484-4964-A0B8-5E6F40DAE816}"/>
              </a:ext>
            </a:extLst>
          </p:cNvPr>
          <p:cNvSpPr>
            <a:spLocks noGrp="1"/>
          </p:cNvSpPr>
          <p:nvPr>
            <p:ph type="sldNum" sz="quarter" idx="12"/>
          </p:nvPr>
        </p:nvSpPr>
        <p:spPr/>
        <p:txBody>
          <a:bodyPr/>
          <a:lstStyle/>
          <a:p>
            <a:fld id="{08DC3BDA-AD5D-4134-8DD4-EBD7D4255B84}" type="slidenum">
              <a:rPr lang="en-IE" smtClean="0"/>
              <a:pPr/>
              <a:t>10</a:t>
            </a:fld>
            <a:endParaRPr lang="en-IE"/>
          </a:p>
        </p:txBody>
      </p:sp>
      <p:sp>
        <p:nvSpPr>
          <p:cNvPr id="3" name="Title 2">
            <a:extLst>
              <a:ext uri="{FF2B5EF4-FFF2-40B4-BE49-F238E27FC236}">
                <a16:creationId xmlns:a16="http://schemas.microsoft.com/office/drawing/2014/main" id="{E8D120A6-2EC0-4BA2-9867-F6D02B89D2BB}"/>
              </a:ext>
            </a:extLst>
          </p:cNvPr>
          <p:cNvSpPr>
            <a:spLocks noGrp="1"/>
          </p:cNvSpPr>
          <p:nvPr>
            <p:ph type="title"/>
          </p:nvPr>
        </p:nvSpPr>
        <p:spPr/>
        <p:txBody>
          <a:bodyPr>
            <a:normAutofit fontScale="90000"/>
          </a:bodyPr>
          <a:lstStyle/>
          <a:p>
            <a:r>
              <a:rPr lang="en-GB" dirty="0"/>
              <a:t>Continuous Delivery: Agile life cycle</a:t>
            </a:r>
          </a:p>
        </p:txBody>
      </p:sp>
      <p:sp>
        <p:nvSpPr>
          <p:cNvPr id="4" name="Content Placeholder 3">
            <a:extLst>
              <a:ext uri="{FF2B5EF4-FFF2-40B4-BE49-F238E27FC236}">
                <a16:creationId xmlns:a16="http://schemas.microsoft.com/office/drawing/2014/main" id="{ACF02F01-D9E5-4BA0-A8C8-D4BC04517A46}"/>
              </a:ext>
            </a:extLst>
          </p:cNvPr>
          <p:cNvSpPr>
            <a:spLocks noGrp="1"/>
          </p:cNvSpPr>
          <p:nvPr>
            <p:ph sz="quarter" idx="10"/>
          </p:nvPr>
        </p:nvSpPr>
        <p:spPr/>
        <p:txBody>
          <a:bodyPr/>
          <a:lstStyle/>
          <a:p>
            <a:r>
              <a:rPr lang="en-GB" dirty="0"/>
              <a:t>DAD's Continuous Delivery: Agile life cycle, shown in Figure 6.7, is a natural progression from the Agile life cycle of Figure 6.6. </a:t>
            </a:r>
          </a:p>
          <a:p>
            <a:r>
              <a:rPr lang="en-GB" dirty="0"/>
              <a:t>Teams typically evolve to this life cycle from the Agile life cycle, often adopting iteration lengths of one week or less. </a:t>
            </a:r>
          </a:p>
          <a:p>
            <a:r>
              <a:rPr lang="en-GB" dirty="0"/>
              <a:t>The key difference between this and the Agile life cycle is that the Continuous Delivery: Agile life cycle results in a release of new functionality at the end of each iteration rather than after several iterations. </a:t>
            </a:r>
          </a:p>
        </p:txBody>
      </p:sp>
      <p:pic>
        <p:nvPicPr>
          <p:cNvPr id="5" name="Picture 4">
            <a:extLst>
              <a:ext uri="{FF2B5EF4-FFF2-40B4-BE49-F238E27FC236}">
                <a16:creationId xmlns:a16="http://schemas.microsoft.com/office/drawing/2014/main" id="{B4D1B776-6BA9-4F14-BC42-8CF640B6EAE0}"/>
              </a:ext>
            </a:extLst>
          </p:cNvPr>
          <p:cNvPicPr>
            <a:picLocks noChangeAspect="1"/>
          </p:cNvPicPr>
          <p:nvPr/>
        </p:nvPicPr>
        <p:blipFill>
          <a:blip r:embed="rId3"/>
          <a:stretch>
            <a:fillRect/>
          </a:stretch>
        </p:blipFill>
        <p:spPr>
          <a:xfrm>
            <a:off x="10612495" y="442554"/>
            <a:ext cx="1495634" cy="1486107"/>
          </a:xfrm>
          <a:prstGeom prst="rect">
            <a:avLst/>
          </a:prstGeom>
        </p:spPr>
      </p:pic>
      <p:sp>
        <p:nvSpPr>
          <p:cNvPr id="7" name="Rectangle 6">
            <a:extLst>
              <a:ext uri="{FF2B5EF4-FFF2-40B4-BE49-F238E27FC236}">
                <a16:creationId xmlns:a16="http://schemas.microsoft.com/office/drawing/2014/main" id="{FCDE8CD3-8F49-4D89-AAB3-6C565900EBEA}"/>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126597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5AF07C-DBAA-4A8D-863E-58080F08C055}"/>
              </a:ext>
            </a:extLst>
          </p:cNvPr>
          <p:cNvSpPr>
            <a:spLocks noGrp="1"/>
          </p:cNvSpPr>
          <p:nvPr>
            <p:ph type="sldNum" sz="quarter" idx="12"/>
          </p:nvPr>
        </p:nvSpPr>
        <p:spPr/>
        <p:txBody>
          <a:bodyPr/>
          <a:lstStyle/>
          <a:p>
            <a:fld id="{08DC3BDA-AD5D-4134-8DD4-EBD7D4255B84}" type="slidenum">
              <a:rPr lang="en-IE" smtClean="0"/>
              <a:pPr/>
              <a:t>11</a:t>
            </a:fld>
            <a:endParaRPr lang="en-IE"/>
          </a:p>
        </p:txBody>
      </p:sp>
      <p:sp>
        <p:nvSpPr>
          <p:cNvPr id="3" name="Title 2">
            <a:extLst>
              <a:ext uri="{FF2B5EF4-FFF2-40B4-BE49-F238E27FC236}">
                <a16:creationId xmlns:a16="http://schemas.microsoft.com/office/drawing/2014/main" id="{BAA4CF40-6828-4D46-9A33-A34C9C15BFF1}"/>
              </a:ext>
            </a:extLst>
          </p:cNvPr>
          <p:cNvSpPr>
            <a:spLocks noGrp="1"/>
          </p:cNvSpPr>
          <p:nvPr>
            <p:ph type="title"/>
          </p:nvPr>
        </p:nvSpPr>
        <p:spPr/>
        <p:txBody>
          <a:bodyPr>
            <a:normAutofit fontScale="90000"/>
          </a:bodyPr>
          <a:lstStyle/>
          <a:p>
            <a:r>
              <a:rPr lang="en-GB" dirty="0"/>
              <a:t>Continuous Delivery: Agile life cycle</a:t>
            </a:r>
          </a:p>
        </p:txBody>
      </p:sp>
      <p:sp>
        <p:nvSpPr>
          <p:cNvPr id="4" name="Content Placeholder 3">
            <a:extLst>
              <a:ext uri="{FF2B5EF4-FFF2-40B4-BE49-F238E27FC236}">
                <a16:creationId xmlns:a16="http://schemas.microsoft.com/office/drawing/2014/main" id="{D888D9F1-338C-4F4C-8E86-55C7B1958E42}"/>
              </a:ext>
            </a:extLst>
          </p:cNvPr>
          <p:cNvSpPr>
            <a:spLocks noGrp="1"/>
          </p:cNvSpPr>
          <p:nvPr>
            <p:ph sz="quarter" idx="10"/>
          </p:nvPr>
        </p:nvSpPr>
        <p:spPr/>
        <p:txBody>
          <a:bodyPr/>
          <a:lstStyle/>
          <a:p>
            <a:endParaRPr lang="en-GB"/>
          </a:p>
        </p:txBody>
      </p:sp>
      <p:pic>
        <p:nvPicPr>
          <p:cNvPr id="5" name="Picture 4">
            <a:extLst>
              <a:ext uri="{FF2B5EF4-FFF2-40B4-BE49-F238E27FC236}">
                <a16:creationId xmlns:a16="http://schemas.microsoft.com/office/drawing/2014/main" id="{67716B52-E044-4081-BFFE-02508CAE9456}"/>
              </a:ext>
            </a:extLst>
          </p:cNvPr>
          <p:cNvPicPr>
            <a:picLocks noChangeAspect="1"/>
          </p:cNvPicPr>
          <p:nvPr/>
        </p:nvPicPr>
        <p:blipFill>
          <a:blip r:embed="rId2"/>
          <a:stretch>
            <a:fillRect/>
          </a:stretch>
        </p:blipFill>
        <p:spPr>
          <a:xfrm>
            <a:off x="1766283" y="1101434"/>
            <a:ext cx="8659433" cy="4877481"/>
          </a:xfrm>
          <a:prstGeom prst="rect">
            <a:avLst/>
          </a:prstGeom>
        </p:spPr>
      </p:pic>
      <p:pic>
        <p:nvPicPr>
          <p:cNvPr id="6" name="Picture 5">
            <a:extLst>
              <a:ext uri="{FF2B5EF4-FFF2-40B4-BE49-F238E27FC236}">
                <a16:creationId xmlns:a16="http://schemas.microsoft.com/office/drawing/2014/main" id="{946B2512-2ADC-4BB9-8C3E-449B5FF23244}"/>
              </a:ext>
            </a:extLst>
          </p:cNvPr>
          <p:cNvPicPr>
            <a:picLocks noChangeAspect="1"/>
          </p:cNvPicPr>
          <p:nvPr/>
        </p:nvPicPr>
        <p:blipFill>
          <a:blip r:embed="rId3"/>
          <a:stretch>
            <a:fillRect/>
          </a:stretch>
        </p:blipFill>
        <p:spPr>
          <a:xfrm>
            <a:off x="10612495" y="442554"/>
            <a:ext cx="1495634" cy="1486107"/>
          </a:xfrm>
          <a:prstGeom prst="rect">
            <a:avLst/>
          </a:prstGeom>
        </p:spPr>
      </p:pic>
      <p:sp>
        <p:nvSpPr>
          <p:cNvPr id="7" name="Rectangle 6">
            <a:extLst>
              <a:ext uri="{FF2B5EF4-FFF2-40B4-BE49-F238E27FC236}">
                <a16:creationId xmlns:a16="http://schemas.microsoft.com/office/drawing/2014/main" id="{0D3E2DB1-6E88-4DF3-BBCC-2760501157F3}"/>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415100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169F0F-5FA0-4354-A4FC-2CDD6E36D8E9}"/>
              </a:ext>
            </a:extLst>
          </p:cNvPr>
          <p:cNvSpPr>
            <a:spLocks noGrp="1"/>
          </p:cNvSpPr>
          <p:nvPr>
            <p:ph type="sldNum" sz="quarter" idx="12"/>
          </p:nvPr>
        </p:nvSpPr>
        <p:spPr/>
        <p:txBody>
          <a:bodyPr/>
          <a:lstStyle/>
          <a:p>
            <a:fld id="{08DC3BDA-AD5D-4134-8DD4-EBD7D4255B84}" type="slidenum">
              <a:rPr lang="en-IE" smtClean="0"/>
              <a:pPr/>
              <a:t>12</a:t>
            </a:fld>
            <a:endParaRPr lang="en-IE"/>
          </a:p>
        </p:txBody>
      </p:sp>
      <p:sp>
        <p:nvSpPr>
          <p:cNvPr id="3" name="Title 2">
            <a:extLst>
              <a:ext uri="{FF2B5EF4-FFF2-40B4-BE49-F238E27FC236}">
                <a16:creationId xmlns:a16="http://schemas.microsoft.com/office/drawing/2014/main" id="{B3B0067C-C58D-4ED4-9A80-9577F7441FD4}"/>
              </a:ext>
            </a:extLst>
          </p:cNvPr>
          <p:cNvSpPr>
            <a:spLocks noGrp="1"/>
          </p:cNvSpPr>
          <p:nvPr>
            <p:ph type="title"/>
          </p:nvPr>
        </p:nvSpPr>
        <p:spPr/>
        <p:txBody>
          <a:bodyPr>
            <a:normAutofit fontScale="90000"/>
          </a:bodyPr>
          <a:lstStyle/>
          <a:p>
            <a:r>
              <a:rPr lang="en-GB" dirty="0"/>
              <a:t>Continuous Delivery: Agile life cycle – Critical Aspects</a:t>
            </a:r>
          </a:p>
        </p:txBody>
      </p:sp>
      <p:sp>
        <p:nvSpPr>
          <p:cNvPr id="4" name="Content Placeholder 3">
            <a:extLst>
              <a:ext uri="{FF2B5EF4-FFF2-40B4-BE49-F238E27FC236}">
                <a16:creationId xmlns:a16="http://schemas.microsoft.com/office/drawing/2014/main" id="{AC5DA710-D00D-4192-8635-0BFE03C97F51}"/>
              </a:ext>
            </a:extLst>
          </p:cNvPr>
          <p:cNvSpPr>
            <a:spLocks noGrp="1"/>
          </p:cNvSpPr>
          <p:nvPr>
            <p:ph sz="quarter" idx="10"/>
          </p:nvPr>
        </p:nvSpPr>
        <p:spPr/>
        <p:txBody>
          <a:bodyPr>
            <a:normAutofit/>
          </a:bodyPr>
          <a:lstStyle/>
          <a:p>
            <a:pPr marL="0" indent="0">
              <a:buNone/>
            </a:pPr>
            <a:r>
              <a:rPr lang="en-GB" dirty="0"/>
              <a:t>There are several critical aspects to this life cycle: </a:t>
            </a:r>
          </a:p>
          <a:p>
            <a:r>
              <a:rPr lang="en-GB" b="1" dirty="0"/>
              <a:t>Automation and technical practices are key.</a:t>
            </a:r>
            <a:r>
              <a:rPr lang="en-GB" dirty="0"/>
              <a:t> Teams require a mature set of technical practices around automated regression testing, continuous integration (CI), and continuous deployment (CD). </a:t>
            </a:r>
          </a:p>
          <a:p>
            <a:r>
              <a:rPr lang="en-GB" b="1" dirty="0"/>
              <a:t>Inception occurred in the past.</a:t>
            </a:r>
            <a:r>
              <a:rPr lang="en-GB" dirty="0"/>
              <a:t> When the team was first initiated, Inception would have occurred and it may have occurred again when significant change occurred. But it seen as an activity, not a phase, hence Inception isn't depicted. </a:t>
            </a:r>
          </a:p>
          <a:p>
            <a:r>
              <a:rPr lang="en-GB" b="1" dirty="0"/>
              <a:t>Transition has become an activity. </a:t>
            </a:r>
            <a:r>
              <a:rPr lang="en-GB" dirty="0"/>
              <a:t>Through automation of testing and deployment, the Transition phase has evolved from a multiday or multiweek effort to a fully automated activity that takes minutes or hours. </a:t>
            </a:r>
          </a:p>
          <a:p>
            <a:r>
              <a:rPr lang="en-GB" b="1" dirty="0"/>
              <a:t>Explicit milestones and incoming workflows.</a:t>
            </a:r>
            <a:r>
              <a:rPr lang="en-GB" dirty="0"/>
              <a:t> There are still common, risk-based milestones to support consistent governance but some milestones are no longer appropriate as they would have been addressed in the past. Incoming workflows from other parts of the organization are shown, just as with the Agile and Lean life cycles.</a:t>
            </a:r>
          </a:p>
          <a:p>
            <a:endParaRPr lang="en-GB" dirty="0"/>
          </a:p>
        </p:txBody>
      </p:sp>
      <p:pic>
        <p:nvPicPr>
          <p:cNvPr id="5" name="Picture 4">
            <a:extLst>
              <a:ext uri="{FF2B5EF4-FFF2-40B4-BE49-F238E27FC236}">
                <a16:creationId xmlns:a16="http://schemas.microsoft.com/office/drawing/2014/main" id="{0D335643-3823-4EC2-9B79-6B5D76577773}"/>
              </a:ext>
            </a:extLst>
          </p:cNvPr>
          <p:cNvPicPr>
            <a:picLocks noChangeAspect="1"/>
          </p:cNvPicPr>
          <p:nvPr/>
        </p:nvPicPr>
        <p:blipFill>
          <a:blip r:embed="rId3"/>
          <a:stretch>
            <a:fillRect/>
          </a:stretch>
        </p:blipFill>
        <p:spPr>
          <a:xfrm>
            <a:off x="10612495" y="442554"/>
            <a:ext cx="1495634" cy="1486107"/>
          </a:xfrm>
          <a:prstGeom prst="rect">
            <a:avLst/>
          </a:prstGeom>
        </p:spPr>
      </p:pic>
      <p:sp>
        <p:nvSpPr>
          <p:cNvPr id="6" name="Rectangle 5">
            <a:extLst>
              <a:ext uri="{FF2B5EF4-FFF2-40B4-BE49-F238E27FC236}">
                <a16:creationId xmlns:a16="http://schemas.microsoft.com/office/drawing/2014/main" id="{831F65A2-9523-4065-AD4C-431296260F6C}"/>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352382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4B5B3-FBE8-4A29-A41D-131990A8AAFE}"/>
              </a:ext>
            </a:extLst>
          </p:cNvPr>
          <p:cNvSpPr>
            <a:spLocks noGrp="1"/>
          </p:cNvSpPr>
          <p:nvPr>
            <p:ph type="sldNum" sz="quarter" idx="12"/>
          </p:nvPr>
        </p:nvSpPr>
        <p:spPr/>
        <p:txBody>
          <a:bodyPr/>
          <a:lstStyle/>
          <a:p>
            <a:fld id="{08DC3BDA-AD5D-4134-8DD4-EBD7D4255B84}" type="slidenum">
              <a:rPr lang="en-IE" smtClean="0"/>
              <a:pPr/>
              <a:t>13</a:t>
            </a:fld>
            <a:endParaRPr lang="en-IE"/>
          </a:p>
        </p:txBody>
      </p:sp>
      <p:sp>
        <p:nvSpPr>
          <p:cNvPr id="3" name="Title 2">
            <a:extLst>
              <a:ext uri="{FF2B5EF4-FFF2-40B4-BE49-F238E27FC236}">
                <a16:creationId xmlns:a16="http://schemas.microsoft.com/office/drawing/2014/main" id="{FC57CBF0-5C1B-4864-B7EF-8864895BD134}"/>
              </a:ext>
            </a:extLst>
          </p:cNvPr>
          <p:cNvSpPr>
            <a:spLocks noGrp="1"/>
          </p:cNvSpPr>
          <p:nvPr>
            <p:ph type="title"/>
          </p:nvPr>
        </p:nvSpPr>
        <p:spPr/>
        <p:txBody>
          <a:bodyPr>
            <a:normAutofit fontScale="90000"/>
          </a:bodyPr>
          <a:lstStyle/>
          <a:p>
            <a:r>
              <a:rPr lang="en-GB" dirty="0"/>
              <a:t>Lean Life Cycle</a:t>
            </a:r>
          </a:p>
        </p:txBody>
      </p:sp>
      <p:sp>
        <p:nvSpPr>
          <p:cNvPr id="4" name="Content Placeholder 3">
            <a:extLst>
              <a:ext uri="{FF2B5EF4-FFF2-40B4-BE49-F238E27FC236}">
                <a16:creationId xmlns:a16="http://schemas.microsoft.com/office/drawing/2014/main" id="{AAA2185A-8C2E-497E-BD5F-BDA33A78D1F2}"/>
              </a:ext>
            </a:extLst>
          </p:cNvPr>
          <p:cNvSpPr>
            <a:spLocks noGrp="1"/>
          </p:cNvSpPr>
          <p:nvPr>
            <p:ph sz="quarter" idx="10"/>
          </p:nvPr>
        </p:nvSpPr>
        <p:spPr/>
        <p:txBody>
          <a:bodyPr/>
          <a:lstStyle/>
          <a:p>
            <a:r>
              <a:rPr lang="en-GB" dirty="0"/>
              <a:t>DAD's Lean life cycle, shown in Figure 6.8, promotes lean principles, such as minimizing work in process, maximizing flow, a continuous streaming of work (instead of fixed iterations), and reducing bottlenecks. </a:t>
            </a:r>
          </a:p>
          <a:p>
            <a:r>
              <a:rPr lang="en-GB" dirty="0"/>
              <a:t>This project-oriented life cycle is often adopted by teams who are new to agile/lean who face rapidly changing stakeholder needs, a common issue for teams evolving (sustaining) an existing legacy solution, and by traditional teams that don't want to take on the risk of the cultural and process disruption usually caused by agile adoption (at least not right away).</a:t>
            </a:r>
          </a:p>
        </p:txBody>
      </p:sp>
      <p:pic>
        <p:nvPicPr>
          <p:cNvPr id="6" name="Picture 5">
            <a:extLst>
              <a:ext uri="{FF2B5EF4-FFF2-40B4-BE49-F238E27FC236}">
                <a16:creationId xmlns:a16="http://schemas.microsoft.com/office/drawing/2014/main" id="{E2952444-4DD9-4EAB-AB56-718CCA681CC9}"/>
              </a:ext>
            </a:extLst>
          </p:cNvPr>
          <p:cNvPicPr>
            <a:picLocks noChangeAspect="1"/>
          </p:cNvPicPr>
          <p:nvPr/>
        </p:nvPicPr>
        <p:blipFill>
          <a:blip r:embed="rId2"/>
          <a:stretch>
            <a:fillRect/>
          </a:stretch>
        </p:blipFill>
        <p:spPr>
          <a:xfrm>
            <a:off x="10612495" y="442554"/>
            <a:ext cx="1486107" cy="1486107"/>
          </a:xfrm>
          <a:prstGeom prst="rect">
            <a:avLst/>
          </a:prstGeom>
        </p:spPr>
      </p:pic>
      <p:sp>
        <p:nvSpPr>
          <p:cNvPr id="7" name="Rectangle 6">
            <a:extLst>
              <a:ext uri="{FF2B5EF4-FFF2-40B4-BE49-F238E27FC236}">
                <a16:creationId xmlns:a16="http://schemas.microsoft.com/office/drawing/2014/main" id="{9750BA66-488E-4598-B426-8B18508C29C3}"/>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3086835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4B5B3-FBE8-4A29-A41D-131990A8AAFE}"/>
              </a:ext>
            </a:extLst>
          </p:cNvPr>
          <p:cNvSpPr>
            <a:spLocks noGrp="1"/>
          </p:cNvSpPr>
          <p:nvPr>
            <p:ph type="sldNum" sz="quarter" idx="12"/>
          </p:nvPr>
        </p:nvSpPr>
        <p:spPr/>
        <p:txBody>
          <a:bodyPr/>
          <a:lstStyle/>
          <a:p>
            <a:fld id="{08DC3BDA-AD5D-4134-8DD4-EBD7D4255B84}" type="slidenum">
              <a:rPr lang="en-IE" smtClean="0"/>
              <a:pPr/>
              <a:t>14</a:t>
            </a:fld>
            <a:endParaRPr lang="en-IE"/>
          </a:p>
        </p:txBody>
      </p:sp>
      <p:sp>
        <p:nvSpPr>
          <p:cNvPr id="3" name="Title 2">
            <a:extLst>
              <a:ext uri="{FF2B5EF4-FFF2-40B4-BE49-F238E27FC236}">
                <a16:creationId xmlns:a16="http://schemas.microsoft.com/office/drawing/2014/main" id="{FC57CBF0-5C1B-4864-B7EF-8864895BD134}"/>
              </a:ext>
            </a:extLst>
          </p:cNvPr>
          <p:cNvSpPr>
            <a:spLocks noGrp="1"/>
          </p:cNvSpPr>
          <p:nvPr>
            <p:ph type="title"/>
          </p:nvPr>
        </p:nvSpPr>
        <p:spPr/>
        <p:txBody>
          <a:bodyPr>
            <a:normAutofit fontScale="90000"/>
          </a:bodyPr>
          <a:lstStyle/>
          <a:p>
            <a:r>
              <a:rPr lang="en-GB" dirty="0"/>
              <a:t>Lean Life Cycle</a:t>
            </a:r>
          </a:p>
        </p:txBody>
      </p:sp>
      <p:pic>
        <p:nvPicPr>
          <p:cNvPr id="6" name="Picture 5">
            <a:extLst>
              <a:ext uri="{FF2B5EF4-FFF2-40B4-BE49-F238E27FC236}">
                <a16:creationId xmlns:a16="http://schemas.microsoft.com/office/drawing/2014/main" id="{E2952444-4DD9-4EAB-AB56-718CCA681CC9}"/>
              </a:ext>
            </a:extLst>
          </p:cNvPr>
          <p:cNvPicPr>
            <a:picLocks noChangeAspect="1"/>
          </p:cNvPicPr>
          <p:nvPr/>
        </p:nvPicPr>
        <p:blipFill>
          <a:blip r:embed="rId2"/>
          <a:stretch>
            <a:fillRect/>
          </a:stretch>
        </p:blipFill>
        <p:spPr>
          <a:xfrm>
            <a:off x="10612495" y="442554"/>
            <a:ext cx="1486107" cy="1486107"/>
          </a:xfrm>
          <a:prstGeom prst="rect">
            <a:avLst/>
          </a:prstGeom>
        </p:spPr>
      </p:pic>
      <p:sp>
        <p:nvSpPr>
          <p:cNvPr id="7" name="Rectangle 6">
            <a:extLst>
              <a:ext uri="{FF2B5EF4-FFF2-40B4-BE49-F238E27FC236}">
                <a16:creationId xmlns:a16="http://schemas.microsoft.com/office/drawing/2014/main" id="{9750BA66-488E-4598-B426-8B18508C29C3}"/>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pic>
        <p:nvPicPr>
          <p:cNvPr id="8" name="Picture 7">
            <a:extLst>
              <a:ext uri="{FF2B5EF4-FFF2-40B4-BE49-F238E27FC236}">
                <a16:creationId xmlns:a16="http://schemas.microsoft.com/office/drawing/2014/main" id="{05702A4B-91D0-4B5A-BD8D-691D662FFB93}"/>
              </a:ext>
            </a:extLst>
          </p:cNvPr>
          <p:cNvPicPr>
            <a:picLocks noChangeAspect="1"/>
          </p:cNvPicPr>
          <p:nvPr/>
        </p:nvPicPr>
        <p:blipFill>
          <a:blip r:embed="rId3"/>
          <a:stretch>
            <a:fillRect/>
          </a:stretch>
        </p:blipFill>
        <p:spPr>
          <a:xfrm>
            <a:off x="1391676" y="1057778"/>
            <a:ext cx="9220819" cy="4842462"/>
          </a:xfrm>
          <a:prstGeom prst="rect">
            <a:avLst/>
          </a:prstGeom>
        </p:spPr>
      </p:pic>
    </p:spTree>
    <p:extLst>
      <p:ext uri="{BB962C8B-B14F-4D97-AF65-F5344CB8AC3E}">
        <p14:creationId xmlns:p14="http://schemas.microsoft.com/office/powerpoint/2010/main" val="288801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4B5B3-FBE8-4A29-A41D-131990A8AAFE}"/>
              </a:ext>
            </a:extLst>
          </p:cNvPr>
          <p:cNvSpPr>
            <a:spLocks noGrp="1"/>
          </p:cNvSpPr>
          <p:nvPr>
            <p:ph type="sldNum" sz="quarter" idx="12"/>
          </p:nvPr>
        </p:nvSpPr>
        <p:spPr/>
        <p:txBody>
          <a:bodyPr/>
          <a:lstStyle/>
          <a:p>
            <a:fld id="{08DC3BDA-AD5D-4134-8DD4-EBD7D4255B84}" type="slidenum">
              <a:rPr lang="en-IE" smtClean="0"/>
              <a:pPr/>
              <a:t>15</a:t>
            </a:fld>
            <a:endParaRPr lang="en-IE"/>
          </a:p>
        </p:txBody>
      </p:sp>
      <p:sp>
        <p:nvSpPr>
          <p:cNvPr id="3" name="Title 2">
            <a:extLst>
              <a:ext uri="{FF2B5EF4-FFF2-40B4-BE49-F238E27FC236}">
                <a16:creationId xmlns:a16="http://schemas.microsoft.com/office/drawing/2014/main" id="{FC57CBF0-5C1B-4864-B7EF-8864895BD134}"/>
              </a:ext>
            </a:extLst>
          </p:cNvPr>
          <p:cNvSpPr>
            <a:spLocks noGrp="1"/>
          </p:cNvSpPr>
          <p:nvPr>
            <p:ph type="title"/>
          </p:nvPr>
        </p:nvSpPr>
        <p:spPr/>
        <p:txBody>
          <a:bodyPr>
            <a:normAutofit fontScale="90000"/>
          </a:bodyPr>
          <a:lstStyle/>
          <a:p>
            <a:r>
              <a:rPr lang="en-GB" dirty="0"/>
              <a:t>Lean Life Cycle</a:t>
            </a:r>
          </a:p>
        </p:txBody>
      </p:sp>
      <p:sp>
        <p:nvSpPr>
          <p:cNvPr id="4" name="Content Placeholder 3">
            <a:extLst>
              <a:ext uri="{FF2B5EF4-FFF2-40B4-BE49-F238E27FC236}">
                <a16:creationId xmlns:a16="http://schemas.microsoft.com/office/drawing/2014/main" id="{AAA2185A-8C2E-497E-BD5F-BDA33A78D1F2}"/>
              </a:ext>
            </a:extLst>
          </p:cNvPr>
          <p:cNvSpPr>
            <a:spLocks noGrp="1"/>
          </p:cNvSpPr>
          <p:nvPr>
            <p:ph sz="quarter" idx="10"/>
          </p:nvPr>
        </p:nvSpPr>
        <p:spPr/>
        <p:txBody>
          <a:bodyPr>
            <a:normAutofit fontScale="85000" lnSpcReduction="20000"/>
          </a:bodyPr>
          <a:lstStyle/>
          <a:p>
            <a:pPr marL="0" indent="0">
              <a:buNone/>
            </a:pPr>
            <a:r>
              <a:rPr lang="en-GB" dirty="0"/>
              <a:t>There are several critical aspects to this life cycle: </a:t>
            </a:r>
          </a:p>
          <a:p>
            <a:r>
              <a:rPr lang="en-GB" b="1" dirty="0"/>
              <a:t>Teams address work items one at a time. </a:t>
            </a:r>
            <a:r>
              <a:rPr lang="en-GB" dirty="0"/>
              <a:t>A major difference between the Lean and Agile life cycles is the lack of iterations. New work is pulled from the work item pool one item at a time as the team has capacity, as opposed to the iteration-based approach where it is pulled into the team in small batches. </a:t>
            </a:r>
          </a:p>
          <a:p>
            <a:r>
              <a:rPr lang="en-GB" b="1" dirty="0"/>
              <a:t>Work items are prioritized just in time (JIT). </a:t>
            </a:r>
            <a:r>
              <a:rPr lang="en-GB" dirty="0"/>
              <a:t>Work items are maintained as a small options pool, often organized into categories by prioritization time,  value or a fixed delivery date. The team chooses the most important work item at the time when they pull it in to be worked on. </a:t>
            </a:r>
          </a:p>
          <a:p>
            <a:r>
              <a:rPr lang="en-GB" b="1" dirty="0"/>
              <a:t>Practices are performed when needed, as needed. </a:t>
            </a:r>
            <a:r>
              <a:rPr lang="en-GB" dirty="0"/>
              <a:t>As with work prioritization, other practices such as planning, holding demos, replenishing the work item pool, holding coordination meetings, making go-forward decisions, look-ahead </a:t>
            </a:r>
            <a:r>
              <a:rPr lang="en-GB" dirty="0" err="1"/>
              <a:t>modeling</a:t>
            </a:r>
            <a:r>
              <a:rPr lang="en-GB" dirty="0"/>
              <a:t>, and many others are performed on a JIT basis. This tends to remove some of the overhead that teams experience with the Agile life cycle, but requires more discipline to decide when to perform the various practices. </a:t>
            </a:r>
          </a:p>
          <a:p>
            <a:r>
              <a:rPr lang="en-GB" b="1" dirty="0"/>
              <a:t>Teams actively manage their workflow.</a:t>
            </a:r>
            <a:r>
              <a:rPr lang="en-GB" dirty="0"/>
              <a:t> Lean teams use a Kanban board to manage their work with each column on the board representing a state. Work is depicted in the form of tickets, with a ticket being a work item from the options pool/backlog or a subtask of a work item. Tickets pass through each column (or state) with work-in-progress (WIP) limits in place.</a:t>
            </a:r>
          </a:p>
          <a:p>
            <a:r>
              <a:rPr lang="en-GB" b="1" dirty="0"/>
              <a:t>Explicit phases, milestones, and incoming workflows.</a:t>
            </a:r>
            <a:r>
              <a:rPr lang="en-GB" dirty="0"/>
              <a:t> There is still an Inception phase and a Transition phase as well risk-based milestones to support consistent governance. Incoming workflows from other parts of the organization are shown (like Agile).</a:t>
            </a:r>
          </a:p>
        </p:txBody>
      </p:sp>
      <p:pic>
        <p:nvPicPr>
          <p:cNvPr id="6" name="Picture 5">
            <a:extLst>
              <a:ext uri="{FF2B5EF4-FFF2-40B4-BE49-F238E27FC236}">
                <a16:creationId xmlns:a16="http://schemas.microsoft.com/office/drawing/2014/main" id="{E2952444-4DD9-4EAB-AB56-718CCA681CC9}"/>
              </a:ext>
            </a:extLst>
          </p:cNvPr>
          <p:cNvPicPr>
            <a:picLocks noChangeAspect="1"/>
          </p:cNvPicPr>
          <p:nvPr/>
        </p:nvPicPr>
        <p:blipFill>
          <a:blip r:embed="rId3"/>
          <a:stretch>
            <a:fillRect/>
          </a:stretch>
        </p:blipFill>
        <p:spPr>
          <a:xfrm>
            <a:off x="10612495" y="442554"/>
            <a:ext cx="1486107" cy="1486107"/>
          </a:xfrm>
          <a:prstGeom prst="rect">
            <a:avLst/>
          </a:prstGeom>
        </p:spPr>
      </p:pic>
      <p:sp>
        <p:nvSpPr>
          <p:cNvPr id="7" name="Rectangle 6">
            <a:extLst>
              <a:ext uri="{FF2B5EF4-FFF2-40B4-BE49-F238E27FC236}">
                <a16:creationId xmlns:a16="http://schemas.microsoft.com/office/drawing/2014/main" id="{58D42E5E-D082-492B-98B0-C5F82D1A5DF5}"/>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4124644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2BB69D-268B-4427-B73B-F9FFAC8022C9}"/>
              </a:ext>
            </a:extLst>
          </p:cNvPr>
          <p:cNvSpPr>
            <a:spLocks noGrp="1"/>
          </p:cNvSpPr>
          <p:nvPr>
            <p:ph type="sldNum" sz="quarter" idx="12"/>
          </p:nvPr>
        </p:nvSpPr>
        <p:spPr/>
        <p:txBody>
          <a:bodyPr/>
          <a:lstStyle/>
          <a:p>
            <a:fld id="{08DC3BDA-AD5D-4134-8DD4-EBD7D4255B84}" type="slidenum">
              <a:rPr lang="en-IE" smtClean="0"/>
              <a:pPr/>
              <a:t>16</a:t>
            </a:fld>
            <a:endParaRPr lang="en-IE"/>
          </a:p>
        </p:txBody>
      </p:sp>
      <p:sp>
        <p:nvSpPr>
          <p:cNvPr id="3" name="Title 2">
            <a:extLst>
              <a:ext uri="{FF2B5EF4-FFF2-40B4-BE49-F238E27FC236}">
                <a16:creationId xmlns:a16="http://schemas.microsoft.com/office/drawing/2014/main" id="{375C65A1-B088-4884-AC6E-D163FC68BC99}"/>
              </a:ext>
            </a:extLst>
          </p:cNvPr>
          <p:cNvSpPr>
            <a:spLocks noGrp="1"/>
          </p:cNvSpPr>
          <p:nvPr>
            <p:ph type="title"/>
          </p:nvPr>
        </p:nvSpPr>
        <p:spPr/>
        <p:txBody>
          <a:bodyPr>
            <a:normAutofit fontScale="90000"/>
          </a:bodyPr>
          <a:lstStyle/>
          <a:p>
            <a:r>
              <a:rPr lang="en-GB" dirty="0"/>
              <a:t>Continuous Delivery: Lean life cycle</a:t>
            </a:r>
          </a:p>
        </p:txBody>
      </p:sp>
      <p:sp>
        <p:nvSpPr>
          <p:cNvPr id="4" name="Content Placeholder 3">
            <a:extLst>
              <a:ext uri="{FF2B5EF4-FFF2-40B4-BE49-F238E27FC236}">
                <a16:creationId xmlns:a16="http://schemas.microsoft.com/office/drawing/2014/main" id="{4AE5DB25-FCA9-46D9-93F8-1C0C9058E66E}"/>
              </a:ext>
            </a:extLst>
          </p:cNvPr>
          <p:cNvSpPr>
            <a:spLocks noGrp="1"/>
          </p:cNvSpPr>
          <p:nvPr>
            <p:ph sz="quarter" idx="10"/>
          </p:nvPr>
        </p:nvSpPr>
        <p:spPr/>
        <p:txBody>
          <a:bodyPr/>
          <a:lstStyle/>
          <a:p>
            <a:pPr marL="0" indent="0">
              <a:buNone/>
            </a:pPr>
            <a:r>
              <a:rPr lang="en-GB" dirty="0"/>
              <a:t>DAD's Continuous Delivery: Lean life cycle, shown in Figure 6.9, is a natural progression from the Lean life cycle. Teams typically evolve into this life cycle from either the Lean life cycle or the Continuous Delivery: Agile life cycle.</a:t>
            </a:r>
          </a:p>
        </p:txBody>
      </p:sp>
      <p:pic>
        <p:nvPicPr>
          <p:cNvPr id="5" name="Picture 4">
            <a:extLst>
              <a:ext uri="{FF2B5EF4-FFF2-40B4-BE49-F238E27FC236}">
                <a16:creationId xmlns:a16="http://schemas.microsoft.com/office/drawing/2014/main" id="{92E337A0-9615-481E-8842-862FAA455705}"/>
              </a:ext>
            </a:extLst>
          </p:cNvPr>
          <p:cNvPicPr>
            <a:picLocks noChangeAspect="1"/>
          </p:cNvPicPr>
          <p:nvPr/>
        </p:nvPicPr>
        <p:blipFill>
          <a:blip r:embed="rId3"/>
          <a:stretch>
            <a:fillRect/>
          </a:stretch>
        </p:blipFill>
        <p:spPr>
          <a:xfrm>
            <a:off x="960894" y="2071569"/>
            <a:ext cx="4912179" cy="3712782"/>
          </a:xfrm>
          <a:prstGeom prst="rect">
            <a:avLst/>
          </a:prstGeom>
        </p:spPr>
      </p:pic>
      <p:sp>
        <p:nvSpPr>
          <p:cNvPr id="6" name="TextBox 5">
            <a:extLst>
              <a:ext uri="{FF2B5EF4-FFF2-40B4-BE49-F238E27FC236}">
                <a16:creationId xmlns:a16="http://schemas.microsoft.com/office/drawing/2014/main" id="{63DAB4A9-C5F8-46A5-A447-9329795FDF17}"/>
              </a:ext>
            </a:extLst>
          </p:cNvPr>
          <p:cNvSpPr txBox="1"/>
          <p:nvPr/>
        </p:nvSpPr>
        <p:spPr>
          <a:xfrm>
            <a:off x="6098390" y="2828835"/>
            <a:ext cx="5270207" cy="1539524"/>
          </a:xfrm>
          <a:prstGeom prst="rect">
            <a:avLst/>
          </a:prstGeom>
          <a:noFill/>
        </p:spPr>
        <p:txBody>
          <a:bodyPr wrap="square" rtlCol="0">
            <a:spAutoFit/>
          </a:bodyPr>
          <a:lstStyle/>
          <a:p>
            <a:pPr>
              <a:lnSpc>
                <a:spcPct val="120000"/>
              </a:lnSpc>
            </a:pPr>
            <a:r>
              <a:rPr lang="en-GB" sz="1600" b="1" dirty="0">
                <a:solidFill>
                  <a:schemeClr val="bg2"/>
                </a:solidFill>
              </a:rPr>
              <a:t>Outcomes Lead to Continuous Exploration </a:t>
            </a:r>
          </a:p>
          <a:p>
            <a:pPr>
              <a:lnSpc>
                <a:spcPct val="120000"/>
              </a:lnSpc>
            </a:pPr>
            <a:r>
              <a:rPr lang="en-GB" sz="1600" dirty="0">
                <a:solidFill>
                  <a:schemeClr val="bg2"/>
                </a:solidFill>
              </a:rPr>
              <a:t>Capturing work items as outcomes tends to evolve this life cycle  into continuous exploration of stakeholder needs rather than the continuous order taking that we see with requirements-driven strategies.</a:t>
            </a:r>
          </a:p>
        </p:txBody>
      </p:sp>
      <p:pic>
        <p:nvPicPr>
          <p:cNvPr id="7" name="Picture 6">
            <a:extLst>
              <a:ext uri="{FF2B5EF4-FFF2-40B4-BE49-F238E27FC236}">
                <a16:creationId xmlns:a16="http://schemas.microsoft.com/office/drawing/2014/main" id="{E5D68689-8A38-439E-96F1-53EE8FBA2284}"/>
              </a:ext>
            </a:extLst>
          </p:cNvPr>
          <p:cNvPicPr>
            <a:picLocks noChangeAspect="1"/>
          </p:cNvPicPr>
          <p:nvPr/>
        </p:nvPicPr>
        <p:blipFill>
          <a:blip r:embed="rId4"/>
          <a:stretch>
            <a:fillRect/>
          </a:stretch>
        </p:blipFill>
        <p:spPr>
          <a:xfrm>
            <a:off x="10616183" y="438941"/>
            <a:ext cx="1495634" cy="1486107"/>
          </a:xfrm>
          <a:prstGeom prst="rect">
            <a:avLst/>
          </a:prstGeom>
        </p:spPr>
      </p:pic>
      <p:sp>
        <p:nvSpPr>
          <p:cNvPr id="8" name="Rectangle 7">
            <a:extLst>
              <a:ext uri="{FF2B5EF4-FFF2-40B4-BE49-F238E27FC236}">
                <a16:creationId xmlns:a16="http://schemas.microsoft.com/office/drawing/2014/main" id="{5EF8D7F0-DDA8-41DF-9BFC-1F09F62C7E3F}"/>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3515767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2BB69D-268B-4427-B73B-F9FFAC8022C9}"/>
              </a:ext>
            </a:extLst>
          </p:cNvPr>
          <p:cNvSpPr>
            <a:spLocks noGrp="1"/>
          </p:cNvSpPr>
          <p:nvPr>
            <p:ph type="sldNum" sz="quarter" idx="12"/>
          </p:nvPr>
        </p:nvSpPr>
        <p:spPr/>
        <p:txBody>
          <a:bodyPr/>
          <a:lstStyle/>
          <a:p>
            <a:fld id="{08DC3BDA-AD5D-4134-8DD4-EBD7D4255B84}" type="slidenum">
              <a:rPr lang="en-IE" smtClean="0"/>
              <a:pPr/>
              <a:t>17</a:t>
            </a:fld>
            <a:endParaRPr lang="en-IE"/>
          </a:p>
        </p:txBody>
      </p:sp>
      <p:sp>
        <p:nvSpPr>
          <p:cNvPr id="3" name="Title 2">
            <a:extLst>
              <a:ext uri="{FF2B5EF4-FFF2-40B4-BE49-F238E27FC236}">
                <a16:creationId xmlns:a16="http://schemas.microsoft.com/office/drawing/2014/main" id="{375C65A1-B088-4884-AC6E-D163FC68BC99}"/>
              </a:ext>
            </a:extLst>
          </p:cNvPr>
          <p:cNvSpPr>
            <a:spLocks noGrp="1"/>
          </p:cNvSpPr>
          <p:nvPr>
            <p:ph type="title"/>
          </p:nvPr>
        </p:nvSpPr>
        <p:spPr/>
        <p:txBody>
          <a:bodyPr>
            <a:normAutofit fontScale="90000"/>
          </a:bodyPr>
          <a:lstStyle/>
          <a:p>
            <a:r>
              <a:rPr lang="en-GB" dirty="0"/>
              <a:t>Continuous Delivery: Lean life cycle – Critical Aspects</a:t>
            </a:r>
          </a:p>
        </p:txBody>
      </p:sp>
      <p:sp>
        <p:nvSpPr>
          <p:cNvPr id="4" name="Content Placeholder 3">
            <a:extLst>
              <a:ext uri="{FF2B5EF4-FFF2-40B4-BE49-F238E27FC236}">
                <a16:creationId xmlns:a16="http://schemas.microsoft.com/office/drawing/2014/main" id="{4AE5DB25-FCA9-46D9-93F8-1C0C9058E66E}"/>
              </a:ext>
            </a:extLst>
          </p:cNvPr>
          <p:cNvSpPr>
            <a:spLocks noGrp="1"/>
          </p:cNvSpPr>
          <p:nvPr>
            <p:ph sz="quarter" idx="10"/>
          </p:nvPr>
        </p:nvSpPr>
        <p:spPr/>
        <p:txBody>
          <a:bodyPr>
            <a:normAutofit/>
          </a:bodyPr>
          <a:lstStyle/>
          <a:p>
            <a:pPr marL="0" indent="0">
              <a:buNone/>
            </a:pPr>
            <a:r>
              <a:rPr lang="en-GB" sz="1800" dirty="0"/>
              <a:t>There are several critical aspects to this life cycle: </a:t>
            </a:r>
          </a:p>
          <a:p>
            <a:pPr>
              <a:lnSpc>
                <a:spcPct val="130000"/>
              </a:lnSpc>
            </a:pPr>
            <a:r>
              <a:rPr lang="en-GB" sz="1600" b="1" dirty="0"/>
              <a:t>Delivery of new functionality is truly continuous. </a:t>
            </a:r>
            <a:r>
              <a:rPr lang="en-GB" sz="1600" dirty="0"/>
              <a:t>Changes to production are delivered several times a day by the team, although the functionality may not be turned on until it is needed (this is a DevOps strategy called feature toggles described in Chapter 19). </a:t>
            </a:r>
          </a:p>
          <a:p>
            <a:pPr>
              <a:lnSpc>
                <a:spcPct val="130000"/>
              </a:lnSpc>
            </a:pPr>
            <a:r>
              <a:rPr lang="en-GB" sz="1600" b="1" dirty="0"/>
              <a:t>Automation and technical practices are key. </a:t>
            </a:r>
            <a:r>
              <a:rPr lang="en-GB" sz="1600" dirty="0"/>
              <a:t>This is similar to the Continuous Delivery: Agile life cycle. </a:t>
            </a:r>
          </a:p>
          <a:p>
            <a:pPr>
              <a:lnSpc>
                <a:spcPct val="130000"/>
              </a:lnSpc>
            </a:pPr>
            <a:r>
              <a:rPr lang="en-GB" sz="1600" b="1" dirty="0"/>
              <a:t>Inception and Transition have disappeared from the diagram</a:t>
            </a:r>
            <a:r>
              <a:rPr lang="en-GB" sz="1600" dirty="0"/>
              <a:t>. This occurred for the same reasons they disappeared for Continuous Delivery: Agile. </a:t>
            </a:r>
          </a:p>
          <a:p>
            <a:pPr>
              <a:lnSpc>
                <a:spcPct val="130000"/>
              </a:lnSpc>
            </a:pPr>
            <a:r>
              <a:rPr lang="en-GB" sz="1600" b="1" dirty="0"/>
              <a:t>Explicit milestones and incoming workflows. </a:t>
            </a:r>
            <a:r>
              <a:rPr lang="en-GB" sz="1600" dirty="0"/>
              <a:t>Once again, similar to the Continuous Delivery: Agile life cycle</a:t>
            </a:r>
          </a:p>
        </p:txBody>
      </p:sp>
      <p:pic>
        <p:nvPicPr>
          <p:cNvPr id="7" name="Picture 6">
            <a:extLst>
              <a:ext uri="{FF2B5EF4-FFF2-40B4-BE49-F238E27FC236}">
                <a16:creationId xmlns:a16="http://schemas.microsoft.com/office/drawing/2014/main" id="{E5D68689-8A38-439E-96F1-53EE8FBA2284}"/>
              </a:ext>
            </a:extLst>
          </p:cNvPr>
          <p:cNvPicPr>
            <a:picLocks noChangeAspect="1"/>
          </p:cNvPicPr>
          <p:nvPr/>
        </p:nvPicPr>
        <p:blipFill>
          <a:blip r:embed="rId3"/>
          <a:stretch>
            <a:fillRect/>
          </a:stretch>
        </p:blipFill>
        <p:spPr>
          <a:xfrm>
            <a:off x="10616183" y="438941"/>
            <a:ext cx="1495634" cy="1486107"/>
          </a:xfrm>
          <a:prstGeom prst="rect">
            <a:avLst/>
          </a:prstGeom>
        </p:spPr>
      </p:pic>
      <p:sp>
        <p:nvSpPr>
          <p:cNvPr id="8" name="Rectangle 7">
            <a:extLst>
              <a:ext uri="{FF2B5EF4-FFF2-40B4-BE49-F238E27FC236}">
                <a16:creationId xmlns:a16="http://schemas.microsoft.com/office/drawing/2014/main" id="{1F68A1B7-6AD8-41A7-9077-AA031FCF1607}"/>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180057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F7AF67-9B66-4DAA-955D-77B07D8D0BE8}"/>
              </a:ext>
            </a:extLst>
          </p:cNvPr>
          <p:cNvSpPr>
            <a:spLocks noGrp="1"/>
          </p:cNvSpPr>
          <p:nvPr>
            <p:ph type="sldNum" sz="quarter" idx="12"/>
          </p:nvPr>
        </p:nvSpPr>
        <p:spPr/>
        <p:txBody>
          <a:bodyPr/>
          <a:lstStyle/>
          <a:p>
            <a:fld id="{08DC3BDA-AD5D-4134-8DD4-EBD7D4255B84}" type="slidenum">
              <a:rPr lang="en-IE" smtClean="0"/>
              <a:pPr/>
              <a:t>18</a:t>
            </a:fld>
            <a:endParaRPr lang="en-IE"/>
          </a:p>
        </p:txBody>
      </p:sp>
      <p:sp>
        <p:nvSpPr>
          <p:cNvPr id="3" name="Title 2">
            <a:extLst>
              <a:ext uri="{FF2B5EF4-FFF2-40B4-BE49-F238E27FC236}">
                <a16:creationId xmlns:a16="http://schemas.microsoft.com/office/drawing/2014/main" id="{F1C07181-1E48-4BD2-BA2B-2BB04EAB3DB2}"/>
              </a:ext>
            </a:extLst>
          </p:cNvPr>
          <p:cNvSpPr>
            <a:spLocks noGrp="1"/>
          </p:cNvSpPr>
          <p:nvPr>
            <p:ph type="title"/>
          </p:nvPr>
        </p:nvSpPr>
        <p:spPr/>
        <p:txBody>
          <a:bodyPr>
            <a:normAutofit fontScale="90000"/>
          </a:bodyPr>
          <a:lstStyle/>
          <a:p>
            <a:r>
              <a:rPr lang="en-GB"/>
              <a:t>Exploratory Life cycle</a:t>
            </a:r>
          </a:p>
        </p:txBody>
      </p:sp>
      <p:sp>
        <p:nvSpPr>
          <p:cNvPr id="4" name="Content Placeholder 3">
            <a:extLst>
              <a:ext uri="{FF2B5EF4-FFF2-40B4-BE49-F238E27FC236}">
                <a16:creationId xmlns:a16="http://schemas.microsoft.com/office/drawing/2014/main" id="{FFCD23C5-DDEB-4814-9703-81B3AF83E892}"/>
              </a:ext>
            </a:extLst>
          </p:cNvPr>
          <p:cNvSpPr>
            <a:spLocks noGrp="1"/>
          </p:cNvSpPr>
          <p:nvPr>
            <p:ph sz="quarter" idx="10"/>
          </p:nvPr>
        </p:nvSpPr>
        <p:spPr/>
        <p:txBody>
          <a:bodyPr>
            <a:normAutofit/>
          </a:bodyPr>
          <a:lstStyle/>
          <a:p>
            <a:r>
              <a:rPr lang="en-GB"/>
              <a:t>DAD's Exploratory life cycle, shown in Figure 6.10, is based on the </a:t>
            </a:r>
            <a:r>
              <a:rPr lang="en-GB" b="1" i="1"/>
              <a:t>Lean </a:t>
            </a:r>
            <a:r>
              <a:rPr lang="en-GB" b="1" i="1" err="1"/>
              <a:t>Startup</a:t>
            </a:r>
            <a:r>
              <a:rPr lang="en-GB" b="1" i="1"/>
              <a:t> </a:t>
            </a:r>
            <a:r>
              <a:rPr lang="en-GB"/>
              <a:t>principles advocated by Eric </a:t>
            </a:r>
            <a:r>
              <a:rPr lang="en-GB" err="1"/>
              <a:t>Ries</a:t>
            </a:r>
            <a:r>
              <a:rPr lang="en-GB"/>
              <a:t>. The philosophy of Lean </a:t>
            </a:r>
            <a:r>
              <a:rPr lang="en-GB" err="1"/>
              <a:t>Startup</a:t>
            </a:r>
            <a:r>
              <a:rPr lang="en-GB"/>
              <a:t> is to </a:t>
            </a:r>
            <a:r>
              <a:rPr lang="en-GB" b="1" i="1"/>
              <a:t>minimize up-front investments</a:t>
            </a:r>
            <a:r>
              <a:rPr lang="en-GB"/>
              <a:t> in developing new products/services (offerings) in the marketplace </a:t>
            </a:r>
            <a:r>
              <a:rPr lang="en-GB" b="1" i="1"/>
              <a:t>in favour of small experiments </a:t>
            </a:r>
            <a:r>
              <a:rPr lang="en-GB"/>
              <a:t>[</a:t>
            </a:r>
            <a:r>
              <a:rPr lang="en-GB" err="1"/>
              <a:t>Ries</a:t>
            </a:r>
            <a:r>
              <a:rPr lang="en-GB"/>
              <a:t>]. The idea is to run some experiments with potential customers to identify what they want based on actual usage, thereby increasing our chance of producing something they're actually interested in. This approach of running customer-facing experiments to explore user needs is an important design thinking strategy for exploring “wicked problems” in your domain.</a:t>
            </a:r>
          </a:p>
        </p:txBody>
      </p:sp>
      <p:pic>
        <p:nvPicPr>
          <p:cNvPr id="5" name="Picture 4">
            <a:extLst>
              <a:ext uri="{FF2B5EF4-FFF2-40B4-BE49-F238E27FC236}">
                <a16:creationId xmlns:a16="http://schemas.microsoft.com/office/drawing/2014/main" id="{CCB97F61-53E5-4FDC-8759-6CE72C7B8F61}"/>
              </a:ext>
            </a:extLst>
          </p:cNvPr>
          <p:cNvPicPr>
            <a:picLocks noChangeAspect="1"/>
          </p:cNvPicPr>
          <p:nvPr/>
        </p:nvPicPr>
        <p:blipFill>
          <a:blip r:embed="rId2"/>
          <a:stretch>
            <a:fillRect/>
          </a:stretch>
        </p:blipFill>
        <p:spPr>
          <a:xfrm>
            <a:off x="3490501" y="3429000"/>
            <a:ext cx="5896798" cy="2686425"/>
          </a:xfrm>
          <a:prstGeom prst="rect">
            <a:avLst/>
          </a:prstGeom>
        </p:spPr>
      </p:pic>
      <p:pic>
        <p:nvPicPr>
          <p:cNvPr id="6" name="Picture 5">
            <a:extLst>
              <a:ext uri="{FF2B5EF4-FFF2-40B4-BE49-F238E27FC236}">
                <a16:creationId xmlns:a16="http://schemas.microsoft.com/office/drawing/2014/main" id="{32E76785-3B84-45C8-937B-ED74C51259D9}"/>
              </a:ext>
            </a:extLst>
          </p:cNvPr>
          <p:cNvPicPr>
            <a:picLocks noChangeAspect="1"/>
          </p:cNvPicPr>
          <p:nvPr/>
        </p:nvPicPr>
        <p:blipFill>
          <a:blip r:embed="rId3"/>
          <a:stretch>
            <a:fillRect/>
          </a:stretch>
        </p:blipFill>
        <p:spPr>
          <a:xfrm>
            <a:off x="10612495" y="447317"/>
            <a:ext cx="1495634" cy="1476581"/>
          </a:xfrm>
          <a:prstGeom prst="rect">
            <a:avLst/>
          </a:prstGeom>
        </p:spPr>
      </p:pic>
      <p:sp>
        <p:nvSpPr>
          <p:cNvPr id="7" name="Rectangle 6">
            <a:extLst>
              <a:ext uri="{FF2B5EF4-FFF2-40B4-BE49-F238E27FC236}">
                <a16:creationId xmlns:a16="http://schemas.microsoft.com/office/drawing/2014/main" id="{DB39F7FF-D8AA-418B-9B9D-8820B0394901}"/>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1976506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4E4FF8-01D7-4829-A5A7-68DB56462620}"/>
              </a:ext>
            </a:extLst>
          </p:cNvPr>
          <p:cNvSpPr>
            <a:spLocks noGrp="1"/>
          </p:cNvSpPr>
          <p:nvPr>
            <p:ph type="sldNum" sz="quarter" idx="12"/>
          </p:nvPr>
        </p:nvSpPr>
        <p:spPr/>
        <p:txBody>
          <a:bodyPr/>
          <a:lstStyle/>
          <a:p>
            <a:fld id="{08DC3BDA-AD5D-4134-8DD4-EBD7D4255B84}" type="slidenum">
              <a:rPr lang="en-IE" smtClean="0"/>
              <a:pPr/>
              <a:t>19</a:t>
            </a:fld>
            <a:endParaRPr lang="en-IE"/>
          </a:p>
        </p:txBody>
      </p:sp>
      <p:sp>
        <p:nvSpPr>
          <p:cNvPr id="3" name="Title 2">
            <a:extLst>
              <a:ext uri="{FF2B5EF4-FFF2-40B4-BE49-F238E27FC236}">
                <a16:creationId xmlns:a16="http://schemas.microsoft.com/office/drawing/2014/main" id="{BC10BB40-C0FD-47FC-BFE4-C82278058633}"/>
              </a:ext>
            </a:extLst>
          </p:cNvPr>
          <p:cNvSpPr>
            <a:spLocks noGrp="1"/>
          </p:cNvSpPr>
          <p:nvPr>
            <p:ph type="title"/>
          </p:nvPr>
        </p:nvSpPr>
        <p:spPr/>
        <p:txBody>
          <a:bodyPr>
            <a:normAutofit fontScale="90000"/>
          </a:bodyPr>
          <a:lstStyle/>
          <a:p>
            <a:r>
              <a:rPr lang="en-GB"/>
              <a:t>Exploratory Life cycle – Critical Aspects  </a:t>
            </a:r>
          </a:p>
        </p:txBody>
      </p:sp>
      <p:sp>
        <p:nvSpPr>
          <p:cNvPr id="4" name="Content Placeholder 3">
            <a:extLst>
              <a:ext uri="{FF2B5EF4-FFF2-40B4-BE49-F238E27FC236}">
                <a16:creationId xmlns:a16="http://schemas.microsoft.com/office/drawing/2014/main" id="{EBFFFC11-7944-48FF-A52D-C2916D7BF4C3}"/>
              </a:ext>
            </a:extLst>
          </p:cNvPr>
          <p:cNvSpPr>
            <a:spLocks noGrp="1"/>
          </p:cNvSpPr>
          <p:nvPr>
            <p:ph sz="quarter" idx="10"/>
          </p:nvPr>
        </p:nvSpPr>
        <p:spPr>
          <a:xfrm>
            <a:off x="823402" y="1296000"/>
            <a:ext cx="6434648" cy="4488351"/>
          </a:xfrm>
        </p:spPr>
        <p:txBody>
          <a:bodyPr>
            <a:normAutofit fontScale="85000" lnSpcReduction="10000"/>
          </a:bodyPr>
          <a:lstStyle/>
          <a:p>
            <a:pPr marL="0" indent="0">
              <a:buNone/>
            </a:pPr>
            <a:r>
              <a:rPr lang="en-GB"/>
              <a:t>There are several critical aspects to this life cycle: </a:t>
            </a:r>
          </a:p>
          <a:p>
            <a:r>
              <a:rPr lang="en-GB" b="1"/>
              <a:t>This is a simplified scientific method. </a:t>
            </a:r>
            <a:r>
              <a:rPr lang="en-GB"/>
              <a:t>We come up with a hypothesis of what our customers want, we develop one or more minimal viable products (MVPs) which are deployed to a subset of potential customers, then we observe and measure how they work with the MVP(s). Based on the data we collect, we decide how we will go forward. Do we pivot and rethink our hypothesis? Do we rework one or more MVPs to run new experiments based on our improved understanding of customer needs? Do we discard one or more ideas? Do we move forward with one or more ideas and “productize them” into real customer offerings? </a:t>
            </a:r>
          </a:p>
          <a:p>
            <a:r>
              <a:rPr lang="en-GB" b="1"/>
              <a:t>MVPs are prototypes (at best)</a:t>
            </a:r>
            <a:r>
              <a:rPr lang="en-GB"/>
              <a:t>. The MVPs we create are built hastily, often “smoke and mirrors” or prototype-quality code, of which the sole purpose is to test out a hypothesis. It is not the “real thing,” nor is it meant to be. It's a piece of functionality or service offering that we get out in front of our potential customers to see how they react to it. See Figure 6.11 for an overview of MVPs and related concepts. </a:t>
            </a:r>
          </a:p>
        </p:txBody>
      </p:sp>
      <p:pic>
        <p:nvPicPr>
          <p:cNvPr id="5" name="Picture 4">
            <a:extLst>
              <a:ext uri="{FF2B5EF4-FFF2-40B4-BE49-F238E27FC236}">
                <a16:creationId xmlns:a16="http://schemas.microsoft.com/office/drawing/2014/main" id="{1B29809E-D597-41F5-8AF1-F0FDED9B52E4}"/>
              </a:ext>
            </a:extLst>
          </p:cNvPr>
          <p:cNvPicPr>
            <a:picLocks noChangeAspect="1"/>
          </p:cNvPicPr>
          <p:nvPr/>
        </p:nvPicPr>
        <p:blipFill>
          <a:blip r:embed="rId2"/>
          <a:stretch>
            <a:fillRect/>
          </a:stretch>
        </p:blipFill>
        <p:spPr>
          <a:xfrm>
            <a:off x="7258050" y="1921643"/>
            <a:ext cx="4480969" cy="3237064"/>
          </a:xfrm>
          <a:prstGeom prst="rect">
            <a:avLst/>
          </a:prstGeom>
        </p:spPr>
      </p:pic>
      <p:pic>
        <p:nvPicPr>
          <p:cNvPr id="7" name="Picture 6">
            <a:extLst>
              <a:ext uri="{FF2B5EF4-FFF2-40B4-BE49-F238E27FC236}">
                <a16:creationId xmlns:a16="http://schemas.microsoft.com/office/drawing/2014/main" id="{DB975C41-B8F1-41B7-8DFD-7926D2C9C3DF}"/>
              </a:ext>
            </a:extLst>
          </p:cNvPr>
          <p:cNvPicPr>
            <a:picLocks noChangeAspect="1"/>
          </p:cNvPicPr>
          <p:nvPr/>
        </p:nvPicPr>
        <p:blipFill>
          <a:blip r:embed="rId3"/>
          <a:stretch>
            <a:fillRect/>
          </a:stretch>
        </p:blipFill>
        <p:spPr>
          <a:xfrm>
            <a:off x="10612495" y="447317"/>
            <a:ext cx="1495634" cy="1476581"/>
          </a:xfrm>
          <a:prstGeom prst="rect">
            <a:avLst/>
          </a:prstGeom>
        </p:spPr>
      </p:pic>
      <p:sp>
        <p:nvSpPr>
          <p:cNvPr id="8" name="Rectangle 7">
            <a:extLst>
              <a:ext uri="{FF2B5EF4-FFF2-40B4-BE49-F238E27FC236}">
                <a16:creationId xmlns:a16="http://schemas.microsoft.com/office/drawing/2014/main" id="{A807BB4E-0867-40FD-92A1-7DB1BC948ECB}"/>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276558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34A18D-0557-419F-884C-89335C018EC0}"/>
              </a:ext>
            </a:extLst>
          </p:cNvPr>
          <p:cNvSpPr>
            <a:spLocks noGrp="1"/>
          </p:cNvSpPr>
          <p:nvPr>
            <p:ph type="title"/>
          </p:nvPr>
        </p:nvSpPr>
        <p:spPr/>
        <p:txBody>
          <a:bodyPr>
            <a:normAutofit fontScale="90000"/>
          </a:bodyPr>
          <a:lstStyle/>
          <a:p>
            <a:r>
              <a:rPr lang="en-GB"/>
              <a:t>Key Points in this Chapter</a:t>
            </a:r>
          </a:p>
        </p:txBody>
      </p:sp>
      <p:sp>
        <p:nvSpPr>
          <p:cNvPr id="8" name="Content Placeholder 7">
            <a:extLst>
              <a:ext uri="{FF2B5EF4-FFF2-40B4-BE49-F238E27FC236}">
                <a16:creationId xmlns:a16="http://schemas.microsoft.com/office/drawing/2014/main" id="{953074CF-E3F8-46F8-90E6-C4FF9136EE84}"/>
              </a:ext>
            </a:extLst>
          </p:cNvPr>
          <p:cNvSpPr>
            <a:spLocks noGrp="1"/>
          </p:cNvSpPr>
          <p:nvPr>
            <p:ph sz="quarter" idx="10"/>
          </p:nvPr>
        </p:nvSpPr>
        <p:spPr/>
        <p:txBody>
          <a:bodyPr/>
          <a:lstStyle/>
          <a:p>
            <a:r>
              <a:rPr lang="en-GB" sz="1600">
                <a:latin typeface="Arial" panose="020B0604020202020204" pitchFamily="34" charset="0"/>
                <a:cs typeface="Arial" panose="020B0604020202020204" pitchFamily="34" charset="0"/>
              </a:rPr>
              <a:t>Some teams within your organization will still follow a traditional life cycle—DAD explicitly recognizes this but does not provide support for this shrinking category of work. </a:t>
            </a:r>
          </a:p>
          <a:p>
            <a:r>
              <a:rPr lang="en-GB" sz="1600">
                <a:latin typeface="Arial" panose="020B0604020202020204" pitchFamily="34" charset="0"/>
                <a:cs typeface="Arial" panose="020B0604020202020204" pitchFamily="34" charset="0"/>
              </a:rPr>
              <a:t>DAD provides the scaffolding required for choosing between, and then evolving, six solution delivery life cycles (SDLCs) based on either agile or lean strategies. </a:t>
            </a:r>
          </a:p>
          <a:p>
            <a:r>
              <a:rPr lang="en-GB" sz="1600">
                <a:latin typeface="Arial" panose="020B0604020202020204" pitchFamily="34" charset="0"/>
                <a:cs typeface="Arial" panose="020B0604020202020204" pitchFamily="34" charset="0"/>
              </a:rPr>
              <a:t>Project-based life cycles, even agile and lean ones, go through phases.</a:t>
            </a:r>
          </a:p>
          <a:p>
            <a:r>
              <a:rPr lang="en-GB" sz="1600">
                <a:latin typeface="Arial" panose="020B0604020202020204" pitchFamily="34" charset="0"/>
                <a:cs typeface="Arial" panose="020B0604020202020204" pitchFamily="34" charset="0"/>
              </a:rPr>
              <a:t>Every life cycle has its advantages and disadvantages; each team needs to pick the one that best reflects their context. </a:t>
            </a:r>
          </a:p>
          <a:p>
            <a:r>
              <a:rPr lang="en-GB" sz="1600">
                <a:latin typeface="Arial" panose="020B0604020202020204" pitchFamily="34" charset="0"/>
                <a:cs typeface="Arial" panose="020B0604020202020204" pitchFamily="34" charset="0"/>
              </a:rPr>
              <a:t>Common, lightweight, risk-based milestones enable consistent governance; you don't need to force the same process on all of your teams. </a:t>
            </a:r>
          </a:p>
          <a:p>
            <a:r>
              <a:rPr lang="en-GB" sz="1600">
                <a:latin typeface="Arial" panose="020B0604020202020204" pitchFamily="34" charset="0"/>
                <a:cs typeface="Arial" panose="020B0604020202020204" pitchFamily="34" charset="0"/>
              </a:rPr>
              <a:t>A team will start with a given life cycle and often evolve away from it as they continuously improve their WoW.</a:t>
            </a:r>
          </a:p>
        </p:txBody>
      </p:sp>
      <p:sp>
        <p:nvSpPr>
          <p:cNvPr id="24" name="Rectangle 23">
            <a:extLst>
              <a:ext uri="{FF2B5EF4-FFF2-40B4-BE49-F238E27FC236}">
                <a16:creationId xmlns:a16="http://schemas.microsoft.com/office/drawing/2014/main" id="{246A10F5-FEDF-437D-A57E-D6C37378EC5A}"/>
              </a:ext>
            </a:extLst>
          </p:cNvPr>
          <p:cNvSpPr/>
          <p:nvPr/>
        </p:nvSpPr>
        <p:spPr>
          <a:xfrm>
            <a:off x="624489" y="1038714"/>
            <a:ext cx="2860043" cy="646331"/>
          </a:xfrm>
          <a:prstGeom prst="rect">
            <a:avLst/>
          </a:prstGeom>
        </p:spPr>
        <p:txBody>
          <a:bodyPr wrap="square">
            <a:spAutoFit/>
          </a:bodyPr>
          <a:lstStyle/>
          <a:p>
            <a:br>
              <a:rPr lang="en-GB">
                <a:solidFill>
                  <a:srgbClr val="536675"/>
                </a:solidFill>
                <a:latin typeface="Helvetica" panose="020B0604020202020204" pitchFamily="34" charset="0"/>
              </a:rPr>
            </a:br>
            <a:endParaRPr lang="en-GB"/>
          </a:p>
        </p:txBody>
      </p:sp>
      <p:sp>
        <p:nvSpPr>
          <p:cNvPr id="3" name="Rectangle 2">
            <a:extLst>
              <a:ext uri="{FF2B5EF4-FFF2-40B4-BE49-F238E27FC236}">
                <a16:creationId xmlns:a16="http://schemas.microsoft.com/office/drawing/2014/main" id="{46C9A322-470A-48B9-BD4B-9417C7E855E6}"/>
              </a:ext>
            </a:extLst>
          </p:cNvPr>
          <p:cNvSpPr/>
          <p:nvPr/>
        </p:nvSpPr>
        <p:spPr>
          <a:xfrm>
            <a:off x="436531" y="405766"/>
            <a:ext cx="7233775" cy="276999"/>
          </a:xfrm>
          <a:prstGeom prst="rect">
            <a:avLst/>
          </a:prstGeom>
        </p:spPr>
        <p:txBody>
          <a:bodyPr wrap="square">
            <a:spAutoFit/>
          </a:bodyPr>
          <a:lstStyle/>
          <a:p>
            <a:pPr>
              <a:spcAft>
                <a:spcPts val="0"/>
              </a:spcAft>
            </a:pPr>
            <a:endParaRPr lang="en-GB" sz="1200">
              <a:latin typeface="Arial" panose="020B060402020202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17A30B0-47C7-49BC-8779-3FEC2ED2C196}"/>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224900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EE7F8F-9E53-4AF2-8EA8-D93603A3C974}"/>
              </a:ext>
            </a:extLst>
          </p:cNvPr>
          <p:cNvSpPr>
            <a:spLocks noGrp="1"/>
          </p:cNvSpPr>
          <p:nvPr>
            <p:ph type="sldNum" sz="quarter" idx="12"/>
          </p:nvPr>
        </p:nvSpPr>
        <p:spPr/>
        <p:txBody>
          <a:bodyPr/>
          <a:lstStyle/>
          <a:p>
            <a:fld id="{08DC3BDA-AD5D-4134-8DD4-EBD7D4255B84}" type="slidenum">
              <a:rPr lang="en-IE" smtClean="0"/>
              <a:pPr/>
              <a:t>20</a:t>
            </a:fld>
            <a:endParaRPr lang="en-IE"/>
          </a:p>
        </p:txBody>
      </p:sp>
      <p:sp>
        <p:nvSpPr>
          <p:cNvPr id="3" name="Title 2">
            <a:extLst>
              <a:ext uri="{FF2B5EF4-FFF2-40B4-BE49-F238E27FC236}">
                <a16:creationId xmlns:a16="http://schemas.microsoft.com/office/drawing/2014/main" id="{AF30CB12-B505-4B43-80E8-A29189050577}"/>
              </a:ext>
            </a:extLst>
          </p:cNvPr>
          <p:cNvSpPr>
            <a:spLocks noGrp="1"/>
          </p:cNvSpPr>
          <p:nvPr>
            <p:ph type="title"/>
          </p:nvPr>
        </p:nvSpPr>
        <p:spPr/>
        <p:txBody>
          <a:bodyPr>
            <a:normAutofit fontScale="90000"/>
          </a:bodyPr>
          <a:lstStyle/>
          <a:p>
            <a:r>
              <a:rPr lang="en-GB"/>
              <a:t>Exploratory Life cycle – Critical Aspects </a:t>
            </a:r>
          </a:p>
        </p:txBody>
      </p:sp>
      <p:sp>
        <p:nvSpPr>
          <p:cNvPr id="4" name="Content Placeholder 3">
            <a:extLst>
              <a:ext uri="{FF2B5EF4-FFF2-40B4-BE49-F238E27FC236}">
                <a16:creationId xmlns:a16="http://schemas.microsoft.com/office/drawing/2014/main" id="{E32B9232-B47D-4584-AA05-69253B546E16}"/>
              </a:ext>
            </a:extLst>
          </p:cNvPr>
          <p:cNvSpPr>
            <a:spLocks noGrp="1"/>
          </p:cNvSpPr>
          <p:nvPr>
            <p:ph sz="quarter" idx="10"/>
          </p:nvPr>
        </p:nvSpPr>
        <p:spPr/>
        <p:txBody>
          <a:bodyPr/>
          <a:lstStyle/>
          <a:p>
            <a:r>
              <a:rPr lang="en-GB" b="1"/>
              <a:t>Run several experiments in parallel.</a:t>
            </a:r>
            <a:r>
              <a:rPr lang="en-GB"/>
              <a:t> Ideally, this life cycle entails running several experiments in parallel to explore our hypothesis. This is an improvement over Lean </a:t>
            </a:r>
            <a:r>
              <a:rPr lang="en-GB" err="1"/>
              <a:t>Startup</a:t>
            </a:r>
            <a:r>
              <a:rPr lang="en-GB"/>
              <a:t>, which focuses on a single experiment at a time—although it is easier to run a single experiment at a time, it takes longer to get to a good idea and, worse yet, runs the risk of identifying a strategy before other options have been considered. </a:t>
            </a:r>
          </a:p>
          <a:p>
            <a:r>
              <a:rPr lang="en-GB" b="1"/>
              <a:t>Failed experiments are still successes</a:t>
            </a:r>
            <a:r>
              <a:rPr lang="en-GB"/>
              <a:t>. Some organizations are reluctant to run experiments because they are scared of failing, which is unfortunate because an exploratory approach such as this actually reduces your risk of product failure (which tend to be large, expensive, and embarrassing). Our advice is to make it “safe to fail,” to recognize that when an experiment has a negative result that this is actually a success because you have inexpensively learned what won't work, enabling you to refocus on looking for something that will. </a:t>
            </a:r>
          </a:p>
          <a:p>
            <a:r>
              <a:rPr lang="en-GB" b="1"/>
              <a:t>Follow another life cycle to build the real product.</a:t>
            </a:r>
            <a:r>
              <a:rPr lang="en-GB"/>
              <a:t> Once we've discovered one or more ideas that it appears will succeed in the market, we now need to build the “real solution.” We do this by following one of the other DAD life cycles.</a:t>
            </a:r>
          </a:p>
          <a:p>
            <a:endParaRPr lang="en-GB"/>
          </a:p>
        </p:txBody>
      </p:sp>
      <p:pic>
        <p:nvPicPr>
          <p:cNvPr id="5" name="Picture 4">
            <a:extLst>
              <a:ext uri="{FF2B5EF4-FFF2-40B4-BE49-F238E27FC236}">
                <a16:creationId xmlns:a16="http://schemas.microsoft.com/office/drawing/2014/main" id="{D012D76D-3471-4BAE-8D9E-35D5907F98B7}"/>
              </a:ext>
            </a:extLst>
          </p:cNvPr>
          <p:cNvPicPr>
            <a:picLocks noChangeAspect="1"/>
          </p:cNvPicPr>
          <p:nvPr/>
        </p:nvPicPr>
        <p:blipFill>
          <a:blip r:embed="rId2"/>
          <a:stretch>
            <a:fillRect/>
          </a:stretch>
        </p:blipFill>
        <p:spPr>
          <a:xfrm>
            <a:off x="10612495" y="447317"/>
            <a:ext cx="1495634" cy="1476581"/>
          </a:xfrm>
          <a:prstGeom prst="rect">
            <a:avLst/>
          </a:prstGeom>
        </p:spPr>
      </p:pic>
      <p:sp>
        <p:nvSpPr>
          <p:cNvPr id="6" name="Rectangle 5">
            <a:extLst>
              <a:ext uri="{FF2B5EF4-FFF2-40B4-BE49-F238E27FC236}">
                <a16:creationId xmlns:a16="http://schemas.microsoft.com/office/drawing/2014/main" id="{94C8F569-673D-4FDA-91A3-CAEB54D8BC63}"/>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2029795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10A432-EB41-4169-8627-9D4AE83C564E}"/>
              </a:ext>
            </a:extLst>
          </p:cNvPr>
          <p:cNvSpPr>
            <a:spLocks noGrp="1"/>
          </p:cNvSpPr>
          <p:nvPr>
            <p:ph type="sldNum" sz="quarter" idx="12"/>
          </p:nvPr>
        </p:nvSpPr>
        <p:spPr/>
        <p:txBody>
          <a:bodyPr/>
          <a:lstStyle/>
          <a:p>
            <a:fld id="{08DC3BDA-AD5D-4134-8DD4-EBD7D4255B84}" type="slidenum">
              <a:rPr lang="en-IE" smtClean="0"/>
              <a:pPr/>
              <a:t>21</a:t>
            </a:fld>
            <a:endParaRPr lang="en-IE"/>
          </a:p>
        </p:txBody>
      </p:sp>
      <p:sp>
        <p:nvSpPr>
          <p:cNvPr id="3" name="Title 2">
            <a:extLst>
              <a:ext uri="{FF2B5EF4-FFF2-40B4-BE49-F238E27FC236}">
                <a16:creationId xmlns:a16="http://schemas.microsoft.com/office/drawing/2014/main" id="{EB6D473B-1C39-4F25-94A4-BB3F572934CD}"/>
              </a:ext>
            </a:extLst>
          </p:cNvPr>
          <p:cNvSpPr>
            <a:spLocks noGrp="1"/>
          </p:cNvSpPr>
          <p:nvPr>
            <p:ph type="title"/>
          </p:nvPr>
        </p:nvSpPr>
        <p:spPr/>
        <p:txBody>
          <a:bodyPr>
            <a:normAutofit fontScale="90000"/>
          </a:bodyPr>
          <a:lstStyle/>
          <a:p>
            <a:r>
              <a:rPr lang="en-GB"/>
              <a:t>Exploratory </a:t>
            </a:r>
            <a:r>
              <a:rPr lang="en-GB" err="1"/>
              <a:t>Tailorings</a:t>
            </a:r>
            <a:endParaRPr lang="en-GB"/>
          </a:p>
        </p:txBody>
      </p:sp>
      <p:sp>
        <p:nvSpPr>
          <p:cNvPr id="4" name="Content Placeholder 3">
            <a:extLst>
              <a:ext uri="{FF2B5EF4-FFF2-40B4-BE49-F238E27FC236}">
                <a16:creationId xmlns:a16="http://schemas.microsoft.com/office/drawing/2014/main" id="{EB495BC3-432F-4495-9958-ECB1E59D0751}"/>
              </a:ext>
            </a:extLst>
          </p:cNvPr>
          <p:cNvSpPr>
            <a:spLocks noGrp="1"/>
          </p:cNvSpPr>
          <p:nvPr>
            <p:ph sz="quarter" idx="10"/>
          </p:nvPr>
        </p:nvSpPr>
        <p:spPr>
          <a:xfrm>
            <a:off x="823402" y="1296000"/>
            <a:ext cx="10675178" cy="4727610"/>
          </a:xfrm>
        </p:spPr>
        <p:txBody>
          <a:bodyPr>
            <a:normAutofit/>
          </a:bodyPr>
          <a:lstStyle/>
          <a:p>
            <a:pPr marL="0" indent="0">
              <a:buNone/>
            </a:pPr>
            <a:r>
              <a:rPr lang="en-GB" sz="1400"/>
              <a:t>We've seen several different </a:t>
            </a:r>
            <a:r>
              <a:rPr lang="en-GB" sz="1400" err="1"/>
              <a:t>flavors</a:t>
            </a:r>
            <a:r>
              <a:rPr lang="en-GB" sz="1400"/>
              <a:t>, or perhaps several different </a:t>
            </a:r>
            <a:r>
              <a:rPr lang="en-GB" sz="1400" err="1"/>
              <a:t>tailorings</a:t>
            </a:r>
            <a:r>
              <a:rPr lang="en-GB" sz="1400"/>
              <a:t> is a better way of looking at it, over the years: </a:t>
            </a:r>
          </a:p>
          <a:p>
            <a:pPr marL="342900" indent="-342900">
              <a:buFont typeface="+mj-lt"/>
              <a:buAutoNum type="arabicPeriod"/>
            </a:pPr>
            <a:r>
              <a:rPr lang="en-GB" sz="1400" b="1"/>
              <a:t>Exploration of a new offering. </a:t>
            </a:r>
            <a:r>
              <a:rPr lang="en-GB" sz="1400"/>
              <a:t> The most compelling reason, at least for us, is to apply this life cycle to explore an idea that your organization has for a new product. </a:t>
            </a:r>
          </a:p>
          <a:p>
            <a:pPr marL="342900" indent="-342900">
              <a:buFont typeface="+mj-lt"/>
              <a:buAutoNum type="arabicPeriod"/>
            </a:pPr>
            <a:r>
              <a:rPr lang="en-GB" sz="1400" b="1"/>
              <a:t>Exploration of a new feature.</a:t>
            </a:r>
            <a:r>
              <a:rPr lang="en-GB" sz="1400"/>
              <a:t> At a smaller scale, the Exploratory life cycle is effectively the strategy for running an A/B test or split test where you implement several versions of a new feature and run them in parallel to determine which one is most effective. </a:t>
            </a:r>
          </a:p>
          <a:p>
            <a:pPr marL="342900" indent="-342900">
              <a:buFont typeface="+mj-lt"/>
              <a:buAutoNum type="arabicPeriod"/>
            </a:pPr>
            <a:r>
              <a:rPr lang="en-GB" sz="1400" b="1"/>
              <a:t>Parallel proof of concepts (</a:t>
            </a:r>
            <a:r>
              <a:rPr lang="en-GB" sz="1400" b="1" err="1"/>
              <a:t>PoCs</a:t>
            </a:r>
            <a:r>
              <a:rPr lang="en-GB" sz="1400" b="1"/>
              <a:t>).</a:t>
            </a:r>
            <a:r>
              <a:rPr lang="en-GB" sz="1400"/>
              <a:t> With a </a:t>
            </a:r>
            <a:r>
              <a:rPr lang="en-GB" sz="1400" err="1"/>
              <a:t>PoC</a:t>
            </a:r>
            <a:r>
              <a:rPr lang="en-GB" sz="1400"/>
              <a:t>, you install and then evaluate a package, sometimes called a commercial off-the-shelf solution (COTS), within your environment. An effective way to decrease the risk of software acquisition is to run several </a:t>
            </a:r>
            <a:r>
              <a:rPr lang="en-GB" sz="1400" err="1"/>
              <a:t>PoCs</a:t>
            </a:r>
            <a:r>
              <a:rPr lang="en-GB" sz="1400"/>
              <a:t> in parallel, one for each potential software package that you are considering, and then compare the results to identify the best option available. This is often referred to as a “bake-off.” </a:t>
            </a:r>
          </a:p>
          <a:p>
            <a:pPr marL="342900" indent="-342900">
              <a:buFont typeface="+mj-lt"/>
              <a:buAutoNum type="arabicPeriod"/>
            </a:pPr>
            <a:r>
              <a:rPr lang="en-GB" sz="1400" b="1"/>
              <a:t>Strategy comparisons.</a:t>
            </a:r>
            <a:r>
              <a:rPr lang="en-GB" sz="1400"/>
              <a:t> Some organizations, particularly ones in very competitive environments, will start up several teams initially to work on a product. Each team basically works through Inception, and perhaps even a bit of Construction, the aim being to identify a vision for the product and prove out their architectural strategy. In this case, their work is more advanced than an MVP but less advanced than an MMR. Then, after a period of time, they compare the work of the teams and pick the best approach—the “winning team” gets to move forward and become the product team.</a:t>
            </a:r>
          </a:p>
        </p:txBody>
      </p:sp>
      <p:pic>
        <p:nvPicPr>
          <p:cNvPr id="5" name="Picture 4">
            <a:extLst>
              <a:ext uri="{FF2B5EF4-FFF2-40B4-BE49-F238E27FC236}">
                <a16:creationId xmlns:a16="http://schemas.microsoft.com/office/drawing/2014/main" id="{A08A4623-C04E-4846-9D6D-D68B2A5F18E3}"/>
              </a:ext>
            </a:extLst>
          </p:cNvPr>
          <p:cNvPicPr>
            <a:picLocks noChangeAspect="1"/>
          </p:cNvPicPr>
          <p:nvPr/>
        </p:nvPicPr>
        <p:blipFill>
          <a:blip r:embed="rId2"/>
          <a:stretch>
            <a:fillRect/>
          </a:stretch>
        </p:blipFill>
        <p:spPr>
          <a:xfrm>
            <a:off x="10612495" y="447317"/>
            <a:ext cx="1495634" cy="1476581"/>
          </a:xfrm>
          <a:prstGeom prst="rect">
            <a:avLst/>
          </a:prstGeom>
        </p:spPr>
      </p:pic>
      <p:sp>
        <p:nvSpPr>
          <p:cNvPr id="6" name="Rectangle 5">
            <a:extLst>
              <a:ext uri="{FF2B5EF4-FFF2-40B4-BE49-F238E27FC236}">
                <a16:creationId xmlns:a16="http://schemas.microsoft.com/office/drawing/2014/main" id="{9F446E6E-3BD5-4305-A8B4-1F3133A391B1}"/>
              </a:ext>
            </a:extLst>
          </p:cNvPr>
          <p:cNvSpPr/>
          <p:nvPr/>
        </p:nvSpPr>
        <p:spPr>
          <a:xfrm>
            <a:off x="0" y="6662057"/>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1849756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6DFAD3-B81D-459D-BBE7-16F718FEF11A}"/>
              </a:ext>
            </a:extLst>
          </p:cNvPr>
          <p:cNvSpPr>
            <a:spLocks noGrp="1"/>
          </p:cNvSpPr>
          <p:nvPr>
            <p:ph type="sldNum" sz="quarter" idx="12"/>
          </p:nvPr>
        </p:nvSpPr>
        <p:spPr/>
        <p:txBody>
          <a:bodyPr/>
          <a:lstStyle/>
          <a:p>
            <a:fld id="{08DC3BDA-AD5D-4134-8DD4-EBD7D4255B84}" type="slidenum">
              <a:rPr lang="en-IE" smtClean="0"/>
              <a:pPr/>
              <a:t>22</a:t>
            </a:fld>
            <a:endParaRPr lang="en-IE"/>
          </a:p>
        </p:txBody>
      </p:sp>
      <p:sp>
        <p:nvSpPr>
          <p:cNvPr id="3" name="Title 2">
            <a:extLst>
              <a:ext uri="{FF2B5EF4-FFF2-40B4-BE49-F238E27FC236}">
                <a16:creationId xmlns:a16="http://schemas.microsoft.com/office/drawing/2014/main" id="{777F0037-8B5F-44D2-B503-745DE7F16108}"/>
              </a:ext>
            </a:extLst>
          </p:cNvPr>
          <p:cNvSpPr>
            <a:spLocks noGrp="1"/>
          </p:cNvSpPr>
          <p:nvPr>
            <p:ph type="title"/>
          </p:nvPr>
        </p:nvSpPr>
        <p:spPr/>
        <p:txBody>
          <a:bodyPr>
            <a:normAutofit fontScale="90000"/>
          </a:bodyPr>
          <a:lstStyle/>
          <a:p>
            <a:r>
              <a:rPr lang="en-GB" dirty="0"/>
              <a:t>When Should You Adopt Each Life Cycle?</a:t>
            </a:r>
          </a:p>
        </p:txBody>
      </p:sp>
      <p:sp>
        <p:nvSpPr>
          <p:cNvPr id="4" name="Content Placeholder 3">
            <a:extLst>
              <a:ext uri="{FF2B5EF4-FFF2-40B4-BE49-F238E27FC236}">
                <a16:creationId xmlns:a16="http://schemas.microsoft.com/office/drawing/2014/main" id="{2F0C16B8-4B26-46C6-8959-26240FD7CAC7}"/>
              </a:ext>
            </a:extLst>
          </p:cNvPr>
          <p:cNvSpPr>
            <a:spLocks noGrp="1"/>
          </p:cNvSpPr>
          <p:nvPr>
            <p:ph sz="quarter" idx="10"/>
          </p:nvPr>
        </p:nvSpPr>
        <p:spPr>
          <a:xfrm>
            <a:off x="823402" y="1296000"/>
            <a:ext cx="5272598" cy="4488351"/>
          </a:xfrm>
        </p:spPr>
        <p:txBody>
          <a:bodyPr>
            <a:normAutofit lnSpcReduction="10000"/>
          </a:bodyPr>
          <a:lstStyle/>
          <a:p>
            <a:r>
              <a:rPr lang="en-GB" dirty="0"/>
              <a:t>Every team should choose its own life cycle, but how do you do this? </a:t>
            </a:r>
          </a:p>
          <a:p>
            <a:r>
              <a:rPr lang="en-GB" dirty="0"/>
              <a:t>It's tempting to have your portfolio management team make this choice—well, at least it is for them. At best, they should make a (hopefully solid) suggestion when they first initiate an endeavour.</a:t>
            </a:r>
          </a:p>
          <a:p>
            <a:r>
              <a:rPr lang="en-GB" dirty="0"/>
              <a:t>But in the end the choice of life cycle should be made by </a:t>
            </a:r>
            <a:r>
              <a:rPr lang="en-GB" b="1" dirty="0"/>
              <a:t>the team </a:t>
            </a:r>
            <a:r>
              <a:rPr lang="en-GB" dirty="0"/>
              <a:t>if you want to be effective. This can be a challenging choice, particularly for teams new to agile and lean. </a:t>
            </a:r>
          </a:p>
          <a:p>
            <a:r>
              <a:rPr lang="en-GB" dirty="0"/>
              <a:t>An important part of the process-decision scaffolding provided by DAD is advice for choosing a life cycle, including the flowchart of Figure 6.14.</a:t>
            </a:r>
          </a:p>
          <a:p>
            <a:endParaRPr lang="en-GB" dirty="0"/>
          </a:p>
        </p:txBody>
      </p:sp>
      <p:pic>
        <p:nvPicPr>
          <p:cNvPr id="5" name="Picture 4">
            <a:extLst>
              <a:ext uri="{FF2B5EF4-FFF2-40B4-BE49-F238E27FC236}">
                <a16:creationId xmlns:a16="http://schemas.microsoft.com/office/drawing/2014/main" id="{5E685330-02B4-44D9-AA65-1B71AB1D700D}"/>
              </a:ext>
            </a:extLst>
          </p:cNvPr>
          <p:cNvPicPr>
            <a:picLocks noChangeAspect="1"/>
          </p:cNvPicPr>
          <p:nvPr/>
        </p:nvPicPr>
        <p:blipFill>
          <a:blip r:embed="rId2"/>
          <a:stretch>
            <a:fillRect/>
          </a:stretch>
        </p:blipFill>
        <p:spPr>
          <a:xfrm>
            <a:off x="7350359" y="540000"/>
            <a:ext cx="4757770" cy="5920974"/>
          </a:xfrm>
          <a:prstGeom prst="rect">
            <a:avLst/>
          </a:prstGeom>
        </p:spPr>
      </p:pic>
      <p:sp>
        <p:nvSpPr>
          <p:cNvPr id="6" name="Isosceles Triangle 5">
            <a:extLst>
              <a:ext uri="{FF2B5EF4-FFF2-40B4-BE49-F238E27FC236}">
                <a16:creationId xmlns:a16="http://schemas.microsoft.com/office/drawing/2014/main" id="{879DA9CE-F7ED-45CF-806B-9D593959C61B}"/>
              </a:ext>
            </a:extLst>
          </p:cNvPr>
          <p:cNvSpPr/>
          <p:nvPr/>
        </p:nvSpPr>
        <p:spPr>
          <a:xfrm>
            <a:off x="10840065" y="5145437"/>
            <a:ext cx="1358685" cy="1712563"/>
          </a:xfrm>
          <a:prstGeom prst="triangle">
            <a:avLst>
              <a:gd name="adj" fmla="val 100000"/>
            </a:avLst>
          </a:prstGeom>
          <a:solidFill>
            <a:srgbClr val="D1E28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F3F83E1-BC97-4DB1-B2C5-DF7BB8022ABD}"/>
              </a:ext>
            </a:extLst>
          </p:cNvPr>
          <p:cNvSpPr/>
          <p:nvPr/>
        </p:nvSpPr>
        <p:spPr>
          <a:xfrm>
            <a:off x="0" y="6662057"/>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1088483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6DFAD3-B81D-459D-BBE7-16F718FEF11A}"/>
              </a:ext>
            </a:extLst>
          </p:cNvPr>
          <p:cNvSpPr>
            <a:spLocks noGrp="1"/>
          </p:cNvSpPr>
          <p:nvPr>
            <p:ph type="sldNum" sz="quarter" idx="12"/>
          </p:nvPr>
        </p:nvSpPr>
        <p:spPr/>
        <p:txBody>
          <a:bodyPr/>
          <a:lstStyle/>
          <a:p>
            <a:fld id="{08DC3BDA-AD5D-4134-8DD4-EBD7D4255B84}" type="slidenum">
              <a:rPr lang="en-IE" smtClean="0"/>
              <a:pPr/>
              <a:t>23</a:t>
            </a:fld>
            <a:endParaRPr lang="en-IE"/>
          </a:p>
        </p:txBody>
      </p:sp>
      <p:sp>
        <p:nvSpPr>
          <p:cNvPr id="3" name="Title 2">
            <a:extLst>
              <a:ext uri="{FF2B5EF4-FFF2-40B4-BE49-F238E27FC236}">
                <a16:creationId xmlns:a16="http://schemas.microsoft.com/office/drawing/2014/main" id="{777F0037-8B5F-44D2-B503-745DE7F16108}"/>
              </a:ext>
            </a:extLst>
          </p:cNvPr>
          <p:cNvSpPr>
            <a:spLocks noGrp="1"/>
          </p:cNvSpPr>
          <p:nvPr>
            <p:ph type="title"/>
          </p:nvPr>
        </p:nvSpPr>
        <p:spPr/>
        <p:txBody>
          <a:bodyPr>
            <a:normAutofit fontScale="90000"/>
          </a:bodyPr>
          <a:lstStyle/>
          <a:p>
            <a:r>
              <a:rPr lang="en-GB" dirty="0"/>
              <a:t>Constraining factors when choosing a delivery life cycle</a:t>
            </a:r>
          </a:p>
        </p:txBody>
      </p:sp>
      <p:sp>
        <p:nvSpPr>
          <p:cNvPr id="4" name="Content Placeholder 3">
            <a:extLst>
              <a:ext uri="{FF2B5EF4-FFF2-40B4-BE49-F238E27FC236}">
                <a16:creationId xmlns:a16="http://schemas.microsoft.com/office/drawing/2014/main" id="{2F0C16B8-4B26-46C6-8959-26240FD7CAC7}"/>
              </a:ext>
            </a:extLst>
          </p:cNvPr>
          <p:cNvSpPr>
            <a:spLocks noGrp="1"/>
          </p:cNvSpPr>
          <p:nvPr>
            <p:ph sz="quarter" idx="10"/>
          </p:nvPr>
        </p:nvSpPr>
        <p:spPr/>
        <p:txBody>
          <a:bodyPr>
            <a:normAutofit fontScale="85000" lnSpcReduction="10000"/>
          </a:bodyPr>
          <a:lstStyle/>
          <a:p>
            <a:pPr marL="342900" indent="-342900">
              <a:buFont typeface="+mj-lt"/>
              <a:buAutoNum type="arabicPeriod"/>
            </a:pPr>
            <a:r>
              <a:rPr lang="en-GB" b="1" dirty="0"/>
              <a:t>Team skills. </a:t>
            </a:r>
            <a:r>
              <a:rPr lang="en-GB" dirty="0"/>
              <a:t>The two continuous delivery (CD) life cycles require the team to have a lot of skill and discipline. The other DAD life cycles also require skill and discipline, although the two CD life cycles stand out. With the traditional life cycle, you can get away with lower skilled people people—due to the handoff-oriented nature of traditional, you can staff each phase with narrowly skilled specialists. Having said that, we have seen many traditional teams with very skilled people on them. </a:t>
            </a:r>
          </a:p>
          <a:p>
            <a:pPr marL="342900" indent="-342900">
              <a:buFont typeface="+mj-lt"/>
              <a:buAutoNum type="arabicPeriod"/>
            </a:pPr>
            <a:r>
              <a:rPr lang="en-GB" b="1" dirty="0"/>
              <a:t>Team and organization culture. </a:t>
            </a:r>
            <a:r>
              <a:rPr lang="en-GB" dirty="0"/>
              <a:t>The Agile and Continuous Delivery life cycles require flexibility within the team and within the parts of the organization that the team interacts with. Lean strategies can be applied in organizations with a varying range of flexibility. Traditional can, and often is, applied in very rigid situations. </a:t>
            </a:r>
          </a:p>
          <a:p>
            <a:pPr marL="342900" indent="-342900">
              <a:buFont typeface="+mj-lt"/>
              <a:buAutoNum type="arabicPeriod"/>
            </a:pPr>
            <a:r>
              <a:rPr lang="en-GB" b="1" dirty="0"/>
              <a:t>The nature of the problem. </a:t>
            </a:r>
            <a:r>
              <a:rPr lang="en-GB" dirty="0"/>
              <a:t>The Continuous Delivery life cycles work very well when you can build and release in very small increments. The other DAD life cycles work very well in small increments. Traditional is really geared for big releases. </a:t>
            </a:r>
          </a:p>
          <a:p>
            <a:pPr marL="342900" indent="-342900">
              <a:buFont typeface="+mj-lt"/>
              <a:buAutoNum type="arabicPeriod"/>
            </a:pPr>
            <a:r>
              <a:rPr lang="en-GB" b="1" dirty="0"/>
              <a:t>Business constraints. </a:t>
            </a:r>
            <a:r>
              <a:rPr lang="en-GB" dirty="0"/>
              <a:t>The key issue here is stakeholder availability and willingness, although financial/funding flexibility is also critical. The Exploratory life cycle requires a flexible, customer-oriented, and experimental mindset on the part of stakeholders. Agile, because it tends to release functionality in terms of complete features, also requires flexibility in the way that we interact with stakeholders. Surprisingly, the Continuous Delivery life cycles require less stakeholder flexibility due to being able to release functionality that is turned off, thereby providing greater control over when something is released (by simply toggling it on).</a:t>
            </a:r>
          </a:p>
        </p:txBody>
      </p:sp>
      <p:sp>
        <p:nvSpPr>
          <p:cNvPr id="6" name="Rectangle 5">
            <a:extLst>
              <a:ext uri="{FF2B5EF4-FFF2-40B4-BE49-F238E27FC236}">
                <a16:creationId xmlns:a16="http://schemas.microsoft.com/office/drawing/2014/main" id="{913EB634-DDDE-4913-BF94-3A41DAF1C106}"/>
              </a:ext>
            </a:extLst>
          </p:cNvPr>
          <p:cNvSpPr/>
          <p:nvPr/>
        </p:nvSpPr>
        <p:spPr>
          <a:xfrm>
            <a:off x="0" y="6662057"/>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930057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6DFAD3-B81D-459D-BBE7-16F718FEF11A}"/>
              </a:ext>
            </a:extLst>
          </p:cNvPr>
          <p:cNvSpPr>
            <a:spLocks noGrp="1"/>
          </p:cNvSpPr>
          <p:nvPr>
            <p:ph type="sldNum" sz="quarter" idx="12"/>
          </p:nvPr>
        </p:nvSpPr>
        <p:spPr/>
        <p:txBody>
          <a:bodyPr/>
          <a:lstStyle/>
          <a:p>
            <a:fld id="{08DC3BDA-AD5D-4134-8DD4-EBD7D4255B84}" type="slidenum">
              <a:rPr lang="en-IE" smtClean="0"/>
              <a:pPr/>
              <a:t>24</a:t>
            </a:fld>
            <a:endParaRPr lang="en-IE"/>
          </a:p>
        </p:txBody>
      </p:sp>
      <p:sp>
        <p:nvSpPr>
          <p:cNvPr id="3" name="Title 2">
            <a:extLst>
              <a:ext uri="{FF2B5EF4-FFF2-40B4-BE49-F238E27FC236}">
                <a16:creationId xmlns:a16="http://schemas.microsoft.com/office/drawing/2014/main" id="{777F0037-8B5F-44D2-B503-745DE7F16108}"/>
              </a:ext>
            </a:extLst>
          </p:cNvPr>
          <p:cNvSpPr>
            <a:spLocks noGrp="1"/>
          </p:cNvSpPr>
          <p:nvPr>
            <p:ph type="title"/>
          </p:nvPr>
        </p:nvSpPr>
        <p:spPr/>
        <p:txBody>
          <a:bodyPr>
            <a:normAutofit fontScale="90000"/>
          </a:bodyPr>
          <a:lstStyle/>
          <a:p>
            <a:r>
              <a:rPr lang="en-GB" dirty="0"/>
              <a:t>Constraining factors when choosing a delivery life cycle</a:t>
            </a:r>
          </a:p>
        </p:txBody>
      </p:sp>
      <p:sp>
        <p:nvSpPr>
          <p:cNvPr id="6" name="Rectangle 5">
            <a:extLst>
              <a:ext uri="{FF2B5EF4-FFF2-40B4-BE49-F238E27FC236}">
                <a16:creationId xmlns:a16="http://schemas.microsoft.com/office/drawing/2014/main" id="{913EB634-DDDE-4913-BF94-3A41DAF1C106}"/>
              </a:ext>
            </a:extLst>
          </p:cNvPr>
          <p:cNvSpPr/>
          <p:nvPr/>
        </p:nvSpPr>
        <p:spPr>
          <a:xfrm>
            <a:off x="0" y="6662057"/>
            <a:ext cx="12192000" cy="230832"/>
          </a:xfrm>
          <a:prstGeom prst="rect">
            <a:avLst/>
          </a:prstGeom>
        </p:spPr>
        <p:txBody>
          <a:bodyPr wrap="square">
            <a:spAutoFit/>
          </a:bodyPr>
          <a:lstStyle/>
          <a:p>
            <a:pPr algn="ctr"/>
            <a:r>
              <a:rPr lang="en-GB" sz="900" dirty="0"/>
              <a:t>© Ambler, Scott. Choose your WoW, Project Management Institute.</a:t>
            </a:r>
          </a:p>
        </p:txBody>
      </p:sp>
      <p:sp>
        <p:nvSpPr>
          <p:cNvPr id="7" name="Content Placeholder 6">
            <a:extLst>
              <a:ext uri="{FF2B5EF4-FFF2-40B4-BE49-F238E27FC236}">
                <a16:creationId xmlns:a16="http://schemas.microsoft.com/office/drawing/2014/main" id="{AE8130A4-B748-492B-9536-C03A3138F196}"/>
              </a:ext>
            </a:extLst>
          </p:cNvPr>
          <p:cNvSpPr>
            <a:spLocks noGrp="1"/>
          </p:cNvSpPr>
          <p:nvPr>
            <p:ph sz="quarter" idx="10"/>
          </p:nvPr>
        </p:nvSpPr>
        <p:spPr/>
        <p:txBody>
          <a:bodyPr/>
          <a:lstStyle/>
          <a:p>
            <a:endParaRPr lang="en-GB"/>
          </a:p>
        </p:txBody>
      </p:sp>
      <p:pic>
        <p:nvPicPr>
          <p:cNvPr id="8" name="Picture 7">
            <a:extLst>
              <a:ext uri="{FF2B5EF4-FFF2-40B4-BE49-F238E27FC236}">
                <a16:creationId xmlns:a16="http://schemas.microsoft.com/office/drawing/2014/main" id="{AE5915B7-5EE1-4C9C-9834-29440F42D059}"/>
              </a:ext>
            </a:extLst>
          </p:cNvPr>
          <p:cNvPicPr>
            <a:picLocks noChangeAspect="1"/>
          </p:cNvPicPr>
          <p:nvPr/>
        </p:nvPicPr>
        <p:blipFill>
          <a:blip r:embed="rId3"/>
          <a:stretch>
            <a:fillRect/>
          </a:stretch>
        </p:blipFill>
        <p:spPr>
          <a:xfrm>
            <a:off x="2386739" y="1296000"/>
            <a:ext cx="7041060" cy="4507648"/>
          </a:xfrm>
          <a:prstGeom prst="rect">
            <a:avLst/>
          </a:prstGeom>
        </p:spPr>
      </p:pic>
    </p:spTree>
    <p:extLst>
      <p:ext uri="{BB962C8B-B14F-4D97-AF65-F5344CB8AC3E}">
        <p14:creationId xmlns:p14="http://schemas.microsoft.com/office/powerpoint/2010/main" val="4054821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C79163-0008-42BE-8D04-544DA382424A}"/>
              </a:ext>
            </a:extLst>
          </p:cNvPr>
          <p:cNvSpPr>
            <a:spLocks noGrp="1"/>
          </p:cNvSpPr>
          <p:nvPr>
            <p:ph type="sldNum" sz="quarter" idx="12"/>
          </p:nvPr>
        </p:nvSpPr>
        <p:spPr/>
        <p:txBody>
          <a:bodyPr/>
          <a:lstStyle/>
          <a:p>
            <a:fld id="{08DC3BDA-AD5D-4134-8DD4-EBD7D4255B84}" type="slidenum">
              <a:rPr lang="en-IE" smtClean="0"/>
              <a:pPr/>
              <a:t>25</a:t>
            </a:fld>
            <a:endParaRPr lang="en-IE"/>
          </a:p>
        </p:txBody>
      </p:sp>
      <p:sp>
        <p:nvSpPr>
          <p:cNvPr id="3" name="Title 2">
            <a:extLst>
              <a:ext uri="{FF2B5EF4-FFF2-40B4-BE49-F238E27FC236}">
                <a16:creationId xmlns:a16="http://schemas.microsoft.com/office/drawing/2014/main" id="{4317DDB9-FB3A-4E23-8C7E-0B4D72DD7C22}"/>
              </a:ext>
            </a:extLst>
          </p:cNvPr>
          <p:cNvSpPr>
            <a:spLocks noGrp="1"/>
          </p:cNvSpPr>
          <p:nvPr>
            <p:ph type="title"/>
          </p:nvPr>
        </p:nvSpPr>
        <p:spPr/>
        <p:txBody>
          <a:bodyPr>
            <a:normAutofit fontScale="90000"/>
          </a:bodyPr>
          <a:lstStyle/>
          <a:p>
            <a:r>
              <a:rPr lang="en-GB" dirty="0"/>
              <a:t>Life Cycles Are Just Starting Points</a:t>
            </a:r>
          </a:p>
        </p:txBody>
      </p:sp>
      <p:sp>
        <p:nvSpPr>
          <p:cNvPr id="4" name="Content Placeholder 3">
            <a:extLst>
              <a:ext uri="{FF2B5EF4-FFF2-40B4-BE49-F238E27FC236}">
                <a16:creationId xmlns:a16="http://schemas.microsoft.com/office/drawing/2014/main" id="{F1F8EC3B-0CA5-4ED6-9452-2F6D17299EEA}"/>
              </a:ext>
            </a:extLst>
          </p:cNvPr>
          <p:cNvSpPr>
            <a:spLocks noGrp="1"/>
          </p:cNvSpPr>
          <p:nvPr>
            <p:ph sz="quarter" idx="10"/>
          </p:nvPr>
        </p:nvSpPr>
        <p:spPr>
          <a:xfrm>
            <a:off x="823402" y="1296000"/>
            <a:ext cx="5367191" cy="4488351"/>
          </a:xfrm>
        </p:spPr>
        <p:txBody>
          <a:bodyPr>
            <a:normAutofit fontScale="92500" lnSpcReduction="10000"/>
          </a:bodyPr>
          <a:lstStyle/>
          <a:p>
            <a:r>
              <a:rPr lang="en-GB" sz="1200" dirty="0"/>
              <a:t>DAD teams will often evolve from one life cycle to another. This is because DAD teams are always striving to Optimize Flow, to improve their WoW as they learn through their experiences and through purposeful experimentation. </a:t>
            </a:r>
          </a:p>
          <a:p>
            <a:r>
              <a:rPr lang="en-GB" sz="1200" dirty="0"/>
              <a:t>Figure 6.17 shows common evolution paths that we've seen teams go through. The times indicated in Figure 6.17 reflect our experiences when teams are supported by Disciplined Agile (DA) training and Certified Disciplined Agile Coaches (CDACs)—without this, expect longer times and most likely higher total costs, on average. </a:t>
            </a:r>
          </a:p>
          <a:p>
            <a:r>
              <a:rPr lang="en-GB" sz="1200" dirty="0"/>
              <a:t>When helping a traditional team move to a more effective WoW, a common approach is to start with the Agile life cycle. This is a “sink or swim” approach that experience shows can be very effective, but it can prove difficult in cultures that resist change. </a:t>
            </a:r>
          </a:p>
          <a:p>
            <a:r>
              <a:rPr lang="en-GB" sz="1200" dirty="0"/>
              <a:t>A second path shown in this diagram is to start traditional teams with a Lean Kanban [Anderson] approach wherein the team starts with their existing WoW and evolves it over time via small changes into the Lean life cycle. While this is less disruptive, it can result in a much slower rate of improvement since the teams often continue to work in a silo fashion with Kanban board columns depicting traditional specialties.</a:t>
            </a:r>
          </a:p>
        </p:txBody>
      </p:sp>
      <p:pic>
        <p:nvPicPr>
          <p:cNvPr id="5" name="Picture 4">
            <a:extLst>
              <a:ext uri="{FF2B5EF4-FFF2-40B4-BE49-F238E27FC236}">
                <a16:creationId xmlns:a16="http://schemas.microsoft.com/office/drawing/2014/main" id="{3FB13E79-6FA0-474F-937E-8DA952248DE8}"/>
              </a:ext>
            </a:extLst>
          </p:cNvPr>
          <p:cNvPicPr>
            <a:picLocks noChangeAspect="1"/>
          </p:cNvPicPr>
          <p:nvPr/>
        </p:nvPicPr>
        <p:blipFill>
          <a:blip r:embed="rId2"/>
          <a:stretch>
            <a:fillRect/>
          </a:stretch>
        </p:blipFill>
        <p:spPr>
          <a:xfrm>
            <a:off x="6783061" y="465876"/>
            <a:ext cx="5011863" cy="5926248"/>
          </a:xfrm>
          <a:prstGeom prst="rect">
            <a:avLst/>
          </a:prstGeom>
        </p:spPr>
      </p:pic>
      <p:sp>
        <p:nvSpPr>
          <p:cNvPr id="6" name="Rectangle 5">
            <a:extLst>
              <a:ext uri="{FF2B5EF4-FFF2-40B4-BE49-F238E27FC236}">
                <a16:creationId xmlns:a16="http://schemas.microsoft.com/office/drawing/2014/main" id="{9D8BEEC7-F0A5-46DD-BE86-B6745F894F5F}"/>
              </a:ext>
            </a:extLst>
          </p:cNvPr>
          <p:cNvSpPr/>
          <p:nvPr/>
        </p:nvSpPr>
        <p:spPr>
          <a:xfrm>
            <a:off x="0" y="6662057"/>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241961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8996-1863-41DE-8FA8-7A9F99694EF3}"/>
              </a:ext>
            </a:extLst>
          </p:cNvPr>
          <p:cNvSpPr>
            <a:spLocks noGrp="1"/>
          </p:cNvSpPr>
          <p:nvPr>
            <p:ph type="title"/>
          </p:nvPr>
        </p:nvSpPr>
        <p:spPr/>
        <p:txBody>
          <a:bodyPr/>
          <a:lstStyle/>
          <a:p>
            <a:r>
              <a:rPr lang="en-GB"/>
              <a:t>Thank You</a:t>
            </a:r>
          </a:p>
        </p:txBody>
      </p:sp>
      <p:sp>
        <p:nvSpPr>
          <p:cNvPr id="3" name="Text Placeholder 2">
            <a:extLst>
              <a:ext uri="{FF2B5EF4-FFF2-40B4-BE49-F238E27FC236}">
                <a16:creationId xmlns:a16="http://schemas.microsoft.com/office/drawing/2014/main" id="{FC32B203-62F5-4D4F-A106-8B0BBB247F1B}"/>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4CD2156-4724-4E45-98B5-5AE8BFD158DD}"/>
              </a:ext>
            </a:extLst>
          </p:cNvPr>
          <p:cNvSpPr>
            <a:spLocks noGrp="1"/>
          </p:cNvSpPr>
          <p:nvPr>
            <p:ph type="sldNum" sz="quarter" idx="12"/>
          </p:nvPr>
        </p:nvSpPr>
        <p:spPr/>
        <p:txBody>
          <a:bodyPr/>
          <a:lstStyle/>
          <a:p>
            <a:fld id="{08DC3BDA-AD5D-4134-8DD4-EBD7D4255B84}" type="slidenum">
              <a:rPr lang="en-IE" smtClean="0"/>
              <a:pPr/>
              <a:t>26</a:t>
            </a:fld>
            <a:endParaRPr lang="en-IE"/>
          </a:p>
        </p:txBody>
      </p:sp>
    </p:spTree>
    <p:extLst>
      <p:ext uri="{BB962C8B-B14F-4D97-AF65-F5344CB8AC3E}">
        <p14:creationId xmlns:p14="http://schemas.microsoft.com/office/powerpoint/2010/main" val="322585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86D62E-4427-4E04-8D9B-8A4B525504EA}"/>
              </a:ext>
            </a:extLst>
          </p:cNvPr>
          <p:cNvSpPr>
            <a:spLocks noGrp="1"/>
          </p:cNvSpPr>
          <p:nvPr>
            <p:ph type="title"/>
          </p:nvPr>
        </p:nvSpPr>
        <p:spPr/>
        <p:txBody>
          <a:bodyPr>
            <a:normAutofit fontScale="90000"/>
          </a:bodyPr>
          <a:lstStyle/>
          <a:p>
            <a:r>
              <a:rPr lang="en-GB"/>
              <a:t>The Project Mindset Leads to Agile Phases</a:t>
            </a:r>
          </a:p>
        </p:txBody>
      </p:sp>
      <p:sp>
        <p:nvSpPr>
          <p:cNvPr id="8" name="Content Placeholder 7">
            <a:extLst>
              <a:ext uri="{FF2B5EF4-FFF2-40B4-BE49-F238E27FC236}">
                <a16:creationId xmlns:a16="http://schemas.microsoft.com/office/drawing/2014/main" id="{890741BB-AC1F-4384-93A4-3498FDFEEDFA}"/>
              </a:ext>
            </a:extLst>
          </p:cNvPr>
          <p:cNvSpPr>
            <a:spLocks noGrp="1"/>
          </p:cNvSpPr>
          <p:nvPr>
            <p:ph sz="half" idx="1"/>
          </p:nvPr>
        </p:nvSpPr>
        <p:spPr>
          <a:xfrm>
            <a:off x="838200" y="1296000"/>
            <a:ext cx="10991850" cy="4527284"/>
          </a:xfrm>
        </p:spPr>
        <p:txBody>
          <a:bodyPr>
            <a:noAutofit/>
          </a:bodyPr>
          <a:lstStyle/>
          <a:p>
            <a:pPr marL="0" lvl="0" indent="0" defTabSz="685800">
              <a:lnSpc>
                <a:spcPct val="120000"/>
              </a:lnSpc>
              <a:spcAft>
                <a:spcPts val="600"/>
              </a:spcAft>
              <a:buNone/>
            </a:pPr>
            <a:r>
              <a:rPr lang="en-GB" sz="1200">
                <a:latin typeface="Arial" panose="020B0604020202020204" pitchFamily="34" charset="0"/>
                <a:cs typeface="Arial" panose="020B0604020202020204" pitchFamily="34" charset="0"/>
              </a:rPr>
              <a:t>Many organizations choose to fund solution delivery in terms of projects. These projects may be date driven and have a defined start and end date, they may be scope driven in that they must deliver specific functionality or a specific set of outcomes, or they may be cost driven in that they must come in on or under a desired budget. Some projects have a combination of these constraints, but the more constraints you put on a delivery team, the greater the risk of project failure. Figure 6.2 depicts a high-level view of the project delivery life cycle, and as you see, it has three phases: </a:t>
            </a:r>
          </a:p>
          <a:p>
            <a:pPr marL="228600" lvl="0" indent="-228600" defTabSz="685800">
              <a:lnSpc>
                <a:spcPct val="120000"/>
              </a:lnSpc>
              <a:spcAft>
                <a:spcPts val="600"/>
              </a:spcAft>
              <a:buFont typeface="+mj-lt"/>
              <a:buAutoNum type="arabicPeriod"/>
            </a:pPr>
            <a:r>
              <a:rPr lang="en-GB" sz="1200" b="1">
                <a:latin typeface="Arial" panose="020B0604020202020204" pitchFamily="34" charset="0"/>
                <a:cs typeface="Arial" panose="020B0604020202020204" pitchFamily="34" charset="0"/>
              </a:rPr>
              <a:t>Inception</a:t>
            </a:r>
            <a:r>
              <a:rPr lang="en-GB" sz="1200">
                <a:latin typeface="Arial" panose="020B0604020202020204" pitchFamily="34" charset="0"/>
                <a:cs typeface="Arial" panose="020B0604020202020204" pitchFamily="34" charset="0"/>
              </a:rPr>
              <a:t>. Inception is sometimes called “sprint 0,” “iteration 0,” </a:t>
            </a:r>
            <a:r>
              <a:rPr lang="en-GB" sz="1200" err="1">
                <a:latin typeface="Arial" panose="020B0604020202020204" pitchFamily="34" charset="0"/>
                <a:cs typeface="Arial" panose="020B0604020202020204" pitchFamily="34" charset="0"/>
              </a:rPr>
              <a:t>startup</a:t>
            </a:r>
            <a:r>
              <a:rPr lang="en-GB" sz="1200">
                <a:latin typeface="Arial" panose="020B0604020202020204" pitchFamily="34" charset="0"/>
                <a:cs typeface="Arial" panose="020B0604020202020204" pitchFamily="34" charset="0"/>
              </a:rPr>
              <a:t>, or initiation. The basic idea is that the team does just enough work to get organized and going in the right direction. The team will initially form itself, and invest some time in initial requirements and architecture exploration, initial planning, aligning itself with the rest of the organization, and of course securing funding for the rest of the project. This phase should be kept as simple and as short as possible while coming to an agreement on how the team believes it will accomplish the outcomes being asked of it by their stakeholders. The average agile/lean team spends 11 work days, so a bit more than two weeks, in Inception activities [SoftDev18].</a:t>
            </a:r>
          </a:p>
        </p:txBody>
      </p:sp>
      <p:sp>
        <p:nvSpPr>
          <p:cNvPr id="24" name="Rectangle 23">
            <a:extLst>
              <a:ext uri="{FF2B5EF4-FFF2-40B4-BE49-F238E27FC236}">
                <a16:creationId xmlns:a16="http://schemas.microsoft.com/office/drawing/2014/main" id="{246A10F5-FEDF-437D-A57E-D6C37378EC5A}"/>
              </a:ext>
            </a:extLst>
          </p:cNvPr>
          <p:cNvSpPr/>
          <p:nvPr/>
        </p:nvSpPr>
        <p:spPr>
          <a:xfrm>
            <a:off x="624489" y="1038714"/>
            <a:ext cx="2860043" cy="646331"/>
          </a:xfrm>
          <a:prstGeom prst="rect">
            <a:avLst/>
          </a:prstGeom>
        </p:spPr>
        <p:txBody>
          <a:bodyPr wrap="square">
            <a:spAutoFit/>
          </a:bodyPr>
          <a:lstStyle/>
          <a:p>
            <a:br>
              <a:rPr lang="en-GB">
                <a:solidFill>
                  <a:srgbClr val="536675"/>
                </a:solidFill>
                <a:latin typeface="Helvetica" panose="020B0604020202020204" pitchFamily="34" charset="0"/>
              </a:rPr>
            </a:br>
            <a:endParaRPr lang="en-GB"/>
          </a:p>
        </p:txBody>
      </p:sp>
      <p:sp>
        <p:nvSpPr>
          <p:cNvPr id="3" name="Rectangle 2">
            <a:extLst>
              <a:ext uri="{FF2B5EF4-FFF2-40B4-BE49-F238E27FC236}">
                <a16:creationId xmlns:a16="http://schemas.microsoft.com/office/drawing/2014/main" id="{46C9A322-470A-48B9-BD4B-9417C7E855E6}"/>
              </a:ext>
            </a:extLst>
          </p:cNvPr>
          <p:cNvSpPr/>
          <p:nvPr/>
        </p:nvSpPr>
        <p:spPr>
          <a:xfrm>
            <a:off x="436531" y="405766"/>
            <a:ext cx="7233775" cy="276999"/>
          </a:xfrm>
          <a:prstGeom prst="rect">
            <a:avLst/>
          </a:prstGeom>
        </p:spPr>
        <p:txBody>
          <a:bodyPr wrap="square">
            <a:spAutoFit/>
          </a:bodyPr>
          <a:lstStyle/>
          <a:p>
            <a:pPr>
              <a:spcAft>
                <a:spcPts val="0"/>
              </a:spcAft>
            </a:pPr>
            <a:endParaRPr lang="en-GB" sz="1200">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0F808C6-8032-4EFD-B8C9-11DB78E82EAA}"/>
              </a:ext>
            </a:extLst>
          </p:cNvPr>
          <p:cNvPicPr>
            <a:picLocks noChangeAspect="1"/>
          </p:cNvPicPr>
          <p:nvPr/>
        </p:nvPicPr>
        <p:blipFill>
          <a:blip r:embed="rId2"/>
          <a:stretch>
            <a:fillRect/>
          </a:stretch>
        </p:blipFill>
        <p:spPr>
          <a:xfrm>
            <a:off x="1150703" y="3429000"/>
            <a:ext cx="5183422" cy="2523628"/>
          </a:xfrm>
          <a:prstGeom prst="rect">
            <a:avLst/>
          </a:prstGeom>
        </p:spPr>
      </p:pic>
      <p:sp>
        <p:nvSpPr>
          <p:cNvPr id="9" name="Rectangle 8">
            <a:extLst>
              <a:ext uri="{FF2B5EF4-FFF2-40B4-BE49-F238E27FC236}">
                <a16:creationId xmlns:a16="http://schemas.microsoft.com/office/drawing/2014/main" id="{29B734B1-D883-4E4D-BA70-3015B1419392}"/>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334110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86D62E-4427-4E04-8D9B-8A4B525504EA}"/>
              </a:ext>
            </a:extLst>
          </p:cNvPr>
          <p:cNvSpPr>
            <a:spLocks noGrp="1"/>
          </p:cNvSpPr>
          <p:nvPr>
            <p:ph type="title"/>
          </p:nvPr>
        </p:nvSpPr>
        <p:spPr/>
        <p:txBody>
          <a:bodyPr>
            <a:normAutofit fontScale="90000"/>
          </a:bodyPr>
          <a:lstStyle/>
          <a:p>
            <a:r>
              <a:rPr lang="en-GB"/>
              <a:t>The Project Mindset Leads to Agile Phases </a:t>
            </a:r>
            <a:r>
              <a:rPr lang="en-GB" sz="2000"/>
              <a:t>(</a:t>
            </a:r>
            <a:r>
              <a:rPr lang="en-GB" sz="2000" err="1"/>
              <a:t>contd</a:t>
            </a:r>
            <a:r>
              <a:rPr lang="en-GB" sz="2000"/>
              <a:t>)</a:t>
            </a:r>
            <a:endParaRPr lang="en-GB"/>
          </a:p>
        </p:txBody>
      </p:sp>
      <p:sp>
        <p:nvSpPr>
          <p:cNvPr id="8" name="Content Placeholder 7">
            <a:extLst>
              <a:ext uri="{FF2B5EF4-FFF2-40B4-BE49-F238E27FC236}">
                <a16:creationId xmlns:a16="http://schemas.microsoft.com/office/drawing/2014/main" id="{890741BB-AC1F-4384-93A4-3498FDFEEDFA}"/>
              </a:ext>
            </a:extLst>
          </p:cNvPr>
          <p:cNvSpPr>
            <a:spLocks noGrp="1"/>
          </p:cNvSpPr>
          <p:nvPr>
            <p:ph sz="half" idx="1"/>
          </p:nvPr>
        </p:nvSpPr>
        <p:spPr>
          <a:xfrm>
            <a:off x="838200" y="1296000"/>
            <a:ext cx="10991850" cy="4527284"/>
          </a:xfrm>
        </p:spPr>
        <p:txBody>
          <a:bodyPr>
            <a:noAutofit/>
          </a:bodyPr>
          <a:lstStyle/>
          <a:p>
            <a:pPr marL="228600" lvl="0" indent="-228600" defTabSz="685800">
              <a:lnSpc>
                <a:spcPct val="120000"/>
              </a:lnSpc>
              <a:spcAft>
                <a:spcPts val="600"/>
              </a:spcAft>
              <a:buFont typeface="+mj-lt"/>
              <a:buAutoNum type="arabicPeriod" startAt="2"/>
            </a:pPr>
            <a:r>
              <a:rPr lang="en-GB" sz="1200" b="1">
                <a:latin typeface="Arial" panose="020B0604020202020204" pitchFamily="34" charset="0"/>
                <a:cs typeface="Arial" panose="020B0604020202020204" pitchFamily="34" charset="0"/>
              </a:rPr>
              <a:t>Construction</a:t>
            </a:r>
            <a:r>
              <a:rPr lang="en-GB" sz="1200">
                <a:latin typeface="Arial" panose="020B0604020202020204" pitchFamily="34" charset="0"/>
                <a:cs typeface="Arial" panose="020B0604020202020204" pitchFamily="34" charset="0"/>
              </a:rPr>
              <a:t>. The aim of Construction is to produce a consumable solution with sufficient functionality, what's known as a minimal marketable release (MMR), to be of value to stakeholders. The team will work closely with stakeholders to understand their needs, to build a quality solution for them, to get feedback from them on a regular basis, and then act on that feedback. The implication is that the team will be performing analysis, design, programming, testing, and management activities potentially every single day. More on this later. </a:t>
            </a:r>
          </a:p>
          <a:p>
            <a:pPr marL="228600" lvl="0" indent="-228600" defTabSz="685800">
              <a:lnSpc>
                <a:spcPct val="120000"/>
              </a:lnSpc>
              <a:spcAft>
                <a:spcPts val="600"/>
              </a:spcAft>
              <a:buFont typeface="+mj-lt"/>
              <a:buAutoNum type="arabicPeriod" startAt="2"/>
            </a:pPr>
            <a:r>
              <a:rPr lang="en-GB" sz="1200" b="1">
                <a:latin typeface="Arial" panose="020B0604020202020204" pitchFamily="34" charset="0"/>
                <a:cs typeface="Arial" panose="020B0604020202020204" pitchFamily="34" charset="0"/>
              </a:rPr>
              <a:t>Transition</a:t>
            </a:r>
            <a:r>
              <a:rPr lang="en-GB" sz="1200">
                <a:latin typeface="Arial" panose="020B0604020202020204" pitchFamily="34" charset="0"/>
                <a:cs typeface="Arial" panose="020B0604020202020204" pitchFamily="34" charset="0"/>
              </a:rPr>
              <a:t>. Transition is sometimes referred to as a “release sprint” or a “deployment sprint,” and if the team is struggling with quality, a “hardening sprint.” The aim of Transition is to successfully release your solution into production. This includes determining whether you are ready to deploy the solution and then actually deploying it. The average agile/lean team spends six work days on Transition activities, but when you exclude the teams that have fully automated testing and deployment (which we wouldn't do), it's an average of 8.5 days [SoftDev18]. Furthermore, 26 % of teams have fully automated regression testing and deployment, and 63 % perform Transition in one day or less.</a:t>
            </a:r>
          </a:p>
        </p:txBody>
      </p:sp>
      <p:sp>
        <p:nvSpPr>
          <p:cNvPr id="24" name="Rectangle 23">
            <a:extLst>
              <a:ext uri="{FF2B5EF4-FFF2-40B4-BE49-F238E27FC236}">
                <a16:creationId xmlns:a16="http://schemas.microsoft.com/office/drawing/2014/main" id="{246A10F5-FEDF-437D-A57E-D6C37378EC5A}"/>
              </a:ext>
            </a:extLst>
          </p:cNvPr>
          <p:cNvSpPr/>
          <p:nvPr/>
        </p:nvSpPr>
        <p:spPr>
          <a:xfrm>
            <a:off x="624489" y="1038714"/>
            <a:ext cx="2860043" cy="646331"/>
          </a:xfrm>
          <a:prstGeom prst="rect">
            <a:avLst/>
          </a:prstGeom>
        </p:spPr>
        <p:txBody>
          <a:bodyPr wrap="square">
            <a:spAutoFit/>
          </a:bodyPr>
          <a:lstStyle/>
          <a:p>
            <a:br>
              <a:rPr lang="en-GB">
                <a:solidFill>
                  <a:srgbClr val="536675"/>
                </a:solidFill>
                <a:latin typeface="Helvetica" panose="020B0604020202020204" pitchFamily="34" charset="0"/>
              </a:rPr>
            </a:br>
            <a:endParaRPr lang="en-GB"/>
          </a:p>
        </p:txBody>
      </p:sp>
      <p:sp>
        <p:nvSpPr>
          <p:cNvPr id="3" name="Rectangle 2">
            <a:extLst>
              <a:ext uri="{FF2B5EF4-FFF2-40B4-BE49-F238E27FC236}">
                <a16:creationId xmlns:a16="http://schemas.microsoft.com/office/drawing/2014/main" id="{46C9A322-470A-48B9-BD4B-9417C7E855E6}"/>
              </a:ext>
            </a:extLst>
          </p:cNvPr>
          <p:cNvSpPr/>
          <p:nvPr/>
        </p:nvSpPr>
        <p:spPr>
          <a:xfrm>
            <a:off x="436531" y="405766"/>
            <a:ext cx="7233775" cy="276999"/>
          </a:xfrm>
          <a:prstGeom prst="rect">
            <a:avLst/>
          </a:prstGeom>
        </p:spPr>
        <p:txBody>
          <a:bodyPr wrap="square">
            <a:spAutoFit/>
          </a:bodyPr>
          <a:lstStyle/>
          <a:p>
            <a:pPr>
              <a:spcAft>
                <a:spcPts val="0"/>
              </a:spcAft>
            </a:pPr>
            <a:endParaRPr lang="en-GB" sz="1200">
              <a:latin typeface="Arial" panose="020B060402020202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19C6A8D7-1968-4272-8FB7-30AADF8C76D9}"/>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82920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2B06DC-530C-4DD3-8478-2586A510F6F1}"/>
              </a:ext>
            </a:extLst>
          </p:cNvPr>
          <p:cNvSpPr>
            <a:spLocks noGrp="1"/>
          </p:cNvSpPr>
          <p:nvPr>
            <p:ph type="sldNum" sz="quarter" idx="12"/>
          </p:nvPr>
        </p:nvSpPr>
        <p:spPr/>
        <p:txBody>
          <a:bodyPr/>
          <a:lstStyle/>
          <a:p>
            <a:fld id="{08DC3BDA-AD5D-4134-8DD4-EBD7D4255B84}" type="slidenum">
              <a:rPr lang="en-IE" smtClean="0"/>
              <a:pPr/>
              <a:t>5</a:t>
            </a:fld>
            <a:endParaRPr lang="en-IE"/>
          </a:p>
        </p:txBody>
      </p:sp>
      <p:sp>
        <p:nvSpPr>
          <p:cNvPr id="3" name="Title 2">
            <a:extLst>
              <a:ext uri="{FF2B5EF4-FFF2-40B4-BE49-F238E27FC236}">
                <a16:creationId xmlns:a16="http://schemas.microsoft.com/office/drawing/2014/main" id="{D1B59FBD-40ED-4577-9846-7E3EE66CC05C}"/>
              </a:ext>
            </a:extLst>
          </p:cNvPr>
          <p:cNvSpPr>
            <a:spLocks noGrp="1"/>
          </p:cNvSpPr>
          <p:nvPr>
            <p:ph type="title"/>
          </p:nvPr>
        </p:nvSpPr>
        <p:spPr/>
        <p:txBody>
          <a:bodyPr>
            <a:normAutofit fontScale="90000"/>
          </a:bodyPr>
          <a:lstStyle/>
          <a:p>
            <a:r>
              <a:rPr lang="en-GB"/>
              <a:t>DAD’s Life cycles</a:t>
            </a:r>
          </a:p>
        </p:txBody>
      </p:sp>
      <p:sp>
        <p:nvSpPr>
          <p:cNvPr id="4" name="Content Placeholder 3">
            <a:extLst>
              <a:ext uri="{FF2B5EF4-FFF2-40B4-BE49-F238E27FC236}">
                <a16:creationId xmlns:a16="http://schemas.microsoft.com/office/drawing/2014/main" id="{B59E2A4B-55DB-4540-8DE7-8663F38256C4}"/>
              </a:ext>
            </a:extLst>
          </p:cNvPr>
          <p:cNvSpPr>
            <a:spLocks noGrp="1"/>
          </p:cNvSpPr>
          <p:nvPr>
            <p:ph sz="quarter" idx="10"/>
          </p:nvPr>
        </p:nvSpPr>
        <p:spPr>
          <a:xfrm>
            <a:off x="823402" y="1296000"/>
            <a:ext cx="7458750" cy="4488351"/>
          </a:xfrm>
        </p:spPr>
        <p:txBody>
          <a:bodyPr>
            <a:noAutofit/>
          </a:bodyPr>
          <a:lstStyle/>
          <a:p>
            <a:pPr marL="0" indent="0">
              <a:lnSpc>
                <a:spcPct val="120000"/>
              </a:lnSpc>
              <a:buNone/>
            </a:pPr>
            <a:r>
              <a:rPr lang="en-GB" sz="1300" dirty="0"/>
              <a:t>DAD supports several life cycles for teams to choose from. These life cycles, described in detail below and summarized in Figure 6.5, are:</a:t>
            </a:r>
          </a:p>
          <a:p>
            <a:pPr marL="342900" indent="-342900">
              <a:lnSpc>
                <a:spcPct val="120000"/>
              </a:lnSpc>
              <a:buFont typeface="+mj-lt"/>
              <a:buAutoNum type="arabicPeriod"/>
            </a:pPr>
            <a:r>
              <a:rPr lang="en-GB" sz="1300" b="1" dirty="0"/>
              <a:t>Agile</a:t>
            </a:r>
            <a:r>
              <a:rPr lang="en-GB" sz="1300" dirty="0"/>
              <a:t>. Based on the Scrum construction life cycle, teams following this project life cycle will produce consumable solutions via short iterations (also known as sprints or timeboxes). </a:t>
            </a:r>
          </a:p>
          <a:p>
            <a:pPr marL="342900" indent="-342900">
              <a:lnSpc>
                <a:spcPct val="120000"/>
              </a:lnSpc>
              <a:buFont typeface="+mj-lt"/>
              <a:buAutoNum type="arabicPeriod"/>
            </a:pPr>
            <a:r>
              <a:rPr lang="en-GB" sz="1300" b="1" dirty="0"/>
              <a:t>Continuous Delivery: Agile.</a:t>
            </a:r>
            <a:r>
              <a:rPr lang="en-GB" sz="1300" dirty="0"/>
              <a:t> Teams following this agile-based life cycle will work in very short iterations, typically one week or less, where at the end of each iteration their solution is released into production. </a:t>
            </a:r>
          </a:p>
          <a:p>
            <a:pPr marL="342900" indent="-342900">
              <a:lnSpc>
                <a:spcPct val="120000"/>
              </a:lnSpc>
              <a:buFont typeface="+mj-lt"/>
              <a:buAutoNum type="arabicPeriod"/>
            </a:pPr>
            <a:r>
              <a:rPr lang="en-GB" sz="1300" b="1" dirty="0"/>
              <a:t>Lean.</a:t>
            </a:r>
            <a:r>
              <a:rPr lang="en-GB" sz="1300" dirty="0"/>
              <a:t> Based on Kanban, teams following this project life cycle will visualize their work, reduce work in process (WIP) to streamline their workflow, and pull work into the team one item at a time. </a:t>
            </a:r>
          </a:p>
          <a:p>
            <a:pPr marL="342900" indent="-342900">
              <a:lnSpc>
                <a:spcPct val="120000"/>
              </a:lnSpc>
              <a:buFont typeface="+mj-lt"/>
              <a:buAutoNum type="arabicPeriod"/>
            </a:pPr>
            <a:r>
              <a:rPr lang="en-GB" sz="1300" b="1" dirty="0"/>
              <a:t>Continuous Delivery: Lean.</a:t>
            </a:r>
            <a:r>
              <a:rPr lang="en-GB" sz="1300" dirty="0"/>
              <a:t> Teams following this lean-based life cycle will release their work into production whenever possible, typically several times a day.</a:t>
            </a:r>
          </a:p>
          <a:p>
            <a:pPr marL="342900" indent="-342900">
              <a:lnSpc>
                <a:spcPct val="120000"/>
              </a:lnSpc>
              <a:buFont typeface="+mj-lt"/>
              <a:buAutoNum type="arabicPeriod"/>
            </a:pPr>
            <a:r>
              <a:rPr lang="en-GB" sz="1300" b="1" dirty="0"/>
              <a:t>Exploratory.</a:t>
            </a:r>
            <a:r>
              <a:rPr lang="en-GB" sz="1300" dirty="0"/>
              <a:t> Teams following this life cycle, based on Lean </a:t>
            </a:r>
            <a:r>
              <a:rPr lang="en-GB" sz="1300" dirty="0" err="1"/>
              <a:t>Startup</a:t>
            </a:r>
            <a:r>
              <a:rPr lang="en-GB" sz="1300" dirty="0"/>
              <a:t> [</a:t>
            </a:r>
            <a:r>
              <a:rPr lang="en-GB" sz="1300" dirty="0" err="1"/>
              <a:t>Ries</a:t>
            </a:r>
            <a:r>
              <a:rPr lang="en-GB" sz="1300" dirty="0"/>
              <a:t>] and design thinking in general, will explore a business idea by developing one or more minimal viable products (MVPs), which they run as experiments to determine what potential customers actually want. This life cycle is often applied when a team faces a “wicked problem” [W] in their domain. </a:t>
            </a:r>
          </a:p>
          <a:p>
            <a:pPr marL="342900" indent="-342900">
              <a:lnSpc>
                <a:spcPct val="120000"/>
              </a:lnSpc>
              <a:buFont typeface="+mj-lt"/>
              <a:buAutoNum type="arabicPeriod"/>
            </a:pPr>
            <a:r>
              <a:rPr lang="en-GB" sz="1300" b="1" dirty="0"/>
              <a:t>Program.</a:t>
            </a:r>
            <a:r>
              <a:rPr lang="en-GB" sz="1300" dirty="0"/>
              <a:t> A program is effectively a large team that is organized into a team of teams (not included for CBI)</a:t>
            </a:r>
          </a:p>
        </p:txBody>
      </p:sp>
      <p:pic>
        <p:nvPicPr>
          <p:cNvPr id="6" name="Picture 5">
            <a:extLst>
              <a:ext uri="{FF2B5EF4-FFF2-40B4-BE49-F238E27FC236}">
                <a16:creationId xmlns:a16="http://schemas.microsoft.com/office/drawing/2014/main" id="{3B688D9A-525A-4CC0-8576-0A04E8A1C618}"/>
              </a:ext>
            </a:extLst>
          </p:cNvPr>
          <p:cNvPicPr>
            <a:picLocks noChangeAspect="1"/>
          </p:cNvPicPr>
          <p:nvPr/>
        </p:nvPicPr>
        <p:blipFill>
          <a:blip r:embed="rId2"/>
          <a:stretch>
            <a:fillRect/>
          </a:stretch>
        </p:blipFill>
        <p:spPr>
          <a:xfrm>
            <a:off x="8145176" y="1766043"/>
            <a:ext cx="3962953" cy="3000794"/>
          </a:xfrm>
          <a:prstGeom prst="rect">
            <a:avLst/>
          </a:prstGeom>
          <a:solidFill>
            <a:schemeClr val="accent2"/>
          </a:solidFill>
        </p:spPr>
      </p:pic>
      <p:sp>
        <p:nvSpPr>
          <p:cNvPr id="7" name="Rectangle 6">
            <a:extLst>
              <a:ext uri="{FF2B5EF4-FFF2-40B4-BE49-F238E27FC236}">
                <a16:creationId xmlns:a16="http://schemas.microsoft.com/office/drawing/2014/main" id="{1BDA3C18-20D2-40AE-903B-88EB91CC46A5}"/>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
        <p:nvSpPr>
          <p:cNvPr id="5" name="Oval 4">
            <a:extLst>
              <a:ext uri="{FF2B5EF4-FFF2-40B4-BE49-F238E27FC236}">
                <a16:creationId xmlns:a16="http://schemas.microsoft.com/office/drawing/2014/main" id="{20C48C5F-1081-49E8-853E-DE5ED7335468}"/>
              </a:ext>
            </a:extLst>
          </p:cNvPr>
          <p:cNvSpPr/>
          <p:nvPr/>
        </p:nvSpPr>
        <p:spPr>
          <a:xfrm>
            <a:off x="11158601" y="3636578"/>
            <a:ext cx="900000" cy="900000"/>
          </a:xfrm>
          <a:prstGeom prst="ellipse">
            <a:avLst/>
          </a:prstGeom>
          <a:solidFill>
            <a:schemeClr val="bg1">
              <a:lumMod val="8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41F0F33-E749-4536-A7C9-1AC01EE110AA}"/>
              </a:ext>
            </a:extLst>
          </p:cNvPr>
          <p:cNvSpPr txBox="1"/>
          <p:nvPr/>
        </p:nvSpPr>
        <p:spPr>
          <a:xfrm>
            <a:off x="9552158" y="5668935"/>
            <a:ext cx="2042547" cy="230832"/>
          </a:xfrm>
          <a:prstGeom prst="rect">
            <a:avLst/>
          </a:prstGeom>
          <a:noFill/>
        </p:spPr>
        <p:txBody>
          <a:bodyPr wrap="none" rtlCol="0">
            <a:spAutoFit/>
          </a:bodyPr>
          <a:lstStyle/>
          <a:p>
            <a:r>
              <a:rPr lang="en-GB" sz="900" dirty="0"/>
              <a:t>*Program – not included here for CBI</a:t>
            </a:r>
          </a:p>
        </p:txBody>
      </p:sp>
    </p:spTree>
    <p:extLst>
      <p:ext uri="{BB962C8B-B14F-4D97-AF65-F5344CB8AC3E}">
        <p14:creationId xmlns:p14="http://schemas.microsoft.com/office/powerpoint/2010/main" val="181648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748CFE-C983-4ABB-AB4F-77D8CA7843D6}"/>
              </a:ext>
            </a:extLst>
          </p:cNvPr>
          <p:cNvSpPr>
            <a:spLocks noGrp="1"/>
          </p:cNvSpPr>
          <p:nvPr>
            <p:ph type="sldNum" sz="quarter" idx="12"/>
          </p:nvPr>
        </p:nvSpPr>
        <p:spPr/>
        <p:txBody>
          <a:bodyPr/>
          <a:lstStyle/>
          <a:p>
            <a:fld id="{08DC3BDA-AD5D-4134-8DD4-EBD7D4255B84}" type="slidenum">
              <a:rPr lang="en-IE" smtClean="0"/>
              <a:pPr/>
              <a:t>6</a:t>
            </a:fld>
            <a:endParaRPr lang="en-IE"/>
          </a:p>
        </p:txBody>
      </p:sp>
      <p:sp>
        <p:nvSpPr>
          <p:cNvPr id="3" name="Title 2">
            <a:extLst>
              <a:ext uri="{FF2B5EF4-FFF2-40B4-BE49-F238E27FC236}">
                <a16:creationId xmlns:a16="http://schemas.microsoft.com/office/drawing/2014/main" id="{EF27EB14-A4AC-4BDB-9FA7-338137980EC6}"/>
              </a:ext>
            </a:extLst>
          </p:cNvPr>
          <p:cNvSpPr>
            <a:spLocks noGrp="1"/>
          </p:cNvSpPr>
          <p:nvPr>
            <p:ph type="title"/>
          </p:nvPr>
        </p:nvSpPr>
        <p:spPr/>
        <p:txBody>
          <a:bodyPr>
            <a:normAutofit fontScale="90000"/>
          </a:bodyPr>
          <a:lstStyle/>
          <a:p>
            <a:r>
              <a:rPr lang="en-GB" dirty="0"/>
              <a:t>Agile Life cycle</a:t>
            </a:r>
          </a:p>
        </p:txBody>
      </p:sp>
      <p:sp>
        <p:nvSpPr>
          <p:cNvPr id="4" name="Content Placeholder 3">
            <a:extLst>
              <a:ext uri="{FF2B5EF4-FFF2-40B4-BE49-F238E27FC236}">
                <a16:creationId xmlns:a16="http://schemas.microsoft.com/office/drawing/2014/main" id="{8F9892C1-6286-4757-B80E-40E00D02EDFA}"/>
              </a:ext>
            </a:extLst>
          </p:cNvPr>
          <p:cNvSpPr>
            <a:spLocks noGrp="1"/>
          </p:cNvSpPr>
          <p:nvPr>
            <p:ph sz="quarter" idx="10"/>
          </p:nvPr>
        </p:nvSpPr>
        <p:spPr/>
        <p:txBody>
          <a:bodyPr>
            <a:normAutofit/>
          </a:bodyPr>
          <a:lstStyle/>
          <a:p>
            <a:r>
              <a:rPr lang="en-GB" dirty="0"/>
              <a:t>DAD's agile life cycle, shown in Figure 6.6, is based largely upon the Scrum life cycle with proven governance concepts adopted from the Unified Process (UP) to make it enterprise ready [</a:t>
            </a:r>
            <a:r>
              <a:rPr lang="en-GB" dirty="0" err="1"/>
              <a:t>Kruchten</a:t>
            </a:r>
            <a:r>
              <a:rPr lang="en-GB" dirty="0"/>
              <a:t>]. </a:t>
            </a:r>
          </a:p>
          <a:p>
            <a:r>
              <a:rPr lang="en-GB" dirty="0"/>
              <a:t>This life cycle is often adopted by project teams focused on developing a single release of a solution, although sometimes a team will stay together and follow it again for the next release (and the next release after that, and so on). </a:t>
            </a:r>
          </a:p>
          <a:p>
            <a:r>
              <a:rPr lang="en-GB" dirty="0"/>
              <a:t>In many ways, this life cycle depicts how a Scrum-based project life cycle works in an enterprise-class setting, we've worked with several teams that like to think of this as Scrum++, without being constrained by the Scrum community's cultural imperative to gloss over the activities of solution delivery that they find inconvenient.</a:t>
            </a:r>
          </a:p>
        </p:txBody>
      </p:sp>
      <p:pic>
        <p:nvPicPr>
          <p:cNvPr id="5" name="Picture 4">
            <a:extLst>
              <a:ext uri="{FF2B5EF4-FFF2-40B4-BE49-F238E27FC236}">
                <a16:creationId xmlns:a16="http://schemas.microsoft.com/office/drawing/2014/main" id="{B8940B51-84EF-4588-AA47-DE77E7EEB136}"/>
              </a:ext>
            </a:extLst>
          </p:cNvPr>
          <p:cNvPicPr>
            <a:picLocks noChangeAspect="1"/>
          </p:cNvPicPr>
          <p:nvPr/>
        </p:nvPicPr>
        <p:blipFill>
          <a:blip r:embed="rId2"/>
          <a:stretch>
            <a:fillRect/>
          </a:stretch>
        </p:blipFill>
        <p:spPr>
          <a:xfrm>
            <a:off x="10612495" y="452080"/>
            <a:ext cx="1486107" cy="1476581"/>
          </a:xfrm>
          <a:prstGeom prst="rect">
            <a:avLst/>
          </a:prstGeom>
        </p:spPr>
      </p:pic>
      <p:sp>
        <p:nvSpPr>
          <p:cNvPr id="6" name="Rectangle 5">
            <a:extLst>
              <a:ext uri="{FF2B5EF4-FFF2-40B4-BE49-F238E27FC236}">
                <a16:creationId xmlns:a16="http://schemas.microsoft.com/office/drawing/2014/main" id="{765AF6CB-0F09-49AB-8F29-7B2D9C2561E1}"/>
              </a:ext>
            </a:extLst>
          </p:cNvPr>
          <p:cNvSpPr/>
          <p:nvPr/>
        </p:nvSpPr>
        <p:spPr>
          <a:xfrm>
            <a:off x="0" y="6640285"/>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195702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2CBA-3D1B-42CB-BF34-E25E1BD72C0A}"/>
              </a:ext>
            </a:extLst>
          </p:cNvPr>
          <p:cNvSpPr>
            <a:spLocks noGrp="1"/>
          </p:cNvSpPr>
          <p:nvPr>
            <p:ph type="title"/>
          </p:nvPr>
        </p:nvSpPr>
        <p:spPr/>
        <p:txBody>
          <a:bodyPr>
            <a:normAutofit fontScale="90000"/>
          </a:bodyPr>
          <a:lstStyle/>
          <a:p>
            <a:r>
              <a:rPr lang="en-GB" dirty="0"/>
              <a:t>Agile Life cycle</a:t>
            </a:r>
          </a:p>
        </p:txBody>
      </p:sp>
      <p:sp>
        <p:nvSpPr>
          <p:cNvPr id="3" name="Slide Number Placeholder 2">
            <a:extLst>
              <a:ext uri="{FF2B5EF4-FFF2-40B4-BE49-F238E27FC236}">
                <a16:creationId xmlns:a16="http://schemas.microsoft.com/office/drawing/2014/main" id="{B5F58F0E-836B-43AB-B739-81D02826A5DE}"/>
              </a:ext>
            </a:extLst>
          </p:cNvPr>
          <p:cNvSpPr>
            <a:spLocks noGrp="1"/>
          </p:cNvSpPr>
          <p:nvPr>
            <p:ph type="sldNum" sz="quarter" idx="12"/>
          </p:nvPr>
        </p:nvSpPr>
        <p:spPr/>
        <p:txBody>
          <a:bodyPr/>
          <a:lstStyle/>
          <a:p>
            <a:fld id="{08DC3BDA-AD5D-4134-8DD4-EBD7D4255B84}" type="slidenum">
              <a:rPr lang="en-IE" smtClean="0"/>
              <a:pPr/>
              <a:t>7</a:t>
            </a:fld>
            <a:endParaRPr lang="en-IE"/>
          </a:p>
        </p:txBody>
      </p:sp>
      <p:pic>
        <p:nvPicPr>
          <p:cNvPr id="5" name="Picture 4">
            <a:extLst>
              <a:ext uri="{FF2B5EF4-FFF2-40B4-BE49-F238E27FC236}">
                <a16:creationId xmlns:a16="http://schemas.microsoft.com/office/drawing/2014/main" id="{8A216377-499B-44AD-AC82-9914B2DB8CA7}"/>
              </a:ext>
            </a:extLst>
          </p:cNvPr>
          <p:cNvPicPr>
            <a:picLocks noChangeAspect="1"/>
          </p:cNvPicPr>
          <p:nvPr/>
        </p:nvPicPr>
        <p:blipFill>
          <a:blip r:embed="rId2"/>
          <a:stretch>
            <a:fillRect/>
          </a:stretch>
        </p:blipFill>
        <p:spPr>
          <a:xfrm>
            <a:off x="828000" y="1037891"/>
            <a:ext cx="10078857" cy="4782217"/>
          </a:xfrm>
          <a:prstGeom prst="rect">
            <a:avLst/>
          </a:prstGeom>
        </p:spPr>
      </p:pic>
      <p:pic>
        <p:nvPicPr>
          <p:cNvPr id="6" name="Picture 5">
            <a:extLst>
              <a:ext uri="{FF2B5EF4-FFF2-40B4-BE49-F238E27FC236}">
                <a16:creationId xmlns:a16="http://schemas.microsoft.com/office/drawing/2014/main" id="{E90EF978-F0D5-4F76-ADB8-7149F54505CB}"/>
              </a:ext>
            </a:extLst>
          </p:cNvPr>
          <p:cNvPicPr>
            <a:picLocks noChangeAspect="1"/>
          </p:cNvPicPr>
          <p:nvPr/>
        </p:nvPicPr>
        <p:blipFill>
          <a:blip r:embed="rId3"/>
          <a:stretch>
            <a:fillRect/>
          </a:stretch>
        </p:blipFill>
        <p:spPr>
          <a:xfrm>
            <a:off x="10612495" y="452080"/>
            <a:ext cx="1486107" cy="1476581"/>
          </a:xfrm>
          <a:prstGeom prst="rect">
            <a:avLst/>
          </a:prstGeom>
        </p:spPr>
      </p:pic>
      <p:sp>
        <p:nvSpPr>
          <p:cNvPr id="7" name="Rectangle 6">
            <a:extLst>
              <a:ext uri="{FF2B5EF4-FFF2-40B4-BE49-F238E27FC236}">
                <a16:creationId xmlns:a16="http://schemas.microsoft.com/office/drawing/2014/main" id="{52ECC307-9A7D-4A61-B931-B024BA7190F1}"/>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71934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6C8266-3E3A-476A-B522-F5BD528F1D6B}"/>
              </a:ext>
            </a:extLst>
          </p:cNvPr>
          <p:cNvSpPr>
            <a:spLocks noGrp="1"/>
          </p:cNvSpPr>
          <p:nvPr>
            <p:ph type="sldNum" sz="quarter" idx="12"/>
          </p:nvPr>
        </p:nvSpPr>
        <p:spPr/>
        <p:txBody>
          <a:bodyPr/>
          <a:lstStyle/>
          <a:p>
            <a:fld id="{08DC3BDA-AD5D-4134-8DD4-EBD7D4255B84}" type="slidenum">
              <a:rPr lang="en-IE" smtClean="0"/>
              <a:pPr/>
              <a:t>8</a:t>
            </a:fld>
            <a:endParaRPr lang="en-IE"/>
          </a:p>
        </p:txBody>
      </p:sp>
      <p:sp>
        <p:nvSpPr>
          <p:cNvPr id="3" name="Title 2">
            <a:extLst>
              <a:ext uri="{FF2B5EF4-FFF2-40B4-BE49-F238E27FC236}">
                <a16:creationId xmlns:a16="http://schemas.microsoft.com/office/drawing/2014/main" id="{CF23B319-B414-4A4E-AC0D-7BAED20752F9}"/>
              </a:ext>
            </a:extLst>
          </p:cNvPr>
          <p:cNvSpPr>
            <a:spLocks noGrp="1"/>
          </p:cNvSpPr>
          <p:nvPr>
            <p:ph type="title"/>
          </p:nvPr>
        </p:nvSpPr>
        <p:spPr/>
        <p:txBody>
          <a:bodyPr>
            <a:normAutofit fontScale="90000"/>
          </a:bodyPr>
          <a:lstStyle/>
          <a:p>
            <a:r>
              <a:rPr lang="en-GB" dirty="0"/>
              <a:t>Agile Life Cycle – Critical Aspects</a:t>
            </a:r>
          </a:p>
        </p:txBody>
      </p:sp>
      <p:sp>
        <p:nvSpPr>
          <p:cNvPr id="4" name="Content Placeholder 3">
            <a:extLst>
              <a:ext uri="{FF2B5EF4-FFF2-40B4-BE49-F238E27FC236}">
                <a16:creationId xmlns:a16="http://schemas.microsoft.com/office/drawing/2014/main" id="{F525C645-2134-4AC9-92EC-A2AD385B47C3}"/>
              </a:ext>
            </a:extLst>
          </p:cNvPr>
          <p:cNvSpPr>
            <a:spLocks noGrp="1"/>
          </p:cNvSpPr>
          <p:nvPr>
            <p:ph sz="quarter" idx="10"/>
          </p:nvPr>
        </p:nvSpPr>
        <p:spPr/>
        <p:txBody>
          <a:bodyPr>
            <a:normAutofit/>
          </a:bodyPr>
          <a:lstStyle/>
          <a:p>
            <a:pPr marL="0" indent="0">
              <a:buNone/>
            </a:pPr>
            <a:r>
              <a:rPr lang="en-GB" dirty="0"/>
              <a:t>There are several critical aspects to this life cycle: </a:t>
            </a:r>
          </a:p>
          <a:p>
            <a:r>
              <a:rPr lang="en-GB" b="1" dirty="0"/>
              <a:t>The Inception phase. T</a:t>
            </a:r>
            <a:r>
              <a:rPr lang="en-GB" dirty="0"/>
              <a:t>eam's focus is to do just enough work to get organized and going in the right direction</a:t>
            </a:r>
          </a:p>
          <a:p>
            <a:r>
              <a:rPr lang="en-GB" b="1" dirty="0"/>
              <a:t>Construction</a:t>
            </a:r>
            <a:r>
              <a:rPr lang="en-GB" dirty="0"/>
              <a:t> is organized into short iterations in which the delivery team produces a new, potentially consumable version of their solution.</a:t>
            </a:r>
          </a:p>
          <a:p>
            <a:r>
              <a:rPr lang="en-GB" b="1" dirty="0"/>
              <a:t>Teams address work items in small batches</a:t>
            </a:r>
            <a:r>
              <a:rPr lang="en-GB" dirty="0"/>
              <a:t>. Work items are typically prioritized by the product owner, primarily by business value although risk, due dates, and severity (in the case of change requests) may also be taken into account. </a:t>
            </a:r>
          </a:p>
          <a:p>
            <a:r>
              <a:rPr lang="en-GB" b="1" dirty="0"/>
              <a:t>Critical ceremonies have a defined cadence</a:t>
            </a:r>
            <a:r>
              <a:rPr lang="en-GB" dirty="0"/>
              <a:t>. Also like Scrum, this life cycle schedules several agile ceremonies on specific cadences (e.g. planning, demo, retrospective, daily </a:t>
            </a:r>
            <a:r>
              <a:rPr lang="en-GB" dirty="0" err="1"/>
              <a:t>standup</a:t>
            </a:r>
            <a:r>
              <a:rPr lang="en-GB" dirty="0"/>
              <a:t>). This does inject a fair bit of process overhead with ceremonies. This is a problem that the Lean life cycle addresses.</a:t>
            </a:r>
          </a:p>
          <a:p>
            <a:r>
              <a:rPr lang="en-GB" b="1" dirty="0"/>
              <a:t>The Transition phase.</a:t>
            </a:r>
            <a:r>
              <a:rPr lang="en-GB" dirty="0"/>
              <a:t> Ensure that the solution is ready to be deployed and, if so, to deploy it. This “phase” can be automated away.</a:t>
            </a:r>
          </a:p>
          <a:p>
            <a:endParaRPr lang="en-GB" dirty="0"/>
          </a:p>
          <a:p>
            <a:endParaRPr lang="en-GB" dirty="0"/>
          </a:p>
        </p:txBody>
      </p:sp>
      <p:pic>
        <p:nvPicPr>
          <p:cNvPr id="8" name="Picture 7">
            <a:extLst>
              <a:ext uri="{FF2B5EF4-FFF2-40B4-BE49-F238E27FC236}">
                <a16:creationId xmlns:a16="http://schemas.microsoft.com/office/drawing/2014/main" id="{27012D38-45EA-41B4-8D42-41DD333956E1}"/>
              </a:ext>
            </a:extLst>
          </p:cNvPr>
          <p:cNvPicPr>
            <a:picLocks noChangeAspect="1"/>
          </p:cNvPicPr>
          <p:nvPr/>
        </p:nvPicPr>
        <p:blipFill>
          <a:blip r:embed="rId3"/>
          <a:stretch>
            <a:fillRect/>
          </a:stretch>
        </p:blipFill>
        <p:spPr>
          <a:xfrm>
            <a:off x="10612495" y="452080"/>
            <a:ext cx="1486107" cy="1476581"/>
          </a:xfrm>
          <a:prstGeom prst="rect">
            <a:avLst/>
          </a:prstGeom>
        </p:spPr>
      </p:pic>
      <p:sp>
        <p:nvSpPr>
          <p:cNvPr id="9" name="Rectangle 8">
            <a:extLst>
              <a:ext uri="{FF2B5EF4-FFF2-40B4-BE49-F238E27FC236}">
                <a16:creationId xmlns:a16="http://schemas.microsoft.com/office/drawing/2014/main" id="{C2011945-82BC-4615-BBF9-2DC653BC6809}"/>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244209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6C8266-3E3A-476A-B522-F5BD528F1D6B}"/>
              </a:ext>
            </a:extLst>
          </p:cNvPr>
          <p:cNvSpPr>
            <a:spLocks noGrp="1"/>
          </p:cNvSpPr>
          <p:nvPr>
            <p:ph type="sldNum" sz="quarter" idx="12"/>
          </p:nvPr>
        </p:nvSpPr>
        <p:spPr/>
        <p:txBody>
          <a:bodyPr/>
          <a:lstStyle/>
          <a:p>
            <a:fld id="{08DC3BDA-AD5D-4134-8DD4-EBD7D4255B84}" type="slidenum">
              <a:rPr lang="en-IE" smtClean="0"/>
              <a:pPr/>
              <a:t>9</a:t>
            </a:fld>
            <a:endParaRPr lang="en-IE"/>
          </a:p>
        </p:txBody>
      </p:sp>
      <p:sp>
        <p:nvSpPr>
          <p:cNvPr id="3" name="Title 2">
            <a:extLst>
              <a:ext uri="{FF2B5EF4-FFF2-40B4-BE49-F238E27FC236}">
                <a16:creationId xmlns:a16="http://schemas.microsoft.com/office/drawing/2014/main" id="{CF23B319-B414-4A4E-AC0D-7BAED20752F9}"/>
              </a:ext>
            </a:extLst>
          </p:cNvPr>
          <p:cNvSpPr>
            <a:spLocks noGrp="1"/>
          </p:cNvSpPr>
          <p:nvPr>
            <p:ph type="title"/>
          </p:nvPr>
        </p:nvSpPr>
        <p:spPr/>
        <p:txBody>
          <a:bodyPr>
            <a:normAutofit fontScale="90000"/>
          </a:bodyPr>
          <a:lstStyle/>
          <a:p>
            <a:r>
              <a:rPr lang="en-GB" dirty="0"/>
              <a:t>Agile Life Cycle – Critical Aspects </a:t>
            </a:r>
            <a:r>
              <a:rPr lang="en-GB" sz="1600" dirty="0"/>
              <a:t>(contd.)</a:t>
            </a:r>
            <a:endParaRPr lang="en-GB" dirty="0"/>
          </a:p>
        </p:txBody>
      </p:sp>
      <p:sp>
        <p:nvSpPr>
          <p:cNvPr id="4" name="Content Placeholder 3">
            <a:extLst>
              <a:ext uri="{FF2B5EF4-FFF2-40B4-BE49-F238E27FC236}">
                <a16:creationId xmlns:a16="http://schemas.microsoft.com/office/drawing/2014/main" id="{F525C645-2134-4AC9-92EC-A2AD385B47C3}"/>
              </a:ext>
            </a:extLst>
          </p:cNvPr>
          <p:cNvSpPr>
            <a:spLocks noGrp="1"/>
          </p:cNvSpPr>
          <p:nvPr>
            <p:ph sz="quarter" idx="10"/>
          </p:nvPr>
        </p:nvSpPr>
        <p:spPr/>
        <p:txBody>
          <a:bodyPr>
            <a:normAutofit/>
          </a:bodyPr>
          <a:lstStyle/>
          <a:p>
            <a:r>
              <a:rPr lang="en-GB" b="1" dirty="0"/>
              <a:t>Explicit milestones.</a:t>
            </a:r>
            <a:r>
              <a:rPr lang="en-GB" dirty="0"/>
              <a:t> This life cycle supports the full range of straightforward, risk-based milestones enabling leadership to govern effectively. Milestones do not need to be a formal bureaucratic review of artefacts.</a:t>
            </a:r>
          </a:p>
          <a:p>
            <a:r>
              <a:rPr lang="en-GB" b="1" dirty="0"/>
              <a:t>Enterprise guidance and roadmaps are explicitly shown.</a:t>
            </a:r>
            <a:r>
              <a:rPr lang="en-GB" dirty="0"/>
              <a:t> Important flows come into the team from outside of the delivery life cycle because solution delivery is just part of your organization's overall IT strategy. </a:t>
            </a:r>
          </a:p>
          <a:p>
            <a:r>
              <a:rPr lang="en-GB" b="1" dirty="0"/>
              <a:t>Operations and support are depicted.</a:t>
            </a:r>
            <a:r>
              <a:rPr lang="en-GB" dirty="0"/>
              <a:t> If your team is working on the new release of an existing solution then you are likely to receive change requests from existing end users, typically coming to you via your operations and support efforts. </a:t>
            </a:r>
          </a:p>
        </p:txBody>
      </p:sp>
      <p:pic>
        <p:nvPicPr>
          <p:cNvPr id="8" name="Picture 7">
            <a:extLst>
              <a:ext uri="{FF2B5EF4-FFF2-40B4-BE49-F238E27FC236}">
                <a16:creationId xmlns:a16="http://schemas.microsoft.com/office/drawing/2014/main" id="{27012D38-45EA-41B4-8D42-41DD333956E1}"/>
              </a:ext>
            </a:extLst>
          </p:cNvPr>
          <p:cNvPicPr>
            <a:picLocks noChangeAspect="1"/>
          </p:cNvPicPr>
          <p:nvPr/>
        </p:nvPicPr>
        <p:blipFill>
          <a:blip r:embed="rId3"/>
          <a:stretch>
            <a:fillRect/>
          </a:stretch>
        </p:blipFill>
        <p:spPr>
          <a:xfrm>
            <a:off x="10612495" y="452080"/>
            <a:ext cx="1486107" cy="1476581"/>
          </a:xfrm>
          <a:prstGeom prst="rect">
            <a:avLst/>
          </a:prstGeom>
        </p:spPr>
      </p:pic>
      <p:sp>
        <p:nvSpPr>
          <p:cNvPr id="6" name="Rectangle 5">
            <a:extLst>
              <a:ext uri="{FF2B5EF4-FFF2-40B4-BE49-F238E27FC236}">
                <a16:creationId xmlns:a16="http://schemas.microsoft.com/office/drawing/2014/main" id="{F706ECF9-5699-4E70-BA05-554142618B3D}"/>
              </a:ext>
            </a:extLst>
          </p:cNvPr>
          <p:cNvSpPr/>
          <p:nvPr/>
        </p:nvSpPr>
        <p:spPr>
          <a:xfrm>
            <a:off x="0" y="6651171"/>
            <a:ext cx="12192000" cy="230832"/>
          </a:xfrm>
          <a:prstGeom prst="rect">
            <a:avLst/>
          </a:prstGeom>
        </p:spPr>
        <p:txBody>
          <a:bodyPr wrap="square">
            <a:spAutoFit/>
          </a:bodyPr>
          <a:lstStyle/>
          <a:p>
            <a:pPr algn="ctr"/>
            <a:r>
              <a:rPr lang="en-GB" sz="900" dirty="0"/>
              <a:t>© Ambler, Scott. Choose your WoW, Project Management Institute.</a:t>
            </a:r>
          </a:p>
        </p:txBody>
      </p:sp>
    </p:spTree>
    <p:extLst>
      <p:ext uri="{BB962C8B-B14F-4D97-AF65-F5344CB8AC3E}">
        <p14:creationId xmlns:p14="http://schemas.microsoft.com/office/powerpoint/2010/main" val="25024818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Central Bank of Ireland - UNRESTRICTED"/>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Central Bank of Ireland - UNRESTRICTED"/>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Central Bank of Ireland - PUBLIC"/>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Central Bank of Ireland - PUBLIC"/>
</p:tagLst>
</file>

<file path=ppt/theme/theme1.xml><?xml version="1.0" encoding="utf-8"?>
<a:theme xmlns:a="http://schemas.openxmlformats.org/drawingml/2006/main" name="CB_Numbered_Presentation">
  <a:themeElements>
    <a:clrScheme name="CentralBank_MasterColours">
      <a:dk1>
        <a:sysClr val="windowText" lastClr="000000"/>
      </a:dk1>
      <a:lt1>
        <a:sysClr val="window" lastClr="FFFFFF"/>
      </a:lt1>
      <a:dk2>
        <a:srgbClr val="7C477E"/>
      </a:dk2>
      <a:lt2>
        <a:srgbClr val="09506C"/>
      </a:lt2>
      <a:accent1>
        <a:srgbClr val="0083A0"/>
      </a:accent1>
      <a:accent2>
        <a:srgbClr val="5EC5C2"/>
      </a:accent2>
      <a:accent3>
        <a:srgbClr val="D4E388"/>
      </a:accent3>
      <a:accent4>
        <a:srgbClr val="007DC3"/>
      </a:accent4>
      <a:accent5>
        <a:srgbClr val="D12E7C"/>
      </a:accent5>
      <a:accent6>
        <a:srgbClr val="F57E20"/>
      </a:accent6>
      <a:hlink>
        <a:srgbClr val="007DC3"/>
      </a:hlink>
      <a:folHlink>
        <a:srgbClr val="7C477E"/>
      </a:folHlink>
    </a:clrScheme>
    <a:fontScheme name="CentralBank_MasterFonts">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AD143246-978E-4DE3-AA56-5B478E0968A3}" vid="{D35F0F73-8516-4568-A94A-3CE0085A6E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entralBank_MasterColours">
      <a:dk1>
        <a:sysClr val="windowText" lastClr="000000"/>
      </a:dk1>
      <a:lt1>
        <a:sysClr val="window" lastClr="FFFFFF"/>
      </a:lt1>
      <a:dk2>
        <a:srgbClr val="7C477E"/>
      </a:dk2>
      <a:lt2>
        <a:srgbClr val="09506C"/>
      </a:lt2>
      <a:accent1>
        <a:srgbClr val="0083A0"/>
      </a:accent1>
      <a:accent2>
        <a:srgbClr val="5EC5C2"/>
      </a:accent2>
      <a:accent3>
        <a:srgbClr val="D4E388"/>
      </a:accent3>
      <a:accent4>
        <a:srgbClr val="007DC3"/>
      </a:accent4>
      <a:accent5>
        <a:srgbClr val="D12E7C"/>
      </a:accent5>
      <a:accent6>
        <a:srgbClr val="F57E20"/>
      </a:accent6>
      <a:hlink>
        <a:srgbClr val="007DC3"/>
      </a:hlink>
      <a:folHlink>
        <a:srgbClr val="7C477E"/>
      </a:folHlink>
    </a:clrScheme>
    <a:fontScheme name="CentralBank_MasterFonts">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6acc369b-2b1b-4fab-a0a4-212cbef85bf7">DA Framework</Category>
    <TaxCatchAll xmlns="f11304c7-7d9c-4e60-8e3f-e1562b880327"/>
    <ab86939ca4f34aefa93ee5245c56d9e9 xmlns="6acc369b-2b1b-4fab-a0a4-212cbef85bf7">
      <Terms xmlns="http://schemas.microsoft.com/office/infopath/2007/PartnerControls"/>
    </ab86939ca4f34aefa93ee5245c56d9e9>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AB4945C47E2943BF988F3EB8CAE8EE" ma:contentTypeVersion="5" ma:contentTypeDescription="Create a new document." ma:contentTypeScope="" ma:versionID="aa8b96ed22bda208b7c57366bee39cb9">
  <xsd:schema xmlns:xsd="http://www.w3.org/2001/XMLSchema" xmlns:xs="http://www.w3.org/2001/XMLSchema" xmlns:p="http://schemas.microsoft.com/office/2006/metadata/properties" xmlns:ns2="6acc369b-2b1b-4fab-a0a4-212cbef85bf7" xmlns:ns3="f11304c7-7d9c-4e60-8e3f-e1562b880327" targetNamespace="http://schemas.microsoft.com/office/2006/metadata/properties" ma:root="true" ma:fieldsID="5b6a06a9f06db27a13453133c6f75591" ns2:_="" ns3:_="">
    <xsd:import namespace="6acc369b-2b1b-4fab-a0a4-212cbef85bf7"/>
    <xsd:import namespace="f11304c7-7d9c-4e60-8e3f-e1562b880327"/>
    <xsd:element name="properties">
      <xsd:complexType>
        <xsd:sequence>
          <xsd:element name="documentManagement">
            <xsd:complexType>
              <xsd:all>
                <xsd:element ref="ns2:ab86939ca4f34aefa93ee5245c56d9e9" minOccurs="0"/>
                <xsd:element ref="ns3:TaxCatchAll" minOccurs="0"/>
                <xsd:element ref="ns2:Category"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c369b-2b1b-4fab-a0a4-212cbef85bf7" elementFormDefault="qualified">
    <xsd:import namespace="http://schemas.microsoft.com/office/2006/documentManagement/types"/>
    <xsd:import namespace="http://schemas.microsoft.com/office/infopath/2007/PartnerControls"/>
    <xsd:element name="ab86939ca4f34aefa93ee5245c56d9e9" ma:index="9" nillable="true" ma:taxonomy="true" ma:internalName="ab86939ca4f34aefa93ee5245c56d9e9" ma:taxonomyFieldName="Tags" ma:displayName="Tags" ma:default="" ma:fieldId="{ab86939c-a4f3-4aef-a93e-e5245c56d9e9}" ma:sspId="77163304-b378-40da-bc1a-f8af72bc39fc" ma:termSetId="ace2a63c-fe96-45a4-b7a8-d05eb5467b26" ma:anchorId="00000000-0000-0000-0000-000000000000" ma:open="true" ma:isKeyword="false">
      <xsd:complexType>
        <xsd:sequence>
          <xsd:element ref="pc:Terms" minOccurs="0" maxOccurs="1"/>
        </xsd:sequence>
      </xsd:complexType>
    </xsd:element>
    <xsd:element name="Category" ma:index="11" nillable="true" ma:displayName="Category" ma:format="Dropdown" ma:internalName="Category">
      <xsd:simpleType>
        <xsd:restriction base="dms:Choice">
          <xsd:enumeration value="DA Framework"/>
        </xsd:restriction>
      </xsd:simpleType>
    </xsd:element>
  </xsd:schema>
  <xsd:schema xmlns:xsd="http://www.w3.org/2001/XMLSchema" xmlns:xs="http://www.w3.org/2001/XMLSchema" xmlns:dms="http://schemas.microsoft.com/office/2006/documentManagement/types" xmlns:pc="http://schemas.microsoft.com/office/infopath/2007/PartnerControls" targetNamespace="f11304c7-7d9c-4e60-8e3f-e1562b880327"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3e271b2-9440-4a78-8f20-5fd18fcede29}" ma:internalName="TaxCatchAll" ma:showField="CatchAllData" ma:web="f11304c7-7d9c-4e60-8e3f-e1562b880327">
      <xsd:complexType>
        <xsd:complexContent>
          <xsd:extension base="dms:MultiChoiceLookup">
            <xsd:sequence>
              <xsd:element name="Value" type="dms:Lookup" maxOccurs="unbounded" minOccurs="0" nillable="true"/>
            </xsd:sequence>
          </xsd:extension>
        </xsd:complexContent>
      </xsd:complexType>
    </xsd:element>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3F0694-A7EC-4E80-AA91-DBB4C62D1C92}">
  <ds:schemaRefs>
    <ds:schemaRef ds:uri="49aba850-26de-462c-97ad-0aa9d1232f8f"/>
    <ds:schemaRef ds:uri="http://purl.org/dc/terms/"/>
    <ds:schemaRef ds:uri="87d0630e-c180-4b08-8676-1cb2e732ec5e"/>
    <ds:schemaRef ds:uri="http://schemas.microsoft.com/office/2006/documentManagement/types"/>
    <ds:schemaRef ds:uri="http://schemas.microsoft.com/office/2006/metadata/properties"/>
    <ds:schemaRef ds:uri="http://purl.org/dc/elements/1.1/"/>
    <ds:schemaRef ds:uri="http://schemas.microsoft.com/office/infopath/2007/PartnerControls"/>
    <ds:schemaRef ds:uri="d36859c4-9073-4370-8d7b-fb5236a6a8e7"/>
    <ds:schemaRef ds:uri="eafc3b79-d69d-49a0-b2a1-ff59f040bc8d"/>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4DAF577-8D3C-483F-B15E-66EB693A3A5B}">
  <ds:schemaRefs>
    <ds:schemaRef ds:uri="http://schemas.microsoft.com/sharepoint/v3/contenttype/forms"/>
  </ds:schemaRefs>
</ds:datastoreItem>
</file>

<file path=customXml/itemProps3.xml><?xml version="1.0" encoding="utf-8"?>
<ds:datastoreItem xmlns:ds="http://schemas.openxmlformats.org/officeDocument/2006/customXml" ds:itemID="{3106889D-9832-41D1-92DB-6AD0A7D7F5E6}"/>
</file>

<file path=docProps/app.xml><?xml version="1.0" encoding="utf-8"?>
<Properties xmlns="http://schemas.openxmlformats.org/officeDocument/2006/extended-properties" xmlns:vt="http://schemas.openxmlformats.org/officeDocument/2006/docPropsVTypes">
  <TotalTime>0</TotalTime>
  <Words>6751</Words>
  <Application>Microsoft Office PowerPoint</Application>
  <PresentationFormat>Widescreen</PresentationFormat>
  <Paragraphs>216</Paragraphs>
  <Slides>26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Helvetica</vt:lpstr>
      <vt:lpstr>Lato</vt:lpstr>
      <vt:lpstr>Times New Roman</vt:lpstr>
      <vt:lpstr>Wingdings</vt:lpstr>
      <vt:lpstr>CB_Numbered_Presentation</vt:lpstr>
      <vt:lpstr>Disciplined Agile Delivery</vt:lpstr>
      <vt:lpstr>Key Points in this Chapter</vt:lpstr>
      <vt:lpstr>The Project Mindset Leads to Agile Phases</vt:lpstr>
      <vt:lpstr>The Project Mindset Leads to Agile Phases (contd)</vt:lpstr>
      <vt:lpstr>DAD’s Life cycles</vt:lpstr>
      <vt:lpstr>Agile Life cycle</vt:lpstr>
      <vt:lpstr>Agile Life cycle</vt:lpstr>
      <vt:lpstr>Agile Life Cycle – Critical Aspects</vt:lpstr>
      <vt:lpstr>Agile Life Cycle – Critical Aspects (contd.)</vt:lpstr>
      <vt:lpstr>Continuous Delivery: Agile life cycle</vt:lpstr>
      <vt:lpstr>Continuous Delivery: Agile life cycle</vt:lpstr>
      <vt:lpstr>Continuous Delivery: Agile life cycle – Critical Aspects</vt:lpstr>
      <vt:lpstr>Lean Life Cycle</vt:lpstr>
      <vt:lpstr>Lean Life Cycle</vt:lpstr>
      <vt:lpstr>Lean Life Cycle</vt:lpstr>
      <vt:lpstr>Continuous Delivery: Lean life cycle</vt:lpstr>
      <vt:lpstr>Continuous Delivery: Lean life cycle – Critical Aspects</vt:lpstr>
      <vt:lpstr>Exploratory Life cycle</vt:lpstr>
      <vt:lpstr>Exploratory Life cycle – Critical Aspects  </vt:lpstr>
      <vt:lpstr>Exploratory Life cycle – Critical Aspects </vt:lpstr>
      <vt:lpstr>Exploratory Tailorings</vt:lpstr>
      <vt:lpstr>When Should You Adopt Each Life Cycle?</vt:lpstr>
      <vt:lpstr>Constraining factors when choosing a delivery life cycle</vt:lpstr>
      <vt:lpstr>Constraining factors when choosing a delivery life cycle</vt:lpstr>
      <vt:lpstr>Life Cycles Are Just Starting Points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Inception – Transition Team</dc:title>
  <dc:creator>Liam Sherlock</dc:creator>
  <cp:lastModifiedBy>Liam Sherlock</cp:lastModifiedBy>
  <cp:revision>1</cp:revision>
  <dcterms:created xsi:type="dcterms:W3CDTF">2020-06-11T15:57:15Z</dcterms:created>
  <dcterms:modified xsi:type="dcterms:W3CDTF">2020-07-15T23:29:49Z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0x010100FCAB4945C47E2943BF988F3EB8CAE8EE</vt:lpwstr>
  </property>
  <property fmtid="{D5CDD505-2E9C-101B-9397-08002B2CF9AE}" pid="3" name="Tags">
    <vt:lpwstr/>
  </property>
</Properties>
</file>