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6"/>
    <p:restoredTop sz="86337"/>
  </p:normalViewPr>
  <p:slideViewPr>
    <p:cSldViewPr snapToGrid="0">
      <p:cViewPr varScale="1">
        <p:scale>
          <a:sx n="157" d="100"/>
          <a:sy n="157" d="100"/>
        </p:scale>
        <p:origin x="9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E50B9-052D-F64D-B7B2-032597AA246A}" type="datetimeFigureOut">
              <a:rPr lang="en-US" smtClean="0"/>
              <a:t>10/24/22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20572-4B90-E841-9946-11D0FC5E6BDD}" type="slidenum">
              <a:rPr lang="en-US" smtClean="0"/>
              <a:t>‹#›</a:t>
            </a:fld>
            <a:endParaRPr lang="en-US"/>
          </a:p>
        </p:txBody>
      </p:sp>
    </p:spTree>
    <p:extLst>
      <p:ext uri="{BB962C8B-B14F-4D97-AF65-F5344CB8AC3E}">
        <p14:creationId xmlns:p14="http://schemas.microsoft.com/office/powerpoint/2010/main" val="425482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Drafted at </a:t>
            </a:r>
            <a:r>
              <a:rPr lang="en-US" dirty="0" err="1"/>
              <a:t>OSPOlogy.Live</a:t>
            </a:r>
            <a:r>
              <a:rPr lang="en-US" dirty="0"/>
              <a:t> in Stockholm, based on existing internal material.</a:t>
            </a:r>
          </a:p>
          <a:p>
            <a:r>
              <a:rPr lang="en-US" dirty="0"/>
              <a:t>This presentation makes assumptions about the kind of company “we” are: A large company that has been using open source extensively for some time, and which delivers software products to its customers, currently under proprietary licenses.</a:t>
            </a:r>
          </a:p>
          <a:p>
            <a:r>
              <a:rPr lang="en-US" dirty="0"/>
              <a:t>Moreover, it assumes that those customers are then integrating that software into their own products. YMMV.</a:t>
            </a:r>
          </a:p>
          <a:p>
            <a:r>
              <a:rPr lang="en-US" dirty="0"/>
              <a:t>This presentation is </a:t>
            </a:r>
            <a:r>
              <a:rPr lang="en-US" i="1" dirty="0"/>
              <a:t>wordy</a:t>
            </a:r>
            <a:r>
              <a:rPr lang="en-US" i="0" dirty="0"/>
              <a:t>. It could do with being converted into something more visual that presents information at a glance.</a:t>
            </a:r>
            <a:endParaRPr lang="en-US" dirty="0"/>
          </a:p>
        </p:txBody>
      </p:sp>
      <p:sp>
        <p:nvSpPr>
          <p:cNvPr id="4" name="Slide Number Placeholder 3"/>
          <p:cNvSpPr>
            <a:spLocks noGrp="1"/>
          </p:cNvSpPr>
          <p:nvPr>
            <p:ph type="sldNum" sz="quarter" idx="5"/>
          </p:nvPr>
        </p:nvSpPr>
        <p:spPr/>
        <p:txBody>
          <a:bodyPr/>
          <a:lstStyle/>
          <a:p>
            <a:fld id="{5F420572-4B90-E841-9946-11D0FC5E6BDD}" type="slidenum">
              <a:rPr lang="en-US" smtClean="0"/>
              <a:t>1</a:t>
            </a:fld>
            <a:endParaRPr lang="en-US"/>
          </a:p>
        </p:txBody>
      </p:sp>
    </p:spTree>
    <p:extLst>
      <p:ext uri="{BB962C8B-B14F-4D97-AF65-F5344CB8AC3E}">
        <p14:creationId xmlns:p14="http://schemas.microsoft.com/office/powerpoint/2010/main" val="121176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be well-versed on how open source practices help bring about these internal improvements, so that you can back up these statements, but you also need to understand that they rely on a change of culture, and that can take very long time.</a:t>
            </a:r>
          </a:p>
        </p:txBody>
      </p:sp>
      <p:sp>
        <p:nvSpPr>
          <p:cNvPr id="4" name="Slide Number Placeholder 3"/>
          <p:cNvSpPr>
            <a:spLocks noGrp="1"/>
          </p:cNvSpPr>
          <p:nvPr>
            <p:ph type="sldNum" sz="quarter" idx="5"/>
          </p:nvPr>
        </p:nvSpPr>
        <p:spPr/>
        <p:txBody>
          <a:bodyPr/>
          <a:lstStyle/>
          <a:p>
            <a:fld id="{5F420572-4B90-E841-9946-11D0FC5E6BDD}" type="slidenum">
              <a:rPr lang="en-US" smtClean="0"/>
              <a:t>12</a:t>
            </a:fld>
            <a:endParaRPr lang="en-US"/>
          </a:p>
        </p:txBody>
      </p:sp>
    </p:spTree>
    <p:extLst>
      <p:ext uri="{BB962C8B-B14F-4D97-AF65-F5344CB8AC3E}">
        <p14:creationId xmlns:p14="http://schemas.microsoft.com/office/powerpoint/2010/main" val="394585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want to be able to expand on these points with details, as there are likely to be questions. We intentionally gloss right over the copyleft aspect, to help with the flow of the narrative.</a:t>
            </a:r>
          </a:p>
        </p:txBody>
      </p:sp>
      <p:sp>
        <p:nvSpPr>
          <p:cNvPr id="4" name="Slide Number Placeholder 3"/>
          <p:cNvSpPr>
            <a:spLocks noGrp="1"/>
          </p:cNvSpPr>
          <p:nvPr>
            <p:ph type="sldNum" sz="quarter" idx="5"/>
          </p:nvPr>
        </p:nvSpPr>
        <p:spPr/>
        <p:txBody>
          <a:bodyPr/>
          <a:lstStyle/>
          <a:p>
            <a:fld id="{5F420572-4B90-E841-9946-11D0FC5E6BDD}" type="slidenum">
              <a:rPr lang="en-US" smtClean="0"/>
              <a:t>2</a:t>
            </a:fld>
            <a:endParaRPr lang="en-US"/>
          </a:p>
        </p:txBody>
      </p:sp>
    </p:spTree>
    <p:extLst>
      <p:ext uri="{BB962C8B-B14F-4D97-AF65-F5344CB8AC3E}">
        <p14:creationId xmlns:p14="http://schemas.microsoft.com/office/powerpoint/2010/main" val="59005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Graphics from the Synopsys report not included, because this is a CC—1.0 document, but there are plenty of other reports and stats out there. Choose what presents your case best.</a:t>
            </a:r>
          </a:p>
        </p:txBody>
      </p:sp>
      <p:sp>
        <p:nvSpPr>
          <p:cNvPr id="4" name="Slide Number Placeholder 3"/>
          <p:cNvSpPr>
            <a:spLocks noGrp="1"/>
          </p:cNvSpPr>
          <p:nvPr>
            <p:ph type="sldNum" sz="quarter" idx="5"/>
          </p:nvPr>
        </p:nvSpPr>
        <p:spPr/>
        <p:txBody>
          <a:bodyPr/>
          <a:lstStyle/>
          <a:p>
            <a:fld id="{5F420572-4B90-E841-9946-11D0FC5E6BDD}" type="slidenum">
              <a:rPr lang="en-US" smtClean="0"/>
              <a:t>4</a:t>
            </a:fld>
            <a:endParaRPr lang="en-US"/>
          </a:p>
        </p:txBody>
      </p:sp>
    </p:spTree>
    <p:extLst>
      <p:ext uri="{BB962C8B-B14F-4D97-AF65-F5344CB8AC3E}">
        <p14:creationId xmlns:p14="http://schemas.microsoft.com/office/powerpoint/2010/main" val="138002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makes a lot of assumptions about what ”our” customers are doing – tweak as appropriate.</a:t>
            </a:r>
          </a:p>
          <a:p>
            <a:r>
              <a:rPr lang="en-US" dirty="0"/>
              <a:t>Recommend having backup for questions about “It’s secure”.</a:t>
            </a:r>
          </a:p>
        </p:txBody>
      </p:sp>
      <p:sp>
        <p:nvSpPr>
          <p:cNvPr id="4" name="Slide Number Placeholder 3"/>
          <p:cNvSpPr>
            <a:spLocks noGrp="1"/>
          </p:cNvSpPr>
          <p:nvPr>
            <p:ph type="sldNum" sz="quarter" idx="5"/>
          </p:nvPr>
        </p:nvSpPr>
        <p:spPr/>
        <p:txBody>
          <a:bodyPr/>
          <a:lstStyle/>
          <a:p>
            <a:fld id="{5F420572-4B90-E841-9946-11D0FC5E6BDD}" type="slidenum">
              <a:rPr lang="en-US" smtClean="0"/>
              <a:t>5</a:t>
            </a:fld>
            <a:endParaRPr lang="en-US"/>
          </a:p>
        </p:txBody>
      </p:sp>
    </p:spTree>
    <p:extLst>
      <p:ext uri="{BB962C8B-B14F-4D97-AF65-F5344CB8AC3E}">
        <p14:creationId xmlns:p14="http://schemas.microsoft.com/office/powerpoint/2010/main" val="25372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needs to tie into revenue, too. The C-Suite care about the bottom line.</a:t>
            </a:r>
          </a:p>
        </p:txBody>
      </p:sp>
      <p:sp>
        <p:nvSpPr>
          <p:cNvPr id="4" name="Slide Number Placeholder 3"/>
          <p:cNvSpPr>
            <a:spLocks noGrp="1"/>
          </p:cNvSpPr>
          <p:nvPr>
            <p:ph type="sldNum" sz="quarter" idx="5"/>
          </p:nvPr>
        </p:nvSpPr>
        <p:spPr/>
        <p:txBody>
          <a:bodyPr/>
          <a:lstStyle/>
          <a:p>
            <a:fld id="{5F420572-4B90-E841-9946-11D0FC5E6BDD}" type="slidenum">
              <a:rPr lang="en-US" smtClean="0"/>
              <a:t>6</a:t>
            </a:fld>
            <a:endParaRPr lang="en-US"/>
          </a:p>
        </p:txBody>
      </p:sp>
    </p:spTree>
    <p:extLst>
      <p:ext uri="{BB962C8B-B14F-4D97-AF65-F5344CB8AC3E}">
        <p14:creationId xmlns:p14="http://schemas.microsoft.com/office/powerpoint/2010/main" val="2330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mean, “we” probably use loads of open source, right?</a:t>
            </a:r>
          </a:p>
        </p:txBody>
      </p:sp>
      <p:sp>
        <p:nvSpPr>
          <p:cNvPr id="4" name="Slide Number Placeholder 3"/>
          <p:cNvSpPr>
            <a:spLocks noGrp="1"/>
          </p:cNvSpPr>
          <p:nvPr>
            <p:ph type="sldNum" sz="quarter" idx="5"/>
          </p:nvPr>
        </p:nvSpPr>
        <p:spPr/>
        <p:txBody>
          <a:bodyPr/>
          <a:lstStyle/>
          <a:p>
            <a:fld id="{5F420572-4B90-E841-9946-11D0FC5E6BDD}" type="slidenum">
              <a:rPr lang="en-US" smtClean="0"/>
              <a:t>7</a:t>
            </a:fld>
            <a:endParaRPr lang="en-US"/>
          </a:p>
        </p:txBody>
      </p:sp>
    </p:spTree>
    <p:extLst>
      <p:ext uri="{BB962C8B-B14F-4D97-AF65-F5344CB8AC3E}">
        <p14:creationId xmlns:p14="http://schemas.microsoft.com/office/powerpoint/2010/main" val="218525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420572-4B90-E841-9946-11D0FC5E6BDD}" type="slidenum">
              <a:rPr lang="en-US" smtClean="0"/>
              <a:t>8</a:t>
            </a:fld>
            <a:endParaRPr lang="en-US"/>
          </a:p>
        </p:txBody>
      </p:sp>
    </p:spTree>
    <p:extLst>
      <p:ext uri="{BB962C8B-B14F-4D97-AF65-F5344CB8AC3E}">
        <p14:creationId xmlns:p14="http://schemas.microsoft.com/office/powerpoint/2010/main" val="2229393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needs careful handling. A lot will depend on what “our” product is, and how “we” as a company actually make money. </a:t>
            </a:r>
          </a:p>
        </p:txBody>
      </p:sp>
      <p:sp>
        <p:nvSpPr>
          <p:cNvPr id="4" name="Slide Number Placeholder 3"/>
          <p:cNvSpPr>
            <a:spLocks noGrp="1"/>
          </p:cNvSpPr>
          <p:nvPr>
            <p:ph type="sldNum" sz="quarter" idx="5"/>
          </p:nvPr>
        </p:nvSpPr>
        <p:spPr/>
        <p:txBody>
          <a:bodyPr/>
          <a:lstStyle/>
          <a:p>
            <a:fld id="{5F420572-4B90-E841-9946-11D0FC5E6BDD}" type="slidenum">
              <a:rPr lang="en-US" smtClean="0"/>
              <a:t>10</a:t>
            </a:fld>
            <a:endParaRPr lang="en-US"/>
          </a:p>
        </p:txBody>
      </p:sp>
    </p:spTree>
    <p:extLst>
      <p:ext uri="{BB962C8B-B14F-4D97-AF65-F5344CB8AC3E}">
        <p14:creationId xmlns:p14="http://schemas.microsoft.com/office/powerpoint/2010/main" val="1348749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need tailoring to your particular situation.</a:t>
            </a:r>
          </a:p>
        </p:txBody>
      </p:sp>
      <p:sp>
        <p:nvSpPr>
          <p:cNvPr id="4" name="Slide Number Placeholder 3"/>
          <p:cNvSpPr>
            <a:spLocks noGrp="1"/>
          </p:cNvSpPr>
          <p:nvPr>
            <p:ph type="sldNum" sz="quarter" idx="5"/>
          </p:nvPr>
        </p:nvSpPr>
        <p:spPr/>
        <p:txBody>
          <a:bodyPr/>
          <a:lstStyle/>
          <a:p>
            <a:fld id="{5F420572-4B90-E841-9946-11D0FC5E6BDD}" type="slidenum">
              <a:rPr lang="en-US" smtClean="0"/>
              <a:t>11</a:t>
            </a:fld>
            <a:endParaRPr lang="en-US"/>
          </a:p>
        </p:txBody>
      </p:sp>
    </p:spTree>
    <p:extLst>
      <p:ext uri="{BB962C8B-B14F-4D97-AF65-F5344CB8AC3E}">
        <p14:creationId xmlns:p14="http://schemas.microsoft.com/office/powerpoint/2010/main" val="391987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01B7-4B3A-B85B-6FD0-98DB839DA1C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BCA3D9E-555A-E923-CBB8-A36986F6C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41214A-884E-0A60-C2E7-101DBCC0EA62}"/>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5" name="Footer Placeholder 4">
            <a:extLst>
              <a:ext uri="{FF2B5EF4-FFF2-40B4-BE49-F238E27FC236}">
                <a16:creationId xmlns:a16="http://schemas.microsoft.com/office/drawing/2014/main" id="{B43B2B89-71E9-1FC4-D4A3-997FD9437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A7A74-150D-88FE-1447-AA1953A634B4}"/>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357726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8FE1-FBBB-3932-008D-36D1B1449B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9E24FD-27D9-8853-D391-A75CBA4028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68206A-2E66-7A1F-75CC-6D903A5E5DFE}"/>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5" name="Footer Placeholder 4">
            <a:extLst>
              <a:ext uri="{FF2B5EF4-FFF2-40B4-BE49-F238E27FC236}">
                <a16:creationId xmlns:a16="http://schemas.microsoft.com/office/drawing/2014/main" id="{81ABF0B6-E61A-5B96-ABB5-C061251D8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808E9-EF2A-B35A-8196-96A0853A98EA}"/>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134309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FA364-2D08-E1C6-46AE-FA9EB57755B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074BD9-36F8-3D0A-9391-47B54C58DB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5BE10C-A75B-0A9C-6370-8F547EFFDFD1}"/>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5" name="Footer Placeholder 4">
            <a:extLst>
              <a:ext uri="{FF2B5EF4-FFF2-40B4-BE49-F238E27FC236}">
                <a16:creationId xmlns:a16="http://schemas.microsoft.com/office/drawing/2014/main" id="{49BA2838-5D83-D5BC-1ABE-C77BC3D80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8FB6A-9092-D03C-A52A-129F5228EA9C}"/>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143649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B8E7-563B-927E-0BF2-3477690428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235BC4-61D3-2982-EAEA-F1BD7047C99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66FBC2-ECC2-115C-B69C-2D047FEDD0C6}"/>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5" name="Footer Placeholder 4">
            <a:extLst>
              <a:ext uri="{FF2B5EF4-FFF2-40B4-BE49-F238E27FC236}">
                <a16:creationId xmlns:a16="http://schemas.microsoft.com/office/drawing/2014/main" id="{B27EC060-958A-454F-0E20-5279A95F5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A9041-3537-BE0A-F894-7CC4BF9B53E8}"/>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293548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41CD-B6FB-A19B-F9A3-E890613B60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3865AC-C6A9-BAE0-1409-AF05AA63CB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92C728-3342-3539-D8A6-A869C348569A}"/>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5" name="Footer Placeholder 4">
            <a:extLst>
              <a:ext uri="{FF2B5EF4-FFF2-40B4-BE49-F238E27FC236}">
                <a16:creationId xmlns:a16="http://schemas.microsoft.com/office/drawing/2014/main" id="{CD4C6956-8D07-AD23-6594-1ED69D55C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5D5A8-5964-B046-BC5A-B343A169CF9F}"/>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214065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481B-9DDF-6D2A-34B2-FA557DA98C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0D37A3-2F33-F053-A077-6B422140DF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93795D-CA16-496D-463C-69203B9126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69C4DAE-4876-C4B4-ACA3-3A0979346AE5}"/>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6" name="Footer Placeholder 5">
            <a:extLst>
              <a:ext uri="{FF2B5EF4-FFF2-40B4-BE49-F238E27FC236}">
                <a16:creationId xmlns:a16="http://schemas.microsoft.com/office/drawing/2014/main" id="{205C316B-2FCB-884E-511E-08453543F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7FDCF-0883-377C-7CD5-1258B9746CEA}"/>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351664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D83F-ACD0-7C2F-4B8F-FE5EB229723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B2155-8E5B-2C57-D64D-0FF9534D1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DFCDE2-7B33-61CC-F69B-9EFF8B0C54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EFB0A42-F64C-B39B-E886-23E82D27C3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9D2E48-21DD-437D-6C8B-FB54B47AFB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3A99750-C20A-EA8E-29F6-F95A9F4729AB}"/>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8" name="Footer Placeholder 7">
            <a:extLst>
              <a:ext uri="{FF2B5EF4-FFF2-40B4-BE49-F238E27FC236}">
                <a16:creationId xmlns:a16="http://schemas.microsoft.com/office/drawing/2014/main" id="{68599DDA-129E-E34D-0798-980D523233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AB15E-4077-36FE-EC66-53F715CA6F0F}"/>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50672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ACC7-F3A0-A83D-3117-6B500CBB39D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6F1486A-EAC6-87DF-EB96-37AF66CC4C6B}"/>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4" name="Footer Placeholder 3">
            <a:extLst>
              <a:ext uri="{FF2B5EF4-FFF2-40B4-BE49-F238E27FC236}">
                <a16:creationId xmlns:a16="http://schemas.microsoft.com/office/drawing/2014/main" id="{442112DE-C6DC-6521-BFEF-2414DFEC3F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CF48D-FEA6-E076-9601-FD584E9EB4A8}"/>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199749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A2897-7CDA-D624-1992-DAE7CFF7383A}"/>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3" name="Footer Placeholder 2">
            <a:extLst>
              <a:ext uri="{FF2B5EF4-FFF2-40B4-BE49-F238E27FC236}">
                <a16:creationId xmlns:a16="http://schemas.microsoft.com/office/drawing/2014/main" id="{75AA969E-3D1B-4F25-CFDD-2A72DDBA01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020DDF-A478-76F8-0B55-B61598BFAE27}"/>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2510330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FCF3-94E8-75B4-F6B4-1D4DB88E95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642C4A-6F61-6346-CB15-74B54CD53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CC99175-6EE8-06F4-E385-EDB04A002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CE7268-200E-6205-A60C-7DF8633B1DA8}"/>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6" name="Footer Placeholder 5">
            <a:extLst>
              <a:ext uri="{FF2B5EF4-FFF2-40B4-BE49-F238E27FC236}">
                <a16:creationId xmlns:a16="http://schemas.microsoft.com/office/drawing/2014/main" id="{FCC32C38-186E-8569-BB62-D883523BE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4DF3C-F95B-380F-DC30-1BEFDA3C3B5C}"/>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45367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1743-3A1E-1856-81A8-F690197EF8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661C668-7180-270E-DA2B-E80E81477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41366B-ECB3-00B1-B099-8741AD08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BECD0B-9889-FB2F-D13D-F2D9739B1A99}"/>
              </a:ext>
            </a:extLst>
          </p:cNvPr>
          <p:cNvSpPr>
            <a:spLocks noGrp="1"/>
          </p:cNvSpPr>
          <p:nvPr>
            <p:ph type="dt" sz="half" idx="10"/>
          </p:nvPr>
        </p:nvSpPr>
        <p:spPr/>
        <p:txBody>
          <a:bodyPr/>
          <a:lstStyle/>
          <a:p>
            <a:fld id="{AF0EF867-4E5E-924E-ADEE-57BFB6522971}" type="datetimeFigureOut">
              <a:rPr lang="en-US" smtClean="0"/>
              <a:t>10/24/22</a:t>
            </a:fld>
            <a:endParaRPr lang="en-US"/>
          </a:p>
        </p:txBody>
      </p:sp>
      <p:sp>
        <p:nvSpPr>
          <p:cNvPr id="6" name="Footer Placeholder 5">
            <a:extLst>
              <a:ext uri="{FF2B5EF4-FFF2-40B4-BE49-F238E27FC236}">
                <a16:creationId xmlns:a16="http://schemas.microsoft.com/office/drawing/2014/main" id="{85820EA4-2E0B-4D6E-160F-B7CA2EA15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BBA69-D8EE-51F0-E2CE-5C041A59959C}"/>
              </a:ext>
            </a:extLst>
          </p:cNvPr>
          <p:cNvSpPr>
            <a:spLocks noGrp="1"/>
          </p:cNvSpPr>
          <p:nvPr>
            <p:ph type="sldNum" sz="quarter" idx="12"/>
          </p:nvPr>
        </p:nvSpPr>
        <p:spPr/>
        <p:txBody>
          <a:bodyPr/>
          <a:lstStyle/>
          <a:p>
            <a:fld id="{D3F79FA3-5011-BE41-BC0B-616A79A1A8AB}" type="slidenum">
              <a:rPr lang="en-US" smtClean="0"/>
              <a:t>‹#›</a:t>
            </a:fld>
            <a:endParaRPr lang="en-US"/>
          </a:p>
        </p:txBody>
      </p:sp>
    </p:spTree>
    <p:extLst>
      <p:ext uri="{BB962C8B-B14F-4D97-AF65-F5344CB8AC3E}">
        <p14:creationId xmlns:p14="http://schemas.microsoft.com/office/powerpoint/2010/main" val="36422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786D5-F8CC-246A-56B8-8D218396D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B7CDB3-2283-C276-01C0-372BE2A9D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D033AF-5DC6-7995-6E50-768B9DB1D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F867-4E5E-924E-ADEE-57BFB6522971}" type="datetimeFigureOut">
              <a:rPr lang="en-US" smtClean="0"/>
              <a:t>10/24/22</a:t>
            </a:fld>
            <a:endParaRPr lang="en-US"/>
          </a:p>
        </p:txBody>
      </p:sp>
      <p:sp>
        <p:nvSpPr>
          <p:cNvPr id="5" name="Footer Placeholder 4">
            <a:extLst>
              <a:ext uri="{FF2B5EF4-FFF2-40B4-BE49-F238E27FC236}">
                <a16:creationId xmlns:a16="http://schemas.microsoft.com/office/drawing/2014/main" id="{6E646D3C-3300-FBA3-4EFC-1698F5F05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2E170-625A-E61A-E320-72AD98FA2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79FA3-5011-BE41-BC0B-616A79A1A8AB}" type="slidenum">
              <a:rPr lang="en-US" smtClean="0"/>
              <a:t>‹#›</a:t>
            </a:fld>
            <a:endParaRPr lang="en-US"/>
          </a:p>
        </p:txBody>
      </p:sp>
    </p:spTree>
    <p:extLst>
      <p:ext uri="{BB962C8B-B14F-4D97-AF65-F5344CB8AC3E}">
        <p14:creationId xmlns:p14="http://schemas.microsoft.com/office/powerpoint/2010/main" val="127299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6B75-0BBA-D8AC-D11C-4E8EE021A83E}"/>
              </a:ext>
            </a:extLst>
          </p:cNvPr>
          <p:cNvSpPr>
            <a:spLocks noGrp="1"/>
          </p:cNvSpPr>
          <p:nvPr>
            <p:ph type="ctrTitle"/>
          </p:nvPr>
        </p:nvSpPr>
        <p:spPr/>
        <p:txBody>
          <a:bodyPr/>
          <a:lstStyle/>
          <a:p>
            <a:r>
              <a:rPr lang="en-US" dirty="0"/>
              <a:t>Open Source Pitch</a:t>
            </a:r>
          </a:p>
        </p:txBody>
      </p:sp>
      <p:sp>
        <p:nvSpPr>
          <p:cNvPr id="3" name="Subtitle 2">
            <a:extLst>
              <a:ext uri="{FF2B5EF4-FFF2-40B4-BE49-F238E27FC236}">
                <a16:creationId xmlns:a16="http://schemas.microsoft.com/office/drawing/2014/main" id="{178DE674-281A-6686-3B77-769A173520CA}"/>
              </a:ext>
            </a:extLst>
          </p:cNvPr>
          <p:cNvSpPr>
            <a:spLocks noGrp="1"/>
          </p:cNvSpPr>
          <p:nvPr>
            <p:ph type="subTitle" idx="1"/>
          </p:nvPr>
        </p:nvSpPr>
        <p:spPr/>
        <p:txBody>
          <a:bodyPr/>
          <a:lstStyle/>
          <a:p>
            <a:r>
              <a:rPr lang="en-US" dirty="0"/>
              <a:t>Selling the C-Suite on open source</a:t>
            </a:r>
          </a:p>
        </p:txBody>
      </p:sp>
      <p:sp>
        <p:nvSpPr>
          <p:cNvPr id="4" name="TextBox 3">
            <a:extLst>
              <a:ext uri="{FF2B5EF4-FFF2-40B4-BE49-F238E27FC236}">
                <a16:creationId xmlns:a16="http://schemas.microsoft.com/office/drawing/2014/main" id="{64A7E550-9589-5C58-0CFF-A4058B8B77F0}"/>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165182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532E-C605-3E1A-6053-3C60207C3291}"/>
              </a:ext>
            </a:extLst>
          </p:cNvPr>
          <p:cNvSpPr>
            <a:spLocks noGrp="1"/>
          </p:cNvSpPr>
          <p:nvPr>
            <p:ph type="title"/>
          </p:nvPr>
        </p:nvSpPr>
        <p:spPr/>
        <p:txBody>
          <a:bodyPr/>
          <a:lstStyle/>
          <a:p>
            <a:r>
              <a:rPr lang="en-US" dirty="0"/>
              <a:t>Why would we release </a:t>
            </a:r>
            <a:r>
              <a:rPr lang="en-US" i="1" dirty="0"/>
              <a:t>our code</a:t>
            </a:r>
            <a:r>
              <a:rPr lang="en-US" dirty="0"/>
              <a:t> as open source?</a:t>
            </a:r>
          </a:p>
        </p:txBody>
      </p:sp>
      <p:sp>
        <p:nvSpPr>
          <p:cNvPr id="3" name="Content Placeholder 2">
            <a:extLst>
              <a:ext uri="{FF2B5EF4-FFF2-40B4-BE49-F238E27FC236}">
                <a16:creationId xmlns:a16="http://schemas.microsoft.com/office/drawing/2014/main" id="{F15B51EC-0D17-1DD6-6A80-A3FFA6598216}"/>
              </a:ext>
            </a:extLst>
          </p:cNvPr>
          <p:cNvSpPr>
            <a:spLocks noGrp="1"/>
          </p:cNvSpPr>
          <p:nvPr>
            <p:ph idx="1"/>
          </p:nvPr>
        </p:nvSpPr>
        <p:spPr/>
        <p:txBody>
          <a:bodyPr/>
          <a:lstStyle/>
          <a:p>
            <a:r>
              <a:rPr lang="en-US" dirty="0"/>
              <a:t>Because our customers </a:t>
            </a:r>
            <a:r>
              <a:rPr lang="en-US" i="1" dirty="0"/>
              <a:t>use</a:t>
            </a:r>
            <a:r>
              <a:rPr lang="en-US" dirty="0"/>
              <a:t> open source.</a:t>
            </a:r>
          </a:p>
          <a:p>
            <a:pPr lvl="1"/>
            <a:r>
              <a:rPr lang="en-US" dirty="0"/>
              <a:t>Releasing our software as open source means it fits with what they already have.</a:t>
            </a:r>
          </a:p>
          <a:p>
            <a:pPr lvl="1"/>
            <a:r>
              <a:rPr lang="en-US" dirty="0"/>
              <a:t>Reduces the time our customers have to spend talking to their legal dept.</a:t>
            </a:r>
          </a:p>
          <a:p>
            <a:r>
              <a:rPr lang="en-US" dirty="0"/>
              <a:t>We can </a:t>
            </a:r>
            <a:r>
              <a:rPr lang="en-US" dirty="0" err="1"/>
              <a:t>commoditise</a:t>
            </a:r>
            <a:r>
              <a:rPr lang="en-US" dirty="0"/>
              <a:t> market spaces owned by our competitors.</a:t>
            </a:r>
          </a:p>
          <a:p>
            <a:r>
              <a:rPr lang="en-US" dirty="0"/>
              <a:t>Build our </a:t>
            </a:r>
            <a:r>
              <a:rPr lang="en-US" i="1" dirty="0"/>
              <a:t>brand</a:t>
            </a:r>
            <a:r>
              <a:rPr lang="en-US" dirty="0"/>
              <a:t>.</a:t>
            </a:r>
          </a:p>
          <a:p>
            <a:r>
              <a:rPr lang="en-US" dirty="0"/>
              <a:t>Recruit talent, as a supporter of open source.</a:t>
            </a:r>
          </a:p>
          <a:p>
            <a:r>
              <a:rPr lang="en-US" dirty="0"/>
              <a:t>Immediate, tangible feedback from customers.</a:t>
            </a:r>
          </a:p>
          <a:p>
            <a:endParaRPr lang="en-US" dirty="0"/>
          </a:p>
        </p:txBody>
      </p:sp>
      <p:sp>
        <p:nvSpPr>
          <p:cNvPr id="4" name="TextBox 3">
            <a:extLst>
              <a:ext uri="{FF2B5EF4-FFF2-40B4-BE49-F238E27FC236}">
                <a16:creationId xmlns:a16="http://schemas.microsoft.com/office/drawing/2014/main" id="{9BD8756A-6826-34CD-6755-FE55E932654A}"/>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223115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33A8-FEE9-ACAC-D840-4FE06BCF5896}"/>
              </a:ext>
            </a:extLst>
          </p:cNvPr>
          <p:cNvSpPr>
            <a:spLocks noGrp="1"/>
          </p:cNvSpPr>
          <p:nvPr>
            <p:ph type="title"/>
          </p:nvPr>
        </p:nvSpPr>
        <p:spPr/>
        <p:txBody>
          <a:bodyPr/>
          <a:lstStyle/>
          <a:p>
            <a:r>
              <a:rPr lang="en-US" dirty="0"/>
              <a:t>A Seat at the Table</a:t>
            </a:r>
          </a:p>
        </p:txBody>
      </p:sp>
      <p:sp>
        <p:nvSpPr>
          <p:cNvPr id="3" name="Content Placeholder 2">
            <a:extLst>
              <a:ext uri="{FF2B5EF4-FFF2-40B4-BE49-F238E27FC236}">
                <a16:creationId xmlns:a16="http://schemas.microsoft.com/office/drawing/2014/main" id="{36E2E954-07C1-E6DF-9553-E7EC52C8F48F}"/>
              </a:ext>
            </a:extLst>
          </p:cNvPr>
          <p:cNvSpPr>
            <a:spLocks noGrp="1"/>
          </p:cNvSpPr>
          <p:nvPr>
            <p:ph idx="1"/>
          </p:nvPr>
        </p:nvSpPr>
        <p:spPr/>
        <p:txBody>
          <a:bodyPr/>
          <a:lstStyle/>
          <a:p>
            <a:r>
              <a:rPr lang="en-US" dirty="0">
                <a:cs typeface="Arial"/>
              </a:rPr>
              <a:t>There are open source initiatives in industries that are strategic to our business, many run by the Linux Foundation.</a:t>
            </a:r>
          </a:p>
          <a:p>
            <a:pPr lvl="1"/>
            <a:r>
              <a:rPr lang="en-US" dirty="0">
                <a:cs typeface="Arial"/>
              </a:rPr>
              <a:t>(insert relevant projects here)</a:t>
            </a:r>
          </a:p>
          <a:p>
            <a:pPr>
              <a:buClr>
                <a:srgbClr val="B1B3B3"/>
              </a:buClr>
              <a:buFont typeface="Arial" charset="2"/>
              <a:buChar char="►"/>
            </a:pPr>
            <a:r>
              <a:rPr lang="en-US" dirty="0">
                <a:cs typeface="Arial"/>
              </a:rPr>
              <a:t>We are currently following, not leading.</a:t>
            </a:r>
          </a:p>
          <a:p>
            <a:endParaRPr lang="en-US" dirty="0"/>
          </a:p>
        </p:txBody>
      </p:sp>
      <p:sp>
        <p:nvSpPr>
          <p:cNvPr id="4" name="TextBox 3">
            <a:extLst>
              <a:ext uri="{FF2B5EF4-FFF2-40B4-BE49-F238E27FC236}">
                <a16:creationId xmlns:a16="http://schemas.microsoft.com/office/drawing/2014/main" id="{1AB96DF7-E2A2-508C-2675-06048B60F068}"/>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11268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2141-88B9-21C3-623F-61A4F8BCC506}"/>
              </a:ext>
            </a:extLst>
          </p:cNvPr>
          <p:cNvSpPr>
            <a:spLocks noGrp="1"/>
          </p:cNvSpPr>
          <p:nvPr>
            <p:ph type="title"/>
          </p:nvPr>
        </p:nvSpPr>
        <p:spPr/>
        <p:txBody>
          <a:bodyPr/>
          <a:lstStyle/>
          <a:p>
            <a:r>
              <a:rPr lang="en-US" dirty="0" err="1"/>
              <a:t>InnerSource</a:t>
            </a:r>
            <a:endParaRPr lang="en-US" dirty="0"/>
          </a:p>
        </p:txBody>
      </p:sp>
      <p:sp>
        <p:nvSpPr>
          <p:cNvPr id="3" name="Content Placeholder 2">
            <a:extLst>
              <a:ext uri="{FF2B5EF4-FFF2-40B4-BE49-F238E27FC236}">
                <a16:creationId xmlns:a16="http://schemas.microsoft.com/office/drawing/2014/main" id="{84B12BA1-514C-8172-E9B2-5E3873E84F72}"/>
              </a:ext>
            </a:extLst>
          </p:cNvPr>
          <p:cNvSpPr>
            <a:spLocks noGrp="1"/>
          </p:cNvSpPr>
          <p:nvPr>
            <p:ph idx="1"/>
          </p:nvPr>
        </p:nvSpPr>
        <p:spPr/>
        <p:txBody>
          <a:bodyPr/>
          <a:lstStyle/>
          <a:p>
            <a:r>
              <a:rPr lang="en-US" dirty="0"/>
              <a:t>“</a:t>
            </a:r>
            <a:r>
              <a:rPr lang="en-US" dirty="0" err="1"/>
              <a:t>InnerSource</a:t>
            </a:r>
            <a:r>
              <a:rPr lang="en-US" dirty="0"/>
              <a:t>” is applying open source practices to internal software development.</a:t>
            </a:r>
          </a:p>
          <a:p>
            <a:r>
              <a:rPr lang="en-US" dirty="0"/>
              <a:t>Reduce silos between teams.</a:t>
            </a:r>
          </a:p>
          <a:p>
            <a:r>
              <a:rPr lang="en-US" dirty="0"/>
              <a:t>Increase software reuse and avoid re-inventing the wheel.</a:t>
            </a:r>
          </a:p>
          <a:p>
            <a:r>
              <a:rPr lang="en-US" dirty="0"/>
              <a:t>Exploit workflows that adopt to a global org crossing many </a:t>
            </a:r>
            <a:r>
              <a:rPr lang="en-US" dirty="0" err="1"/>
              <a:t>timezones</a:t>
            </a:r>
            <a:r>
              <a:rPr lang="en-US" dirty="0"/>
              <a:t>.</a:t>
            </a:r>
          </a:p>
          <a:p>
            <a:r>
              <a:rPr lang="en-US" dirty="0"/>
              <a:t>Gain wider feedback and more diverse inputs.</a:t>
            </a:r>
          </a:p>
          <a:p>
            <a:r>
              <a:rPr lang="en-US" dirty="0"/>
              <a:t>Improve products more efficiently.</a:t>
            </a:r>
          </a:p>
          <a:p>
            <a:r>
              <a:rPr lang="en-US" dirty="0"/>
              <a:t>Onboard new developers faster.</a:t>
            </a:r>
          </a:p>
        </p:txBody>
      </p:sp>
      <p:sp>
        <p:nvSpPr>
          <p:cNvPr id="4" name="TextBox 3">
            <a:extLst>
              <a:ext uri="{FF2B5EF4-FFF2-40B4-BE49-F238E27FC236}">
                <a16:creationId xmlns:a16="http://schemas.microsoft.com/office/drawing/2014/main" id="{23D2D2D3-0C06-BD80-AED9-A92B3C2E6BCE}"/>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196415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609-6BD5-C42D-412D-5A1CC94EC3C0}"/>
              </a:ext>
            </a:extLst>
          </p:cNvPr>
          <p:cNvSpPr>
            <a:spLocks noGrp="1"/>
          </p:cNvSpPr>
          <p:nvPr>
            <p:ph type="title"/>
          </p:nvPr>
        </p:nvSpPr>
        <p:spPr/>
        <p:txBody>
          <a:bodyPr/>
          <a:lstStyle/>
          <a:p>
            <a:r>
              <a:rPr lang="en-US" dirty="0"/>
              <a:t>What is “Open Source”?</a:t>
            </a:r>
          </a:p>
        </p:txBody>
      </p:sp>
      <p:sp>
        <p:nvSpPr>
          <p:cNvPr id="3" name="Content Placeholder 2">
            <a:extLst>
              <a:ext uri="{FF2B5EF4-FFF2-40B4-BE49-F238E27FC236}">
                <a16:creationId xmlns:a16="http://schemas.microsoft.com/office/drawing/2014/main" id="{EAF4D1E5-602F-7861-3427-113CB79BEF76}"/>
              </a:ext>
            </a:extLst>
          </p:cNvPr>
          <p:cNvSpPr>
            <a:spLocks noGrp="1"/>
          </p:cNvSpPr>
          <p:nvPr>
            <p:ph idx="1"/>
          </p:nvPr>
        </p:nvSpPr>
        <p:spPr/>
        <p:txBody>
          <a:bodyPr/>
          <a:lstStyle/>
          <a:p>
            <a:r>
              <a:rPr lang="en-US" dirty="0"/>
              <a:t>Software that is:</a:t>
            </a:r>
          </a:p>
          <a:p>
            <a:pPr lvl="1"/>
            <a:r>
              <a:rPr lang="en-US" dirty="0"/>
              <a:t>Free to use (no fee)</a:t>
            </a:r>
          </a:p>
          <a:p>
            <a:pPr lvl="1"/>
            <a:r>
              <a:rPr lang="en-US" dirty="0"/>
              <a:t>Free to distribute</a:t>
            </a:r>
          </a:p>
          <a:p>
            <a:pPr lvl="1"/>
            <a:r>
              <a:rPr lang="en-US" dirty="0"/>
              <a:t>Free to modify / incorporate (available in source code form)</a:t>
            </a:r>
          </a:p>
          <a:p>
            <a:pPr lvl="1"/>
            <a:endParaRPr lang="en-US" dirty="0"/>
          </a:p>
          <a:p>
            <a:r>
              <a:rPr lang="en-US" dirty="0"/>
              <a:t>…often just for the cost of an acknowledgement.</a:t>
            </a:r>
          </a:p>
          <a:p>
            <a:pPr lvl="1"/>
            <a:r>
              <a:rPr lang="en-US" dirty="0"/>
              <a:t>(terms and conditions apply)</a:t>
            </a:r>
          </a:p>
          <a:p>
            <a:endParaRPr lang="en-US" dirty="0"/>
          </a:p>
        </p:txBody>
      </p:sp>
      <p:sp>
        <p:nvSpPr>
          <p:cNvPr id="4" name="TextBox 3">
            <a:extLst>
              <a:ext uri="{FF2B5EF4-FFF2-40B4-BE49-F238E27FC236}">
                <a16:creationId xmlns:a16="http://schemas.microsoft.com/office/drawing/2014/main" id="{44E14E67-7A84-7769-E2CF-0F59A1BCE4ED}"/>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99909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6F53-CCFA-DBA9-E2A2-BF145D8750FD}"/>
              </a:ext>
            </a:extLst>
          </p:cNvPr>
          <p:cNvSpPr>
            <a:spLocks noGrp="1"/>
          </p:cNvSpPr>
          <p:nvPr>
            <p:ph type="title"/>
          </p:nvPr>
        </p:nvSpPr>
        <p:spPr/>
        <p:txBody>
          <a:bodyPr/>
          <a:lstStyle/>
          <a:p>
            <a:r>
              <a:rPr lang="en-US" dirty="0"/>
              <a:t>Who would use free software?</a:t>
            </a:r>
          </a:p>
        </p:txBody>
      </p:sp>
      <p:sp>
        <p:nvSpPr>
          <p:cNvPr id="3" name="Content Placeholder 2">
            <a:extLst>
              <a:ext uri="{FF2B5EF4-FFF2-40B4-BE49-F238E27FC236}">
                <a16:creationId xmlns:a16="http://schemas.microsoft.com/office/drawing/2014/main" id="{54D06AA9-7E02-F272-7808-00C8FFBB53DA}"/>
              </a:ext>
            </a:extLst>
          </p:cNvPr>
          <p:cNvSpPr>
            <a:spLocks noGrp="1"/>
          </p:cNvSpPr>
          <p:nvPr>
            <p:ph idx="1"/>
          </p:nvPr>
        </p:nvSpPr>
        <p:spPr/>
        <p:txBody>
          <a:bodyPr/>
          <a:lstStyle/>
          <a:p>
            <a:r>
              <a:rPr lang="en-US" i="1" dirty="0"/>
              <a:t>Everyone</a:t>
            </a:r>
          </a:p>
          <a:p>
            <a:pPr lvl="1"/>
            <a:r>
              <a:rPr lang="en-US" dirty="0"/>
              <a:t>Linux runs</a:t>
            </a:r>
          </a:p>
          <a:p>
            <a:pPr lvl="2"/>
            <a:r>
              <a:rPr lang="en-US" dirty="0"/>
              <a:t>More than 60% of embedded systems and IoT devices</a:t>
            </a:r>
          </a:p>
          <a:p>
            <a:pPr lvl="2"/>
            <a:r>
              <a:rPr lang="en-US" dirty="0"/>
              <a:t>More than 80% of smartphone market</a:t>
            </a:r>
          </a:p>
          <a:p>
            <a:pPr lvl="2"/>
            <a:r>
              <a:rPr lang="en-US" dirty="0"/>
              <a:t>More than 90% of public cloud workloads</a:t>
            </a:r>
          </a:p>
          <a:p>
            <a:pPr lvl="1"/>
            <a:r>
              <a:rPr lang="en-US" dirty="0"/>
              <a:t>In a 2022 audit:</a:t>
            </a:r>
          </a:p>
          <a:p>
            <a:pPr lvl="2"/>
            <a:r>
              <a:rPr lang="en-US" dirty="0"/>
              <a:t>97% codebases included </a:t>
            </a:r>
            <a:r>
              <a:rPr lang="en-US" i="1" dirty="0"/>
              <a:t>some</a:t>
            </a:r>
            <a:r>
              <a:rPr lang="en-US" dirty="0"/>
              <a:t> open source</a:t>
            </a:r>
          </a:p>
          <a:p>
            <a:pPr lvl="2"/>
            <a:r>
              <a:rPr lang="en-US" dirty="0"/>
              <a:t>Accounted for 78% of the code audited</a:t>
            </a:r>
          </a:p>
          <a:p>
            <a:endParaRPr lang="en-US" dirty="0"/>
          </a:p>
        </p:txBody>
      </p:sp>
      <p:sp>
        <p:nvSpPr>
          <p:cNvPr id="4" name="TextBox 3">
            <a:extLst>
              <a:ext uri="{FF2B5EF4-FFF2-40B4-BE49-F238E27FC236}">
                <a16:creationId xmlns:a16="http://schemas.microsoft.com/office/drawing/2014/main" id="{303CAFF9-4C96-F804-108A-45CBDCF9FBF3}"/>
              </a:ext>
            </a:extLst>
          </p:cNvPr>
          <p:cNvSpPr txBox="1"/>
          <p:nvPr/>
        </p:nvSpPr>
        <p:spPr>
          <a:xfrm>
            <a:off x="6570855" y="6130956"/>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Source: </a:t>
            </a:r>
            <a:r>
              <a:rPr lang="en-US" sz="1200" i="1" dirty="0">
                <a:solidFill>
                  <a:srgbClr val="000000"/>
                </a:solidFill>
              </a:rPr>
              <a:t>2022 Open Source Security and Risk Analysis Report</a:t>
            </a:r>
            <a:r>
              <a:rPr lang="en-US" sz="1200" dirty="0">
                <a:solidFill>
                  <a:srgbClr val="000000"/>
                </a:solidFill>
              </a:rPr>
              <a:t>, Synopsys Inc.</a:t>
            </a:r>
          </a:p>
        </p:txBody>
      </p:sp>
      <p:sp>
        <p:nvSpPr>
          <p:cNvPr id="5" name="TextBox 4">
            <a:extLst>
              <a:ext uri="{FF2B5EF4-FFF2-40B4-BE49-F238E27FC236}">
                <a16:creationId xmlns:a16="http://schemas.microsoft.com/office/drawing/2014/main" id="{AE426DAE-FD0B-5F04-5322-D25115CD55E3}"/>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300746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C846-301A-42D9-634D-57DEB0DFD7A6}"/>
              </a:ext>
            </a:extLst>
          </p:cNvPr>
          <p:cNvSpPr>
            <a:spLocks noGrp="1"/>
          </p:cNvSpPr>
          <p:nvPr>
            <p:ph type="title"/>
          </p:nvPr>
        </p:nvSpPr>
        <p:spPr/>
        <p:txBody>
          <a:bodyPr vert="horz" lIns="91440" tIns="45720" rIns="91440" bIns="45720" rtlCol="0" anchor="b">
            <a:normAutofit/>
          </a:bodyPr>
          <a:lstStyle/>
          <a:p>
            <a:r>
              <a:rPr lang="en-US" sz="5400" kern="1200">
                <a:solidFill>
                  <a:schemeClr val="tx1"/>
                </a:solidFill>
                <a:latin typeface="+mj-lt"/>
                <a:ea typeface="+mj-ea"/>
                <a:cs typeface="+mj-cs"/>
              </a:rPr>
              <a:t>No, really – </a:t>
            </a:r>
            <a:r>
              <a:rPr lang="en-US" sz="5400" i="1" kern="1200">
                <a:solidFill>
                  <a:schemeClr val="tx1"/>
                </a:solidFill>
                <a:latin typeface="+mj-lt"/>
                <a:ea typeface="+mj-ea"/>
                <a:cs typeface="+mj-cs"/>
              </a:rPr>
              <a:t>Everyone.</a:t>
            </a:r>
            <a:endParaRPr lang="en-US" sz="54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A43E9B7A-80BD-9B29-EDDD-4F3338C86B90}"/>
              </a:ext>
            </a:extLst>
          </p:cNvPr>
          <p:cNvSpPr>
            <a:spLocks noGrp="1"/>
          </p:cNvSpPr>
          <p:nvPr>
            <p:ph idx="1"/>
          </p:nvPr>
        </p:nvSpPr>
        <p:spPr/>
        <p:txBody>
          <a:bodyPr vert="horz" lIns="91440" tIns="45720" rIns="91440" bIns="45720" rtlCol="0">
            <a:normAutofit/>
          </a:bodyPr>
          <a:lstStyle/>
          <a:p>
            <a:pPr marL="0" indent="0">
              <a:buClr>
                <a:srgbClr val="1E4056"/>
              </a:buClr>
              <a:buSzPct val="75000"/>
              <a:buNone/>
            </a:pPr>
            <a:r>
              <a:rPr lang="en-US" sz="2400" kern="1200" dirty="0">
                <a:solidFill>
                  <a:schemeClr val="tx1"/>
                </a:solidFill>
                <a:latin typeface="+mn-lt"/>
                <a:ea typeface="+mn-ea"/>
                <a:cs typeface="+mn-cs"/>
              </a:rPr>
              <a:t>Source: </a:t>
            </a:r>
            <a:r>
              <a:rPr lang="en-US" sz="2400" i="1" kern="1200" dirty="0">
                <a:solidFill>
                  <a:schemeClr val="tx1"/>
                </a:solidFill>
                <a:latin typeface="+mn-lt"/>
                <a:ea typeface="+mn-ea"/>
                <a:cs typeface="+mn-cs"/>
              </a:rPr>
              <a:t>2022 Open Source Security and Risk Analysis Report</a:t>
            </a:r>
            <a:r>
              <a:rPr lang="en-US" sz="2400" kern="1200" dirty="0">
                <a:solidFill>
                  <a:schemeClr val="tx1"/>
                </a:solidFill>
                <a:latin typeface="+mn-lt"/>
                <a:ea typeface="+mn-ea"/>
                <a:cs typeface="+mn-cs"/>
              </a:rPr>
              <a:t>, Synopsys Inc.</a:t>
            </a:r>
          </a:p>
          <a:p>
            <a:pPr marL="0" indent="0">
              <a:buClr>
                <a:srgbClr val="1E4056"/>
              </a:buClr>
              <a:buSzPct val="75000"/>
              <a:buNone/>
            </a:pPr>
            <a:r>
              <a:rPr lang="en-US" sz="2400" dirty="0"/>
              <a:t>(The report has excellent graphics showing the use of open source across various industries.)</a:t>
            </a:r>
            <a:endParaRPr lang="en-US" sz="2400"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B0948C8C-3A70-FD2E-C43E-A691D47B1C0C}"/>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289979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3E77-8D15-BDB4-A615-B0C672E021A7}"/>
              </a:ext>
            </a:extLst>
          </p:cNvPr>
          <p:cNvSpPr>
            <a:spLocks noGrp="1"/>
          </p:cNvSpPr>
          <p:nvPr>
            <p:ph type="title"/>
          </p:nvPr>
        </p:nvSpPr>
        <p:spPr/>
        <p:txBody>
          <a:bodyPr/>
          <a:lstStyle/>
          <a:p>
            <a:r>
              <a:rPr lang="en-US" dirty="0"/>
              <a:t>Why are our </a:t>
            </a:r>
            <a:r>
              <a:rPr lang="en-US" i="1" dirty="0"/>
              <a:t>customers</a:t>
            </a:r>
            <a:r>
              <a:rPr lang="en-US" dirty="0"/>
              <a:t> using open source?</a:t>
            </a:r>
          </a:p>
        </p:txBody>
      </p:sp>
      <p:sp>
        <p:nvSpPr>
          <p:cNvPr id="3" name="Content Placeholder 2">
            <a:extLst>
              <a:ext uri="{FF2B5EF4-FFF2-40B4-BE49-F238E27FC236}">
                <a16:creationId xmlns:a16="http://schemas.microsoft.com/office/drawing/2014/main" id="{2769FFFB-F884-54BD-0139-7EB86B18E59C}"/>
              </a:ext>
            </a:extLst>
          </p:cNvPr>
          <p:cNvSpPr>
            <a:spLocks noGrp="1"/>
          </p:cNvSpPr>
          <p:nvPr>
            <p:ph sz="half" idx="1"/>
          </p:nvPr>
        </p:nvSpPr>
        <p:spPr/>
        <p:txBody>
          <a:bodyPr>
            <a:normAutofit fontScale="92500" lnSpcReduction="20000"/>
          </a:bodyPr>
          <a:lstStyle/>
          <a:p>
            <a:pPr marL="0" indent="0">
              <a:buNone/>
            </a:pPr>
            <a:r>
              <a:rPr lang="en-US" b="1" dirty="0"/>
              <a:t>Commercial Reasons</a:t>
            </a:r>
          </a:p>
          <a:p>
            <a:r>
              <a:rPr lang="en-US" dirty="0"/>
              <a:t>It allows them to deliver faster – makes them more competitive</a:t>
            </a:r>
          </a:p>
          <a:p>
            <a:r>
              <a:rPr lang="en-US" dirty="0"/>
              <a:t>It can be combined with their proprietary code, or with other third-party commercial code.</a:t>
            </a:r>
          </a:p>
          <a:p>
            <a:r>
              <a:rPr lang="en-US" dirty="0"/>
              <a:t>It’s reliable.</a:t>
            </a:r>
          </a:p>
          <a:p>
            <a:r>
              <a:rPr lang="en-US" dirty="0"/>
              <a:t>It’s secure.</a:t>
            </a:r>
          </a:p>
          <a:p>
            <a:r>
              <a:rPr lang="en-US" dirty="0"/>
              <a:t>It works with their familiar environment – no need to learn proprietary new tools.</a:t>
            </a:r>
          </a:p>
          <a:p>
            <a:r>
              <a:rPr lang="en-US" dirty="0"/>
              <a:t>It’s free.</a:t>
            </a:r>
          </a:p>
          <a:p>
            <a:endParaRPr lang="en-US" dirty="0"/>
          </a:p>
        </p:txBody>
      </p:sp>
      <p:sp>
        <p:nvSpPr>
          <p:cNvPr id="4" name="Content Placeholder 3">
            <a:extLst>
              <a:ext uri="{FF2B5EF4-FFF2-40B4-BE49-F238E27FC236}">
                <a16:creationId xmlns:a16="http://schemas.microsoft.com/office/drawing/2014/main" id="{09C06748-0D3F-0F66-8AA4-348EC8023DDF}"/>
              </a:ext>
            </a:extLst>
          </p:cNvPr>
          <p:cNvSpPr>
            <a:spLocks noGrp="1"/>
          </p:cNvSpPr>
          <p:nvPr>
            <p:ph sz="half" idx="2"/>
          </p:nvPr>
        </p:nvSpPr>
        <p:spPr/>
        <p:txBody>
          <a:bodyPr>
            <a:normAutofit fontScale="92500" lnSpcReduction="20000"/>
          </a:bodyPr>
          <a:lstStyle/>
          <a:p>
            <a:pPr marL="0" indent="0">
              <a:buNone/>
            </a:pPr>
            <a:r>
              <a:rPr lang="en-US" b="1" dirty="0"/>
              <a:t>Personal Reasons</a:t>
            </a:r>
          </a:p>
          <a:p>
            <a:r>
              <a:rPr lang="en-US" dirty="0"/>
              <a:t>It’s fun and exciting.</a:t>
            </a:r>
          </a:p>
          <a:p>
            <a:r>
              <a:rPr lang="en-US" dirty="0"/>
              <a:t>It’s collaborative.</a:t>
            </a:r>
          </a:p>
          <a:p>
            <a:r>
              <a:rPr lang="en-US" dirty="0"/>
              <a:t>Contributing back fixes and improvements builds a personal brand.</a:t>
            </a:r>
          </a:p>
          <a:p>
            <a:endParaRPr lang="en-US" dirty="0"/>
          </a:p>
          <a:p>
            <a:pPr marL="0" indent="0">
              <a:buNone/>
            </a:pPr>
            <a:r>
              <a:rPr lang="en-US" dirty="0"/>
              <a:t>Supporting personal reasons boosts retention and talent acquisition.</a:t>
            </a:r>
          </a:p>
          <a:p>
            <a:pPr marL="0" indent="0">
              <a:buNone/>
            </a:pPr>
            <a:r>
              <a:rPr lang="en-US" b="1" dirty="0"/>
              <a:t>→ Personal reasons </a:t>
            </a:r>
            <a:r>
              <a:rPr lang="en-US" b="1" i="1" dirty="0"/>
              <a:t>are</a:t>
            </a:r>
            <a:r>
              <a:rPr lang="en-US" b="1" dirty="0"/>
              <a:t> commercial reasons</a:t>
            </a:r>
          </a:p>
          <a:p>
            <a:endParaRPr lang="en-US" dirty="0"/>
          </a:p>
        </p:txBody>
      </p:sp>
      <p:sp>
        <p:nvSpPr>
          <p:cNvPr id="5" name="TextBox 4">
            <a:extLst>
              <a:ext uri="{FF2B5EF4-FFF2-40B4-BE49-F238E27FC236}">
                <a16:creationId xmlns:a16="http://schemas.microsoft.com/office/drawing/2014/main" id="{CA383111-18F9-691F-2506-92067238A61C}"/>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70138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9741-BBB6-A352-97C2-FF95238EBBE3}"/>
              </a:ext>
            </a:extLst>
          </p:cNvPr>
          <p:cNvSpPr>
            <a:spLocks noGrp="1"/>
          </p:cNvSpPr>
          <p:nvPr>
            <p:ph type="title"/>
          </p:nvPr>
        </p:nvSpPr>
        <p:spPr/>
        <p:txBody>
          <a:bodyPr/>
          <a:lstStyle/>
          <a:p>
            <a:r>
              <a:rPr lang="en-US" dirty="0"/>
              <a:t>Why would </a:t>
            </a:r>
            <a:r>
              <a:rPr lang="en-US" i="1" dirty="0"/>
              <a:t>we</a:t>
            </a:r>
            <a:r>
              <a:rPr lang="en-US" dirty="0"/>
              <a:t> use open source?</a:t>
            </a:r>
          </a:p>
        </p:txBody>
      </p:sp>
      <p:sp>
        <p:nvSpPr>
          <p:cNvPr id="3" name="Content Placeholder 2">
            <a:extLst>
              <a:ext uri="{FF2B5EF4-FFF2-40B4-BE49-F238E27FC236}">
                <a16:creationId xmlns:a16="http://schemas.microsoft.com/office/drawing/2014/main" id="{8E078246-0EC1-03AA-53EA-4CDE790FF863}"/>
              </a:ext>
            </a:extLst>
          </p:cNvPr>
          <p:cNvSpPr>
            <a:spLocks noGrp="1"/>
          </p:cNvSpPr>
          <p:nvPr>
            <p:ph idx="1"/>
          </p:nvPr>
        </p:nvSpPr>
        <p:spPr/>
        <p:txBody>
          <a:bodyPr/>
          <a:lstStyle/>
          <a:p>
            <a:r>
              <a:rPr lang="en-US" dirty="0"/>
              <a:t>All the same reasons as our customers.</a:t>
            </a:r>
          </a:p>
          <a:p>
            <a:r>
              <a:rPr lang="en-US" dirty="0"/>
              <a:t>Why would we waste resources writing code to do something ourselves, when something better already exists as open source that we can simply use?</a:t>
            </a:r>
          </a:p>
          <a:p>
            <a:r>
              <a:rPr lang="en-US" dirty="0"/>
              <a:t>We should focus on writing code which will innovate or differentiate.</a:t>
            </a:r>
          </a:p>
          <a:p>
            <a:endParaRPr lang="en-US" dirty="0"/>
          </a:p>
        </p:txBody>
      </p:sp>
      <p:sp>
        <p:nvSpPr>
          <p:cNvPr id="4" name="TextBox 3">
            <a:extLst>
              <a:ext uri="{FF2B5EF4-FFF2-40B4-BE49-F238E27FC236}">
                <a16:creationId xmlns:a16="http://schemas.microsoft.com/office/drawing/2014/main" id="{65B5E82F-E386-D992-B085-0F1B391B4B82}"/>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392008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7B16-4D43-6B0E-27F9-E6AD2DDE3E17}"/>
              </a:ext>
            </a:extLst>
          </p:cNvPr>
          <p:cNvSpPr>
            <a:spLocks noGrp="1"/>
          </p:cNvSpPr>
          <p:nvPr>
            <p:ph type="title"/>
          </p:nvPr>
        </p:nvSpPr>
        <p:spPr/>
        <p:txBody>
          <a:bodyPr/>
          <a:lstStyle/>
          <a:p>
            <a:r>
              <a:rPr lang="en-US" dirty="0"/>
              <a:t>….and we already do</a:t>
            </a:r>
          </a:p>
        </p:txBody>
      </p:sp>
      <p:sp>
        <p:nvSpPr>
          <p:cNvPr id="3" name="Content Placeholder 2">
            <a:extLst>
              <a:ext uri="{FF2B5EF4-FFF2-40B4-BE49-F238E27FC236}">
                <a16:creationId xmlns:a16="http://schemas.microsoft.com/office/drawing/2014/main" id="{32185238-86B1-406A-89D9-E59D99720DF1}"/>
              </a:ext>
            </a:extLst>
          </p:cNvPr>
          <p:cNvSpPr>
            <a:spLocks noGrp="1"/>
          </p:cNvSpPr>
          <p:nvPr>
            <p:ph idx="1"/>
          </p:nvPr>
        </p:nvSpPr>
        <p:spPr/>
        <p:txBody>
          <a:bodyPr/>
          <a:lstStyle/>
          <a:p>
            <a:r>
              <a:rPr lang="en-US" dirty="0"/>
              <a:t>Like everyone else, most of our products already are open source code.</a:t>
            </a:r>
          </a:p>
          <a:p>
            <a:r>
              <a:rPr lang="en-US" dirty="0"/>
              <a:t>We’ve saved many years of development effort by using software that was already ready to use.</a:t>
            </a:r>
          </a:p>
          <a:p>
            <a:endParaRPr lang="en-US" dirty="0"/>
          </a:p>
        </p:txBody>
      </p:sp>
      <p:sp>
        <p:nvSpPr>
          <p:cNvPr id="4" name="TextBox 3">
            <a:extLst>
              <a:ext uri="{FF2B5EF4-FFF2-40B4-BE49-F238E27FC236}">
                <a16:creationId xmlns:a16="http://schemas.microsoft.com/office/drawing/2014/main" id="{060076C9-26CC-ADB0-10C8-8F13E15721CC}"/>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166869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4B0-B82D-EC0E-7E96-8A9AED2A69ED}"/>
              </a:ext>
            </a:extLst>
          </p:cNvPr>
          <p:cNvSpPr>
            <a:spLocks noGrp="1"/>
          </p:cNvSpPr>
          <p:nvPr>
            <p:ph type="title"/>
          </p:nvPr>
        </p:nvSpPr>
        <p:spPr/>
        <p:txBody>
          <a:bodyPr/>
          <a:lstStyle/>
          <a:p>
            <a:r>
              <a:rPr lang="en-US" dirty="0"/>
              <a:t>…but we need to do so </a:t>
            </a:r>
            <a:r>
              <a:rPr lang="en-US" i="1" dirty="0"/>
              <a:t>better</a:t>
            </a:r>
            <a:endParaRPr lang="en-US" dirty="0"/>
          </a:p>
        </p:txBody>
      </p:sp>
      <p:sp>
        <p:nvSpPr>
          <p:cNvPr id="3" name="Content Placeholder 2">
            <a:extLst>
              <a:ext uri="{FF2B5EF4-FFF2-40B4-BE49-F238E27FC236}">
                <a16:creationId xmlns:a16="http://schemas.microsoft.com/office/drawing/2014/main" id="{E3BD48B7-458B-AF0F-E1B1-6F9C4DC6E1F6}"/>
              </a:ext>
            </a:extLst>
          </p:cNvPr>
          <p:cNvSpPr>
            <a:spLocks noGrp="1"/>
          </p:cNvSpPr>
          <p:nvPr>
            <p:ph idx="1"/>
          </p:nvPr>
        </p:nvSpPr>
        <p:spPr/>
        <p:txBody>
          <a:bodyPr/>
          <a:lstStyle/>
          <a:p>
            <a:r>
              <a:rPr lang="en-US" dirty="0"/>
              <a:t>We need to invest in automated compliance tooling, so that we can reduce our legal risks </a:t>
            </a:r>
            <a:r>
              <a:rPr lang="en-US" i="1" dirty="0"/>
              <a:t>efficiently</a:t>
            </a:r>
            <a:r>
              <a:rPr lang="en-US" dirty="0"/>
              <a:t>.</a:t>
            </a:r>
          </a:p>
          <a:p>
            <a:r>
              <a:rPr lang="en-US" dirty="0"/>
              <a:t>We need a clear policy and strategy so that we make use of open source in a way that supports our business objectives.</a:t>
            </a:r>
          </a:p>
          <a:p>
            <a:pPr marL="0" indent="0">
              <a:buNone/>
            </a:pPr>
            <a:endParaRPr lang="en-US" dirty="0"/>
          </a:p>
          <a:p>
            <a:endParaRPr lang="en-US" dirty="0"/>
          </a:p>
        </p:txBody>
      </p:sp>
      <p:sp>
        <p:nvSpPr>
          <p:cNvPr id="4" name="TextBox 3">
            <a:extLst>
              <a:ext uri="{FF2B5EF4-FFF2-40B4-BE49-F238E27FC236}">
                <a16:creationId xmlns:a16="http://schemas.microsoft.com/office/drawing/2014/main" id="{24F9AF9A-9CFF-7A58-AFD7-AA785D9D51A0}"/>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147007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0C6A-167C-04CB-B054-AAC89F4C598A}"/>
              </a:ext>
            </a:extLst>
          </p:cNvPr>
          <p:cNvSpPr>
            <a:spLocks noGrp="1"/>
          </p:cNvSpPr>
          <p:nvPr>
            <p:ph type="title"/>
          </p:nvPr>
        </p:nvSpPr>
        <p:spPr/>
        <p:txBody>
          <a:bodyPr/>
          <a:lstStyle/>
          <a:p>
            <a:r>
              <a:rPr lang="en-US" dirty="0"/>
              <a:t>Why would we help improve open source?</a:t>
            </a:r>
          </a:p>
        </p:txBody>
      </p:sp>
      <p:sp>
        <p:nvSpPr>
          <p:cNvPr id="3" name="Content Placeholder 2">
            <a:extLst>
              <a:ext uri="{FF2B5EF4-FFF2-40B4-BE49-F238E27FC236}">
                <a16:creationId xmlns:a16="http://schemas.microsoft.com/office/drawing/2014/main" id="{33E36197-CB5A-B67E-4A5E-1A8BC403D0A4}"/>
              </a:ext>
            </a:extLst>
          </p:cNvPr>
          <p:cNvSpPr>
            <a:spLocks noGrp="1"/>
          </p:cNvSpPr>
          <p:nvPr>
            <p:ph idx="1"/>
          </p:nvPr>
        </p:nvSpPr>
        <p:spPr/>
        <p:txBody>
          <a:bodyPr/>
          <a:lstStyle/>
          <a:p>
            <a:r>
              <a:rPr lang="en-US" dirty="0"/>
              <a:t>Contributing fixes back lowers our maintenance burden and reduces “upgrade cost”.</a:t>
            </a:r>
          </a:p>
          <a:p>
            <a:r>
              <a:rPr lang="en-US" dirty="0"/>
              <a:t>Good corporate citizenship: It’s the right thing to do.</a:t>
            </a:r>
          </a:p>
          <a:p>
            <a:r>
              <a:rPr lang="en-US" dirty="0"/>
              <a:t>Build our </a:t>
            </a:r>
            <a:r>
              <a:rPr lang="en-US" i="1" dirty="0"/>
              <a:t>reputation</a:t>
            </a:r>
            <a:r>
              <a:rPr lang="en-US" dirty="0"/>
              <a:t>.</a:t>
            </a:r>
          </a:p>
          <a:p>
            <a:r>
              <a:rPr lang="en-US" dirty="0"/>
              <a:t>Recruit talent, by supporting developers in building their personal brand.</a:t>
            </a:r>
          </a:p>
          <a:p>
            <a:endParaRPr lang="en-US" dirty="0"/>
          </a:p>
        </p:txBody>
      </p:sp>
      <p:sp>
        <p:nvSpPr>
          <p:cNvPr id="4" name="TextBox 3">
            <a:extLst>
              <a:ext uri="{FF2B5EF4-FFF2-40B4-BE49-F238E27FC236}">
                <a16:creationId xmlns:a16="http://schemas.microsoft.com/office/drawing/2014/main" id="{7171DE43-6DF3-8F8E-2A66-EDF2A8EFC5CA}"/>
              </a:ext>
            </a:extLst>
          </p:cNvPr>
          <p:cNvSpPr txBox="1"/>
          <p:nvPr/>
        </p:nvSpPr>
        <p:spPr>
          <a:xfrm>
            <a:off x="110420" y="6608035"/>
            <a:ext cx="5278244" cy="170986"/>
          </a:xfrm>
          <a:prstGeom prst="rect">
            <a:avLst/>
          </a:prstGeom>
          <a:noFill/>
        </p:spPr>
        <p:txBody>
          <a:bodyPr wrap="square" lIns="0" tIns="0" rIns="0" bIns="0" rtlCol="0">
            <a:noAutofit/>
          </a:bodyPr>
          <a:lstStyle/>
          <a:p>
            <a:pPr defTabSz="457200">
              <a:spcBef>
                <a:spcPts val="1000"/>
              </a:spcBef>
              <a:buClr>
                <a:srgbClr val="1E4056"/>
              </a:buClr>
              <a:buSzPct val="75000"/>
            </a:pPr>
            <a:r>
              <a:rPr lang="en-US" sz="1200" dirty="0">
                <a:solidFill>
                  <a:srgbClr val="000000"/>
                </a:solidFill>
              </a:rPr>
              <a:t>Copyright © 2022 Analog Devices, Inc. Licensed under CC0-1.0.</a:t>
            </a:r>
          </a:p>
        </p:txBody>
      </p:sp>
    </p:spTree>
    <p:extLst>
      <p:ext uri="{BB962C8B-B14F-4D97-AF65-F5344CB8AC3E}">
        <p14:creationId xmlns:p14="http://schemas.microsoft.com/office/powerpoint/2010/main" val="117990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1097</Words>
  <Application>Microsoft Macintosh PowerPoint</Application>
  <PresentationFormat>Widescreen</PresentationFormat>
  <Paragraphs>108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Open Source Pitch</vt:lpstr>
      <vt:lpstr>What is “Open Source”?</vt:lpstr>
      <vt:lpstr>Who would use free software?</vt:lpstr>
      <vt:lpstr>No, really – Everyone.</vt:lpstr>
      <vt:lpstr>Why are our customers using open source?</vt:lpstr>
      <vt:lpstr>Why would we use open source?</vt:lpstr>
      <vt:lpstr>….and we already do</vt:lpstr>
      <vt:lpstr>…but we need to do so better</vt:lpstr>
      <vt:lpstr>Why would we help improve open source?</vt:lpstr>
      <vt:lpstr>Why would we release our code as open source?</vt:lpstr>
      <vt:lpstr>A Seat at the Table</vt:lpstr>
      <vt:lpstr>InnerSource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Pitch</dc:title>
  <dc:creator>Kilbane, Stephen</dc:creator>
  <cp:lastModifiedBy>Kilbane, Stephen</cp:lastModifiedBy>
  <cp:revision>1</cp:revision>
  <dcterms:created xsi:type="dcterms:W3CDTF">2022-10-24T08:56:07Z</dcterms:created>
  <dcterms:modified xsi:type="dcterms:W3CDTF">2022-10-24T09:17:56Z</dcterms:modified>
</cp:coreProperties>
</file>